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60" r:id="rId4"/>
  </p:sldIdLst>
  <p:sldSz cx="6858000" cy="9144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1" d="100"/>
          <a:sy n="51" d="100"/>
        </p:scale>
        <p:origin x="-2280" y="-90"/>
      </p:cViewPr>
      <p:guideLst>
        <p:guide orient="horz" pos="2880"/>
        <p:guide pos="216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8" name="Rectangle 7"/>
          <p:cNvSpPr/>
          <p:nvPr/>
        </p:nvSpPr>
        <p:spPr>
          <a:xfrm>
            <a:off x="582930" y="0"/>
            <a:ext cx="5657850" cy="406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571500" y="4267200"/>
            <a:ext cx="5657850" cy="2032000"/>
          </a:xfrm>
        </p:spPr>
        <p:txBody>
          <a:bodyPr>
            <a:noAutofit/>
          </a:bodyPr>
          <a:lstStyle>
            <a:lvl1pPr>
              <a:defRPr sz="8000"/>
            </a:lvl1pPr>
          </a:lstStyle>
          <a:p>
            <a:r>
              <a:rPr lang="ru-RU" smtClean="0"/>
              <a:t>Образец заголовка</a:t>
            </a:r>
            <a:endParaRPr lang="en-US" dirty="0"/>
          </a:p>
        </p:txBody>
      </p:sp>
      <p:sp>
        <p:nvSpPr>
          <p:cNvPr id="3" name="Subtitle 2"/>
          <p:cNvSpPr>
            <a:spLocks noGrp="1"/>
          </p:cNvSpPr>
          <p:nvPr>
            <p:ph type="subTitle" idx="1"/>
          </p:nvPr>
        </p:nvSpPr>
        <p:spPr>
          <a:xfrm>
            <a:off x="571500" y="6299200"/>
            <a:ext cx="5143500" cy="1320800"/>
          </a:xfrm>
        </p:spPr>
        <p:txBody>
          <a:bodyPr anchor="t" anchorCtr="0">
            <a:normAutofit/>
          </a:bodyPr>
          <a:lstStyle>
            <a:lvl1pPr marL="0" indent="0" algn="l">
              <a:buNone/>
              <a:defRPr sz="2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02.03.2017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
        <p:nvSpPr>
          <p:cNvPr id="7" name="Rectangle 6"/>
          <p:cNvSpPr/>
          <p:nvPr/>
        </p:nvSpPr>
        <p:spPr>
          <a:xfrm>
            <a:off x="582930" y="8229600"/>
            <a:ext cx="5657850" cy="3657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85800" y="914400"/>
            <a:ext cx="5429250" cy="5181600"/>
          </a:xfrm>
        </p:spPr>
        <p:txBody>
          <a:bodyPr vert="eaVert" anchor="t" anchorCtr="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pPr/>
              <a:t>02.03.2017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71500" y="914402"/>
            <a:ext cx="1371600" cy="7213599"/>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943100" y="914401"/>
            <a:ext cx="4286250" cy="6502400"/>
          </a:xfrm>
        </p:spPr>
        <p:txBody>
          <a:bodyPr vert="eaVert" anchor="t" anchorCtr="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pPr/>
              <a:t>02.03.2017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pPr/>
              <a:t>02.03.2017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582930" y="0"/>
            <a:ext cx="5657850" cy="406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71500" y="4368800"/>
            <a:ext cx="5657850" cy="2235200"/>
          </a:xfrm>
        </p:spPr>
        <p:txBody>
          <a:bodyPr anchor="b" anchorCtr="0"/>
          <a:lstStyle>
            <a:lvl1pPr algn="l">
              <a:defRPr sz="54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571500" y="6604000"/>
            <a:ext cx="5143500" cy="1219200"/>
          </a:xfrm>
        </p:spPr>
        <p:txBody>
          <a:bodyPr anchor="t" anchorCtr="0">
            <a:normAutofit/>
          </a:bodyPr>
          <a:lstStyle>
            <a:lvl1pPr marL="0" indent="0">
              <a:buNone/>
              <a:defRPr sz="2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pPr/>
              <a:t>02.03.2017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
        <p:nvSpPr>
          <p:cNvPr id="8" name="Rectangle 7"/>
          <p:cNvSpPr/>
          <p:nvPr/>
        </p:nvSpPr>
        <p:spPr>
          <a:xfrm>
            <a:off x="582930" y="8229600"/>
            <a:ext cx="5657850" cy="3657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sz="half" idx="1"/>
          </p:nvPr>
        </p:nvSpPr>
        <p:spPr>
          <a:xfrm>
            <a:off x="571500" y="812801"/>
            <a:ext cx="2743200" cy="50231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3486150" y="812801"/>
            <a:ext cx="2743200" cy="50231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4"/>
          <p:cNvSpPr>
            <a:spLocks noGrp="1"/>
          </p:cNvSpPr>
          <p:nvPr>
            <p:ph type="dt" sz="half" idx="10"/>
          </p:nvPr>
        </p:nvSpPr>
        <p:spPr/>
        <p:txBody>
          <a:bodyPr/>
          <a:lstStyle/>
          <a:p>
            <a:fld id="{B4C71EC6-210F-42DE-9C53-41977AD35B3D}" type="datetimeFigureOut">
              <a:rPr lang="ru-RU" smtClean="0"/>
              <a:pPr/>
              <a:t>02.03.2017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569214" y="812800"/>
            <a:ext cx="2743200" cy="853016"/>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569214" y="1772352"/>
            <a:ext cx="2743200" cy="4064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3483864" y="812800"/>
            <a:ext cx="2743200" cy="853016"/>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3483864" y="1772352"/>
            <a:ext cx="2743200" cy="4064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Date Placeholder 6"/>
          <p:cNvSpPr>
            <a:spLocks noGrp="1"/>
          </p:cNvSpPr>
          <p:nvPr>
            <p:ph type="dt" sz="half" idx="10"/>
          </p:nvPr>
        </p:nvSpPr>
        <p:spPr/>
        <p:txBody>
          <a:bodyPr/>
          <a:lstStyle/>
          <a:p>
            <a:fld id="{B4C71EC6-210F-42DE-9C53-41977AD35B3D}" type="datetimeFigureOut">
              <a:rPr lang="ru-RU" smtClean="0"/>
              <a:pPr/>
              <a:t>02.03.2017</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pPr/>
              <a:t>‹#›</a:t>
            </a:fld>
            <a:endParaRPr lang="ru-RU"/>
          </a:p>
        </p:txBody>
      </p:sp>
      <p:cxnSp>
        <p:nvCxnSpPr>
          <p:cNvPr id="11" name="Straight Connector 10"/>
          <p:cNvCxnSpPr/>
          <p:nvPr/>
        </p:nvCxnSpPr>
        <p:spPr>
          <a:xfrm>
            <a:off x="569214" y="1665816"/>
            <a:ext cx="2743200" cy="2117"/>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483864" y="1665816"/>
            <a:ext cx="2743200" cy="2117"/>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pPr/>
              <a:t>02.03.2017</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pPr/>
              <a:t>02.03.2017</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71500" y="6096000"/>
            <a:ext cx="5088636" cy="2133600"/>
          </a:xfrm>
        </p:spPr>
        <p:txBody>
          <a:bodyPr anchor="b">
            <a:normAutofit/>
          </a:bodyPr>
          <a:lstStyle>
            <a:lvl1pPr algn="l">
              <a:defRPr sz="5400" b="0"/>
            </a:lvl1pPr>
          </a:lstStyle>
          <a:p>
            <a:r>
              <a:rPr lang="ru-RU" smtClean="0"/>
              <a:t>Образец заголовка</a:t>
            </a:r>
            <a:endParaRPr lang="en-US"/>
          </a:p>
        </p:txBody>
      </p:sp>
      <p:sp>
        <p:nvSpPr>
          <p:cNvPr id="3" name="Content Placeholder 2"/>
          <p:cNvSpPr>
            <a:spLocks noGrp="1"/>
          </p:cNvSpPr>
          <p:nvPr>
            <p:ph idx="1"/>
          </p:nvPr>
        </p:nvSpPr>
        <p:spPr>
          <a:xfrm>
            <a:off x="2783149" y="609600"/>
            <a:ext cx="3446201" cy="5486399"/>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571501" y="609600"/>
            <a:ext cx="2005243" cy="5486400"/>
          </a:xfrm>
        </p:spPr>
        <p:txBody>
          <a:bodyPr>
            <a:normAutofit/>
          </a:bodyPr>
          <a:lstStyle>
            <a:lvl1pPr marL="0" indent="0">
              <a:buNone/>
              <a:defRPr sz="21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02.03.2017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cxnSp>
        <p:nvCxnSpPr>
          <p:cNvPr id="10" name="Straight Connector 9"/>
          <p:cNvCxnSpPr/>
          <p:nvPr/>
        </p:nvCxnSpPr>
        <p:spPr>
          <a:xfrm rot="5400000">
            <a:off x="146646" y="3353263"/>
            <a:ext cx="5080000" cy="1191"/>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69214" y="6096000"/>
            <a:ext cx="5088636" cy="2133600"/>
          </a:xfrm>
        </p:spPr>
        <p:txBody>
          <a:bodyPr anchor="b">
            <a:normAutofit/>
          </a:bodyPr>
          <a:lstStyle>
            <a:lvl1pPr algn="l">
              <a:defRPr sz="5400" b="0"/>
            </a:lvl1pPr>
          </a:lstStyle>
          <a:p>
            <a:r>
              <a:rPr lang="ru-RU" smtClean="0"/>
              <a:t>Образец заголовка</a:t>
            </a:r>
            <a:endParaRPr lang="en-US" dirty="0"/>
          </a:p>
        </p:txBody>
      </p:sp>
      <p:sp>
        <p:nvSpPr>
          <p:cNvPr id="3" name="Picture Placeholder 2"/>
          <p:cNvSpPr>
            <a:spLocks noGrp="1"/>
          </p:cNvSpPr>
          <p:nvPr>
            <p:ph type="pic" idx="1"/>
          </p:nvPr>
        </p:nvSpPr>
        <p:spPr>
          <a:xfrm>
            <a:off x="582930" y="609600"/>
            <a:ext cx="5657850" cy="3860800"/>
          </a:xfrm>
          <a:ln w="6350">
            <a:solidFill>
              <a:schemeClr val="tx2"/>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a:p>
        </p:txBody>
      </p:sp>
      <p:sp>
        <p:nvSpPr>
          <p:cNvPr id="4" name="Text Placeholder 3"/>
          <p:cNvSpPr>
            <a:spLocks noGrp="1"/>
          </p:cNvSpPr>
          <p:nvPr>
            <p:ph type="body" sz="half" idx="2"/>
          </p:nvPr>
        </p:nvSpPr>
        <p:spPr>
          <a:xfrm>
            <a:off x="637794" y="4673600"/>
            <a:ext cx="5543550" cy="1073149"/>
          </a:xfrm>
        </p:spPr>
        <p:txBody>
          <a:bodyPr anchor="t" anchorCtr="0">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02.03.2017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71500" y="6096000"/>
            <a:ext cx="5086350" cy="2133600"/>
          </a:xfrm>
          <a:prstGeom prst="rect">
            <a:avLst/>
          </a:prstGeom>
        </p:spPr>
        <p:txBody>
          <a:bodyPr vert="horz" lIns="91440" tIns="45720" rIns="91440" bIns="45720" rtlCol="0" anchor="b" anchorCtr="0">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571500" y="914400"/>
            <a:ext cx="5657850" cy="5181600"/>
          </a:xfrm>
          <a:prstGeom prst="rect">
            <a:avLst/>
          </a:prstGeom>
        </p:spPr>
        <p:txBody>
          <a:bodyPr vert="horz" lIns="91440" tIns="45720" rIns="91440" bIns="45720" rtlCol="0" anchor="ctr" anchorCtr="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4686300" y="8278369"/>
            <a:ext cx="1600200" cy="486833"/>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fld id="{B4C71EC6-210F-42DE-9C53-41977AD35B3D}" type="datetimeFigureOut">
              <a:rPr lang="ru-RU" smtClean="0"/>
              <a:pPr/>
              <a:t>02.03.2017</a:t>
            </a:fld>
            <a:endParaRPr lang="ru-RU"/>
          </a:p>
        </p:txBody>
      </p:sp>
      <p:sp>
        <p:nvSpPr>
          <p:cNvPr id="5" name="Footer Placeholder 4"/>
          <p:cNvSpPr>
            <a:spLocks noGrp="1"/>
          </p:cNvSpPr>
          <p:nvPr>
            <p:ph type="ftr" sz="quarter" idx="3"/>
          </p:nvPr>
        </p:nvSpPr>
        <p:spPr>
          <a:xfrm>
            <a:off x="571500" y="8278369"/>
            <a:ext cx="3655402" cy="486833"/>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ru-RU"/>
          </a:p>
        </p:txBody>
      </p:sp>
      <p:sp>
        <p:nvSpPr>
          <p:cNvPr id="6" name="Slide Number Placeholder 5"/>
          <p:cNvSpPr>
            <a:spLocks noGrp="1"/>
          </p:cNvSpPr>
          <p:nvPr>
            <p:ph type="sldNum" sz="quarter" idx="4"/>
          </p:nvPr>
        </p:nvSpPr>
        <p:spPr>
          <a:xfrm>
            <a:off x="5715000" y="7583425"/>
            <a:ext cx="571500" cy="486833"/>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B19B0651-EE4F-4900-A07F-96A6BFA9D0F0}" type="slidenum">
              <a:rPr lang="ru-RU" smtClean="0"/>
              <a:pPr/>
              <a:t>‹#›</a:t>
            </a:fld>
            <a:endParaRPr lang="ru-RU"/>
          </a:p>
        </p:txBody>
      </p:sp>
      <p:sp>
        <p:nvSpPr>
          <p:cNvPr id="8" name="Rectangle 7"/>
          <p:cNvSpPr/>
          <p:nvPr/>
        </p:nvSpPr>
        <p:spPr>
          <a:xfrm>
            <a:off x="582930" y="0"/>
            <a:ext cx="5657850" cy="50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82930" y="8229600"/>
            <a:ext cx="5657850" cy="3657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hyperlink" Target="../&#1087;&#1086;&#1088;&#1090;&#1092;&#1086;&#1083;&#1080;&#1086;%20&#1046;&#1072;&#1088;&#1084;&#1072;&#1171;&#1072;&#1085;&#1073;&#1077;&#1090;&#1086;&#1074;%20&#1040;.&#1056;.pptx"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404664" y="323528"/>
            <a:ext cx="6336704" cy="7296472"/>
          </a:xfrm>
        </p:spPr>
        <p:txBody>
          <a:bodyPr>
            <a:normAutofit fontScale="40000" lnSpcReduction="20000"/>
          </a:bodyPr>
          <a:lstStyle/>
          <a:p>
            <a:r>
              <a:rPr lang="kk-KZ" sz="8600" b="1" dirty="0">
                <a:solidFill>
                  <a:srgbClr val="0070C0"/>
                </a:solidFill>
              </a:rPr>
              <a:t>Баяндама.</a:t>
            </a:r>
            <a:endParaRPr lang="ru-RU" sz="8600" dirty="0">
              <a:solidFill>
                <a:srgbClr val="0070C0"/>
              </a:solidFill>
            </a:endParaRPr>
          </a:p>
          <a:p>
            <a:r>
              <a:rPr lang="kk-KZ" sz="8600" b="1" dirty="0"/>
              <a:t> </a:t>
            </a:r>
            <a:endParaRPr lang="ru-RU" sz="8600" dirty="0"/>
          </a:p>
          <a:p>
            <a:r>
              <a:rPr lang="kk-KZ" sz="10000" b="1" dirty="0">
                <a:solidFill>
                  <a:srgbClr val="0070C0"/>
                </a:solidFill>
              </a:rPr>
              <a:t>«БІРІКТІРІЛГЕН  САБАҚ ЖОСПАРЛАУ МЕН ҰЙЫМДАСТЫРУДЫҢ ТИІМДІ ЖОЛДАРЫ»</a:t>
            </a:r>
            <a:endParaRPr lang="ru-RU" sz="10000" b="1" dirty="0">
              <a:solidFill>
                <a:srgbClr val="0070C0"/>
              </a:solidFill>
            </a:endParaRPr>
          </a:p>
          <a:p>
            <a:r>
              <a:rPr lang="kk-KZ" sz="8600" b="1" dirty="0"/>
              <a:t> </a:t>
            </a:r>
            <a:endParaRPr lang="ru-RU" sz="8600" dirty="0"/>
          </a:p>
          <a:p>
            <a:r>
              <a:rPr lang="kk-KZ" sz="8600" b="1" dirty="0"/>
              <a:t>Оқыған:</a:t>
            </a:r>
            <a:endParaRPr lang="ru-RU" sz="8600" dirty="0"/>
          </a:p>
          <a:p>
            <a:r>
              <a:rPr lang="kk-KZ" sz="8600" b="1" dirty="0" smtClean="0"/>
              <a:t>Тарих </a:t>
            </a:r>
            <a:r>
              <a:rPr lang="kk-KZ" sz="8600" b="1" dirty="0"/>
              <a:t>пәні мұғалімі</a:t>
            </a:r>
            <a:endParaRPr lang="ru-RU" sz="8600" dirty="0"/>
          </a:p>
          <a:p>
            <a:r>
              <a:rPr lang="kk-KZ" sz="8600" b="1" smtClean="0"/>
              <a:t>Жармағанбетов Ә Р</a:t>
            </a:r>
            <a:endParaRPr lang="ru-RU" sz="8600" dirty="0"/>
          </a:p>
          <a:p>
            <a:endParaRPr lang="ru-RU" dirty="0"/>
          </a:p>
        </p:txBody>
      </p:sp>
    </p:spTree>
    <p:extLst>
      <p:ext uri="{BB962C8B-B14F-4D97-AF65-F5344CB8AC3E}">
        <p14:creationId xmlns:p14="http://schemas.microsoft.com/office/powerpoint/2010/main" xmlns="" val="12325799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Прямоугольник 1"/>
          <p:cNvSpPr>
            <a:spLocks noChangeArrowheads="1"/>
          </p:cNvSpPr>
          <p:nvPr/>
        </p:nvSpPr>
        <p:spPr bwMode="auto">
          <a:xfrm>
            <a:off x="0" y="-28714700"/>
            <a:ext cx="6858000" cy="38319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r>
              <a:rPr lang="kk-KZ" sz="900">
                <a:latin typeface="Times New Roman" pitchFamily="18" charset="0"/>
                <a:cs typeface="Times New Roman" pitchFamily="18" charset="0"/>
              </a:rPr>
              <a:t>Жаңа формация мұғалімі мынадай гуманистік тәсілдері бар этиканы пайдаланады:</a:t>
            </a:r>
            <a:br>
              <a:rPr lang="kk-KZ" sz="900">
                <a:latin typeface="Times New Roman" pitchFamily="18" charset="0"/>
                <a:cs typeface="Times New Roman" pitchFamily="18" charset="0"/>
              </a:rPr>
            </a:br>
            <a:r>
              <a:rPr lang="kk-KZ" sz="900">
                <a:latin typeface="Times New Roman" pitchFamily="18" charset="0"/>
                <a:cs typeface="Times New Roman" pitchFamily="18" charset="0"/>
              </a:rPr>
              <a:t>Бақылаудың орнына ынталандыру;</a:t>
            </a:r>
            <a:br>
              <a:rPr lang="kk-KZ" sz="900">
                <a:latin typeface="Times New Roman" pitchFamily="18" charset="0"/>
                <a:cs typeface="Times New Roman" pitchFamily="18" charset="0"/>
              </a:rPr>
            </a:br>
            <a:r>
              <a:rPr lang="kk-KZ" sz="900">
                <a:latin typeface="Times New Roman" pitchFamily="18" charset="0"/>
                <a:cs typeface="Times New Roman" pitchFamily="18" charset="0"/>
              </a:rPr>
              <a:t>Мәжбүрлеудің орнына кеңес беру;</a:t>
            </a:r>
            <a:br>
              <a:rPr lang="kk-KZ" sz="900">
                <a:latin typeface="Times New Roman" pitchFamily="18" charset="0"/>
                <a:cs typeface="Times New Roman" pitchFamily="18" charset="0"/>
              </a:rPr>
            </a:br>
            <a:r>
              <a:rPr lang="kk-KZ" sz="900">
                <a:latin typeface="Times New Roman" pitchFamily="18" charset="0"/>
                <a:cs typeface="Times New Roman" pitchFamily="18" charset="0"/>
              </a:rPr>
              <a:t>Ауыстырудың орнына сенім білдіру;</a:t>
            </a:r>
            <a:br>
              <a:rPr lang="kk-KZ" sz="900">
                <a:latin typeface="Times New Roman" pitchFamily="18" charset="0"/>
                <a:cs typeface="Times New Roman" pitchFamily="18" charset="0"/>
              </a:rPr>
            </a:br>
            <a:r>
              <a:rPr lang="kk-KZ" sz="900">
                <a:latin typeface="Times New Roman" pitchFamily="18" charset="0"/>
                <a:cs typeface="Times New Roman" pitchFamily="18" charset="0"/>
              </a:rPr>
              <a:t>Үгіттеудің орнына түсіндіру;</a:t>
            </a:r>
            <a:br>
              <a:rPr lang="kk-KZ" sz="900">
                <a:latin typeface="Times New Roman" pitchFamily="18" charset="0"/>
                <a:cs typeface="Times New Roman" pitchFamily="18" charset="0"/>
              </a:rPr>
            </a:br>
            <a:r>
              <a:rPr lang="kk-KZ" sz="900">
                <a:latin typeface="Times New Roman" pitchFamily="18" charset="0"/>
                <a:cs typeface="Times New Roman" pitchFamily="18" charset="0"/>
              </a:rPr>
              <a:t>Басқарудың орнына қатысу;</a:t>
            </a:r>
            <a:br>
              <a:rPr lang="kk-KZ" sz="900">
                <a:latin typeface="Times New Roman" pitchFamily="18" charset="0"/>
                <a:cs typeface="Times New Roman" pitchFamily="18" charset="0"/>
              </a:rPr>
            </a:br>
            <a:r>
              <a:rPr lang="kk-KZ" sz="900">
                <a:latin typeface="Times New Roman" pitchFamily="18" charset="0"/>
                <a:cs typeface="Times New Roman" pitchFamily="18" charset="0"/>
              </a:rPr>
              <a:t>Айғайлаудың орнына әзілдеу;</a:t>
            </a:r>
            <a:br>
              <a:rPr lang="kk-KZ" sz="900">
                <a:latin typeface="Times New Roman" pitchFamily="18" charset="0"/>
                <a:cs typeface="Times New Roman" pitchFamily="18" charset="0"/>
              </a:rPr>
            </a:br>
            <a:r>
              <a:rPr lang="kk-KZ" sz="900">
                <a:latin typeface="Times New Roman" pitchFamily="18" charset="0"/>
                <a:cs typeface="Times New Roman" pitchFamily="18" charset="0"/>
              </a:rPr>
              <a:t>Кінәлаудің орнына қорғау;</a:t>
            </a:r>
            <a:br>
              <a:rPr lang="kk-KZ" sz="900">
                <a:latin typeface="Times New Roman" pitchFamily="18" charset="0"/>
                <a:cs typeface="Times New Roman" pitchFamily="18" charset="0"/>
              </a:rPr>
            </a:br>
            <a:r>
              <a:rPr lang="kk-KZ" sz="900">
                <a:latin typeface="Times New Roman" pitchFamily="18" charset="0"/>
                <a:cs typeface="Times New Roman" pitchFamily="18" charset="0"/>
              </a:rPr>
              <a:t>Бұйрық беріп тексерудің орнына кәсіби көмек көрсетіп, қолдау жасауға ұмтылу.</a:t>
            </a:r>
            <a:br>
              <a:rPr lang="kk-KZ" sz="900">
                <a:latin typeface="Times New Roman" pitchFamily="18" charset="0"/>
                <a:cs typeface="Times New Roman" pitchFamily="18" charset="0"/>
              </a:rPr>
            </a:br>
            <a:r>
              <a:rPr lang="kk-KZ" sz="900">
                <a:latin typeface="Times New Roman" pitchFamily="18" charset="0"/>
                <a:cs typeface="Times New Roman" pitchFamily="18" charset="0"/>
              </a:rPr>
              <a:t>Н. Ә. Назарбаев</a:t>
            </a:r>
            <a:br>
              <a:rPr lang="kk-KZ" sz="900">
                <a:latin typeface="Times New Roman" pitchFamily="18" charset="0"/>
                <a:cs typeface="Times New Roman" pitchFamily="18" charset="0"/>
              </a:rPr>
            </a:br>
            <a:r>
              <a:rPr lang="kk-KZ" sz="900">
                <a:latin typeface="Times New Roman" pitchFamily="18" charset="0"/>
                <a:cs typeface="Times New Roman" pitchFamily="18" charset="0"/>
              </a:rPr>
              <a:t>Шағын жинақты бастауыш мектеп дегеніміз балалардың саны аз, оқу - тәрбие процесін ұйымдастырудың өзіндік ерекшелігі бар, біріктірілген сыныптардан тұратын жалпы білім беретін мектепті айтамыз. Нақты айтқанда, 1999 - жылғы маусымның 7 - сінде (№389 - І ҚР3) бекітілген Қазақстан Республикасының «Білім туралы» заңында ШЖМ - ке мынадай анықтама беріледі: «шағын жинақталған мектеп - сынып - жинақтамалары аралас және оқу сабақтарын ұйымдастырудың өзіндік нысаны бар, оқушылар саны шағын жалпы білім беретін мектеп». ШЖБМ - те мұғалім бір уақытта бірнеше сыныппен сабақ жүргізеді: екі комплектілі мектепте - екі сынып, ал бір комплектілі мектепте - үш немесе төрт сынып біріктіріліп, бір сыныпты құрайды. Сыныптарды комплектіге біріктіру, оның негізінде сабақ кестесін құру, соған байланысты сабақтың күнтізбелік жоспарын жасау, сабақтын жоспарын жасау, сабақтың уақытын дұрыс, тиімді пайдалану мәселелері бұндай мектептердің мәнді белгісі болып табылады. Егер мектепте барлық балалар саны 15 - тен аспайтын болса, 1 - сынып комплект, 15 - тен жоғары 2 немесе 3 - сынып комплект болуы тиіс. </a:t>
            </a:r>
            <a:r>
              <a:rPr lang="ru-RU" sz="900">
                <a:latin typeface="Times New Roman" pitchFamily="18" charset="0"/>
                <a:cs typeface="Times New Roman" pitchFamily="18" charset="0"/>
              </a:rPr>
              <a:t>Мұнда 1 - сынып – комплект 20 оқушыдан аспауы керек делінген.(Гигенические требования к условиям обучения школников в различных видах современных общеобразовательных учреждений №2. 01. 07.- 99г.§2 Пункт 9. 11 - 21 стр.) Мұнда екі сынып - комплект өте дұрыс, оларды біріктіргенде 1+3 сыныптарды, 2+4 сыныптарды біріктіру қажет делінген. Егер де бала санының аздығына байланысты, яғни 5 - тен 15 - ке дейін ғана бала болса онда 1 сынып – комплект - 1, 2, 3, 4 сынып оқушылары бірге оқитын жағдайда тиімді жылжымалы сабақ кестесін жасау керек болады делінген. «ҚР Жалпы білім беретін мектептердің қызыметің ұйымдастыру тәртібі туралы Ережелерді» (- 2000 ж.№32(6)) «Жалпы білім беретін мектептерде оқыту үрдісін ұйымдастыру мен оқу - тәрбие үдерісінің жоспары оқу жоспары негізінде құрылып, жылдық күнтізбелік оқу кестесі мен сабақ кестелері арқылы реттеледі»,- делінген. ШЖМ мұғалімінің алдындағы негізгі педагогикалық мақсаты - бағдарлама мен мектеп белгіленген жоспарды орындап шығу.</a:t>
            </a:r>
          </a:p>
          <a:p>
            <a:r>
              <a:rPr lang="kk-KZ" sz="900">
                <a:latin typeface="Times New Roman" pitchFamily="18" charset="0"/>
                <a:cs typeface="Times New Roman" pitchFamily="18" charset="0"/>
              </a:rPr>
              <a:t> ШЖМ – нің оқу - тәрбие үрдісінің бірнеше өзіндік ерекшеліктері бар:</a:t>
            </a:r>
            <a:br>
              <a:rPr lang="kk-KZ" sz="900">
                <a:latin typeface="Times New Roman" pitchFamily="18" charset="0"/>
                <a:cs typeface="Times New Roman" pitchFamily="18" charset="0"/>
              </a:rPr>
            </a:br>
            <a:r>
              <a:rPr lang="kk-KZ" sz="900">
                <a:latin typeface="Times New Roman" pitchFamily="18" charset="0"/>
                <a:cs typeface="Times New Roman" pitchFamily="18" charset="0"/>
              </a:rPr>
              <a:t>- біріншіден, сабақтың ерекшіліктері: бірнеше сыныппен бір уақытта жұмыс істеу сабақтың құрлысын анықтауды, оқушы мен мұғалімнің дұрыс ұйымдастыруды қажет етеді, өзіндік жұмысты мұғалім әр сынып сайын міндетті түрде ұйымдастырып отыруы тиіс;</a:t>
            </a:r>
            <a:br>
              <a:rPr lang="kk-KZ" sz="900">
                <a:latin typeface="Times New Roman" pitchFamily="18" charset="0"/>
                <a:cs typeface="Times New Roman" pitchFamily="18" charset="0"/>
              </a:rPr>
            </a:br>
            <a:r>
              <a:rPr lang="kk-KZ" sz="900">
                <a:latin typeface="Times New Roman" pitchFamily="18" charset="0"/>
                <a:cs typeface="Times New Roman" pitchFamily="18" charset="0"/>
              </a:rPr>
              <a:t>- сабақтын екінші ерекшелігі - тікелей мұғалімнің басшылығымен атқарылатын жұмыстың оқушының өздік жұмысымен алмастырыла жүргізілуі;</a:t>
            </a:r>
            <a:br>
              <a:rPr lang="kk-KZ" sz="900">
                <a:latin typeface="Times New Roman" pitchFamily="18" charset="0"/>
                <a:cs typeface="Times New Roman" pitchFamily="18" charset="0"/>
              </a:rPr>
            </a:br>
            <a:r>
              <a:rPr lang="kk-KZ" sz="900">
                <a:latin typeface="Times New Roman" pitchFamily="18" charset="0"/>
                <a:cs typeface="Times New Roman" pitchFamily="18" charset="0"/>
              </a:rPr>
              <a:t>Осы екі ерекшелік - ШЖМ - нің негізгі мектептен төмендегі ерекшелігін туғызады:</a:t>
            </a:r>
            <a:br>
              <a:rPr lang="kk-KZ" sz="900">
                <a:latin typeface="Times New Roman" pitchFamily="18" charset="0"/>
                <a:cs typeface="Times New Roman" pitchFamily="18" charset="0"/>
              </a:rPr>
            </a:br>
            <a:r>
              <a:rPr lang="kk-KZ" sz="900">
                <a:latin typeface="Times New Roman" pitchFamily="18" charset="0"/>
                <a:cs typeface="Times New Roman" pitchFamily="18" charset="0"/>
              </a:rPr>
              <a:t>- бір сыныптын өздік жұмысына бөлінген уақыт мұғалімнің басшылығымен жұмыс істеп отырған келесі сыныпқа бөлінген уақытқа байланысты;</a:t>
            </a:r>
            <a:br>
              <a:rPr lang="kk-KZ" sz="900">
                <a:latin typeface="Times New Roman" pitchFamily="18" charset="0"/>
                <a:cs typeface="Times New Roman" pitchFamily="18" charset="0"/>
              </a:rPr>
            </a:br>
            <a:r>
              <a:rPr lang="kk-KZ" sz="900">
                <a:latin typeface="Times New Roman" pitchFamily="18" charset="0"/>
                <a:cs typeface="Times New Roman" pitchFamily="18" charset="0"/>
              </a:rPr>
              <a:t>- екіншіден, 3 - 4 сынып қатар оқытылғандықтан, сабақ кестесін, сабақ жоспарын дұрыс жасау, оқушылардың өздері орындайтын жұмыстарын шебер ұйымдастыру, сабақ уақытын дұрыс, тиімді пайдалану қажет.</a:t>
            </a:r>
            <a:br>
              <a:rPr lang="kk-KZ" sz="900">
                <a:latin typeface="Times New Roman" pitchFamily="18" charset="0"/>
                <a:cs typeface="Times New Roman" pitchFamily="18" charset="0"/>
              </a:rPr>
            </a:br>
            <a:r>
              <a:rPr lang="kk-KZ" sz="900">
                <a:latin typeface="Times New Roman" pitchFamily="18" charset="0"/>
                <a:cs typeface="Times New Roman" pitchFamily="18" charset="0"/>
              </a:rPr>
              <a:t>ШЖБМ - тегі оқу - тәрбие үдерісін ұйымдастырудың ерекшеліктері:</a:t>
            </a:r>
            <a:br>
              <a:rPr lang="kk-KZ" sz="900">
                <a:latin typeface="Times New Roman" pitchFamily="18" charset="0"/>
                <a:cs typeface="Times New Roman" pitchFamily="18" charset="0"/>
              </a:rPr>
            </a:br>
            <a:r>
              <a:rPr lang="kk-KZ" sz="900">
                <a:latin typeface="Times New Roman" pitchFamily="18" charset="0"/>
                <a:cs typeface="Times New Roman" pitchFamily="18" charset="0"/>
              </a:rPr>
              <a:t>- бір сыныппен жұмыс істегенде сабақтын мақсаты, логикалық құрылымы оқушы мен оқытушыға бірдей, ал бірнеше сыныппен жұмыс істеуде бір сабақ әрқайсысы бір сабақ ретінде бірнеше кішкентай сабақтардан тұрады да, мұғалім бір күнде 8 - 16 сабаққа, оның әр бөлігін санағанда, 32 - 40 сабақшаларға, олардың логикалық байланысы әр кезеннің мақсаты мен міндетіне қарай уақытында тиянақты дайындалуы қажет;</a:t>
            </a:r>
            <a:br>
              <a:rPr lang="kk-KZ" sz="900">
                <a:latin typeface="Times New Roman" pitchFamily="18" charset="0"/>
                <a:cs typeface="Times New Roman" pitchFamily="18" charset="0"/>
              </a:rPr>
            </a:br>
            <a:r>
              <a:rPr lang="kk-KZ" sz="900">
                <a:latin typeface="Times New Roman" pitchFamily="18" charset="0"/>
                <a:cs typeface="Times New Roman" pitchFamily="18" charset="0"/>
              </a:rPr>
              <a:t>- бір сабақтын үстінде мұғалім әр түрлі жастағы, ой - өрісі мен білім дәрежесі әр түрлі оқушылармен жұмыс жүргізеді, сондықтан ол балалардың психологиясын жақсы білуі тиіс;</a:t>
            </a:r>
            <a:br>
              <a:rPr lang="kk-KZ" sz="900">
                <a:latin typeface="Times New Roman" pitchFamily="18" charset="0"/>
                <a:cs typeface="Times New Roman" pitchFamily="18" charset="0"/>
              </a:rPr>
            </a:br>
            <a:r>
              <a:rPr lang="kk-KZ" sz="900">
                <a:latin typeface="Times New Roman" pitchFamily="18" charset="0"/>
                <a:cs typeface="Times New Roman" pitchFamily="18" charset="0"/>
              </a:rPr>
              <a:t>- шағын жинақты мектептер орта мектептерден алшақ орналасады, сондықтан мұғалімнің басқа оқытушылардың сабақтарына қатысып, араласу, тәжірибе алмасу, үлгі алу мүмкіндіктері аз болады, шындалудан гөрі жауапкершіліктері төмендеп, сабақ тиімділігін төмендету қауіпі туады;</a:t>
            </a:r>
            <a:br>
              <a:rPr lang="kk-KZ" sz="900">
                <a:latin typeface="Times New Roman" pitchFamily="18" charset="0"/>
                <a:cs typeface="Times New Roman" pitchFamily="18" charset="0"/>
              </a:rPr>
            </a:br>
            <a:r>
              <a:rPr lang="kk-KZ" sz="900">
                <a:latin typeface="Times New Roman" pitchFamily="18" charset="0"/>
                <a:cs typeface="Times New Roman" pitchFamily="18" charset="0"/>
              </a:rPr>
              <a:t>- мұғалім сабақ барысында ұйымдастырлатын өздік жұмыстардың мазмұның, көлемін, оларды орындау әдіс - тәсілдерін түрлендіріп, оқушылардың білім денгейіне, жас ерекшеліктеріне, орындау жылдамдықтарына қарай лайықтап, орындау уақытын белгілеп, оны тиянақты болуды ойластыруы қажет;</a:t>
            </a:r>
            <a:br>
              <a:rPr lang="kk-KZ" sz="900">
                <a:latin typeface="Times New Roman" pitchFamily="18" charset="0"/>
                <a:cs typeface="Times New Roman" pitchFamily="18" charset="0"/>
              </a:rPr>
            </a:br>
            <a:r>
              <a:rPr lang="kk-KZ" sz="900">
                <a:latin typeface="Times New Roman" pitchFamily="18" charset="0"/>
                <a:cs typeface="Times New Roman" pitchFamily="18" charset="0"/>
              </a:rPr>
              <a:t>- өз бетімен жұмысты орындау әрбір оқушыға түсінікті болуы керек және де көрнекі құралдар, карточка, перфокарта, дидактикалық материалдар саны барлық балаларға жететіндей болуын қадағалау керек.</a:t>
            </a:r>
            <a:br>
              <a:rPr lang="kk-KZ" sz="900">
                <a:latin typeface="Times New Roman" pitchFamily="18" charset="0"/>
                <a:cs typeface="Times New Roman" pitchFamily="18" charset="0"/>
              </a:rPr>
            </a:br>
            <a:r>
              <a:rPr lang="kk-KZ" sz="900">
                <a:latin typeface="Times New Roman" pitchFamily="18" charset="0"/>
                <a:cs typeface="Times New Roman" pitchFamily="18" charset="0"/>
              </a:rPr>
              <a:t>ШЖМ - нің бірнеше өзіне тән тиімді жақтары да бар:</a:t>
            </a:r>
            <a:br>
              <a:rPr lang="kk-KZ" sz="900">
                <a:latin typeface="Times New Roman" pitchFamily="18" charset="0"/>
                <a:cs typeface="Times New Roman" pitchFamily="18" charset="0"/>
              </a:rPr>
            </a:br>
            <a:r>
              <a:rPr lang="kk-KZ" sz="900">
                <a:latin typeface="Times New Roman" pitchFamily="18" charset="0"/>
                <a:cs typeface="Times New Roman" pitchFamily="18" charset="0"/>
              </a:rPr>
              <a:t>- балалардың саны аз, сондықтан мұғалім әрбір оқушыны, оның қызығушылығын артыруына, отбасын тез, жақсы тануына көп мүмкіндік бар;</a:t>
            </a:r>
            <a:br>
              <a:rPr lang="kk-KZ" sz="900">
                <a:latin typeface="Times New Roman" pitchFamily="18" charset="0"/>
                <a:cs typeface="Times New Roman" pitchFamily="18" charset="0"/>
              </a:rPr>
            </a:br>
            <a:r>
              <a:rPr lang="kk-KZ" sz="900">
                <a:latin typeface="Times New Roman" pitchFamily="18" charset="0"/>
                <a:cs typeface="Times New Roman" pitchFamily="18" charset="0"/>
              </a:rPr>
              <a:t>- дәптер тексеруге, жеке - дара өздік жұмысқа арналған жаттығулар іріктеуге аз уақыт жұмсалады;</a:t>
            </a:r>
            <a:br>
              <a:rPr lang="kk-KZ" sz="900">
                <a:latin typeface="Times New Roman" pitchFamily="18" charset="0"/>
                <a:cs typeface="Times New Roman" pitchFamily="18" charset="0"/>
              </a:rPr>
            </a:br>
            <a:r>
              <a:rPr lang="kk-KZ" sz="900">
                <a:latin typeface="Times New Roman" pitchFamily="18" charset="0"/>
                <a:cs typeface="Times New Roman" pitchFamily="18" charset="0"/>
              </a:rPr>
              <a:t>- оқушылардың тәртіп бұзушылығы аз болады;</a:t>
            </a:r>
            <a:br>
              <a:rPr lang="kk-KZ" sz="900">
                <a:latin typeface="Times New Roman" pitchFamily="18" charset="0"/>
                <a:cs typeface="Times New Roman" pitchFamily="18" charset="0"/>
              </a:rPr>
            </a:br>
            <a:r>
              <a:rPr lang="kk-KZ" sz="900">
                <a:latin typeface="Times New Roman" pitchFamily="18" charset="0"/>
                <a:cs typeface="Times New Roman" pitchFamily="18" charset="0"/>
              </a:rPr>
              <a:t>- оқушылар бірінші сыныптан бастап, өз бетімен жұмысқа бейімделеді;</a:t>
            </a:r>
            <a:br>
              <a:rPr lang="kk-KZ" sz="900">
                <a:latin typeface="Times New Roman" pitchFamily="18" charset="0"/>
                <a:cs typeface="Times New Roman" pitchFamily="18" charset="0"/>
              </a:rPr>
            </a:br>
            <a:r>
              <a:rPr lang="kk-KZ" sz="900">
                <a:latin typeface="Times New Roman" pitchFamily="18" charset="0"/>
                <a:cs typeface="Times New Roman" pitchFamily="18" charset="0"/>
              </a:rPr>
              <a:t>- бір оқу бөлмесінде күнделікті бірге болғандықтан, жоғары сынып (3 - 4 сынып) оқушылары кіші сынып оқушыларына көмек береді;</a:t>
            </a:r>
            <a:br>
              <a:rPr lang="kk-KZ" sz="900">
                <a:latin typeface="Times New Roman" pitchFamily="18" charset="0"/>
                <a:cs typeface="Times New Roman" pitchFamily="18" charset="0"/>
              </a:rPr>
            </a:br>
            <a:r>
              <a:rPr lang="kk-KZ" sz="900">
                <a:latin typeface="Times New Roman" pitchFamily="18" charset="0"/>
                <a:cs typeface="Times New Roman" pitchFamily="18" charset="0"/>
              </a:rPr>
              <a:t>- әрбір баланың білім денгейлерін анықтап, олардың білім, білік, дағдыларының денгейлерін көтеруге мүмкіндік мол;</a:t>
            </a:r>
            <a:br>
              <a:rPr lang="kk-KZ" sz="900">
                <a:latin typeface="Times New Roman" pitchFamily="18" charset="0"/>
                <a:cs typeface="Times New Roman" pitchFamily="18" charset="0"/>
              </a:rPr>
            </a:br>
            <a:r>
              <a:rPr lang="kk-KZ" sz="900">
                <a:latin typeface="Times New Roman" pitchFamily="18" charset="0"/>
                <a:cs typeface="Times New Roman" pitchFamily="18" charset="0"/>
              </a:rPr>
              <a:t>- аталмыш мектеп мұғалімі пәнаралық байланысты жүзеге асыруға, кенінен қолдануға тырысады.</a:t>
            </a:r>
            <a:br>
              <a:rPr lang="kk-KZ" sz="900">
                <a:latin typeface="Times New Roman" pitchFamily="18" charset="0"/>
                <a:cs typeface="Times New Roman" pitchFamily="18" charset="0"/>
              </a:rPr>
            </a:br>
            <a:r>
              <a:rPr lang="kk-KZ" sz="900">
                <a:latin typeface="Times New Roman" pitchFamily="18" charset="0"/>
                <a:cs typeface="Times New Roman" pitchFamily="18" charset="0"/>
              </a:rPr>
              <a:t>ШЖМ - тің жоғарыда келтірілген артықшылықтармен қоса, кешшіліктері, кері жақтары да бар:</a:t>
            </a:r>
            <a:br>
              <a:rPr lang="kk-KZ" sz="900">
                <a:latin typeface="Times New Roman" pitchFamily="18" charset="0"/>
                <a:cs typeface="Times New Roman" pitchFamily="18" charset="0"/>
              </a:rPr>
            </a:br>
            <a:r>
              <a:rPr lang="kk-KZ" sz="900">
                <a:latin typeface="Times New Roman" pitchFamily="18" charset="0"/>
                <a:cs typeface="Times New Roman" pitchFamily="18" charset="0"/>
              </a:rPr>
              <a:t>- мұғалімдер ұжымының аздығына қарай, әрбір мұғалімнің шығармашылық белсенділігінің артуына жол болмайды;</a:t>
            </a:r>
            <a:endParaRPr lang="ru-RU" sz="900">
              <a:latin typeface="Times New Roman" pitchFamily="18" charset="0"/>
              <a:cs typeface="Times New Roman" pitchFamily="18" charset="0"/>
            </a:endParaRPr>
          </a:p>
        </p:txBody>
      </p:sp>
    </p:spTree>
    <p:extLst>
      <p:ext uri="{BB962C8B-B14F-4D97-AF65-F5344CB8AC3E}">
        <p14:creationId xmlns:p14="http://schemas.microsoft.com/office/powerpoint/2010/main" xmlns="" val="12081196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Прямоугольник 1"/>
          <p:cNvSpPr>
            <a:spLocks noChangeArrowheads="1"/>
          </p:cNvSpPr>
          <p:nvPr/>
        </p:nvSpPr>
        <p:spPr bwMode="auto">
          <a:xfrm>
            <a:off x="0" y="-29822775"/>
            <a:ext cx="6742113" cy="38395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900">
              <a:latin typeface="Times New Roman" pitchFamily="18" charset="0"/>
              <a:cs typeface="Times New Roman" pitchFamily="18" charset="0"/>
            </a:endParaRPr>
          </a:p>
          <a:p>
            <a:endParaRPr lang="kk-KZ" sz="900">
              <a:latin typeface="Times New Roman" pitchFamily="18" charset="0"/>
              <a:cs typeface="Times New Roman" pitchFamily="18" charset="0"/>
            </a:endParaRPr>
          </a:p>
          <a:p>
            <a:endParaRPr lang="kk-KZ" sz="900">
              <a:latin typeface="Times New Roman" pitchFamily="18" charset="0"/>
              <a:cs typeface="Times New Roman" pitchFamily="18" charset="0"/>
            </a:endParaRPr>
          </a:p>
          <a:p>
            <a:r>
              <a:rPr lang="kk-KZ" sz="900">
                <a:latin typeface="Times New Roman" pitchFamily="18" charset="0"/>
                <a:cs typeface="Times New Roman" pitchFamily="18" charset="0"/>
              </a:rPr>
              <a:t>- сабаққа дайындалуда оқытушы шектен тыс жүктеме орындайды;</a:t>
            </a:r>
            <a:br>
              <a:rPr lang="kk-KZ" sz="900">
                <a:latin typeface="Times New Roman" pitchFamily="18" charset="0"/>
                <a:cs typeface="Times New Roman" pitchFamily="18" charset="0"/>
              </a:rPr>
            </a:br>
            <a:r>
              <a:rPr lang="kk-KZ" sz="900">
                <a:latin typeface="Times New Roman" pitchFamily="18" charset="0"/>
                <a:cs typeface="Times New Roman" pitchFamily="18" charset="0"/>
              </a:rPr>
              <a:t>- мұғалім әрбір сыныппен сабақтың белгілі бір бөлігінде ғана жұмыс жасауға мүмкіндігі бар, ал қалған уақытта тек оқушылардың өздік жұмысын ұйымдастыруға, оны басқаруға ғана жұмсалады;</a:t>
            </a:r>
            <a:br>
              <a:rPr lang="kk-KZ" sz="900">
                <a:latin typeface="Times New Roman" pitchFamily="18" charset="0"/>
                <a:cs typeface="Times New Roman" pitchFamily="18" charset="0"/>
              </a:rPr>
            </a:br>
            <a:r>
              <a:rPr lang="kk-KZ" sz="900">
                <a:latin typeface="Times New Roman" pitchFamily="18" charset="0"/>
                <a:cs typeface="Times New Roman" pitchFamily="18" charset="0"/>
              </a:rPr>
              <a:t>- мұғалімнің зейіні екі немесе одан да артық сынып оқушыларына бөлініп отырады;</a:t>
            </a:r>
            <a:br>
              <a:rPr lang="kk-KZ" sz="900">
                <a:latin typeface="Times New Roman" pitchFamily="18" charset="0"/>
                <a:cs typeface="Times New Roman" pitchFamily="18" charset="0"/>
              </a:rPr>
            </a:br>
            <a:r>
              <a:rPr lang="kk-KZ" sz="900">
                <a:latin typeface="Times New Roman" pitchFamily="18" charset="0"/>
                <a:cs typeface="Times New Roman" pitchFamily="18" charset="0"/>
              </a:rPr>
              <a:t>- өзіндік жұмысты орындау барысында оқушылар мұғалім тарапынан жеткілікті мөлшерде көмек ала алмайды;</a:t>
            </a:r>
            <a:br>
              <a:rPr lang="kk-KZ" sz="900">
                <a:latin typeface="Times New Roman" pitchFamily="18" charset="0"/>
                <a:cs typeface="Times New Roman" pitchFamily="18" charset="0"/>
              </a:rPr>
            </a:br>
            <a:r>
              <a:rPr lang="kk-KZ" sz="900">
                <a:latin typeface="Times New Roman" pitchFamily="18" charset="0"/>
                <a:cs typeface="Times New Roman" pitchFamily="18" charset="0"/>
              </a:rPr>
              <a:t>- белгілі бір жастағы балалар болмағандықтан, ұжымдық жұмыс ұйымдастыруға мүмкіндік жоқ;</a:t>
            </a:r>
            <a:br>
              <a:rPr lang="kk-KZ" sz="900">
                <a:latin typeface="Times New Roman" pitchFamily="18" charset="0"/>
                <a:cs typeface="Times New Roman" pitchFamily="18" charset="0"/>
              </a:rPr>
            </a:br>
            <a:r>
              <a:rPr lang="kk-KZ" sz="900">
                <a:latin typeface="Times New Roman" pitchFamily="18" charset="0"/>
                <a:cs typeface="Times New Roman" pitchFamily="18" charset="0"/>
              </a:rPr>
              <a:t>- оқушылардың өздік жұмысы басқа сынып оқушыларының шуылы, кедергі жасауы барысында жүргізіледі, мұның өзі оқушының тапсырманы түсіне отырып орындауына кері әсер етеді;</a:t>
            </a:r>
            <a:br>
              <a:rPr lang="kk-KZ" sz="900">
                <a:latin typeface="Times New Roman" pitchFamily="18" charset="0"/>
                <a:cs typeface="Times New Roman" pitchFamily="18" charset="0"/>
              </a:rPr>
            </a:br>
            <a:r>
              <a:rPr lang="kk-KZ" sz="900">
                <a:latin typeface="Times New Roman" pitchFamily="18" charset="0"/>
                <a:cs typeface="Times New Roman" pitchFamily="18" charset="0"/>
              </a:rPr>
              <a:t>- ШЖБМ оқушылары көпке дейін өз ойын ашық айтуға, қандай да бір мәселені ауызша талдауға, өзгенің талдауын, талқылауын, ойын тыңдаудан кенде, кейін қалады;</a:t>
            </a:r>
            <a:br>
              <a:rPr lang="kk-KZ" sz="900">
                <a:latin typeface="Times New Roman" pitchFamily="18" charset="0"/>
                <a:cs typeface="Times New Roman" pitchFamily="18" charset="0"/>
              </a:rPr>
            </a:br>
            <a:r>
              <a:rPr lang="kk-KZ" sz="900">
                <a:latin typeface="Times New Roman" pitchFamily="18" charset="0"/>
                <a:cs typeface="Times New Roman" pitchFamily="18" charset="0"/>
              </a:rPr>
              <a:t>ШЖБМ бағдарламасын өз денгейінде орындап шығу қазіргі кездегі көкейкесті мәселелердің бірі, өйткені қойылатын талап негізгі мектептермен бірдей. Аталмыш мектеп жағдайында бағдарламаны сапалы орындау төмендегі жағдайларды, талаптарды орындағанда ғана мүмкін болады:</a:t>
            </a:r>
            <a:br>
              <a:rPr lang="kk-KZ" sz="900">
                <a:latin typeface="Times New Roman" pitchFamily="18" charset="0"/>
                <a:cs typeface="Times New Roman" pitchFamily="18" charset="0"/>
              </a:rPr>
            </a:br>
            <a:r>
              <a:rPr lang="kk-KZ" sz="900">
                <a:latin typeface="Times New Roman" pitchFamily="18" charset="0"/>
                <a:cs typeface="Times New Roman" pitchFamily="18" charset="0"/>
              </a:rPr>
              <a:t>- егер мұғалім ШЖМ - нің өзіндік ерекшелігін, сабақтың ерекшелігін түсіне, сезіне алатын болса;</a:t>
            </a:r>
            <a:br>
              <a:rPr lang="kk-KZ" sz="900">
                <a:latin typeface="Times New Roman" pitchFamily="18" charset="0"/>
                <a:cs typeface="Times New Roman" pitchFamily="18" charset="0"/>
              </a:rPr>
            </a:br>
            <a:r>
              <a:rPr lang="kk-KZ" sz="900">
                <a:latin typeface="Times New Roman" pitchFamily="18" charset="0"/>
                <a:cs typeface="Times New Roman" pitchFamily="18" charset="0"/>
              </a:rPr>
              <a:t>- егер мұғалім ШЖМ - гі математика сабағын ұйымдастырудың мәселелері бойынша қажетті теориялық және практикалық дайындықтан өткен болса;</a:t>
            </a:r>
            <a:br>
              <a:rPr lang="kk-KZ" sz="900">
                <a:latin typeface="Times New Roman" pitchFamily="18" charset="0"/>
                <a:cs typeface="Times New Roman" pitchFamily="18" charset="0"/>
              </a:rPr>
            </a:br>
            <a:r>
              <a:rPr lang="kk-KZ" sz="900">
                <a:latin typeface="Times New Roman" pitchFamily="18" charset="0"/>
                <a:cs typeface="Times New Roman" pitchFamily="18" charset="0"/>
              </a:rPr>
              <a:t>- математика сабағында мұғалім балаларды қызықтыра алатындай, сабақты түрлендіре жүргізетін, олардың сабақтағы іс - әрекетін ұйымдастыру формаларын дұрыс қолданатын болса.</a:t>
            </a:r>
            <a:br>
              <a:rPr lang="kk-KZ" sz="900">
                <a:latin typeface="Times New Roman" pitchFamily="18" charset="0"/>
                <a:cs typeface="Times New Roman" pitchFamily="18" charset="0"/>
              </a:rPr>
            </a:br>
            <a:r>
              <a:rPr lang="kk-KZ" sz="900">
                <a:latin typeface="Times New Roman" pitchFamily="18" charset="0"/>
                <a:cs typeface="Times New Roman" pitchFamily="18" charset="0"/>
              </a:rPr>
              <a:t>ШЖБМ мұғалімдерінің жұмысындағы қиындықтарға қарамастан, республикамыздың мұғалімдері оқушыларды екінші жылға қалдырмай, толық үлгеріммен жұмыс істеп, оқушыларға терең және берік білім беріп, олардың өз бетімен жұмыс істеу дағдыларын қалыптастыруда.</a:t>
            </a:r>
            <a:br>
              <a:rPr lang="kk-KZ" sz="900">
                <a:latin typeface="Times New Roman" pitchFamily="18" charset="0"/>
                <a:cs typeface="Times New Roman" pitchFamily="18" charset="0"/>
              </a:rPr>
            </a:br>
            <a:r>
              <a:rPr lang="kk-KZ" sz="900">
                <a:latin typeface="Times New Roman" pitchFamily="18" charset="0"/>
                <a:cs typeface="Times New Roman" pitchFamily="18" charset="0"/>
              </a:rPr>
              <a:t>Қазіргі таңда мемлекетімізде ауыл жұртшылығының демографиялық ахуалының өзгеруіне байланысты мектептерде бала саны азайып, шағын жинақты мектептер саны, оның ішінде қосарланған сынып сандары көбеюде. Біздің мектепте де оқушы саны аздығына байланысты, қазіргі таңда бастауыш сынып оқушылары тек қосарланған сыныптарда оқытылады. Шағын жинақталған мектептердегі қосарланған сыныптарда оқушылардың білім сапасын және шығармашылық қабілеттерін арттыру әр ауыл мұғалімінің көкейтесті мәселесі болып табылып отыр. Президентіміз Н. Ә. Назарбаев «Ауыл - бұл халық өмірінің бейнесі, мәдениеті, дәстүрінің, салты мен рухани өмірінің қайнар көзі. Тек қана осы факторлар жиынтығы біздің ауыл мәселелеріне, соның ішінде оның мектебіне өте сергек қарауды талап етеді» деп атап көрсетті. Біздің мектептің алға қойған өзекті мәселесі: «Оқытудың жаңа технологияларын пайдалана отырып, оқушылардың білім сапасын арттыру». Осы мәселе негізінде әдістеме бірлестігі, оның ішінде әр пән мұғалімі өз алдына шешуді қажет ететін өзекті мәселелер қойды. Менің алдыма қойылған өзекті мәселем «Қосарланған сынып жанашылдық пен шығармашылық әдіс - тәсілдері арқылы оқыту мен тәрбиелеудің сапасын арттыру, білім денгейін көтеру». Бұл мәселені шешу үшін мен өз денгейімді, сонымен қатар оқушылардың денгейін ескере келе алдыма мақсат пен міндеттерді қоюды жөн санадым.</a:t>
            </a:r>
            <a:br>
              <a:rPr lang="kk-KZ" sz="900">
                <a:latin typeface="Times New Roman" pitchFamily="18" charset="0"/>
                <a:cs typeface="Times New Roman" pitchFamily="18" charset="0"/>
              </a:rPr>
            </a:br>
            <a:r>
              <a:rPr lang="kk-KZ" sz="900">
                <a:latin typeface="Times New Roman" pitchFamily="18" charset="0"/>
                <a:cs typeface="Times New Roman" pitchFamily="18" charset="0"/>
              </a:rPr>
              <a:t>Міндетім:</a:t>
            </a:r>
            <a:br>
              <a:rPr lang="kk-KZ" sz="900">
                <a:latin typeface="Times New Roman" pitchFamily="18" charset="0"/>
                <a:cs typeface="Times New Roman" pitchFamily="18" charset="0"/>
              </a:rPr>
            </a:br>
            <a:r>
              <a:rPr lang="kk-KZ" sz="900">
                <a:latin typeface="Times New Roman" pitchFamily="18" charset="0"/>
                <a:cs typeface="Times New Roman" pitchFamily="18" charset="0"/>
              </a:rPr>
              <a:t>- Өзімнің теориялық білімді күнделікті заман талабына сәйкес етіп жетілдіру.</a:t>
            </a:r>
            <a:br>
              <a:rPr lang="kk-KZ" sz="900">
                <a:latin typeface="Times New Roman" pitchFamily="18" charset="0"/>
                <a:cs typeface="Times New Roman" pitchFamily="18" charset="0"/>
              </a:rPr>
            </a:br>
            <a:r>
              <a:rPr lang="kk-KZ" sz="900">
                <a:latin typeface="Times New Roman" pitchFamily="18" charset="0"/>
                <a:cs typeface="Times New Roman" pitchFamily="18" charset="0"/>
              </a:rPr>
              <a:t>- Жаңа оқу технологияларының элементтерін тиімді пайдалану.</a:t>
            </a:r>
            <a:br>
              <a:rPr lang="kk-KZ" sz="900">
                <a:latin typeface="Times New Roman" pitchFamily="18" charset="0"/>
                <a:cs typeface="Times New Roman" pitchFamily="18" charset="0"/>
              </a:rPr>
            </a:br>
            <a:r>
              <a:rPr lang="kk-KZ" sz="900">
                <a:latin typeface="Times New Roman" pitchFamily="18" charset="0"/>
                <a:cs typeface="Times New Roman" pitchFamily="18" charset="0"/>
              </a:rPr>
              <a:t>- Сабақ жоспарлары бойынша түрлендіріп, оқушы білімінің сапасын арттыруға негіздеу.</a:t>
            </a:r>
            <a:br>
              <a:rPr lang="kk-KZ" sz="900">
                <a:latin typeface="Times New Roman" pitchFamily="18" charset="0"/>
                <a:cs typeface="Times New Roman" pitchFamily="18" charset="0"/>
              </a:rPr>
            </a:br>
            <a:r>
              <a:rPr lang="kk-KZ" sz="900">
                <a:latin typeface="Times New Roman" pitchFamily="18" charset="0"/>
                <a:cs typeface="Times New Roman" pitchFamily="18" charset="0"/>
              </a:rPr>
              <a:t>- Сабақта пайдаланатын қажетті көрнекілік құрал жабдықтардың, сонымен қатар талапқа сай болуын ескеру.</a:t>
            </a:r>
            <a:br>
              <a:rPr lang="kk-KZ" sz="900">
                <a:latin typeface="Times New Roman" pitchFamily="18" charset="0"/>
                <a:cs typeface="Times New Roman" pitchFamily="18" charset="0"/>
              </a:rPr>
            </a:br>
            <a:r>
              <a:rPr lang="kk-KZ" sz="900">
                <a:latin typeface="Times New Roman" pitchFamily="18" charset="0"/>
                <a:cs typeface="Times New Roman" pitchFamily="18" charset="0"/>
              </a:rPr>
              <a:t>Мақсатым:</a:t>
            </a:r>
            <a:br>
              <a:rPr lang="kk-KZ" sz="900">
                <a:latin typeface="Times New Roman" pitchFamily="18" charset="0"/>
                <a:cs typeface="Times New Roman" pitchFamily="18" charset="0"/>
              </a:rPr>
            </a:br>
            <a:r>
              <a:rPr lang="kk-KZ" sz="900">
                <a:latin typeface="Times New Roman" pitchFamily="18" charset="0"/>
                <a:cs typeface="Times New Roman" pitchFamily="18" charset="0"/>
              </a:rPr>
              <a:t>- Біріктірілген сыныптардағы әр оқушының алған білім денгейі мемлекеттік білім стандартына негізделген және бағдарламаға сәйкес болуын көздеу.</a:t>
            </a:r>
            <a:br>
              <a:rPr lang="kk-KZ" sz="900">
                <a:latin typeface="Times New Roman" pitchFamily="18" charset="0"/>
                <a:cs typeface="Times New Roman" pitchFamily="18" charset="0"/>
              </a:rPr>
            </a:br>
            <a:r>
              <a:rPr lang="kk-KZ" sz="900">
                <a:latin typeface="Times New Roman" pitchFamily="18" charset="0"/>
                <a:cs typeface="Times New Roman" pitchFamily="18" charset="0"/>
              </a:rPr>
              <a:t>- Оқушылардың шығармашылық денгейін арттырып, өз беттерінше жұмыс істей білуге дағдыландыру.</a:t>
            </a:r>
            <a:br>
              <a:rPr lang="kk-KZ" sz="900">
                <a:latin typeface="Times New Roman" pitchFamily="18" charset="0"/>
                <a:cs typeface="Times New Roman" pitchFamily="18" charset="0"/>
              </a:rPr>
            </a:br>
            <a:r>
              <a:rPr lang="kk-KZ" sz="900">
                <a:latin typeface="Times New Roman" pitchFamily="18" charset="0"/>
                <a:cs typeface="Times New Roman" pitchFamily="18" charset="0"/>
              </a:rPr>
              <a:t>Ата аналармен тығыз карым - қатынас құру арқылы оқушылардың саналы да тәртіпті шәкірт болуын қалыптастыру, тапсырмаларын орындау барысында жоғары денгейдегі тапсырмаларды орындауға жетекшілік етемін. Бұл мәселе, біріктірілген сыныптар үшін оңай емес, бір 45 минут ішінде екі сыныпқа бірдей білім мазмұнынын толық жақты болуы талап етеді. Мұғалім, яғни ұстаз өз білімділігімен шығармашылық әрекетін толық көрсетіп, балаға берген білімі мол болса, оқушы да оны қабылдап алуға мүмкіндігі болады. Дәлірек айтсақ, мұғалім сабаққа дайындалғанда өзінің әрекетін ойлаумен шектелмей, денгейіне қарай оқушының әрекетіне де мән беруі тиіс. Уақытты тиімді пайдаланып, оқушының өз бетімен тапсырманы орындауына ұдайы жағдай жасалуы қажет.</a:t>
            </a:r>
            <a:br>
              <a:rPr lang="kk-KZ" sz="900">
                <a:latin typeface="Times New Roman" pitchFamily="18" charset="0"/>
                <a:cs typeface="Times New Roman" pitchFamily="18" charset="0"/>
              </a:rPr>
            </a:br>
            <a:r>
              <a:rPr lang="kk-KZ" sz="900">
                <a:latin typeface="Times New Roman" pitchFamily="18" charset="0"/>
                <a:cs typeface="Times New Roman" pitchFamily="18" charset="0"/>
              </a:rPr>
              <a:t>        Шағын жинақты мектептің педагогикалық ерекшеліктерін ескерген мұғалім ғана өзінің шығармашылық жұмысын ұйымдастыра алады. Кез - келген әрекет талдаудан басталады. Шағын жинақты бастауыш мектепте оқушыларды талдауға үйретуде тәсілдер жүйесін мақсатты түрде пайдалана білген жөн. Сабақ - оқытуды ұйымдастырудың негізі. Демек әрбір сабақ - оқу үрдісіндегі шешуші буын, сондықтан ол - оқытуды жетілдіру, қажетті түрлендірулер мен мақсатты нәтижеге жетуді ойластыру. Сонымен бірге жоғары шеберлікті үнемі қажет ететін, дамуды керек ететін, даму үстінде сапалы оқуды іздестіретін үрдіс. Сол үшін бүгін жақсы оқытуымыз керек, ал ертең бүгіннен де жақсы оқуға тиіспіз. Ал, ең бастысы оқушының психологиясына айрықша көңіл бөліп, терең зерттеу жүргізіп, оның барлық тәрбиесін назардан тыс қалдырмаған жөн.</a:t>
            </a:r>
            <a:br>
              <a:rPr lang="kk-KZ" sz="900">
                <a:latin typeface="Times New Roman" pitchFamily="18" charset="0"/>
                <a:cs typeface="Times New Roman" pitchFamily="18" charset="0"/>
              </a:rPr>
            </a:br>
            <a:r>
              <a:rPr lang="kk-KZ" sz="900">
                <a:latin typeface="Times New Roman" pitchFamily="18" charset="0"/>
                <a:cs typeface="Times New Roman" pitchFamily="18" charset="0"/>
              </a:rPr>
              <a:t>Шағын жинақты бастауыш сынып оқушыларының зейіні тұрақсыз болғандықтан, оқушылардың сабақ үстінде бір біріне аландайтындары белгілі. Шағын жинақты мектептің көпшілігіне тән жағдай бір ғана мұғалім басқаратын қосарланған сыныптың сабақ процесі. Мұндай сабақты өткізу мұғалімнен үлкен шеберлікті талап етеді. Сөз соңында өз ойымды белгілі педогог К. Ушинскийдің «Мұғалім өзінің білімін үздіксіз көтеріп отырғанда ғана мұғалім. Оқуды, ізденуді тоқтатысымен оның мұғалімдігі де жойылады» деген пікірмен аяқтауды жөн көрдім. </a:t>
            </a:r>
            <a:endParaRPr lang="ru-RU" sz="900">
              <a:latin typeface="Times New Roman" pitchFamily="18" charset="0"/>
              <a:cs typeface="Times New Roman" pitchFamily="18" charset="0"/>
            </a:endParaRPr>
          </a:p>
        </p:txBody>
      </p:sp>
      <p:sp>
        <p:nvSpPr>
          <p:cNvPr id="2" name="Стрелка вправо 1">
            <a:hlinkClick r:id="rId2" action="ppaction://hlinkpres?slideindex=1&amp;slidetitle=Слайд 1"/>
          </p:cNvPr>
          <p:cNvSpPr/>
          <p:nvPr/>
        </p:nvSpPr>
        <p:spPr>
          <a:xfrm>
            <a:off x="4365104" y="8244408"/>
            <a:ext cx="1368152" cy="89959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267789614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sPrint">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Newsprint</Template>
  <TotalTime>6</TotalTime>
  <Words>21</Words>
  <Application>Microsoft Office PowerPoint</Application>
  <PresentationFormat>Экран (4:3)</PresentationFormat>
  <Paragraphs>396</Paragraphs>
  <Slides>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vt:i4>
      </vt:variant>
    </vt:vector>
  </HeadingPairs>
  <TitlesOfParts>
    <vt:vector size="4" baseType="lpstr">
      <vt:lpstr>NewsPrint</vt:lpstr>
      <vt:lpstr>Слайд 1</vt:lpstr>
      <vt:lpstr>Слайд 2</vt:lpstr>
      <vt:lpstr>Слайд 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111</dc:creator>
  <cp:lastModifiedBy>HP</cp:lastModifiedBy>
  <cp:revision>6</cp:revision>
  <dcterms:created xsi:type="dcterms:W3CDTF">2016-02-02T10:54:55Z</dcterms:created>
  <dcterms:modified xsi:type="dcterms:W3CDTF">2017-03-01T19:46:37Z</dcterms:modified>
</cp:coreProperties>
</file>