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2" r:id="rId3"/>
    <p:sldId id="261" r:id="rId4"/>
    <p:sldId id="257" r:id="rId5"/>
    <p:sldId id="260" r:id="rId6"/>
    <p:sldId id="264" r:id="rId7"/>
    <p:sldId id="263" r:id="rId8"/>
    <p:sldId id="265" r:id="rId9"/>
    <p:sldId id="259"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2F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CB69FF-B75F-43D5-865B-0D76291CD26B}" type="datetimeFigureOut">
              <a:rPr lang="ru-RU" smtClean="0"/>
              <a:pPr/>
              <a:t>22.02.2020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0B85E9-F7DF-4EB7-A378-8C77CBA2E55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F0B85E9-F7DF-4EB7-A378-8C77CBA2E553}" type="slidenum">
              <a:rPr lang="ru-RU" smtClean="0"/>
              <a:pPr/>
              <a:t>7</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F0B85E9-F7DF-4EB7-A378-8C77CBA2E553}" type="slidenum">
              <a:rPr lang="ru-RU" smtClean="0"/>
              <a:pPr/>
              <a:t>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1415FA0-723B-44C6-8917-9206CF8B477F}" type="datetimeFigureOut">
              <a:rPr lang="ru-RU" smtClean="0"/>
              <a:pPr/>
              <a:t>22.02.2020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F375065-721C-426B-A459-210935F3780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15FA0-723B-44C6-8917-9206CF8B477F}" type="datetimeFigureOut">
              <a:rPr lang="ru-RU" smtClean="0"/>
              <a:pPr/>
              <a:t>22.02.2020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375065-721C-426B-A459-210935F3780B}"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48681"/>
            <a:ext cx="7772400" cy="1296143"/>
          </a:xfrm>
        </p:spPr>
        <p:txBody>
          <a:bodyPr>
            <a:normAutofit/>
          </a:bodyPr>
          <a:lstStyle/>
          <a:p>
            <a:r>
              <a:rPr lang="kk-KZ" sz="5400" b="1" i="1" dirty="0" smtClean="0">
                <a:solidFill>
                  <a:srgbClr val="3B2F91"/>
                </a:solidFill>
                <a:latin typeface="Bahnschrift" pitchFamily="34" charset="0"/>
              </a:rPr>
              <a:t>Құстар-біздің досымыз</a:t>
            </a:r>
            <a:endParaRPr lang="ru-RU" sz="5400" b="1" i="1" dirty="0">
              <a:solidFill>
                <a:srgbClr val="3B2F91"/>
              </a:solidFill>
              <a:latin typeface="Bahnschrift" pitchFamily="34" charset="0"/>
            </a:endParaRPr>
          </a:p>
        </p:txBody>
      </p:sp>
      <p:sp>
        <p:nvSpPr>
          <p:cNvPr id="3" name="Подзаголовок 2"/>
          <p:cNvSpPr>
            <a:spLocks noGrp="1"/>
          </p:cNvSpPr>
          <p:nvPr>
            <p:ph type="subTitle" idx="1"/>
          </p:nvPr>
        </p:nvSpPr>
        <p:spPr/>
        <p:txBody>
          <a:bodyPr/>
          <a:lstStyle/>
          <a:p>
            <a:endParaRPr lang="ru-RU" dirty="0"/>
          </a:p>
        </p:txBody>
      </p:sp>
      <p:pic>
        <p:nvPicPr>
          <p:cNvPr id="5" name="Picture 2" descr="http://birds.kz/photos/0011/001/00110015603.jpg"/>
          <p:cNvPicPr>
            <a:picLocks noChangeAspect="1" noChangeArrowheads="1"/>
          </p:cNvPicPr>
          <p:nvPr/>
        </p:nvPicPr>
        <p:blipFill>
          <a:blip r:embed="rId2" cstate="print"/>
          <a:srcRect/>
          <a:stretch>
            <a:fillRect/>
          </a:stretch>
        </p:blipFill>
        <p:spPr bwMode="auto">
          <a:xfrm>
            <a:off x="971600" y="1988840"/>
            <a:ext cx="7344816" cy="396044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835696" y="1124744"/>
            <a:ext cx="5688632"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kk-KZ" sz="8000" b="1" dirty="0" smtClean="0">
                <a:solidFill>
                  <a:srgbClr val="3B2F91"/>
                </a:solidFill>
                <a:latin typeface="Cambria" pitchFamily="18" charset="0"/>
                <a:ea typeface="Cambria" pitchFamily="18" charset="0"/>
                <a:cs typeface="Arial" pitchFamily="34" charset="0"/>
              </a:rPr>
              <a:t>қ</a:t>
            </a:r>
            <a:r>
              <a:rPr kumimoji="0" lang="kk-KZ" sz="8000" b="1" i="0" u="none" strike="noStrike" cap="none" normalizeH="0" baseline="0" dirty="0" smtClean="0">
                <a:ln>
                  <a:noFill/>
                </a:ln>
                <a:solidFill>
                  <a:srgbClr val="3B2F91"/>
                </a:solidFill>
                <a:effectLst/>
                <a:latin typeface="Cambria" pitchFamily="18" charset="0"/>
                <a:ea typeface="Cambria" pitchFamily="18" charset="0"/>
                <a:cs typeface="Arial" pitchFamily="34" charset="0"/>
              </a:rPr>
              <a:t>ұстар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8000" b="1" i="0" u="none" strike="noStrike" cap="none" normalizeH="0" baseline="0" dirty="0" smtClean="0">
                <a:ln>
                  <a:noFill/>
                </a:ln>
                <a:solidFill>
                  <a:srgbClr val="3B2F91"/>
                </a:solidFill>
                <a:effectLst/>
                <a:latin typeface="Cambria" pitchFamily="18" charset="0"/>
                <a:ea typeface="Cambria" pitchFamily="18" charset="0"/>
                <a:cs typeface="Arial" pitchFamily="34" charset="0"/>
              </a:rPr>
              <a:t>птицы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8000" b="1" i="0" u="none" strike="noStrike" cap="none" normalizeH="0" baseline="0" dirty="0" smtClean="0">
                <a:ln>
                  <a:noFill/>
                </a:ln>
                <a:solidFill>
                  <a:srgbClr val="3B2F91"/>
                </a:solidFill>
                <a:effectLst/>
                <a:latin typeface="Cambria" pitchFamily="18" charset="0"/>
                <a:ea typeface="Cambria" pitchFamily="18" charset="0"/>
                <a:cs typeface="Arial" pitchFamily="34" charset="0"/>
              </a:rPr>
              <a:t>birds</a:t>
            </a:r>
            <a:r>
              <a:rPr kumimoji="0" lang="kk-KZ" sz="8800" b="1" i="0" u="sng" strike="noStrike" cap="none" normalizeH="0" baseline="0" dirty="0" smtClean="0">
                <a:ln>
                  <a:noFill/>
                </a:ln>
                <a:solidFill>
                  <a:srgbClr val="3B2F91"/>
                </a:solidFill>
                <a:effectLst/>
                <a:latin typeface="Cambria" pitchFamily="18" charset="0"/>
                <a:ea typeface="Cambria" pitchFamily="18" charset="0"/>
                <a:cs typeface="Arial" pitchFamily="34" charset="0"/>
              </a:rPr>
              <a:t> </a:t>
            </a:r>
            <a:endParaRPr kumimoji="0" lang="kk-KZ" sz="11500" b="0" i="0" u="none" strike="noStrike" cap="none" normalizeH="0" baseline="0" dirty="0" smtClean="0">
              <a:ln>
                <a:noFill/>
              </a:ln>
              <a:solidFill>
                <a:srgbClr val="3B2F91"/>
              </a:solidFill>
              <a:effectLst/>
              <a:latin typeface="Cambria" pitchFamily="18" charset="0"/>
              <a:ea typeface="Cambria" pitchFamily="18"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1187624" y="908720"/>
            <a:ext cx="6624736" cy="3416320"/>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5400" b="1" i="1" u="none" strike="noStrike" cap="none" normalizeH="0" baseline="0" dirty="0" smtClean="0">
                <a:ln>
                  <a:noFill/>
                </a:ln>
                <a:solidFill>
                  <a:srgbClr val="002060"/>
                </a:solidFill>
                <a:effectLst/>
                <a:latin typeface="Cambria" pitchFamily="18" charset="0"/>
                <a:ea typeface="Cambria" pitchFamily="18" charset="0"/>
                <a:cs typeface="Arial" pitchFamily="34" charset="0"/>
              </a:rPr>
              <a:t>«Қуанышты күн құс әнімен басталар»    </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5400" i="1"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мақал</a:t>
            </a:r>
            <a:endParaRPr kumimoji="0" lang="kk-KZ" sz="7200" i="1" u="none" strike="noStrike" cap="none" normalizeH="0" baseline="0" dirty="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628800"/>
            <a:ext cx="8136904" cy="2369880"/>
          </a:xfrm>
          <a:prstGeom prst="rect">
            <a:avLst/>
          </a:prstGeom>
        </p:spPr>
        <p:txBody>
          <a:bodyPr wrap="square">
            <a:spAutoFit/>
          </a:bodyPr>
          <a:lstStyle/>
          <a:p>
            <a:pPr lvl="0">
              <a:buFont typeface="Wingdings" pitchFamily="2" charset="2"/>
              <a:buChar char="Ø"/>
            </a:pPr>
            <a:r>
              <a:rPr lang="kk-KZ" sz="3600" b="1" i="1" dirty="0" smtClean="0">
                <a:solidFill>
                  <a:srgbClr val="3B2F91"/>
                </a:solidFill>
                <a:latin typeface="Times New Roman" pitchFamily="18" charset="0"/>
                <a:cs typeface="Times New Roman" pitchFamily="18" charset="0"/>
              </a:rPr>
              <a:t>Қандай құстарды білесіңдер?</a:t>
            </a:r>
            <a:endParaRPr lang="ru-RU" sz="3600" b="1" dirty="0" smtClean="0">
              <a:solidFill>
                <a:srgbClr val="3B2F91"/>
              </a:solidFill>
              <a:latin typeface="Times New Roman" pitchFamily="18" charset="0"/>
              <a:cs typeface="Times New Roman" pitchFamily="18" charset="0"/>
            </a:endParaRPr>
          </a:p>
          <a:p>
            <a:pPr lvl="0">
              <a:buFont typeface="Wingdings" pitchFamily="2" charset="2"/>
              <a:buChar char="Ø"/>
            </a:pPr>
            <a:r>
              <a:rPr lang="kk-KZ" sz="3600" b="1" i="1" dirty="0" smtClean="0">
                <a:solidFill>
                  <a:srgbClr val="3B2F91"/>
                </a:solidFill>
                <a:latin typeface="Times New Roman" pitchFamily="18" charset="0"/>
                <a:cs typeface="Times New Roman" pitchFamily="18" charset="0"/>
              </a:rPr>
              <a:t>Құстардың қандай пайдасы бар?</a:t>
            </a:r>
            <a:endParaRPr lang="ru-RU" sz="3600" b="1" dirty="0" smtClean="0">
              <a:solidFill>
                <a:srgbClr val="3B2F91"/>
              </a:solidFill>
              <a:latin typeface="Times New Roman" pitchFamily="18" charset="0"/>
              <a:cs typeface="Times New Roman" pitchFamily="18" charset="0"/>
            </a:endParaRPr>
          </a:p>
          <a:p>
            <a:pPr lvl="0">
              <a:buFont typeface="Wingdings" pitchFamily="2" charset="2"/>
              <a:buChar char="Ø"/>
            </a:pPr>
            <a:r>
              <a:rPr lang="kk-KZ" sz="3600" b="1" i="1" dirty="0" smtClean="0">
                <a:solidFill>
                  <a:srgbClr val="3B2F91"/>
                </a:solidFill>
                <a:latin typeface="Times New Roman" pitchFamily="18" charset="0"/>
                <a:cs typeface="Times New Roman" pitchFamily="18" charset="0"/>
              </a:rPr>
              <a:t>Құстарға қандай қамқорлық жасайсыңдар</a:t>
            </a:r>
            <a:r>
              <a:rPr lang="kk-KZ" sz="4000" b="1" i="1" dirty="0">
                <a:solidFill>
                  <a:srgbClr val="3B2F91"/>
                </a:solidFill>
                <a:latin typeface="Times New Roman" pitchFamily="18" charset="0"/>
                <a:cs typeface="Times New Roman" pitchFamily="18" charset="0"/>
              </a:rPr>
              <a:t>?</a:t>
            </a:r>
            <a:endParaRPr lang="ru-RU" sz="2000" b="1" dirty="0" smtClean="0">
              <a:solidFill>
                <a:srgbClr val="3B2F9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755576" y="1491786"/>
            <a:ext cx="756084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742950" lvl="0" indent="-742950" fontAlgn="base">
              <a:spcBef>
                <a:spcPct val="0"/>
              </a:spcBef>
              <a:spcAft>
                <a:spcPct val="0"/>
              </a:spcAft>
            </a:pPr>
            <a:r>
              <a:rPr lang="kk-KZ" sz="4800" b="1" dirty="0" smtClean="0">
                <a:solidFill>
                  <a:srgbClr val="3B2F91"/>
                </a:solidFill>
                <a:latin typeface="Cambria" pitchFamily="18" charset="0"/>
                <a:ea typeface="Cambria" pitchFamily="18" charset="0"/>
                <a:cs typeface="Arial" pitchFamily="34" charset="0"/>
              </a:rPr>
              <a:t>1.Жыртқыш құстар</a:t>
            </a:r>
            <a:endParaRPr kumimoji="0" lang="ru-RU" sz="4800" b="1" i="0" u="none" strike="noStrike" cap="none" normalizeH="0" baseline="0" dirty="0" smtClean="0">
              <a:ln>
                <a:noFill/>
              </a:ln>
              <a:solidFill>
                <a:srgbClr val="3B2F91"/>
              </a:solidFill>
              <a:effectLst/>
              <a:latin typeface="Cambria" pitchFamily="18" charset="0"/>
              <a:ea typeface="Cambria" pitchFamily="18" charset="0"/>
              <a:cs typeface="Arial" pitchFamily="34" charset="0"/>
            </a:endParaRPr>
          </a:p>
          <a:p>
            <a:pPr lvl="0" eaLnBrk="0" fontAlgn="base" hangingPunct="0">
              <a:spcBef>
                <a:spcPct val="0"/>
              </a:spcBef>
              <a:spcAft>
                <a:spcPct val="0"/>
              </a:spcAft>
            </a:pPr>
            <a:r>
              <a:rPr kumimoji="0" lang="kk-KZ" sz="4800" b="1" i="0" u="none" strike="noStrike" cap="none" normalizeH="0" baseline="0" dirty="0" smtClean="0">
                <a:ln>
                  <a:noFill/>
                </a:ln>
                <a:solidFill>
                  <a:srgbClr val="3B2F91"/>
                </a:solidFill>
                <a:effectLst/>
                <a:latin typeface="Cambria" pitchFamily="18" charset="0"/>
                <a:ea typeface="Cambria" pitchFamily="18" charset="0"/>
                <a:cs typeface="Arial" pitchFamily="34" charset="0"/>
              </a:rPr>
              <a:t>2. </a:t>
            </a:r>
            <a:r>
              <a:rPr lang="kk-KZ" sz="4800" b="1" dirty="0" smtClean="0">
                <a:solidFill>
                  <a:srgbClr val="3B2F91"/>
                </a:solidFill>
                <a:latin typeface="Cambria" pitchFamily="18" charset="0"/>
                <a:ea typeface="Cambria" pitchFamily="18" charset="0"/>
                <a:cs typeface="Arial" pitchFamily="34" charset="0"/>
              </a:rPr>
              <a:t>Жыл құстары</a:t>
            </a:r>
            <a:endParaRPr kumimoji="0" lang="ru-RU" sz="4800" b="1" i="0" u="none" strike="noStrike" cap="none" normalizeH="0" baseline="0" dirty="0" smtClean="0">
              <a:ln>
                <a:noFill/>
              </a:ln>
              <a:solidFill>
                <a:srgbClr val="3B2F91"/>
              </a:solidFill>
              <a:effectLst/>
              <a:latin typeface="Cambria" pitchFamily="18" charset="0"/>
              <a:ea typeface="Cambria" pitchFamily="18" charset="0"/>
              <a:cs typeface="Arial" pitchFamily="34" charset="0"/>
            </a:endParaRPr>
          </a:p>
          <a:p>
            <a:pPr lvl="0" eaLnBrk="0" fontAlgn="base" hangingPunct="0">
              <a:spcBef>
                <a:spcPct val="0"/>
              </a:spcBef>
              <a:spcAft>
                <a:spcPct val="0"/>
              </a:spcAft>
            </a:pPr>
            <a:r>
              <a:rPr kumimoji="0" lang="kk-KZ" sz="4800" b="1" i="0" u="none" strike="noStrike" cap="none" normalizeH="0" baseline="0" dirty="0" smtClean="0">
                <a:ln>
                  <a:noFill/>
                </a:ln>
                <a:solidFill>
                  <a:srgbClr val="3B2F91"/>
                </a:solidFill>
                <a:effectLst/>
                <a:latin typeface="Cambria" pitchFamily="18" charset="0"/>
                <a:ea typeface="Cambria" pitchFamily="18" charset="0"/>
                <a:cs typeface="Arial" pitchFamily="34" charset="0"/>
              </a:rPr>
              <a:t>3. </a:t>
            </a:r>
            <a:r>
              <a:rPr lang="kk-KZ" sz="4800" b="1" dirty="0" smtClean="0">
                <a:solidFill>
                  <a:srgbClr val="3B2F91"/>
                </a:solidFill>
                <a:latin typeface="Cambria" pitchFamily="18" charset="0"/>
                <a:ea typeface="Cambria" pitchFamily="18" charset="0"/>
                <a:cs typeface="Arial" pitchFamily="34" charset="0"/>
              </a:rPr>
              <a:t>Отырықшы құстар</a:t>
            </a:r>
            <a:endParaRPr kumimoji="0" lang="ru-RU" sz="4800" b="1" i="0" u="none" strike="noStrike" cap="none" normalizeH="0" baseline="0" dirty="0" smtClean="0">
              <a:ln>
                <a:noFill/>
              </a:ln>
              <a:solidFill>
                <a:srgbClr val="3B2F91"/>
              </a:solidFill>
              <a:effectLst/>
              <a:latin typeface="Cambria" pitchFamily="18" charset="0"/>
              <a:ea typeface="Cambria" pitchFamily="18" charset="0"/>
              <a:cs typeface="Arial" pitchFamily="34" charset="0"/>
            </a:endParaRPr>
          </a:p>
          <a:p>
            <a:pPr lvl="0" eaLnBrk="0" fontAlgn="base" hangingPunct="0">
              <a:spcBef>
                <a:spcPct val="0"/>
              </a:spcBef>
              <a:spcAft>
                <a:spcPct val="0"/>
              </a:spcAft>
            </a:pPr>
            <a:r>
              <a:rPr kumimoji="0" lang="kk-KZ" sz="4800" b="1" i="0" u="none" strike="noStrike" cap="none" normalizeH="0" baseline="0" dirty="0" smtClean="0">
                <a:ln>
                  <a:noFill/>
                </a:ln>
                <a:solidFill>
                  <a:srgbClr val="3B2F91"/>
                </a:solidFill>
                <a:effectLst/>
                <a:latin typeface="Cambria" pitchFamily="18" charset="0"/>
                <a:ea typeface="Cambria" pitchFamily="18" charset="0"/>
                <a:cs typeface="Arial" pitchFamily="34" charset="0"/>
              </a:rPr>
              <a:t>4. </a:t>
            </a:r>
            <a:r>
              <a:rPr lang="kk-KZ" sz="4800" b="1" dirty="0" smtClean="0">
                <a:solidFill>
                  <a:srgbClr val="3B2F91"/>
                </a:solidFill>
                <a:latin typeface="Cambria" pitchFamily="18" charset="0"/>
                <a:ea typeface="Cambria" pitchFamily="18" charset="0"/>
                <a:cs typeface="Arial" pitchFamily="34" charset="0"/>
              </a:rPr>
              <a:t>Орман - тоғай құстары</a:t>
            </a:r>
            <a:endParaRPr kumimoji="0" lang="kk-KZ" sz="4800" b="1" i="0" u="none" strike="noStrike" cap="none" normalizeH="0" baseline="0" dirty="0" smtClean="0">
              <a:ln>
                <a:noFill/>
              </a:ln>
              <a:solidFill>
                <a:srgbClr val="3B2F91"/>
              </a:solidFill>
              <a:effectLst/>
              <a:latin typeface="Cambria" pitchFamily="18" charset="0"/>
              <a:ea typeface="Cambria" pitchFamily="18"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827584" y="701988"/>
            <a:ext cx="792088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800" i="1" u="none" strike="noStrike" cap="none" normalizeH="0" baseline="0" dirty="0" smtClean="0">
                <a:ln>
                  <a:noFill/>
                </a:ln>
                <a:solidFill>
                  <a:srgbClr val="002060"/>
                </a:solidFill>
                <a:effectLst/>
                <a:latin typeface="Cambria" pitchFamily="18" charset="0"/>
                <a:ea typeface="Cambria" pitchFamily="18" charset="0"/>
                <a:cs typeface="Arial" pitchFamily="34" charset="0"/>
              </a:rPr>
              <a:t>Табиғаттың сәні де, әні де қалықтай ұшқан құстар.. Олар –біздің қанатты достарымыз.Қазақстанда құстардың 500 түрі мекен етеді. Ал бүкіл жер шарында 9000 жуық түрі бар. Соның ішінде азайып кеткен құстар Қызыл кітапқа енгізіліп, қорғауға алынды.</a:t>
            </a:r>
            <a:endParaRPr kumimoji="0" lang="ru-RU" sz="2800" i="1"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800" i="1" u="none" strike="noStrike" cap="none" normalizeH="0" baseline="0" dirty="0" smtClean="0">
                <a:ln>
                  <a:noFill/>
                </a:ln>
                <a:solidFill>
                  <a:srgbClr val="002060"/>
                </a:solidFill>
                <a:effectLst/>
                <a:latin typeface="Cambria" pitchFamily="18" charset="0"/>
                <a:ea typeface="Cambria" pitchFamily="18" charset="0"/>
                <a:cs typeface="Arial" pitchFamily="34" charset="0"/>
              </a:rPr>
              <a:t> Ата-бабамыз құстарды қадірлеп, құрметтеген. Олар батыр ұлдарын сұңқарға, сұлу қыздарын аққуға теңеген. </a:t>
            </a:r>
            <a:br>
              <a:rPr kumimoji="0" lang="kk-KZ" sz="2800" i="1" u="none" strike="noStrike" cap="none" normalizeH="0" baseline="0" dirty="0" smtClean="0">
                <a:ln>
                  <a:noFill/>
                </a:ln>
                <a:solidFill>
                  <a:srgbClr val="002060"/>
                </a:solidFill>
                <a:effectLst/>
                <a:latin typeface="Cambria" pitchFamily="18" charset="0"/>
                <a:ea typeface="Cambria" pitchFamily="18" charset="0"/>
                <a:cs typeface="Arial" pitchFamily="34" charset="0"/>
              </a:rPr>
            </a:br>
            <a:r>
              <a:rPr kumimoji="0" lang="kk-KZ" sz="2800" i="1" u="none" strike="noStrike" cap="none" normalizeH="0" baseline="0" dirty="0" smtClean="0">
                <a:ln>
                  <a:noFill/>
                </a:ln>
                <a:solidFill>
                  <a:srgbClr val="002060"/>
                </a:solidFill>
                <a:effectLst/>
                <a:latin typeface="Cambria" pitchFamily="18" charset="0"/>
                <a:ea typeface="Cambria" pitchFamily="18" charset="0"/>
                <a:cs typeface="Arial" pitchFamily="34" charset="0"/>
              </a:rPr>
              <a:t>Құстардың пайдасы өте көп. Олар табиғаттың байлығы ағаштарды, өсімдіктерді зиянкес жәндіктерден құтқарады.</a:t>
            </a:r>
            <a:endParaRPr kumimoji="0" lang="kk-KZ" sz="4000" i="1"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1331640" y="268494"/>
            <a:ext cx="5976664"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002060"/>
                </a:solidFill>
                <a:effectLst/>
                <a:latin typeface="Cambria" pitchFamily="18" charset="0"/>
                <a:ea typeface="Cambria" pitchFamily="18" charset="0"/>
                <a:cs typeface="Arial" pitchFamily="34" charset="0"/>
              </a:rPr>
              <a:t>Барлық құстарға ортақ қасиеті:</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400" b="0" i="0" u="none" strike="noStrike" cap="none" normalizeH="0" baseline="0" dirty="0" smtClean="0">
                <a:ln>
                  <a:noFill/>
                </a:ln>
                <a:solidFill>
                  <a:srgbClr val="002060"/>
                </a:solidFill>
                <a:effectLst/>
                <a:latin typeface="Cambria" pitchFamily="18" charset="0"/>
                <a:ea typeface="Cambria" pitchFamily="18" charset="0"/>
                <a:cs typeface="Arial" pitchFamily="34" charset="0"/>
              </a:rPr>
              <a:t>-	</a:t>
            </a: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ұшады</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	қанаттары </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	мамықтары </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	тұмсықтары болады</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	олар жұмыртқалайды</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             балапан басады.</a:t>
            </a:r>
            <a:r>
              <a:rPr kumimoji="0" lang="kk-KZ" sz="2400" b="0" i="0" u="none" strike="noStrike" cap="none" normalizeH="0" baseline="0" dirty="0" smtClean="0">
                <a:ln>
                  <a:noFill/>
                </a:ln>
                <a:solidFill>
                  <a:srgbClr val="002060"/>
                </a:solidFill>
                <a:effectLst/>
                <a:latin typeface="Cambria" pitchFamily="18" charset="0"/>
                <a:ea typeface="Cambria" pitchFamily="18" charset="0"/>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endParaRPr lang="kk-KZ" sz="2400" dirty="0" smtClean="0">
              <a:solidFill>
                <a:srgbClr val="002060"/>
              </a:solidFill>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002060"/>
                </a:solidFill>
                <a:effectLst/>
                <a:latin typeface="Cambria" pitchFamily="18" charset="0"/>
                <a:ea typeface="Cambria" pitchFamily="18" charset="0"/>
                <a:cs typeface="Arial" pitchFamily="34" charset="0"/>
              </a:rPr>
              <a:t>Құстардың айырмашылығы:</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тұмсықтары</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дене пішіні</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дыбысы</a:t>
            </a:r>
            <a:endParaRPr kumimoji="0" lang="ru-RU" sz="12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2400" b="0" i="1" u="none" strike="noStrike" cap="none" normalizeH="0" baseline="0" dirty="0" smtClean="0">
                <a:ln>
                  <a:noFill/>
                </a:ln>
                <a:solidFill>
                  <a:srgbClr val="002060"/>
                </a:solidFill>
                <a:effectLst/>
                <a:latin typeface="Cambria" pitchFamily="18" charset="0"/>
                <a:ea typeface="Cambria" pitchFamily="18" charset="0"/>
                <a:cs typeface="Arial" pitchFamily="34" charset="0"/>
              </a:rPr>
              <a:t>түстері әртүрлі</a:t>
            </a:r>
            <a:endParaRPr kumimoji="0" lang="kk-KZ" sz="20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971600" y="397326"/>
            <a:ext cx="684076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0000"/>
                </a:solidFill>
                <a:effectLst/>
                <a:latin typeface="Cambria" pitchFamily="18" charset="0"/>
                <a:ea typeface="Cambria" pitchFamily="18" charset="0"/>
                <a:cs typeface="Arial" pitchFamily="34" charset="0"/>
              </a:rPr>
              <a:t>    </a:t>
            </a:r>
            <a:r>
              <a:rPr kumimoji="0" lang="kk-KZ" sz="2800" b="1" i="0" u="none" strike="noStrike" cap="none" normalizeH="0" baseline="0" dirty="0" smtClean="0">
                <a:ln>
                  <a:noFill/>
                </a:ln>
                <a:solidFill>
                  <a:srgbClr val="002060"/>
                </a:solidFill>
                <a:effectLst/>
                <a:latin typeface="Cambria" pitchFamily="18" charset="0"/>
                <a:ea typeface="Cambria" pitchFamily="18" charset="0"/>
                <a:cs typeface="Arial" pitchFamily="34" charset="0"/>
              </a:rPr>
              <a:t>1 сәуір - Халықаралық құстар күні. </a:t>
            </a:r>
            <a:endParaRPr kumimoji="0" lang="ru-RU" sz="28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800" b="0" i="0" u="none" strike="noStrike" cap="none" normalizeH="0" baseline="0" dirty="0" smtClean="0">
                <a:ln>
                  <a:noFill/>
                </a:ln>
                <a:solidFill>
                  <a:srgbClr val="002060"/>
                </a:solidFill>
                <a:effectLst/>
                <a:latin typeface="Cambria" pitchFamily="18" charset="0"/>
                <a:ea typeface="Cambria" pitchFamily="18" charset="0"/>
                <a:cs typeface="Arial" pitchFamily="34" charset="0"/>
              </a:rPr>
              <a:t>Халықаралық құстар күні 1906 жылы Құстарды қорғау бойынша конвецияның бекітілуінен кейін атап өтіле бастады.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002060"/>
                </a:solidFill>
                <a:effectLst/>
                <a:latin typeface="Cambria" pitchFamily="18" charset="0"/>
                <a:ea typeface="Cambria" pitchFamily="18" charset="0"/>
                <a:cs typeface="Arial" pitchFamily="34" charset="0"/>
              </a:rPr>
              <a:t>Оның негізгі ережелері : </a:t>
            </a:r>
            <a:endParaRPr kumimoji="0" lang="ru-RU" sz="28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2800" b="0" i="0" u="none" strike="noStrike" cap="none" normalizeH="0" baseline="0" dirty="0" smtClean="0">
                <a:ln>
                  <a:noFill/>
                </a:ln>
                <a:solidFill>
                  <a:srgbClr val="002060"/>
                </a:solidFill>
                <a:effectLst/>
                <a:latin typeface="Cambria" pitchFamily="18" charset="0"/>
                <a:ea typeface="Cambria" pitchFamily="18" charset="0"/>
                <a:cs typeface="Arial" pitchFamily="34" charset="0"/>
              </a:rPr>
              <a:t>құстардың барлық түрлерін қорғауға, </a:t>
            </a:r>
            <a:endParaRPr kumimoji="0" lang="ru-RU" sz="28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sz="2800" b="0" i="0" u="none" strike="noStrike" cap="none" normalizeH="0" baseline="0" dirty="0" smtClean="0">
                <a:ln>
                  <a:noFill/>
                </a:ln>
                <a:solidFill>
                  <a:srgbClr val="002060"/>
                </a:solidFill>
                <a:effectLst/>
                <a:latin typeface="Cambria" pitchFamily="18" charset="0"/>
                <a:ea typeface="Cambria" pitchFamily="18" charset="0"/>
                <a:cs typeface="Arial" pitchFamily="34" charset="0"/>
              </a:rPr>
              <a:t>құстарды көбейту үшін қорықтарды құруға бағытталған.</a:t>
            </a:r>
            <a:endParaRPr kumimoji="0" lang="kk-KZ" sz="4000" b="0" i="0" u="none" strike="noStrike" cap="none" normalizeH="0" baseline="0" dirty="0" smtClean="0">
              <a:ln>
                <a:noFill/>
              </a:ln>
              <a:solidFill>
                <a:srgbClr val="002060"/>
              </a:solidFill>
              <a:effectLst/>
              <a:latin typeface="Cambria" pitchFamily="18" charset="0"/>
              <a:ea typeface="Cambria" pitchFamily="18"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im0-tub-kz.yandex.net/i?id=ea2c243f7e636fc3d1f6eb9f27e51916-l&amp;n=13"/>
          <p:cNvPicPr/>
          <p:nvPr/>
        </p:nvPicPr>
        <p:blipFill>
          <a:blip r:embed="rId2" cstate="print"/>
          <a:srcRect/>
          <a:stretch>
            <a:fillRect/>
          </a:stretch>
        </p:blipFill>
        <p:spPr bwMode="auto">
          <a:xfrm>
            <a:off x="395536" y="404664"/>
            <a:ext cx="8496944" cy="6192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im0-tub-kz.yandex.net/i?id=05638c21778d64fac7be5786893a3c46&amp;n=13"/>
          <p:cNvPicPr/>
          <p:nvPr/>
        </p:nvPicPr>
        <p:blipFill>
          <a:blip r:embed="rId2" cstate="print"/>
          <a:srcRect/>
          <a:stretch>
            <a:fillRect/>
          </a:stretch>
        </p:blipFill>
        <p:spPr bwMode="auto">
          <a:xfrm>
            <a:off x="395536" y="404664"/>
            <a:ext cx="7920880" cy="57606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ds04.infourok.ru/uploads/ex/05d2/0003af51-858cbbec/640/img9.jpg"/>
          <p:cNvPicPr/>
          <p:nvPr/>
        </p:nvPicPr>
        <p:blipFill>
          <a:blip r:embed="rId2" cstate="print"/>
          <a:srcRect/>
          <a:stretch>
            <a:fillRect/>
          </a:stretch>
        </p:blipFill>
        <p:spPr bwMode="auto">
          <a:xfrm>
            <a:off x="971600" y="764704"/>
            <a:ext cx="7632848" cy="5256584"/>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TotalTime>
  <Words>149</Words>
  <Application>Microsoft Office PowerPoint</Application>
  <PresentationFormat>Экран (4:3)</PresentationFormat>
  <Paragraphs>37</Paragraphs>
  <Slides>11</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11</vt:i4>
      </vt:variant>
    </vt:vector>
  </HeadingPairs>
  <TitlesOfParts>
    <vt:vector size="18" baseType="lpstr">
      <vt:lpstr>Arial</vt:lpstr>
      <vt:lpstr>Bahnschrift</vt:lpstr>
      <vt:lpstr>Calibri</vt:lpstr>
      <vt:lpstr>Cambria</vt:lpstr>
      <vt:lpstr>Times New Roman</vt:lpstr>
      <vt:lpstr>Wingdings</vt:lpstr>
      <vt:lpstr>Тема Office</vt:lpstr>
      <vt:lpstr>Құстар-біздің досымыз</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Құстар-біздің досымыз</dc:title>
  <dc:creator>Анар</dc:creator>
  <cp:lastModifiedBy>Windows User</cp:lastModifiedBy>
  <cp:revision>8</cp:revision>
  <dcterms:created xsi:type="dcterms:W3CDTF">2019-04-21T18:09:58Z</dcterms:created>
  <dcterms:modified xsi:type="dcterms:W3CDTF">2020-02-22T07:57:34Z</dcterms:modified>
</cp:coreProperties>
</file>