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69"/>
  </p:notesMasterIdLst>
  <p:sldIdLst>
    <p:sldId id="256" r:id="rId2"/>
    <p:sldId id="257" r:id="rId3"/>
    <p:sldId id="277" r:id="rId4"/>
    <p:sldId id="275" r:id="rId5"/>
    <p:sldId id="376" r:id="rId6"/>
    <p:sldId id="318" r:id="rId7"/>
    <p:sldId id="380" r:id="rId8"/>
    <p:sldId id="381" r:id="rId9"/>
    <p:sldId id="383" r:id="rId10"/>
    <p:sldId id="310" r:id="rId11"/>
    <p:sldId id="384" r:id="rId12"/>
    <p:sldId id="408" r:id="rId13"/>
    <p:sldId id="261" r:id="rId14"/>
    <p:sldId id="280" r:id="rId15"/>
    <p:sldId id="281" r:id="rId16"/>
    <p:sldId id="260" r:id="rId17"/>
    <p:sldId id="295" r:id="rId18"/>
    <p:sldId id="398" r:id="rId19"/>
    <p:sldId id="400" r:id="rId20"/>
    <p:sldId id="401" r:id="rId21"/>
    <p:sldId id="402" r:id="rId22"/>
    <p:sldId id="404" r:id="rId23"/>
    <p:sldId id="405" r:id="rId24"/>
    <p:sldId id="407" r:id="rId25"/>
    <p:sldId id="409" r:id="rId26"/>
    <p:sldId id="410" r:id="rId27"/>
    <p:sldId id="411" r:id="rId28"/>
    <p:sldId id="387" r:id="rId29"/>
    <p:sldId id="286" r:id="rId30"/>
    <p:sldId id="326" r:id="rId31"/>
    <p:sldId id="369" r:id="rId32"/>
    <p:sldId id="327" r:id="rId33"/>
    <p:sldId id="329" r:id="rId34"/>
    <p:sldId id="330" r:id="rId35"/>
    <p:sldId id="331" r:id="rId36"/>
    <p:sldId id="332" r:id="rId37"/>
    <p:sldId id="333" r:id="rId38"/>
    <p:sldId id="351" r:id="rId39"/>
    <p:sldId id="436" r:id="rId40"/>
    <p:sldId id="437" r:id="rId41"/>
    <p:sldId id="439" r:id="rId42"/>
    <p:sldId id="393" r:id="rId43"/>
    <p:sldId id="388" r:id="rId44"/>
    <p:sldId id="390" r:id="rId45"/>
    <p:sldId id="379" r:id="rId46"/>
    <p:sldId id="412" r:id="rId47"/>
    <p:sldId id="413" r:id="rId48"/>
    <p:sldId id="414" r:id="rId49"/>
    <p:sldId id="415" r:id="rId50"/>
    <p:sldId id="416" r:id="rId51"/>
    <p:sldId id="417" r:id="rId52"/>
    <p:sldId id="419" r:id="rId53"/>
    <p:sldId id="420" r:id="rId54"/>
    <p:sldId id="421" r:id="rId55"/>
    <p:sldId id="422" r:id="rId56"/>
    <p:sldId id="423" r:id="rId57"/>
    <p:sldId id="424" r:id="rId58"/>
    <p:sldId id="425" r:id="rId59"/>
    <p:sldId id="426" r:id="rId60"/>
    <p:sldId id="427" r:id="rId61"/>
    <p:sldId id="428" r:id="rId62"/>
    <p:sldId id="429" r:id="rId63"/>
    <p:sldId id="430" r:id="rId64"/>
    <p:sldId id="431" r:id="rId65"/>
    <p:sldId id="432" r:id="rId66"/>
    <p:sldId id="433" r:id="rId67"/>
    <p:sldId id="434" r:id="rId6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АСХАТ" initials="А" lastIdx="2" clrIdx="0">
    <p:extLst>
      <p:ext uri="{19B8F6BF-5375-455C-9EA6-DF929625EA0E}">
        <p15:presenceInfo xmlns="" xmlns:p15="http://schemas.microsoft.com/office/powerpoint/2012/main" userId="АСХАТ"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6600"/>
    <a:srgbClr val="800000"/>
    <a:srgbClr val="66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855" autoAdjust="0"/>
    <p:restoredTop sz="87146" autoAdjust="0"/>
  </p:normalViewPr>
  <p:slideViewPr>
    <p:cSldViewPr>
      <p:cViewPr varScale="1">
        <p:scale>
          <a:sx n="69" d="100"/>
          <a:sy n="69" d="100"/>
        </p:scale>
        <p:origin x="-1554" y="-102"/>
      </p:cViewPr>
      <p:guideLst>
        <p:guide orient="horz" pos="2160"/>
        <p:guide pos="2880"/>
      </p:guideLst>
    </p:cSldViewPr>
  </p:slideViewPr>
  <p:notesTextViewPr>
    <p:cViewPr>
      <p:scale>
        <a:sx n="100" d="100"/>
        <a:sy n="100" d="100"/>
      </p:scale>
      <p:origin x="0" y="0"/>
    </p:cViewPr>
  </p:notesTextViewPr>
  <p:sorterViewPr>
    <p:cViewPr>
      <p:scale>
        <a:sx n="36" d="100"/>
        <a:sy n="36" d="100"/>
      </p:scale>
      <p:origin x="0" y="0"/>
    </p:cViewPr>
  </p:sorterViewPr>
  <p:notesViewPr>
    <p:cSldViewPr>
      <p:cViewPr varScale="1">
        <p:scale>
          <a:sx n="55" d="100"/>
          <a:sy n="55" d="100"/>
        </p:scale>
        <p:origin x="-2904"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plotArea>
      <c:layout/>
      <c:barChart>
        <c:barDir val="col"/>
        <c:grouping val="clustered"/>
        <c:ser>
          <c:idx val="0"/>
          <c:order val="0"/>
          <c:tx>
            <c:strRef>
              <c:f>Лист1!$B$1</c:f>
              <c:strCache>
                <c:ptCount val="1"/>
                <c:pt idx="0">
                  <c:v>2013-14</c:v>
                </c:pt>
              </c:strCache>
            </c:strRef>
          </c:tx>
          <c:cat>
            <c:strRef>
              <c:f>Лист1!$A$2:$A$6</c:f>
              <c:strCache>
                <c:ptCount val="5"/>
                <c:pt idx="0">
                  <c:v>2 сынып</c:v>
                </c:pt>
                <c:pt idx="1">
                  <c:v>3 сынып</c:v>
                </c:pt>
                <c:pt idx="2">
                  <c:v>4 сынып</c:v>
                </c:pt>
                <c:pt idx="3">
                  <c:v>0 сынып</c:v>
                </c:pt>
                <c:pt idx="4">
                  <c:v>1 сынып</c:v>
                </c:pt>
              </c:strCache>
            </c:strRef>
          </c:cat>
          <c:val>
            <c:numRef>
              <c:f>Лист1!$B$2:$B$6</c:f>
              <c:numCache>
                <c:formatCode>General</c:formatCode>
                <c:ptCount val="5"/>
                <c:pt idx="0">
                  <c:v>72</c:v>
                </c:pt>
              </c:numCache>
            </c:numRef>
          </c:val>
        </c:ser>
        <c:ser>
          <c:idx val="1"/>
          <c:order val="1"/>
          <c:tx>
            <c:strRef>
              <c:f>Лист1!$C$1</c:f>
              <c:strCache>
                <c:ptCount val="1"/>
                <c:pt idx="0">
                  <c:v>2014-15</c:v>
                </c:pt>
              </c:strCache>
            </c:strRef>
          </c:tx>
          <c:cat>
            <c:strRef>
              <c:f>Лист1!$A$2:$A$6</c:f>
              <c:strCache>
                <c:ptCount val="5"/>
                <c:pt idx="0">
                  <c:v>2 сынып</c:v>
                </c:pt>
                <c:pt idx="1">
                  <c:v>3 сынып</c:v>
                </c:pt>
                <c:pt idx="2">
                  <c:v>4 сынып</c:v>
                </c:pt>
                <c:pt idx="3">
                  <c:v>0 сынып</c:v>
                </c:pt>
                <c:pt idx="4">
                  <c:v>1 сынып</c:v>
                </c:pt>
              </c:strCache>
            </c:strRef>
          </c:cat>
          <c:val>
            <c:numRef>
              <c:f>Лист1!$C$2:$C$6</c:f>
              <c:numCache>
                <c:formatCode>General</c:formatCode>
                <c:ptCount val="5"/>
                <c:pt idx="1">
                  <c:v>63</c:v>
                </c:pt>
              </c:numCache>
            </c:numRef>
          </c:val>
        </c:ser>
        <c:ser>
          <c:idx val="2"/>
          <c:order val="2"/>
          <c:tx>
            <c:strRef>
              <c:f>Лист1!$D$1</c:f>
              <c:strCache>
                <c:ptCount val="1"/>
                <c:pt idx="0">
                  <c:v>2015-16</c:v>
                </c:pt>
              </c:strCache>
            </c:strRef>
          </c:tx>
          <c:cat>
            <c:strRef>
              <c:f>Лист1!$A$2:$A$6</c:f>
              <c:strCache>
                <c:ptCount val="5"/>
                <c:pt idx="0">
                  <c:v>2 сынып</c:v>
                </c:pt>
                <c:pt idx="1">
                  <c:v>3 сынып</c:v>
                </c:pt>
                <c:pt idx="2">
                  <c:v>4 сынып</c:v>
                </c:pt>
                <c:pt idx="3">
                  <c:v>0 сынып</c:v>
                </c:pt>
                <c:pt idx="4">
                  <c:v>1 сынып</c:v>
                </c:pt>
              </c:strCache>
            </c:strRef>
          </c:cat>
          <c:val>
            <c:numRef>
              <c:f>Лист1!$D$2:$D$6</c:f>
              <c:numCache>
                <c:formatCode>General</c:formatCode>
                <c:ptCount val="5"/>
                <c:pt idx="2">
                  <c:v>72</c:v>
                </c:pt>
              </c:numCache>
            </c:numRef>
          </c:val>
        </c:ser>
        <c:ser>
          <c:idx val="3"/>
          <c:order val="3"/>
          <c:tx>
            <c:strRef>
              <c:f>Лист1!$E$1</c:f>
              <c:strCache>
                <c:ptCount val="1"/>
                <c:pt idx="0">
                  <c:v>2016-17</c:v>
                </c:pt>
              </c:strCache>
            </c:strRef>
          </c:tx>
          <c:cat>
            <c:strRef>
              <c:f>Лист1!$A$2:$A$6</c:f>
              <c:strCache>
                <c:ptCount val="5"/>
                <c:pt idx="0">
                  <c:v>2 сынып</c:v>
                </c:pt>
                <c:pt idx="1">
                  <c:v>3 сынып</c:v>
                </c:pt>
                <c:pt idx="2">
                  <c:v>4 сынып</c:v>
                </c:pt>
                <c:pt idx="3">
                  <c:v>0 сынып</c:v>
                </c:pt>
                <c:pt idx="4">
                  <c:v>1 сынып</c:v>
                </c:pt>
              </c:strCache>
            </c:strRef>
          </c:cat>
          <c:val>
            <c:numRef>
              <c:f>Лист1!$E$2:$E$6</c:f>
              <c:numCache>
                <c:formatCode>General</c:formatCode>
                <c:ptCount val="5"/>
              </c:numCache>
            </c:numRef>
          </c:val>
        </c:ser>
        <c:ser>
          <c:idx val="4"/>
          <c:order val="4"/>
          <c:tx>
            <c:strRef>
              <c:f>Лист1!$F$1</c:f>
              <c:strCache>
                <c:ptCount val="1"/>
                <c:pt idx="0">
                  <c:v>2017-18</c:v>
                </c:pt>
              </c:strCache>
            </c:strRef>
          </c:tx>
          <c:cat>
            <c:strRef>
              <c:f>Лист1!$A$2:$A$6</c:f>
              <c:strCache>
                <c:ptCount val="5"/>
                <c:pt idx="0">
                  <c:v>2 сынып</c:v>
                </c:pt>
                <c:pt idx="1">
                  <c:v>3 сынып</c:v>
                </c:pt>
                <c:pt idx="2">
                  <c:v>4 сынып</c:v>
                </c:pt>
                <c:pt idx="3">
                  <c:v>0 сынып</c:v>
                </c:pt>
                <c:pt idx="4">
                  <c:v>1 сынып</c:v>
                </c:pt>
              </c:strCache>
            </c:strRef>
          </c:cat>
          <c:val>
            <c:numRef>
              <c:f>Лист1!$F$2:$F$6</c:f>
              <c:numCache>
                <c:formatCode>General</c:formatCode>
                <c:ptCount val="5"/>
              </c:numCache>
            </c:numRef>
          </c:val>
        </c:ser>
        <c:axId val="165692160"/>
        <c:axId val="165693696"/>
      </c:barChart>
      <c:catAx>
        <c:axId val="165692160"/>
        <c:scaling>
          <c:orientation val="minMax"/>
        </c:scaling>
        <c:axPos val="b"/>
        <c:tickLblPos val="nextTo"/>
        <c:txPr>
          <a:bodyPr/>
          <a:lstStyle/>
          <a:p>
            <a:pPr>
              <a:defRPr sz="1200" baseline="0"/>
            </a:pPr>
            <a:endParaRPr lang="ru-RU"/>
          </a:p>
        </c:txPr>
        <c:crossAx val="165693696"/>
        <c:crosses val="autoZero"/>
        <c:auto val="1"/>
        <c:lblAlgn val="ctr"/>
        <c:lblOffset val="100"/>
      </c:catAx>
      <c:valAx>
        <c:axId val="165693696"/>
        <c:scaling>
          <c:orientation val="minMax"/>
        </c:scaling>
        <c:axPos val="l"/>
        <c:majorGridlines/>
        <c:numFmt formatCode="General" sourceLinked="1"/>
        <c:tickLblPos val="nextTo"/>
        <c:crossAx val="165692160"/>
        <c:crosses val="autoZero"/>
        <c:crossBetween val="between"/>
      </c:valAx>
    </c:plotArea>
    <c:legend>
      <c:legendPos val="r"/>
      <c:legendEntry>
        <c:idx val="0"/>
        <c:delete val="1"/>
      </c:legendEntry>
      <c:layout/>
    </c:legend>
    <c:plotVisOnly val="1"/>
    <c:dispBlanksAs val="gap"/>
  </c:chart>
  <c:txPr>
    <a:bodyPr/>
    <a:lstStyle/>
    <a:p>
      <a:pPr>
        <a:defRPr sz="1800"/>
      </a:pPr>
      <a:endParaRPr lang="ru-RU"/>
    </a:p>
  </c:txPr>
  <c:externalData r:id="rId1"/>
</c:chartSpace>
</file>

<file path=ppt/comments/comment1.xml><?xml version="1.0" encoding="utf-8"?>
<p:cmLst xmlns:a="http://schemas.openxmlformats.org/drawingml/2006/main" xmlns:r="http://schemas.openxmlformats.org/officeDocument/2006/relationships" xmlns:p="http://schemas.openxmlformats.org/presentationml/2006/main">
  <p:cm authorId="1" dt="2016-03-02T20:24:51.090" idx="1">
    <p:pos x="10" y="10"/>
    <p:text/>
    <p:extLst>
      <p:ext uri="{C676402C-5697-4E1C-873F-D02D1690AC5C}">
        <p15:threadingInfo xmlns="" xmlns:p15="http://schemas.microsoft.com/office/powerpoint/2012/main" timeZoneBias="-360"/>
      </p:ext>
    </p:extLst>
  </p:cm>
  <p:cm authorId="1" dt="2016-03-02T20:26:33.483" idx="2">
    <p:pos x="146" y="146"/>
    <p:text/>
    <p:extLst>
      <p:ext uri="{C676402C-5697-4E1C-873F-D02D1690AC5C}">
        <p15:threadingInfo xmlns="" xmlns:p15="http://schemas.microsoft.com/office/powerpoint/2012/main" timeZoneBias="-3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2F0855-4C35-4184-BF8D-898474189CE8}" type="datetimeFigureOut">
              <a:rPr lang="ru-RU" smtClean="0"/>
              <a:pPr/>
              <a:t>29.05.2020</a:t>
            </a:fld>
            <a:endParaRPr lang="ru-RU" dirty="0"/>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FF95BC-88BF-4428-BD61-09B37852F7C5}" type="slidenum">
              <a:rPr lang="ru-RU" smtClean="0"/>
              <a:pPr/>
              <a:t>‹#›</a:t>
            </a:fld>
            <a:endParaRPr lang="ru-RU" dirty="0"/>
          </a:p>
        </p:txBody>
      </p:sp>
    </p:spTree>
    <p:extLst>
      <p:ext uri="{BB962C8B-B14F-4D97-AF65-F5344CB8AC3E}">
        <p14:creationId xmlns:p14="http://schemas.microsoft.com/office/powerpoint/2010/main" xmlns="" val="1578128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FFF95BC-88BF-4428-BD61-09B37852F7C5}" type="slidenum">
              <a:rPr lang="ru-RU" smtClean="0"/>
              <a:pPr/>
              <a:t>4</a:t>
            </a:fld>
            <a:endParaRPr lang="ru-RU" dirty="0"/>
          </a:p>
        </p:txBody>
      </p:sp>
    </p:spTree>
    <p:extLst>
      <p:ext uri="{BB962C8B-B14F-4D97-AF65-F5344CB8AC3E}">
        <p14:creationId xmlns:p14="http://schemas.microsoft.com/office/powerpoint/2010/main" xmlns="" val="2116341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19" name="Нижний колонтитул 18"/>
          <p:cNvSpPr>
            <a:spLocks noGrp="1"/>
          </p:cNvSpPr>
          <p:nvPr>
            <p:ph type="ftr" sz="quarter" idx="11"/>
          </p:nvPr>
        </p:nvSpPr>
        <p:spPr/>
        <p:txBody>
          <a:bodyPr/>
          <a:lstStyle/>
          <a:p>
            <a:endParaRPr lang="ru-RU" dirty="0"/>
          </a:p>
        </p:txBody>
      </p:sp>
      <p:sp>
        <p:nvSpPr>
          <p:cNvPr id="27" name="Номер слайда 26"/>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077200" y="6356350"/>
            <a:ext cx="609600" cy="365125"/>
          </a:xfrm>
        </p:spPr>
        <p:txBody>
          <a:bodyPr/>
          <a:lstStyle/>
          <a:p>
            <a:fld id="{16C8EEAA-4C3F-4362-8A4A-F7A7CA38FDB6}" type="slidenum">
              <a:rPr lang="ru-RU" smtClean="0"/>
              <a:pPr/>
              <a:t>‹#›</a:t>
            </a:fld>
            <a:endParaRPr lang="ru-RU" dirty="0"/>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CA44011-7AAE-4C35-9DEF-209FB1CE9007}" type="datetimeFigureOut">
              <a:rPr lang="ru-RU" smtClean="0"/>
              <a:pPr/>
              <a:t>29.05.2020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6C8EEAA-4C3F-4362-8A4A-F7A7CA38FDB6}"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CA44011-7AAE-4C35-9DEF-209FB1CE9007}" type="datetimeFigureOut">
              <a:rPr lang="ru-RU" smtClean="0"/>
              <a:pPr/>
              <a:t>29.05.2020</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dirty="0"/>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6C8EEAA-4C3F-4362-8A4A-F7A7CA38FDB6}" type="slidenum">
              <a:rPr lang="ru-RU" smtClean="0"/>
              <a:pPr/>
              <a:t>‹#›</a:t>
            </a:fld>
            <a:endParaRPr lang="ru-RU" dirty="0"/>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www.nio.kz/"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hyperlink" Target="http://www.nio.kz.&#1088;&#1077;&#1089;&#1087;&#1091;&#1073;&#1083;&#1080;&#1082;&#1072;&#1083;&#1099;&#1179;/"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11560" y="1357299"/>
            <a:ext cx="6120680" cy="3508653"/>
          </a:xfrm>
          <a:prstGeom prst="rect">
            <a:avLst/>
          </a:prstGeom>
        </p:spPr>
        <p:txBody>
          <a:bodyPr wrap="square">
            <a:spAutoFit/>
          </a:bodyPr>
          <a:lstStyle/>
          <a:p>
            <a:r>
              <a:rPr lang="kk-KZ" i="1" dirty="0" smtClean="0">
                <a:ln w="10541" cmpd="sng">
                  <a:solidFill>
                    <a:schemeClr val="accent1">
                      <a:shade val="88000"/>
                      <a:satMod val="110000"/>
                    </a:schemeClr>
                  </a:solidFill>
                  <a:prstDash val="solid"/>
                </a:ln>
                <a:solidFill>
                  <a:srgbClr val="FF0000"/>
                </a:solidFill>
                <a:latin typeface="Times New Roman" pitchFamily="18" charset="0"/>
                <a:cs typeface="Times New Roman" pitchFamily="18" charset="0"/>
              </a:rPr>
              <a:t>Тегі, аты, әкесінің аты :</a:t>
            </a:r>
          </a:p>
          <a:p>
            <a:r>
              <a:rPr lang="kk-KZ" i="1" dirty="0" smtClean="0">
                <a:ln w="10541" cmpd="sng">
                  <a:solidFill>
                    <a:schemeClr val="accent1">
                      <a:shade val="88000"/>
                      <a:satMod val="110000"/>
                    </a:schemeClr>
                  </a:solidFill>
                  <a:prstDash val="solid"/>
                </a:ln>
                <a:solidFill>
                  <a:srgbClr val="FF0000"/>
                </a:solidFill>
                <a:latin typeface="Times New Roman" pitchFamily="18" charset="0"/>
                <a:cs typeface="Times New Roman" pitchFamily="18" charset="0"/>
              </a:rPr>
              <a:t> </a:t>
            </a:r>
          </a:p>
          <a:p>
            <a:r>
              <a:rPr lang="kk-KZ" i="1" dirty="0" smtClean="0">
                <a:ln w="10541" cmpd="sng">
                  <a:solidFill>
                    <a:schemeClr val="accent1">
                      <a:shade val="88000"/>
                      <a:satMod val="110000"/>
                    </a:schemeClr>
                  </a:solidFill>
                  <a:prstDash val="solid"/>
                </a:ln>
                <a:solidFill>
                  <a:srgbClr val="FF0000"/>
                </a:solidFill>
                <a:latin typeface="Times New Roman" pitchFamily="18" charset="0"/>
                <a:cs typeface="Times New Roman" pitchFamily="18" charset="0"/>
              </a:rPr>
              <a:t> </a:t>
            </a:r>
            <a:r>
              <a:rPr lang="kk-KZ" i="1" dirty="0" smtClean="0">
                <a:ln w="10541" cmpd="sng">
                  <a:solidFill>
                    <a:schemeClr val="accent1">
                      <a:shade val="88000"/>
                      <a:satMod val="110000"/>
                    </a:schemeClr>
                  </a:solidFill>
                  <a:prstDash val="solid"/>
                </a:ln>
                <a:solidFill>
                  <a:schemeClr val="accent2">
                    <a:lumMod val="75000"/>
                  </a:schemeClr>
                </a:solidFill>
                <a:latin typeface="Times New Roman" pitchFamily="18" charset="0"/>
                <a:cs typeface="Times New Roman" pitchFamily="18" charset="0"/>
              </a:rPr>
              <a:t>Темиргалина  Жумагайша  Мубараковна</a:t>
            </a:r>
            <a:r>
              <a:rPr lang="kk-KZ" sz="2400" i="1" dirty="0" smtClean="0">
                <a:solidFill>
                  <a:schemeClr val="accent2">
                    <a:lumMod val="75000"/>
                  </a:schemeClr>
                </a:solidFill>
                <a:latin typeface="Times New Roman" pitchFamily="18" charset="0"/>
                <a:cs typeface="Times New Roman" pitchFamily="18" charset="0"/>
              </a:rPr>
              <a:t/>
            </a:r>
            <a:br>
              <a:rPr lang="kk-KZ" sz="2400" i="1" dirty="0" smtClean="0">
                <a:solidFill>
                  <a:schemeClr val="accent2">
                    <a:lumMod val="75000"/>
                  </a:schemeClr>
                </a:solidFill>
                <a:latin typeface="Times New Roman" pitchFamily="18" charset="0"/>
                <a:cs typeface="Times New Roman" pitchFamily="18" charset="0"/>
              </a:rPr>
            </a:br>
            <a:endParaRPr lang="kk-KZ" sz="2400" i="1" dirty="0" smtClean="0">
              <a:solidFill>
                <a:schemeClr val="accent2">
                  <a:lumMod val="75000"/>
                </a:schemeClr>
              </a:solidFill>
              <a:latin typeface="Times New Roman" pitchFamily="18" charset="0"/>
              <a:cs typeface="Times New Roman" pitchFamily="18" charset="0"/>
            </a:endParaRPr>
          </a:p>
          <a:p>
            <a:r>
              <a:rPr lang="kk-KZ" i="1" dirty="0" smtClean="0">
                <a:ln w="10541" cmpd="sng">
                  <a:solidFill>
                    <a:schemeClr val="accent1">
                      <a:shade val="88000"/>
                      <a:satMod val="110000"/>
                    </a:schemeClr>
                  </a:solidFill>
                  <a:prstDash val="solid"/>
                </a:ln>
                <a:solidFill>
                  <a:srgbClr val="FF0000"/>
                </a:solidFill>
                <a:latin typeface="Times New Roman" pitchFamily="18" charset="0"/>
                <a:cs typeface="Times New Roman" pitchFamily="18" charset="0"/>
              </a:rPr>
              <a:t>Туған жылы, айы, күні :</a:t>
            </a:r>
            <a:r>
              <a:rPr lang="kk-KZ" sz="1600" i="1" dirty="0" smtClean="0">
                <a:ln w="10541" cmpd="sng">
                  <a:solidFill>
                    <a:schemeClr val="accent1">
                      <a:shade val="88000"/>
                      <a:satMod val="110000"/>
                    </a:schemeClr>
                  </a:solidFill>
                  <a:prstDash val="solid"/>
                </a:ln>
                <a:solidFill>
                  <a:schemeClr val="accent2">
                    <a:lumMod val="75000"/>
                  </a:schemeClr>
                </a:solidFill>
                <a:latin typeface="Times New Roman" pitchFamily="18" charset="0"/>
                <a:cs typeface="Times New Roman" pitchFamily="18" charset="0"/>
              </a:rPr>
              <a:t>13.03.1974</a:t>
            </a:r>
            <a:r>
              <a:rPr lang="kk-KZ" i="1" dirty="0" smtClean="0">
                <a:ln w="10541" cmpd="sng">
                  <a:solidFill>
                    <a:schemeClr val="accent1">
                      <a:shade val="88000"/>
                      <a:satMod val="110000"/>
                    </a:schemeClr>
                  </a:solidFill>
                  <a:prstDash val="solid"/>
                </a:ln>
                <a:solidFill>
                  <a:schemeClr val="accent2">
                    <a:lumMod val="75000"/>
                  </a:schemeClr>
                </a:solidFill>
                <a:latin typeface="Times New Roman" pitchFamily="18" charset="0"/>
                <a:cs typeface="Times New Roman" pitchFamily="18" charset="0"/>
              </a:rPr>
              <a:t/>
            </a:r>
            <a:br>
              <a:rPr lang="kk-KZ" i="1" dirty="0" smtClean="0">
                <a:ln w="10541" cmpd="sng">
                  <a:solidFill>
                    <a:schemeClr val="accent1">
                      <a:shade val="88000"/>
                      <a:satMod val="110000"/>
                    </a:schemeClr>
                  </a:solidFill>
                  <a:prstDash val="solid"/>
                </a:ln>
                <a:solidFill>
                  <a:schemeClr val="accent2">
                    <a:lumMod val="75000"/>
                  </a:schemeClr>
                </a:solidFill>
                <a:latin typeface="Times New Roman" pitchFamily="18" charset="0"/>
                <a:cs typeface="Times New Roman" pitchFamily="18" charset="0"/>
              </a:rPr>
            </a:br>
            <a:endParaRPr lang="kk-KZ" i="1" dirty="0" smtClean="0">
              <a:ln w="10541" cmpd="sng">
                <a:solidFill>
                  <a:schemeClr val="accent1">
                    <a:shade val="88000"/>
                    <a:satMod val="110000"/>
                  </a:schemeClr>
                </a:solidFill>
                <a:prstDash val="solid"/>
              </a:ln>
              <a:solidFill>
                <a:schemeClr val="accent2">
                  <a:lumMod val="75000"/>
                </a:schemeClr>
              </a:solidFill>
              <a:latin typeface="Times New Roman" pitchFamily="18" charset="0"/>
              <a:cs typeface="Times New Roman" pitchFamily="18" charset="0"/>
            </a:endParaRPr>
          </a:p>
          <a:p>
            <a:r>
              <a:rPr lang="kk-KZ" i="1" dirty="0" smtClean="0">
                <a:ln w="10541" cmpd="sng">
                  <a:solidFill>
                    <a:schemeClr val="accent1">
                      <a:shade val="88000"/>
                      <a:satMod val="110000"/>
                    </a:schemeClr>
                  </a:solidFill>
                  <a:prstDash val="solid"/>
                </a:ln>
                <a:solidFill>
                  <a:srgbClr val="FF0000"/>
                </a:solidFill>
                <a:latin typeface="Times New Roman" pitchFamily="18" charset="0"/>
                <a:cs typeface="Times New Roman" pitchFamily="18" charset="0"/>
              </a:rPr>
              <a:t>Жұмыс орны, қызметі</a:t>
            </a:r>
            <a:r>
              <a:rPr lang="kk-KZ" b="1"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t/>
            </a:r>
            <a:br>
              <a:rPr lang="kk-KZ" b="1"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br>
            <a:endParaRPr lang="kk-KZ" b="1"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endParaRPr>
          </a:p>
          <a:p>
            <a:r>
              <a:rPr lang="kk-KZ" b="1"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t>“</a:t>
            </a:r>
            <a:r>
              <a:rPr lang="kk-KZ"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t>Жамбыл Жабаев атындығы жалпы білім беретін орта мектеп” кмм </a:t>
            </a:r>
            <a:br>
              <a:rPr lang="kk-KZ"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br>
            <a:r>
              <a:rPr lang="kk-KZ" i="1" dirty="0" smtClean="0">
                <a:ln w="10541" cmpd="sng">
                  <a:solidFill>
                    <a:schemeClr val="accent1">
                      <a:shade val="88000"/>
                      <a:satMod val="110000"/>
                    </a:schemeClr>
                  </a:solidFill>
                  <a:prstDash val="solid"/>
                </a:ln>
                <a:solidFill>
                  <a:srgbClr val="C00000"/>
                </a:solidFill>
                <a:latin typeface="Times New Roman" pitchFamily="18" charset="0"/>
                <a:cs typeface="Times New Roman" pitchFamily="18" charset="0"/>
              </a:rPr>
              <a:t>бастауыш  сынып  мұғалімі</a:t>
            </a:r>
            <a:r>
              <a:rPr lang="kk-KZ" sz="2400" i="1" dirty="0" smtClean="0">
                <a:latin typeface="Times New Roman" pitchFamily="18" charset="0"/>
                <a:cs typeface="Times New Roman" pitchFamily="18" charset="0"/>
              </a:rPr>
              <a:t/>
            </a:r>
            <a:br>
              <a:rPr lang="kk-KZ" sz="2400" i="1" dirty="0" smtClean="0">
                <a:latin typeface="Times New Roman" pitchFamily="18" charset="0"/>
                <a:cs typeface="Times New Roman" pitchFamily="18" charset="0"/>
              </a:rPr>
            </a:br>
            <a:endParaRPr lang="ru-RU" dirty="0"/>
          </a:p>
        </p:txBody>
      </p:sp>
      <p:pic>
        <p:nvPicPr>
          <p:cNvPr id="1026" name="Picture 2" descr="E:\сканирование003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70082" y="1124744"/>
            <a:ext cx="2160000" cy="2262657"/>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slow" p14:dur="2000" advTm="12793"/>
    </mc:Choice>
    <mc:Fallback>
      <p:transition spd="slow" advTm="127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Таблица 12"/>
          <p:cNvGraphicFramePr>
            <a:graphicFrameLocks noGrp="1"/>
          </p:cNvGraphicFramePr>
          <p:nvPr>
            <p:extLst>
              <p:ext uri="{D42A27DB-BD31-4B8C-83A1-F6EECF244321}">
                <p14:modId xmlns:p14="http://schemas.microsoft.com/office/powerpoint/2010/main" xmlns="" val="4067073913"/>
              </p:ext>
            </p:extLst>
          </p:nvPr>
        </p:nvGraphicFramePr>
        <p:xfrm>
          <a:off x="755576" y="2220715"/>
          <a:ext cx="7704856" cy="2520280"/>
        </p:xfrm>
        <a:graphic>
          <a:graphicData uri="http://schemas.openxmlformats.org/drawingml/2006/table">
            <a:tbl>
              <a:tblPr firstRow="1" bandRow="1">
                <a:tableStyleId>{21E4AEA4-8DFA-4A89-87EB-49C32662AFE0}</a:tableStyleId>
              </a:tblPr>
              <a:tblGrid>
                <a:gridCol w="2547955"/>
                <a:gridCol w="1484493"/>
                <a:gridCol w="1912780"/>
                <a:gridCol w="1759628"/>
              </a:tblGrid>
              <a:tr h="1037762">
                <a:tc>
                  <a:txBody>
                    <a:bodyPr/>
                    <a:lstStyle/>
                    <a:p>
                      <a:pPr marL="457200" algn="ctr">
                        <a:lnSpc>
                          <a:spcPct val="115000"/>
                        </a:lnSpc>
                        <a:spcAft>
                          <a:spcPts val="0"/>
                        </a:spcAft>
                      </a:pPr>
                      <a:r>
                        <a:rPr lang="kk-KZ" sz="1800" b="1" dirty="0" smtClean="0">
                          <a:effectLst/>
                          <a:latin typeface="Times New Roman" pitchFamily="18" charset="0"/>
                          <a:ea typeface="+mn-ea"/>
                          <a:cs typeface="Times New Roman" pitchFamily="18" charset="0"/>
                        </a:rPr>
                        <a:t>Білімі</a:t>
                      </a:r>
                      <a:endParaRPr lang="ru-RU" sz="1800" b="1" dirty="0">
                        <a:effectLst/>
                        <a:latin typeface="Times New Roman" pitchFamily="18" charset="0"/>
                        <a:ea typeface="Calibri"/>
                        <a:cs typeface="Times New Roman" pitchFamily="18" charset="0"/>
                      </a:endParaRPr>
                    </a:p>
                  </a:txBody>
                  <a:tcPr marL="68568" marR="68568" marT="0" marB="0"/>
                </a:tc>
                <a:tc>
                  <a:txBody>
                    <a:bodyPr/>
                    <a:lstStyle/>
                    <a:p>
                      <a:pPr marL="0" indent="0" algn="ctr">
                        <a:lnSpc>
                          <a:spcPct val="115000"/>
                        </a:lnSpc>
                        <a:spcAft>
                          <a:spcPts val="0"/>
                        </a:spcAft>
                      </a:pPr>
                      <a:r>
                        <a:rPr lang="kk-KZ" sz="1800" b="1" dirty="0" smtClean="0">
                          <a:effectLst/>
                          <a:latin typeface="Times New Roman" pitchFamily="18" charset="0"/>
                          <a:ea typeface="Calibri"/>
                          <a:cs typeface="Times New Roman" pitchFamily="18" charset="0"/>
                        </a:rPr>
                        <a:t>Оқу</a:t>
                      </a:r>
                      <a:r>
                        <a:rPr lang="kk-KZ" sz="1800" b="1" baseline="0" dirty="0" smtClean="0">
                          <a:effectLst/>
                          <a:latin typeface="Times New Roman" pitchFamily="18" charset="0"/>
                          <a:ea typeface="Calibri"/>
                          <a:cs typeface="Times New Roman" pitchFamily="18" charset="0"/>
                        </a:rPr>
                        <a:t> бітірген</a:t>
                      </a:r>
                    </a:p>
                    <a:p>
                      <a:pPr marL="0" indent="0" algn="ctr">
                        <a:lnSpc>
                          <a:spcPct val="115000"/>
                        </a:lnSpc>
                        <a:spcAft>
                          <a:spcPts val="0"/>
                        </a:spcAft>
                      </a:pPr>
                      <a:r>
                        <a:rPr lang="kk-KZ" sz="1800" b="1" baseline="0" dirty="0" smtClean="0">
                          <a:effectLst/>
                          <a:latin typeface="Times New Roman" pitchFamily="18" charset="0"/>
                          <a:ea typeface="Calibri"/>
                          <a:cs typeface="Times New Roman" pitchFamily="18" charset="0"/>
                        </a:rPr>
                        <a:t>жылы</a:t>
                      </a:r>
                      <a:endParaRPr lang="ru-RU" sz="1800" b="1" dirty="0">
                        <a:effectLst/>
                        <a:latin typeface="Times New Roman" pitchFamily="18" charset="0"/>
                        <a:ea typeface="Calibri"/>
                        <a:cs typeface="Times New Roman" pitchFamily="18" charset="0"/>
                      </a:endParaRPr>
                    </a:p>
                  </a:txBody>
                  <a:tcPr marL="68568" marR="68568" marT="0" marB="0"/>
                </a:tc>
                <a:tc>
                  <a:txBody>
                    <a:bodyPr/>
                    <a:lstStyle/>
                    <a:p>
                      <a:pPr marL="0" indent="87313" algn="ctr">
                        <a:lnSpc>
                          <a:spcPct val="115000"/>
                        </a:lnSpc>
                        <a:spcAft>
                          <a:spcPts val="0"/>
                        </a:spcAft>
                      </a:pPr>
                      <a:r>
                        <a:rPr lang="kk-KZ" sz="1800" b="1" dirty="0" smtClean="0">
                          <a:effectLst/>
                          <a:latin typeface="Times New Roman" pitchFamily="18" charset="0"/>
                          <a:ea typeface="+mn-ea"/>
                          <a:cs typeface="Times New Roman" pitchFamily="18" charset="0"/>
                        </a:rPr>
                        <a:t>мамандығы</a:t>
                      </a:r>
                      <a:endParaRPr lang="ru-RU" sz="1800" b="1" dirty="0">
                        <a:effectLst/>
                        <a:latin typeface="Times New Roman" pitchFamily="18" charset="0"/>
                        <a:ea typeface="Calibri"/>
                        <a:cs typeface="Times New Roman" pitchFamily="18" charset="0"/>
                      </a:endParaRPr>
                    </a:p>
                  </a:txBody>
                  <a:tcPr marL="68568" marR="68568" marT="0" marB="0"/>
                </a:tc>
                <a:tc>
                  <a:txBody>
                    <a:bodyPr/>
                    <a:lstStyle/>
                    <a:p>
                      <a:pPr marL="457200" indent="-457200" algn="ctr">
                        <a:lnSpc>
                          <a:spcPct val="115000"/>
                        </a:lnSpc>
                        <a:spcAft>
                          <a:spcPts val="0"/>
                        </a:spcAft>
                      </a:pPr>
                      <a:r>
                        <a:rPr lang="kk-KZ" sz="1800" b="1" dirty="0">
                          <a:effectLst/>
                          <a:latin typeface="Times New Roman" pitchFamily="18" charset="0"/>
                          <a:cs typeface="Times New Roman" pitchFamily="18" charset="0"/>
                        </a:rPr>
                        <a:t>Диплом №</a:t>
                      </a:r>
                      <a:endParaRPr lang="ru-RU" sz="1800" b="1" dirty="0">
                        <a:effectLst/>
                        <a:latin typeface="Times New Roman" pitchFamily="18" charset="0"/>
                        <a:ea typeface="Calibri"/>
                        <a:cs typeface="Times New Roman" pitchFamily="18" charset="0"/>
                      </a:endParaRPr>
                    </a:p>
                  </a:txBody>
                  <a:tcPr marL="68568" marR="68568" marT="0" marB="0"/>
                </a:tc>
              </a:tr>
              <a:tr h="1482518">
                <a:tc>
                  <a:txBody>
                    <a:bodyPr/>
                    <a:lstStyle/>
                    <a:p>
                      <a:pPr marL="6350" indent="0">
                        <a:lnSpc>
                          <a:spcPct val="115000"/>
                        </a:lnSpc>
                        <a:spcAft>
                          <a:spcPts val="0"/>
                        </a:spcAft>
                      </a:pPr>
                      <a:r>
                        <a:rPr lang="kk-KZ" sz="1800" b="1" dirty="0" smtClean="0">
                          <a:solidFill>
                            <a:schemeClr val="accent1"/>
                          </a:solidFill>
                          <a:effectLst/>
                          <a:latin typeface="Times New Roman" pitchFamily="18" charset="0"/>
                          <a:ea typeface="Calibri"/>
                          <a:cs typeface="Times New Roman" pitchFamily="18" charset="0"/>
                        </a:rPr>
                        <a:t>М.О.</a:t>
                      </a:r>
                      <a:r>
                        <a:rPr lang="kk-KZ" sz="1800" b="1" baseline="0" dirty="0" smtClean="0">
                          <a:solidFill>
                            <a:schemeClr val="accent1"/>
                          </a:solidFill>
                          <a:effectLst/>
                          <a:latin typeface="Times New Roman" pitchFamily="18" charset="0"/>
                          <a:ea typeface="Calibri"/>
                          <a:cs typeface="Times New Roman" pitchFamily="18" charset="0"/>
                        </a:rPr>
                        <a:t> Әуезов атындағы Семей университеті</a:t>
                      </a:r>
                      <a:endParaRPr lang="ru-RU" sz="1800" b="1" dirty="0">
                        <a:solidFill>
                          <a:schemeClr val="accent1"/>
                        </a:solidFill>
                        <a:effectLst/>
                        <a:latin typeface="Times New Roman" pitchFamily="18" charset="0"/>
                        <a:ea typeface="Calibri"/>
                        <a:cs typeface="Times New Roman" pitchFamily="18" charset="0"/>
                      </a:endParaRPr>
                    </a:p>
                  </a:txBody>
                  <a:tcPr marL="68568" marR="68568" marT="0" marB="0"/>
                </a:tc>
                <a:tc>
                  <a:txBody>
                    <a:bodyPr/>
                    <a:lstStyle/>
                    <a:p>
                      <a:pPr marL="87313" indent="-87313" algn="ctr">
                        <a:lnSpc>
                          <a:spcPct val="115000"/>
                        </a:lnSpc>
                        <a:spcAft>
                          <a:spcPts val="0"/>
                        </a:spcAft>
                      </a:pPr>
                      <a:r>
                        <a:rPr lang="ru-RU" sz="1800" b="1" dirty="0" smtClean="0">
                          <a:solidFill>
                            <a:schemeClr val="accent1"/>
                          </a:solidFill>
                          <a:effectLst/>
                          <a:latin typeface="Times New Roman" pitchFamily="18" charset="0"/>
                          <a:ea typeface="+mn-ea"/>
                          <a:cs typeface="Times New Roman" pitchFamily="18" charset="0"/>
                        </a:rPr>
                        <a:t>2005 ж</a:t>
                      </a:r>
                      <a:endParaRPr lang="ru-RU" sz="1800" b="1" dirty="0">
                        <a:solidFill>
                          <a:schemeClr val="accent1"/>
                        </a:solidFill>
                        <a:effectLst/>
                        <a:latin typeface="Times New Roman" pitchFamily="18" charset="0"/>
                        <a:ea typeface="Calibri"/>
                        <a:cs typeface="Times New Roman" pitchFamily="18" charset="0"/>
                      </a:endParaRPr>
                    </a:p>
                  </a:txBody>
                  <a:tcPr marL="68568" marR="68568" marT="0" marB="0"/>
                </a:tc>
                <a:tc>
                  <a:txBody>
                    <a:bodyPr/>
                    <a:lstStyle/>
                    <a:p>
                      <a:pPr algn="just">
                        <a:lnSpc>
                          <a:spcPct val="115000"/>
                        </a:lnSpc>
                        <a:spcAft>
                          <a:spcPts val="0"/>
                        </a:spcAft>
                      </a:pPr>
                      <a:r>
                        <a:rPr lang="kk-KZ" sz="1800" b="1" dirty="0" smtClean="0">
                          <a:solidFill>
                            <a:schemeClr val="accent1"/>
                          </a:solidFill>
                          <a:effectLst/>
                          <a:latin typeface="Times New Roman" pitchFamily="18" charset="0"/>
                          <a:ea typeface="Calibri"/>
                          <a:cs typeface="Times New Roman" pitchFamily="18" charset="0"/>
                        </a:rPr>
                        <a:t>Бастауыш</a:t>
                      </a:r>
                      <a:r>
                        <a:rPr lang="kk-KZ" sz="1800" b="1" baseline="0" dirty="0" smtClean="0">
                          <a:solidFill>
                            <a:schemeClr val="accent1"/>
                          </a:solidFill>
                          <a:effectLst/>
                          <a:latin typeface="Times New Roman" pitchFamily="18" charset="0"/>
                          <a:ea typeface="Calibri"/>
                          <a:cs typeface="Times New Roman" pitchFamily="18" charset="0"/>
                        </a:rPr>
                        <a:t> сынып мұғалімі</a:t>
                      </a:r>
                      <a:endParaRPr lang="ru-RU" sz="1800" b="1" dirty="0">
                        <a:solidFill>
                          <a:schemeClr val="accent1"/>
                        </a:solidFill>
                        <a:effectLst/>
                        <a:latin typeface="Times New Roman" pitchFamily="18" charset="0"/>
                        <a:ea typeface="Calibri"/>
                        <a:cs typeface="Times New Roman" pitchFamily="18" charset="0"/>
                      </a:endParaRPr>
                    </a:p>
                  </a:txBody>
                  <a:tcPr marL="68568" marR="68568" marT="0" marB="0"/>
                </a:tc>
                <a:tc>
                  <a:txBody>
                    <a:bodyPr/>
                    <a:lstStyle/>
                    <a:p>
                      <a:pPr marL="0" indent="87313">
                        <a:lnSpc>
                          <a:spcPct val="115000"/>
                        </a:lnSpc>
                        <a:spcAft>
                          <a:spcPts val="0"/>
                        </a:spcAft>
                      </a:pPr>
                      <a:r>
                        <a:rPr lang="kk-KZ" sz="1800" b="1" dirty="0" smtClean="0">
                          <a:solidFill>
                            <a:schemeClr val="accent1"/>
                          </a:solidFill>
                          <a:effectLst/>
                          <a:latin typeface="Times New Roman" pitchFamily="18" charset="0"/>
                          <a:cs typeface="Times New Roman" pitchFamily="18" charset="0"/>
                        </a:rPr>
                        <a:t>ЖБ</a:t>
                      </a:r>
                      <a:r>
                        <a:rPr lang="kk-KZ" sz="1800" b="1" baseline="0" dirty="0" smtClean="0">
                          <a:solidFill>
                            <a:schemeClr val="accent1"/>
                          </a:solidFill>
                          <a:effectLst/>
                          <a:latin typeface="Times New Roman" pitchFamily="18" charset="0"/>
                          <a:cs typeface="Times New Roman" pitchFamily="18" charset="0"/>
                        </a:rPr>
                        <a:t> №0564694</a:t>
                      </a:r>
                      <a:endParaRPr lang="ru-RU" sz="1800" b="1" dirty="0">
                        <a:solidFill>
                          <a:schemeClr val="accent1"/>
                        </a:solidFill>
                        <a:effectLst/>
                        <a:latin typeface="Times New Roman" pitchFamily="18" charset="0"/>
                        <a:ea typeface="Calibri"/>
                        <a:cs typeface="Times New Roman" pitchFamily="18" charset="0"/>
                      </a:endParaRPr>
                    </a:p>
                  </a:txBody>
                  <a:tcPr marL="68568" marR="68568" marT="0" marB="0"/>
                </a:tc>
              </a:tr>
            </a:tbl>
          </a:graphicData>
        </a:graphic>
      </p:graphicFrame>
      <p:sp>
        <p:nvSpPr>
          <p:cNvPr id="4" name="TextBox 3"/>
          <p:cNvSpPr txBox="1"/>
          <p:nvPr/>
        </p:nvSpPr>
        <p:spPr>
          <a:xfrm>
            <a:off x="3929058" y="1214422"/>
            <a:ext cx="1401346" cy="584775"/>
          </a:xfrm>
          <a:prstGeom prst="rect">
            <a:avLst/>
          </a:prstGeom>
          <a:noFill/>
        </p:spPr>
        <p:txBody>
          <a:bodyPr wrap="none" rtlCol="0">
            <a:spAutoFit/>
          </a:bodyPr>
          <a:lstStyle/>
          <a:p>
            <a:pPr algn="ctr"/>
            <a:r>
              <a:rPr lang="kk-KZ" sz="3200" b="1" dirty="0" smtClean="0">
                <a:solidFill>
                  <a:srgbClr val="00B0F0"/>
                </a:solidFill>
              </a:rPr>
              <a:t>Білімі</a:t>
            </a:r>
            <a:endParaRPr lang="ru-RU" sz="3200" b="1" dirty="0">
              <a:solidFill>
                <a:srgbClr val="00B0F0"/>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2000" advTm="11799"/>
    </mc:Choice>
    <mc:Fallback>
      <p:transition spd="slow" advTm="1179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661385" y="947192"/>
            <a:ext cx="2201244" cy="707886"/>
          </a:xfrm>
          <a:prstGeom prst="rect">
            <a:avLst/>
          </a:prstGeom>
          <a:noFill/>
        </p:spPr>
        <p:txBody>
          <a:bodyPr wrap="none" rtlCol="0">
            <a:spAutoFit/>
          </a:bodyPr>
          <a:lstStyle/>
          <a:p>
            <a:r>
              <a:rPr lang="kk-KZ" sz="4000" b="1" dirty="0" smtClean="0">
                <a:solidFill>
                  <a:srgbClr val="00B0F0"/>
                </a:solidFill>
              </a:rPr>
              <a:t>Диплом</a:t>
            </a:r>
            <a:endParaRPr lang="ru-RU" sz="4000" b="1" dirty="0">
              <a:solidFill>
                <a:srgbClr val="00B0F0"/>
              </a:solidFill>
            </a:endParaRPr>
          </a:p>
        </p:txBody>
      </p:sp>
      <p:pic>
        <p:nvPicPr>
          <p:cNvPr id="7" name="Рисунок 6" descr="C:\Users\user\Documents\Scanned Documents\Рисунок (2).jpg"/>
          <p:cNvPicPr/>
          <p:nvPr/>
        </p:nvPicPr>
        <p:blipFill>
          <a:blip r:embed="rId2" cstate="print"/>
          <a:srcRect/>
          <a:stretch>
            <a:fillRect/>
          </a:stretch>
        </p:blipFill>
        <p:spPr bwMode="auto">
          <a:xfrm>
            <a:off x="1281112" y="1500174"/>
            <a:ext cx="6581775" cy="5143536"/>
          </a:xfrm>
          <a:prstGeom prst="rect">
            <a:avLst/>
          </a:prstGeom>
          <a:noFill/>
          <a:ln w="9525">
            <a:noFill/>
            <a:miter lim="800000"/>
            <a:headEnd/>
            <a:tailEnd/>
          </a:ln>
        </p:spPr>
      </p:pic>
    </p:spTree>
    <p:extLst>
      <p:ext uri="{BB962C8B-B14F-4D97-AF65-F5344CB8AC3E}">
        <p14:creationId xmlns:p14="http://schemas.microsoft.com/office/powerpoint/2010/main" xmlns="" val="2273457999"/>
      </p:ext>
    </p:extLst>
  </p:cSld>
  <p:clrMapOvr>
    <a:masterClrMapping/>
  </p:clrMapOvr>
  <mc:AlternateContent xmlns:mc="http://schemas.openxmlformats.org/markup-compatibility/2006">
    <mc:Choice xmlns:p14="http://schemas.microsoft.com/office/powerpoint/2010/main" xmlns="" Requires="p14">
      <p:transition spd="slow" p14:dur="2000" advTm="9408"/>
    </mc:Choice>
    <mc:Fallback>
      <p:transition spd="slow" advTm="940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xmlns="" val="1448558638"/>
              </p:ext>
            </p:extLst>
          </p:nvPr>
        </p:nvGraphicFramePr>
        <p:xfrm>
          <a:off x="928661" y="1700809"/>
          <a:ext cx="7215239" cy="1585315"/>
        </p:xfrm>
        <a:graphic>
          <a:graphicData uri="http://schemas.openxmlformats.org/drawingml/2006/table">
            <a:tbl>
              <a:tblPr firstRow="1" bandRow="1">
                <a:tableStyleId>{21E4AEA4-8DFA-4A89-87EB-49C32662AFE0}</a:tableStyleId>
              </a:tblPr>
              <a:tblGrid>
                <a:gridCol w="1626966"/>
                <a:gridCol w="1909916"/>
                <a:gridCol w="1980654"/>
                <a:gridCol w="1697703"/>
              </a:tblGrid>
              <a:tr h="994182">
                <a:tc>
                  <a:txBody>
                    <a:bodyPr/>
                    <a:lstStyle/>
                    <a:p>
                      <a:pPr marL="457200" indent="-369888">
                        <a:lnSpc>
                          <a:spcPct val="115000"/>
                        </a:lnSpc>
                        <a:spcAft>
                          <a:spcPts val="0"/>
                        </a:spcAft>
                      </a:pPr>
                      <a:r>
                        <a:rPr lang="kk-KZ" sz="1800" b="1" dirty="0" smtClean="0">
                          <a:effectLst/>
                        </a:rPr>
                        <a:t>Жалпы </a:t>
                      </a:r>
                      <a:endParaRPr lang="ru-RU" sz="1400" b="1" dirty="0">
                        <a:effectLst/>
                        <a:latin typeface="Calibri"/>
                        <a:ea typeface="Calibri"/>
                        <a:cs typeface="Times New Roman"/>
                      </a:endParaRPr>
                    </a:p>
                  </a:txBody>
                  <a:tcPr marL="68571" marR="68571" marT="0" marB="0"/>
                </a:tc>
                <a:tc>
                  <a:txBody>
                    <a:bodyPr/>
                    <a:lstStyle/>
                    <a:p>
                      <a:pPr marL="87313" indent="-87313">
                        <a:lnSpc>
                          <a:spcPct val="115000"/>
                        </a:lnSpc>
                        <a:spcAft>
                          <a:spcPts val="0"/>
                        </a:spcAft>
                      </a:pPr>
                      <a:r>
                        <a:rPr lang="kk-KZ" sz="1800" b="1" dirty="0" smtClean="0">
                          <a:effectLst/>
                        </a:rPr>
                        <a:t>Педагогикалык</a:t>
                      </a:r>
                      <a:endParaRPr lang="ru-RU" sz="1400" b="1" dirty="0">
                        <a:effectLst/>
                        <a:latin typeface="Calibri"/>
                        <a:ea typeface="Calibri"/>
                        <a:cs typeface="Times New Roman"/>
                      </a:endParaRPr>
                    </a:p>
                  </a:txBody>
                  <a:tcPr marL="68571" marR="68571" marT="0" marB="0"/>
                </a:tc>
                <a:tc>
                  <a:txBody>
                    <a:bodyPr/>
                    <a:lstStyle/>
                    <a:p>
                      <a:pPr marL="174625" indent="-87313">
                        <a:lnSpc>
                          <a:spcPct val="115000"/>
                        </a:lnSpc>
                        <a:spcAft>
                          <a:spcPts val="0"/>
                        </a:spcAft>
                      </a:pPr>
                      <a:r>
                        <a:rPr lang="kk-KZ" sz="1800" b="1" dirty="0" smtClean="0">
                          <a:effectLst/>
                          <a:latin typeface="+mn-lt"/>
                          <a:ea typeface="+mn-ea"/>
                          <a:cs typeface="+mn-cs"/>
                        </a:rPr>
                        <a:t>Осы</a:t>
                      </a:r>
                      <a:r>
                        <a:rPr lang="kk-KZ" sz="1800" b="1" baseline="0" dirty="0" smtClean="0">
                          <a:effectLst/>
                          <a:latin typeface="+mn-lt"/>
                          <a:ea typeface="+mn-ea"/>
                          <a:cs typeface="+mn-cs"/>
                        </a:rPr>
                        <a:t> мектепте</a:t>
                      </a:r>
                      <a:endParaRPr lang="ru-RU" sz="1400" b="1" dirty="0">
                        <a:effectLst/>
                        <a:latin typeface="Calibri"/>
                        <a:ea typeface="Calibri"/>
                        <a:cs typeface="Times New Roman"/>
                      </a:endParaRPr>
                    </a:p>
                  </a:txBody>
                  <a:tcPr marL="68571" marR="68571" marT="0" marB="0"/>
                </a:tc>
                <a:tc>
                  <a:txBody>
                    <a:bodyPr/>
                    <a:lstStyle/>
                    <a:p>
                      <a:pPr marL="0" indent="0">
                        <a:lnSpc>
                          <a:spcPct val="115000"/>
                        </a:lnSpc>
                        <a:spcAft>
                          <a:spcPts val="0"/>
                        </a:spcAft>
                      </a:pPr>
                      <a:r>
                        <a:rPr lang="kk-KZ" sz="1800" b="1" dirty="0" smtClean="0">
                          <a:effectLst/>
                          <a:latin typeface="+mn-lt"/>
                          <a:ea typeface="+mn-ea"/>
                          <a:cs typeface="+mn-cs"/>
                        </a:rPr>
                        <a:t>Осы</a:t>
                      </a:r>
                      <a:r>
                        <a:rPr lang="kk-KZ" sz="1800" b="1" baseline="0" dirty="0" smtClean="0">
                          <a:effectLst/>
                          <a:latin typeface="+mn-lt"/>
                          <a:ea typeface="+mn-ea"/>
                          <a:cs typeface="+mn-cs"/>
                        </a:rPr>
                        <a:t> қызметте</a:t>
                      </a:r>
                      <a:endParaRPr lang="ru-RU" sz="1400" b="1" dirty="0">
                        <a:effectLst/>
                        <a:latin typeface="Calibri"/>
                        <a:ea typeface="Calibri"/>
                        <a:cs typeface="Times New Roman"/>
                      </a:endParaRPr>
                    </a:p>
                  </a:txBody>
                  <a:tcPr marL="68571" marR="68571" marT="0" marB="0"/>
                </a:tc>
              </a:tr>
              <a:tr h="591133">
                <a:tc>
                  <a:txBody>
                    <a:bodyPr/>
                    <a:lstStyle/>
                    <a:p>
                      <a:pPr marL="457200" algn="ctr">
                        <a:lnSpc>
                          <a:spcPct val="115000"/>
                        </a:lnSpc>
                        <a:spcAft>
                          <a:spcPts val="0"/>
                        </a:spcAft>
                      </a:pPr>
                      <a:r>
                        <a:rPr lang="kk-KZ" sz="1400" dirty="0" smtClean="0">
                          <a:effectLst/>
                          <a:latin typeface="Times New Roman" pitchFamily="18" charset="0"/>
                          <a:ea typeface="Calibri"/>
                          <a:cs typeface="Times New Roman" pitchFamily="18" charset="0"/>
                        </a:rPr>
                        <a:t>24</a:t>
                      </a:r>
                      <a:endParaRPr lang="ru-RU" sz="1400" dirty="0">
                        <a:effectLst/>
                        <a:latin typeface="Times New Roman" pitchFamily="18" charset="0"/>
                        <a:ea typeface="Calibri"/>
                        <a:cs typeface="Times New Roman" pitchFamily="18" charset="0"/>
                      </a:endParaRPr>
                    </a:p>
                  </a:txBody>
                  <a:tcPr marL="68571" marR="68571" marT="0" marB="0"/>
                </a:tc>
                <a:tc>
                  <a:txBody>
                    <a:bodyPr/>
                    <a:lstStyle/>
                    <a:p>
                      <a:pPr marL="457200" algn="ctr">
                        <a:lnSpc>
                          <a:spcPct val="115000"/>
                        </a:lnSpc>
                        <a:spcAft>
                          <a:spcPts val="0"/>
                        </a:spcAft>
                      </a:pPr>
                      <a:r>
                        <a:rPr lang="kk-KZ" sz="1400" dirty="0" smtClean="0">
                          <a:effectLst/>
                          <a:latin typeface="Times New Roman" pitchFamily="18" charset="0"/>
                          <a:ea typeface="Calibri"/>
                          <a:cs typeface="Times New Roman" pitchFamily="18" charset="0"/>
                        </a:rPr>
                        <a:t>24</a:t>
                      </a:r>
                      <a:endParaRPr lang="ru-RU" sz="1400" dirty="0">
                        <a:effectLst/>
                        <a:latin typeface="Times New Roman" pitchFamily="18" charset="0"/>
                        <a:ea typeface="Calibri"/>
                        <a:cs typeface="Times New Roman" pitchFamily="18" charset="0"/>
                      </a:endParaRPr>
                    </a:p>
                  </a:txBody>
                  <a:tcPr marL="68571" marR="68571" marT="0" marB="0"/>
                </a:tc>
                <a:tc>
                  <a:txBody>
                    <a:bodyPr/>
                    <a:lstStyle/>
                    <a:p>
                      <a:pPr marL="457200" algn="ctr">
                        <a:lnSpc>
                          <a:spcPct val="115000"/>
                        </a:lnSpc>
                        <a:spcAft>
                          <a:spcPts val="0"/>
                        </a:spcAft>
                      </a:pPr>
                      <a:r>
                        <a:rPr lang="kk-KZ" sz="1400" dirty="0" smtClean="0">
                          <a:effectLst/>
                          <a:latin typeface="Times New Roman" pitchFamily="18" charset="0"/>
                          <a:ea typeface="Calibri"/>
                          <a:cs typeface="Times New Roman" pitchFamily="18" charset="0"/>
                        </a:rPr>
                        <a:t>24</a:t>
                      </a:r>
                      <a:endParaRPr lang="ru-RU" sz="1400" dirty="0">
                        <a:effectLst/>
                        <a:latin typeface="Times New Roman" pitchFamily="18" charset="0"/>
                        <a:ea typeface="Calibri"/>
                        <a:cs typeface="Times New Roman" pitchFamily="18" charset="0"/>
                      </a:endParaRPr>
                    </a:p>
                  </a:txBody>
                  <a:tcPr marL="68571" marR="68571" marT="0" marB="0"/>
                </a:tc>
                <a:tc>
                  <a:txBody>
                    <a:bodyPr/>
                    <a:lstStyle/>
                    <a:p>
                      <a:pPr marL="457200" algn="ctr">
                        <a:lnSpc>
                          <a:spcPct val="115000"/>
                        </a:lnSpc>
                        <a:spcAft>
                          <a:spcPts val="0"/>
                        </a:spcAft>
                      </a:pPr>
                      <a:r>
                        <a:rPr lang="kk-KZ" sz="1400" dirty="0" smtClean="0">
                          <a:effectLst/>
                          <a:latin typeface="Times New Roman" pitchFamily="18" charset="0"/>
                          <a:ea typeface="Calibri"/>
                          <a:cs typeface="Times New Roman" pitchFamily="18" charset="0"/>
                        </a:rPr>
                        <a:t>24</a:t>
                      </a:r>
                      <a:endParaRPr lang="ru-RU" sz="1400" dirty="0">
                        <a:effectLst/>
                        <a:latin typeface="Times New Roman" pitchFamily="18" charset="0"/>
                        <a:ea typeface="Calibri"/>
                        <a:cs typeface="Times New Roman" pitchFamily="18" charset="0"/>
                      </a:endParaRPr>
                    </a:p>
                  </a:txBody>
                  <a:tcPr marL="68571" marR="68571" marT="0" marB="0"/>
                </a:tc>
              </a:tr>
            </a:tbl>
          </a:graphicData>
        </a:graphic>
      </p:graphicFrame>
      <p:sp>
        <p:nvSpPr>
          <p:cNvPr id="5" name="Прямоугольник 4"/>
          <p:cNvSpPr/>
          <p:nvPr/>
        </p:nvSpPr>
        <p:spPr>
          <a:xfrm>
            <a:off x="3251173" y="980728"/>
            <a:ext cx="2284023" cy="584775"/>
          </a:xfrm>
          <a:prstGeom prst="rect">
            <a:avLst/>
          </a:prstGeom>
        </p:spPr>
        <p:txBody>
          <a:bodyPr wrap="none">
            <a:spAutoFit/>
          </a:bodyPr>
          <a:lstStyle/>
          <a:p>
            <a:pPr marL="457200" indent="-457200"/>
            <a:r>
              <a:rPr lang="kk-KZ" sz="3200" b="1" dirty="0" smtClean="0">
                <a:solidFill>
                  <a:srgbClr val="00B0F0"/>
                </a:solidFill>
                <a:latin typeface="Times New Roman" pitchFamily="18" charset="0"/>
                <a:cs typeface="Times New Roman" pitchFamily="18" charset="0"/>
              </a:rPr>
              <a:t>Еңбек өтілі</a:t>
            </a:r>
            <a:endParaRPr lang="ru-RU" sz="3200" b="1" dirty="0">
              <a:solidFill>
                <a:srgbClr val="00B0F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813753753"/>
      </p:ext>
    </p:extLst>
  </p:cSld>
  <p:clrMapOvr>
    <a:masterClrMapping/>
  </p:clrMapOvr>
  <mc:AlternateContent xmlns:mc="http://schemas.openxmlformats.org/markup-compatibility/2006">
    <mc:Choice xmlns:p14="http://schemas.microsoft.com/office/powerpoint/2010/main" xmlns="" Requires="p14">
      <p:transition spd="slow" p14:dur="2000" advTm="5003"/>
    </mc:Choice>
    <mc:Fallback>
      <p:transition spd="slow" advTm="50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Drive\ТЖМ\сканирование0025.jpg"/>
          <p:cNvPicPr>
            <a:picLocks noChangeAspect="1" noChangeArrowheads="1"/>
          </p:cNvPicPr>
          <p:nvPr/>
        </p:nvPicPr>
        <p:blipFill>
          <a:blip r:embed="rId2" cstate="print"/>
          <a:srcRect l="49980"/>
          <a:stretch>
            <a:fillRect/>
          </a:stretch>
        </p:blipFill>
        <p:spPr bwMode="auto">
          <a:xfrm>
            <a:off x="0" y="836712"/>
            <a:ext cx="2555776" cy="3143272"/>
          </a:xfrm>
          <a:prstGeom prst="rect">
            <a:avLst/>
          </a:prstGeom>
          <a:ln>
            <a:noFill/>
          </a:ln>
          <a:effectLst>
            <a:softEdge rad="112500"/>
          </a:effectLst>
        </p:spPr>
      </p:pic>
      <p:pic>
        <p:nvPicPr>
          <p:cNvPr id="3" name="Picture 2" descr="F:\Drive\ТЖМ\сканирование0026.jpg"/>
          <p:cNvPicPr>
            <a:picLocks noChangeAspect="1" noChangeArrowheads="1"/>
          </p:cNvPicPr>
          <p:nvPr/>
        </p:nvPicPr>
        <p:blipFill>
          <a:blip r:embed="rId3" cstate="print"/>
          <a:srcRect/>
          <a:stretch>
            <a:fillRect/>
          </a:stretch>
        </p:blipFill>
        <p:spPr bwMode="auto">
          <a:xfrm>
            <a:off x="2555776" y="908720"/>
            <a:ext cx="2736304" cy="3168352"/>
          </a:xfrm>
          <a:prstGeom prst="rect">
            <a:avLst/>
          </a:prstGeom>
          <a:ln>
            <a:noFill/>
          </a:ln>
          <a:effectLst>
            <a:softEdge rad="112500"/>
          </a:effectLst>
        </p:spPr>
      </p:pic>
      <p:pic>
        <p:nvPicPr>
          <p:cNvPr id="5" name="Picture 5" descr="F:\Drive\ТЖМ\сканирование0029.jpg"/>
          <p:cNvPicPr>
            <a:picLocks noChangeAspect="1" noChangeArrowheads="1"/>
          </p:cNvPicPr>
          <p:nvPr/>
        </p:nvPicPr>
        <p:blipFill>
          <a:blip r:embed="rId4" cstate="print"/>
          <a:srcRect/>
          <a:stretch>
            <a:fillRect/>
          </a:stretch>
        </p:blipFill>
        <p:spPr bwMode="auto">
          <a:xfrm>
            <a:off x="5327576" y="1124744"/>
            <a:ext cx="3638916" cy="2952328"/>
          </a:xfrm>
          <a:prstGeom prst="rect">
            <a:avLst/>
          </a:prstGeom>
          <a:ln>
            <a:noFill/>
          </a:ln>
          <a:effectLst>
            <a:softEdge rad="112500"/>
          </a:effectLst>
        </p:spPr>
      </p:pic>
      <p:pic>
        <p:nvPicPr>
          <p:cNvPr id="6" name="Picture 3" descr="F:\Drive\ТЖМ\сканирование0027.jpg"/>
          <p:cNvPicPr>
            <a:picLocks noChangeAspect="1" noChangeArrowheads="1"/>
          </p:cNvPicPr>
          <p:nvPr/>
        </p:nvPicPr>
        <p:blipFill>
          <a:blip r:embed="rId5" cstate="print"/>
          <a:srcRect/>
          <a:stretch>
            <a:fillRect/>
          </a:stretch>
        </p:blipFill>
        <p:spPr bwMode="auto">
          <a:xfrm>
            <a:off x="0" y="3933056"/>
            <a:ext cx="3312368" cy="2671160"/>
          </a:xfrm>
          <a:prstGeom prst="rect">
            <a:avLst/>
          </a:prstGeom>
          <a:ln>
            <a:noFill/>
          </a:ln>
          <a:effectLst>
            <a:softEdge rad="112500"/>
          </a:effectLst>
        </p:spPr>
      </p:pic>
      <p:pic>
        <p:nvPicPr>
          <p:cNvPr id="7" name="Picture 2"/>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3347864" y="3861048"/>
            <a:ext cx="3024336" cy="280831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 descr="F:\Drive\ТЖМ\сканирование0028.jpg"/>
          <p:cNvPicPr>
            <a:picLocks noChangeAspect="1" noChangeArrowheads="1"/>
          </p:cNvPicPr>
          <p:nvPr/>
        </p:nvPicPr>
        <p:blipFill>
          <a:blip r:embed="rId7" cstate="print"/>
          <a:srcRect/>
          <a:stretch>
            <a:fillRect/>
          </a:stretch>
        </p:blipFill>
        <p:spPr bwMode="auto">
          <a:xfrm>
            <a:off x="6335688" y="4005064"/>
            <a:ext cx="2808312" cy="2852936"/>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1620" y="764704"/>
            <a:ext cx="7166880" cy="461665"/>
          </a:xfrm>
          <a:prstGeom prst="rect">
            <a:avLst/>
          </a:prstGeom>
        </p:spPr>
        <p:txBody>
          <a:bodyPr wrap="square">
            <a:spAutoFit/>
          </a:bodyPr>
          <a:lstStyle/>
          <a:p>
            <a:pPr algn="ctr"/>
            <a:r>
              <a:rPr lang="ru-RU" sz="2400" b="1" dirty="0">
                <a:solidFill>
                  <a:srgbClr val="00B0F0"/>
                </a:solidFill>
                <a:latin typeface="Times New Roman" pitchFamily="18" charset="0"/>
                <a:cs typeface="Times New Roman" pitchFamily="18" charset="0"/>
              </a:rPr>
              <a:t>8. </a:t>
            </a:r>
            <a:r>
              <a:rPr lang="ru-RU" sz="2400" b="1" dirty="0" err="1" smtClean="0">
                <a:solidFill>
                  <a:srgbClr val="00B0F0"/>
                </a:solidFill>
                <a:latin typeface="Times New Roman" pitchFamily="18" charset="0"/>
                <a:cs typeface="Times New Roman" pitchFamily="18" charset="0"/>
              </a:rPr>
              <a:t>Біліктілікті</a:t>
            </a:r>
            <a:r>
              <a:rPr lang="ru-RU" sz="2400" b="1" dirty="0" smtClean="0">
                <a:solidFill>
                  <a:srgbClr val="00B0F0"/>
                </a:solidFill>
                <a:latin typeface="Times New Roman" pitchFamily="18" charset="0"/>
                <a:cs typeface="Times New Roman" pitchFamily="18" charset="0"/>
              </a:rPr>
              <a:t> </a:t>
            </a:r>
            <a:r>
              <a:rPr lang="ru-RU" sz="2400" b="1" dirty="0" err="1" smtClean="0">
                <a:solidFill>
                  <a:srgbClr val="00B0F0"/>
                </a:solidFill>
                <a:latin typeface="Times New Roman" pitchFamily="18" charset="0"/>
                <a:cs typeface="Times New Roman" pitchFamily="18" charset="0"/>
              </a:rPr>
              <a:t>арттыру</a:t>
            </a:r>
            <a:r>
              <a:rPr lang="ru-RU" sz="2400" b="1" dirty="0" smtClean="0">
                <a:solidFill>
                  <a:srgbClr val="00B0F0"/>
                </a:solidFill>
                <a:latin typeface="Times New Roman" pitchFamily="18" charset="0"/>
                <a:cs typeface="Times New Roman" pitchFamily="18" charset="0"/>
              </a:rPr>
              <a:t> </a:t>
            </a:r>
            <a:r>
              <a:rPr lang="ru-RU" sz="2400" b="1" dirty="0" err="1" smtClean="0">
                <a:solidFill>
                  <a:srgbClr val="00B0F0"/>
                </a:solidFill>
                <a:latin typeface="Times New Roman" pitchFamily="18" charset="0"/>
                <a:cs typeface="Times New Roman" pitchFamily="18" charset="0"/>
              </a:rPr>
              <a:t>туралы</a:t>
            </a:r>
            <a:r>
              <a:rPr lang="ru-RU" sz="2400" b="1" dirty="0" smtClean="0">
                <a:solidFill>
                  <a:srgbClr val="00B0F0"/>
                </a:solidFill>
                <a:latin typeface="Times New Roman" pitchFamily="18" charset="0"/>
                <a:cs typeface="Times New Roman" pitchFamily="18" charset="0"/>
              </a:rPr>
              <a:t> </a:t>
            </a:r>
            <a:r>
              <a:rPr lang="ru-RU" sz="2400" b="1" dirty="0" err="1" smtClean="0">
                <a:solidFill>
                  <a:srgbClr val="00B0F0"/>
                </a:solidFill>
                <a:latin typeface="Times New Roman" pitchFamily="18" charset="0"/>
                <a:cs typeface="Times New Roman" pitchFamily="18" charset="0"/>
              </a:rPr>
              <a:t>мәлімет</a:t>
            </a:r>
            <a:endParaRPr lang="ru-RU" sz="2400" b="1" dirty="0">
              <a:solidFill>
                <a:srgbClr val="00B0F0"/>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xmlns="" val="3770668444"/>
              </p:ext>
            </p:extLst>
          </p:nvPr>
        </p:nvGraphicFramePr>
        <p:xfrm>
          <a:off x="179512" y="1268759"/>
          <a:ext cx="8784977" cy="5752183"/>
        </p:xfrm>
        <a:graphic>
          <a:graphicData uri="http://schemas.openxmlformats.org/drawingml/2006/table">
            <a:tbl>
              <a:tblPr firstRow="1" firstCol="1" bandRow="1">
                <a:tableStyleId>{9DCAF9ED-07DC-4A11-8D7F-57B35C25682E}</a:tableStyleId>
              </a:tblPr>
              <a:tblGrid>
                <a:gridCol w="3072167"/>
                <a:gridCol w="961752"/>
                <a:gridCol w="3015091"/>
                <a:gridCol w="1735967"/>
              </a:tblGrid>
              <a:tr h="370939">
                <a:tc>
                  <a:txBody>
                    <a:bodyPr/>
                    <a:lstStyle/>
                    <a:p>
                      <a:pPr marL="457200" algn="ctr">
                        <a:lnSpc>
                          <a:spcPct val="115000"/>
                        </a:lnSpc>
                        <a:spcAft>
                          <a:spcPts val="0"/>
                        </a:spcAft>
                      </a:pPr>
                      <a:r>
                        <a:rPr lang="kk-KZ" sz="1800" b="1" dirty="0" smtClean="0">
                          <a:effectLst/>
                          <a:latin typeface="+mn-lt"/>
                          <a:ea typeface="+mn-ea"/>
                          <a:cs typeface="+mn-cs"/>
                        </a:rPr>
                        <a:t>Курс</a:t>
                      </a:r>
                      <a:r>
                        <a:rPr lang="kk-KZ" sz="1800" b="1" baseline="0" dirty="0" smtClean="0">
                          <a:effectLst/>
                          <a:latin typeface="+mn-lt"/>
                          <a:ea typeface="+mn-ea"/>
                          <a:cs typeface="+mn-cs"/>
                        </a:rPr>
                        <a:t> өткен орны</a:t>
                      </a:r>
                      <a:endParaRPr lang="ru-RU" sz="1800" b="1" dirty="0">
                        <a:effectLst/>
                        <a:latin typeface="Times New Roman" pitchFamily="18" charset="0"/>
                        <a:ea typeface="Calibri"/>
                        <a:cs typeface="Times New Roman" pitchFamily="18" charset="0"/>
                      </a:endParaRPr>
                    </a:p>
                  </a:txBody>
                  <a:tcPr marL="50600" marR="50600" marT="0" marB="0"/>
                </a:tc>
                <a:tc>
                  <a:txBody>
                    <a:bodyPr/>
                    <a:lstStyle/>
                    <a:p>
                      <a:pPr marL="457200" algn="l">
                        <a:lnSpc>
                          <a:spcPct val="115000"/>
                        </a:lnSpc>
                        <a:spcAft>
                          <a:spcPts val="0"/>
                        </a:spcAft>
                      </a:pPr>
                      <a:endParaRPr lang="ru-RU" sz="1200" b="1" dirty="0">
                        <a:effectLst/>
                        <a:latin typeface="Times New Roman" pitchFamily="18" charset="0"/>
                        <a:ea typeface="Calibri"/>
                        <a:cs typeface="Times New Roman" pitchFamily="18" charset="0"/>
                      </a:endParaRPr>
                    </a:p>
                  </a:txBody>
                  <a:tcPr marL="50600" marR="50600" marT="0" marB="0"/>
                </a:tc>
                <a:tc>
                  <a:txBody>
                    <a:bodyPr/>
                    <a:lstStyle/>
                    <a:p>
                      <a:pPr marL="457200" algn="ctr">
                        <a:lnSpc>
                          <a:spcPct val="115000"/>
                        </a:lnSpc>
                        <a:spcAft>
                          <a:spcPts val="0"/>
                        </a:spcAft>
                      </a:pPr>
                      <a:r>
                        <a:rPr lang="kk-KZ" sz="1600" b="1" kern="1200" dirty="0" smtClean="0">
                          <a:solidFill>
                            <a:schemeClr val="lt1"/>
                          </a:solidFill>
                          <a:effectLst/>
                          <a:latin typeface="Times New Roman" pitchFamily="18" charset="0"/>
                          <a:ea typeface="Calibri"/>
                          <a:cs typeface="Times New Roman" pitchFamily="18" charset="0"/>
                        </a:rPr>
                        <a:t>Курс тақырыбы</a:t>
                      </a:r>
                      <a:endParaRPr lang="ru-RU" sz="1600" b="1" kern="1200" dirty="0">
                        <a:solidFill>
                          <a:schemeClr val="lt1"/>
                        </a:solidFill>
                        <a:effectLst/>
                        <a:latin typeface="Times New Roman" pitchFamily="18" charset="0"/>
                        <a:ea typeface="Calibri"/>
                        <a:cs typeface="Times New Roman" pitchFamily="18" charset="0"/>
                      </a:endParaRPr>
                    </a:p>
                  </a:txBody>
                  <a:tcPr marL="50600" marR="50600" marT="0" marB="0"/>
                </a:tc>
                <a:tc>
                  <a:txBody>
                    <a:bodyPr/>
                    <a:lstStyle/>
                    <a:p>
                      <a:pPr marL="457200" algn="l">
                        <a:lnSpc>
                          <a:spcPct val="115000"/>
                        </a:lnSpc>
                        <a:spcAft>
                          <a:spcPts val="0"/>
                        </a:spcAft>
                      </a:pPr>
                      <a:r>
                        <a:rPr lang="kk-KZ" sz="1400" dirty="0" smtClean="0">
                          <a:effectLst/>
                          <a:latin typeface="Times New Roman" pitchFamily="18" charset="0"/>
                          <a:cs typeface="Times New Roman" pitchFamily="18" charset="0"/>
                        </a:rPr>
                        <a:t>Куәлік</a:t>
                      </a:r>
                      <a:r>
                        <a:rPr lang="kk-KZ" sz="1400" baseline="0" dirty="0" smtClean="0">
                          <a:effectLst/>
                          <a:latin typeface="Times New Roman" pitchFamily="18" charset="0"/>
                          <a:cs typeface="Times New Roman" pitchFamily="18" charset="0"/>
                        </a:rPr>
                        <a:t> </a:t>
                      </a:r>
                      <a:r>
                        <a:rPr lang="kk-KZ" sz="1400" dirty="0" smtClean="0">
                          <a:effectLst/>
                        </a:rPr>
                        <a:t>№</a:t>
                      </a:r>
                      <a:endParaRPr lang="ru-RU" sz="1400" b="1" dirty="0">
                        <a:effectLst/>
                        <a:latin typeface="Times New Roman" pitchFamily="18" charset="0"/>
                        <a:ea typeface="Calibri"/>
                        <a:cs typeface="Times New Roman" pitchFamily="18" charset="0"/>
                      </a:endParaRPr>
                    </a:p>
                  </a:txBody>
                  <a:tcPr marL="50600" marR="50600" marT="0" marB="0"/>
                </a:tc>
              </a:tr>
              <a:tr h="1675837">
                <a:tc>
                  <a:txBody>
                    <a:bodyPr/>
                    <a:lstStyle/>
                    <a:p>
                      <a:pPr marL="21590">
                        <a:lnSpc>
                          <a:spcPct val="115000"/>
                        </a:lnSpc>
                        <a:spcAft>
                          <a:spcPts val="0"/>
                        </a:spcAft>
                      </a:pPr>
                      <a:r>
                        <a:rPr lang="kk-KZ" sz="1400" b="0" dirty="0" smtClean="0">
                          <a:effectLst/>
                          <a:latin typeface="Times New Roman" pitchFamily="18" charset="0"/>
                          <a:cs typeface="Times New Roman" pitchFamily="18" charset="0"/>
                        </a:rPr>
                        <a:t>Қазақстан  Республикасы  Білім және</a:t>
                      </a:r>
                      <a:r>
                        <a:rPr lang="kk-KZ" sz="1400" b="0" baseline="0" dirty="0" smtClean="0">
                          <a:effectLst/>
                          <a:latin typeface="Times New Roman" pitchFamily="18" charset="0"/>
                          <a:cs typeface="Times New Roman" pitchFamily="18" charset="0"/>
                        </a:rPr>
                        <a:t>  Ғылым  Министрлігі  Семей  қаласының  Шәкәрім  атындағы  Мемлекеттік Университеті инновациялық білім  беру  технологиялары  орталығы</a:t>
                      </a:r>
                      <a:endParaRPr lang="ru-RU" sz="1400" b="0" dirty="0">
                        <a:effectLst/>
                        <a:latin typeface="Times New Roman" pitchFamily="18" charset="0"/>
                        <a:cs typeface="Times New Roman" pitchFamily="18" charset="0"/>
                      </a:endParaRPr>
                    </a:p>
                    <a:p>
                      <a:pPr marL="457200">
                        <a:lnSpc>
                          <a:spcPct val="115000"/>
                        </a:lnSpc>
                        <a:spcAft>
                          <a:spcPts val="0"/>
                        </a:spcAft>
                      </a:pPr>
                      <a:r>
                        <a:rPr lang="kk-KZ" sz="1400" dirty="0">
                          <a:effectLst/>
                        </a:rPr>
                        <a:t> </a:t>
                      </a:r>
                      <a:endParaRPr lang="ru-RU" sz="1400" dirty="0">
                        <a:effectLst/>
                        <a:latin typeface="Times New Roman" pitchFamily="18" charset="0"/>
                        <a:ea typeface="Calibri"/>
                        <a:cs typeface="Times New Roman" pitchFamily="18" charset="0"/>
                      </a:endParaRPr>
                    </a:p>
                  </a:txBody>
                  <a:tcPr marL="50600" marR="50600" marT="0" marB="0"/>
                </a:tc>
                <a:tc>
                  <a:txBody>
                    <a:bodyPr/>
                    <a:lstStyle/>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25-29 наурыз</a:t>
                      </a:r>
                    </a:p>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2016 ж</a:t>
                      </a:r>
                      <a:endParaRPr lang="ru-RU" sz="1400" dirty="0">
                        <a:effectLst/>
                        <a:latin typeface="Times New Roman" pitchFamily="18" charset="0"/>
                        <a:ea typeface="Calibri"/>
                        <a:cs typeface="Times New Roman" pitchFamily="18" charset="0"/>
                      </a:endParaRPr>
                    </a:p>
                  </a:txBody>
                  <a:tcPr marL="50600" marR="50600" marT="0" marB="0"/>
                </a:tc>
                <a:tc>
                  <a:txBody>
                    <a:bodyPr/>
                    <a:lstStyle/>
                    <a:p>
                      <a:pPr marL="95250" indent="361950">
                        <a:lnSpc>
                          <a:spcPct val="115000"/>
                        </a:lnSpc>
                        <a:spcAft>
                          <a:spcPts val="0"/>
                        </a:spcAft>
                      </a:pPr>
                      <a:r>
                        <a:rPr lang="kk-KZ" sz="1400" dirty="0" smtClean="0">
                          <a:effectLst/>
                          <a:latin typeface="Times New Roman" pitchFamily="18" charset="0"/>
                          <a:ea typeface="Calibri"/>
                          <a:cs typeface="Times New Roman" pitchFamily="18" charset="0"/>
                        </a:rPr>
                        <a:t>“Мектепке</a:t>
                      </a:r>
                      <a:r>
                        <a:rPr lang="kk-KZ" sz="1400" baseline="0" dirty="0" smtClean="0">
                          <a:effectLst/>
                          <a:latin typeface="Times New Roman" pitchFamily="18" charset="0"/>
                          <a:ea typeface="Calibri"/>
                          <a:cs typeface="Times New Roman" pitchFamily="18" charset="0"/>
                        </a:rPr>
                        <a:t>  дейінгі  тәрбиелеудегі  инновациялық  әдістер”</a:t>
                      </a:r>
                      <a:endParaRPr lang="ru-RU" sz="1400" dirty="0">
                        <a:effectLst/>
                        <a:latin typeface="Times New Roman" pitchFamily="18" charset="0"/>
                        <a:ea typeface="Calibri"/>
                        <a:cs typeface="Times New Roman" pitchFamily="18" charset="0"/>
                      </a:endParaRPr>
                    </a:p>
                  </a:txBody>
                  <a:tcPr marL="50600" marR="50600" marT="0" marB="0"/>
                </a:tc>
                <a:tc>
                  <a:txBody>
                    <a:bodyPr/>
                    <a:lstStyle/>
                    <a:p>
                      <a:pPr marL="457200" algn="l">
                        <a:lnSpc>
                          <a:spcPct val="115000"/>
                        </a:lnSpc>
                        <a:spcAft>
                          <a:spcPts val="0"/>
                        </a:spcAft>
                      </a:pPr>
                      <a:r>
                        <a:rPr lang="kk-KZ" sz="1400" dirty="0" smtClean="0">
                          <a:effectLst/>
                        </a:rPr>
                        <a:t>№</a:t>
                      </a:r>
                      <a:r>
                        <a:rPr lang="kk-KZ" sz="1400" baseline="0" dirty="0" smtClean="0">
                          <a:effectLst/>
                        </a:rPr>
                        <a:t> 1590</a:t>
                      </a:r>
                      <a:endParaRPr lang="kk-KZ" sz="1400" dirty="0" smtClean="0">
                        <a:effectLst/>
                      </a:endParaRPr>
                    </a:p>
                  </a:txBody>
                  <a:tcPr marL="50600" marR="50600" marT="0" marB="0"/>
                </a:tc>
              </a:tr>
              <a:tr h="955982">
                <a:tc>
                  <a:txBody>
                    <a:bodyPr/>
                    <a:lstStyle/>
                    <a:p>
                      <a:pPr marL="21590">
                        <a:lnSpc>
                          <a:spcPct val="115000"/>
                        </a:lnSpc>
                        <a:spcAft>
                          <a:spcPts val="0"/>
                        </a:spcAft>
                      </a:pPr>
                      <a:r>
                        <a:rPr lang="kk-KZ" sz="1400" b="0" dirty="0" smtClean="0">
                          <a:effectLst/>
                          <a:latin typeface="Times New Roman" pitchFamily="18" charset="0"/>
                          <a:cs typeface="Times New Roman" pitchFamily="18" charset="0"/>
                        </a:rPr>
                        <a:t>Педегогикалық  шеберлік  орталығы</a:t>
                      </a:r>
                    </a:p>
                    <a:p>
                      <a:pPr marL="21590">
                        <a:lnSpc>
                          <a:spcPct val="115000"/>
                        </a:lnSpc>
                        <a:spcAft>
                          <a:spcPts val="0"/>
                        </a:spcAft>
                      </a:pPr>
                      <a:r>
                        <a:rPr lang="kk-KZ" sz="1400" b="0" dirty="0" smtClean="0">
                          <a:effectLst/>
                          <a:latin typeface="Times New Roman" pitchFamily="18" charset="0"/>
                          <a:cs typeface="Times New Roman" pitchFamily="18" charset="0"/>
                        </a:rPr>
                        <a:t>Өскемен  қаласы.</a:t>
                      </a:r>
                      <a:endParaRPr lang="ru-RU" sz="1400" b="0" dirty="0" smtClean="0">
                        <a:effectLst/>
                        <a:latin typeface="Times New Roman" pitchFamily="18" charset="0"/>
                        <a:cs typeface="Times New Roman" pitchFamily="18" charset="0"/>
                      </a:endParaRPr>
                    </a:p>
                    <a:p>
                      <a:pPr marL="457200">
                        <a:lnSpc>
                          <a:spcPct val="115000"/>
                        </a:lnSpc>
                        <a:spcAft>
                          <a:spcPts val="0"/>
                        </a:spcAft>
                      </a:pPr>
                      <a:r>
                        <a:rPr lang="kk-KZ" sz="1400" dirty="0" smtClean="0">
                          <a:effectLst/>
                        </a:rPr>
                        <a:t> </a:t>
                      </a:r>
                      <a:endParaRPr lang="ru-RU" sz="1400" dirty="0" smtClean="0">
                        <a:effectLst/>
                        <a:latin typeface="Times New Roman" pitchFamily="18" charset="0"/>
                        <a:ea typeface="Calibri"/>
                        <a:cs typeface="Times New Roman" pitchFamily="18" charset="0"/>
                      </a:endParaRPr>
                    </a:p>
                    <a:p>
                      <a:pPr marL="21590">
                        <a:lnSpc>
                          <a:spcPct val="115000"/>
                        </a:lnSpc>
                        <a:spcAft>
                          <a:spcPts val="0"/>
                        </a:spcAft>
                      </a:pPr>
                      <a:endParaRPr lang="ru-RU" sz="1400" dirty="0">
                        <a:effectLst/>
                      </a:endParaRPr>
                    </a:p>
                  </a:txBody>
                  <a:tcPr marL="50600" marR="50600" marT="0" marB="0"/>
                </a:tc>
                <a:tc>
                  <a:txBody>
                    <a:bodyPr/>
                    <a:lstStyle/>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02.</a:t>
                      </a:r>
                    </a:p>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04.</a:t>
                      </a:r>
                    </a:p>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2019ж</a:t>
                      </a:r>
                      <a:endParaRPr lang="ru-RU" sz="1400" dirty="0">
                        <a:effectLst/>
                        <a:latin typeface="Times New Roman" pitchFamily="18" charset="0"/>
                        <a:ea typeface="Calibri"/>
                        <a:cs typeface="Times New Roman" pitchFamily="18" charset="0"/>
                      </a:endParaRPr>
                    </a:p>
                  </a:txBody>
                  <a:tcPr marL="50600" marR="50600" marT="0" marB="0"/>
                </a:tc>
                <a:tc>
                  <a:txBody>
                    <a:bodyPr/>
                    <a:lstStyle/>
                    <a:p>
                      <a:r>
                        <a:rPr lang="kk-KZ" sz="1400" dirty="0" smtClean="0">
                          <a:latin typeface="Times New Roman" pitchFamily="18" charset="0"/>
                          <a:cs typeface="Times New Roman" pitchFamily="18" charset="0"/>
                        </a:rPr>
                        <a:t>  “ Сабақты  зерттеу- мұғалім</a:t>
                      </a:r>
                      <a:r>
                        <a:rPr lang="kk-KZ" sz="1400" baseline="0" dirty="0" smtClean="0">
                          <a:latin typeface="Times New Roman" pitchFamily="18" charset="0"/>
                          <a:cs typeface="Times New Roman" pitchFamily="18" charset="0"/>
                        </a:rPr>
                        <a:t>  тәжірибесін  жетілдіру”</a:t>
                      </a:r>
                      <a:endParaRPr lang="ru-RU" sz="1400" dirty="0">
                        <a:latin typeface="Times New Roman" pitchFamily="18" charset="0"/>
                        <a:cs typeface="Times New Roman" pitchFamily="18" charset="0"/>
                      </a:endParaRPr>
                    </a:p>
                  </a:txBody>
                  <a:tcPr marL="50600" marR="50600" marT="0" marB="0"/>
                </a:tc>
                <a:tc>
                  <a:txBody>
                    <a:bodyPr/>
                    <a:lstStyle/>
                    <a:p>
                      <a:pPr algn="l"/>
                      <a:r>
                        <a:rPr lang="ru-RU" sz="1400" dirty="0" smtClean="0"/>
                        <a:t>      </a:t>
                      </a:r>
                      <a:r>
                        <a:rPr lang="ru-RU" sz="1400" dirty="0" err="1" smtClean="0"/>
                        <a:t>Өскемен</a:t>
                      </a:r>
                      <a:r>
                        <a:rPr lang="ru-RU" sz="1400" baseline="0" dirty="0" err="1" smtClean="0"/>
                        <a:t>  қаласы</a:t>
                      </a:r>
                      <a:endParaRPr lang="ru-RU" sz="1400" baseline="0" dirty="0" smtClean="0"/>
                    </a:p>
                  </a:txBody>
                  <a:tcPr marL="50600" marR="50600" marT="0" marB="0"/>
                </a:tc>
              </a:tr>
              <a:tr h="2401744">
                <a:tc>
                  <a:txBody>
                    <a:bodyPr/>
                    <a:lstStyle/>
                    <a:p>
                      <a:pPr marL="21590">
                        <a:lnSpc>
                          <a:spcPct val="115000"/>
                        </a:lnSpc>
                        <a:spcAft>
                          <a:spcPts val="0"/>
                        </a:spcAft>
                      </a:pPr>
                      <a:r>
                        <a:rPr lang="ru-RU" sz="1400" dirty="0" err="1" smtClean="0">
                          <a:effectLst/>
                        </a:rPr>
                        <a:t>«Өрлеу» </a:t>
                      </a:r>
                      <a:r>
                        <a:rPr lang="ru-RU" sz="1400" dirty="0" smtClean="0">
                          <a:effectLst/>
                        </a:rPr>
                        <a:t>БАҰО</a:t>
                      </a:r>
                      <a:r>
                        <a:rPr lang="ru-RU" sz="1400" dirty="0" smtClean="0">
                          <a:effectLst/>
                          <a:latin typeface="Times New Roman" pitchFamily="18" charset="0"/>
                          <a:cs typeface="Times New Roman" pitchFamily="18" charset="0"/>
                        </a:rPr>
                        <a:t> АҚ филиалы ШҚО </a:t>
                      </a:r>
                      <a:r>
                        <a:rPr lang="ru-RU" sz="1400" dirty="0" err="1" smtClean="0">
                          <a:effectLst/>
                          <a:latin typeface="Times New Roman" pitchFamily="18" charset="0"/>
                          <a:cs typeface="Times New Roman" pitchFamily="18" charset="0"/>
                        </a:rPr>
                        <a:t>бойынша</a:t>
                      </a:r>
                      <a:r>
                        <a:rPr lang="ru-RU" sz="1400" dirty="0" smtClean="0">
                          <a:effectLst/>
                          <a:latin typeface="Times New Roman" pitchFamily="18" charset="0"/>
                          <a:cs typeface="Times New Roman" pitchFamily="18" charset="0"/>
                        </a:rPr>
                        <a:t> ПҚ БАИ</a:t>
                      </a:r>
                    </a:p>
                    <a:p>
                      <a:pPr marL="21590">
                        <a:lnSpc>
                          <a:spcPct val="115000"/>
                        </a:lnSpc>
                        <a:spcAft>
                          <a:spcPts val="0"/>
                        </a:spcAft>
                      </a:pPr>
                      <a:endParaRPr lang="kk-KZ" sz="1400" dirty="0" smtClean="0">
                        <a:effectLst/>
                        <a:latin typeface="Times New Roman" pitchFamily="18" charset="0"/>
                        <a:cs typeface="Times New Roman" pitchFamily="18" charset="0"/>
                      </a:endParaRPr>
                    </a:p>
                    <a:p>
                      <a:pPr marL="21590">
                        <a:lnSpc>
                          <a:spcPct val="115000"/>
                        </a:lnSpc>
                        <a:spcAft>
                          <a:spcPts val="0"/>
                        </a:spcAft>
                      </a:pPr>
                      <a:endParaRPr lang="kk-KZ" sz="1400" dirty="0" smtClean="0">
                        <a:effectLst/>
                        <a:latin typeface="Times New Roman" pitchFamily="18" charset="0"/>
                        <a:cs typeface="Times New Roman" pitchFamily="18" charset="0"/>
                      </a:endParaRPr>
                    </a:p>
                    <a:p>
                      <a:pPr marL="21590">
                        <a:lnSpc>
                          <a:spcPct val="115000"/>
                        </a:lnSpc>
                        <a:spcAft>
                          <a:spcPts val="0"/>
                        </a:spcAft>
                      </a:pPr>
                      <a:r>
                        <a:rPr lang="kk-KZ" sz="1400" dirty="0" smtClean="0">
                          <a:effectLst/>
                          <a:latin typeface="Times New Roman" pitchFamily="18" charset="0"/>
                          <a:cs typeface="Times New Roman" pitchFamily="18" charset="0"/>
                        </a:rPr>
                        <a:t>“Әл-Фараби атындағы  бірінші  Републикалық  жаңа  оқыту технологияларын дайындау  бойынша  оқу-әдістемелік орталығы”</a:t>
                      </a:r>
                    </a:p>
                    <a:p>
                      <a:pPr marL="21590">
                        <a:lnSpc>
                          <a:spcPct val="115000"/>
                        </a:lnSpc>
                        <a:spcAft>
                          <a:spcPts val="0"/>
                        </a:spcAft>
                      </a:pPr>
                      <a:endParaRPr lang="ru-RU" sz="1400" dirty="0">
                        <a:effectLst/>
                      </a:endParaRPr>
                    </a:p>
                  </a:txBody>
                  <a:tcPr marL="50600" marR="50600" marT="0" marB="0"/>
                </a:tc>
                <a:tc>
                  <a:txBody>
                    <a:bodyPr/>
                    <a:lstStyle/>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27</a:t>
                      </a:r>
                      <a:r>
                        <a:rPr lang="kk-KZ" sz="1400" baseline="0" dirty="0" smtClean="0">
                          <a:effectLst/>
                          <a:latin typeface="Times New Roman" pitchFamily="18" charset="0"/>
                          <a:ea typeface="Calibri"/>
                          <a:cs typeface="Times New Roman" pitchFamily="18" charset="0"/>
                        </a:rPr>
                        <a:t> наурыз 2017 ж</a:t>
                      </a:r>
                    </a:p>
                    <a:p>
                      <a:pPr marL="95250" indent="0" algn="ctr">
                        <a:lnSpc>
                          <a:spcPct val="115000"/>
                        </a:lnSpc>
                        <a:spcAft>
                          <a:spcPts val="0"/>
                        </a:spcAft>
                      </a:pPr>
                      <a:endParaRPr lang="kk-KZ" sz="1400" baseline="0" dirty="0" smtClean="0">
                        <a:effectLst/>
                        <a:latin typeface="Times New Roman" pitchFamily="18" charset="0"/>
                        <a:ea typeface="Calibri"/>
                        <a:cs typeface="Times New Roman" pitchFamily="18" charset="0"/>
                      </a:endParaRPr>
                    </a:p>
                    <a:p>
                      <a:pPr marL="95250" indent="0" algn="ctr">
                        <a:lnSpc>
                          <a:spcPct val="115000"/>
                        </a:lnSpc>
                        <a:spcAft>
                          <a:spcPts val="0"/>
                        </a:spcAft>
                      </a:pPr>
                      <a:endParaRPr lang="kk-KZ" sz="1400" baseline="0" dirty="0" smtClean="0">
                        <a:effectLst/>
                        <a:latin typeface="Times New Roman" pitchFamily="18" charset="0"/>
                        <a:ea typeface="Calibri"/>
                        <a:cs typeface="Times New Roman" pitchFamily="18" charset="0"/>
                      </a:endParaRPr>
                    </a:p>
                    <a:p>
                      <a:pPr marL="95250" indent="0" algn="ctr">
                        <a:lnSpc>
                          <a:spcPct val="115000"/>
                        </a:lnSpc>
                        <a:spcAft>
                          <a:spcPts val="0"/>
                        </a:spcAft>
                      </a:pPr>
                      <a:endParaRPr lang="kk-KZ" sz="1400" baseline="0" dirty="0" smtClean="0">
                        <a:effectLst/>
                        <a:latin typeface="Times New Roman" pitchFamily="18" charset="0"/>
                        <a:ea typeface="Calibri"/>
                        <a:cs typeface="Times New Roman" pitchFamily="18" charset="0"/>
                      </a:endParaRPr>
                    </a:p>
                    <a:p>
                      <a:pPr marL="95250" indent="0" algn="ctr">
                        <a:lnSpc>
                          <a:spcPct val="115000"/>
                        </a:lnSpc>
                        <a:spcAft>
                          <a:spcPts val="0"/>
                        </a:spcAft>
                      </a:pPr>
                      <a:r>
                        <a:rPr lang="kk-KZ" sz="1400" dirty="0" smtClean="0">
                          <a:effectLst/>
                          <a:latin typeface="Times New Roman" pitchFamily="18" charset="0"/>
                          <a:ea typeface="Calibri"/>
                          <a:cs typeface="Times New Roman" pitchFamily="18" charset="0"/>
                        </a:rPr>
                        <a:t>2019 ж</a:t>
                      </a:r>
                    </a:p>
                  </a:txBody>
                  <a:tcPr marL="50600" marR="50600" marT="0" marB="0"/>
                </a:tc>
                <a:tc>
                  <a:txBody>
                    <a:bodyPr/>
                    <a:lstStyle/>
                    <a:p>
                      <a:r>
                        <a:rPr lang="kk-KZ" sz="1400" dirty="0" smtClean="0">
                          <a:latin typeface="Times New Roman" pitchFamily="18" charset="0"/>
                          <a:cs typeface="Times New Roman" pitchFamily="18" charset="0"/>
                        </a:rPr>
                        <a:t>Қазақстан Республикасында орта білім мазмұнын жаңарту шеңберіндегі</a:t>
                      </a:r>
                      <a:r>
                        <a:rPr lang="kk-KZ" sz="1400" baseline="0" dirty="0" smtClean="0">
                          <a:latin typeface="Times New Roman" pitchFamily="18" charset="0"/>
                          <a:cs typeface="Times New Roman" pitchFamily="18" charset="0"/>
                        </a:rPr>
                        <a:t> бастауыш сынып пәндері бойынша педагогика кадрларының біліктілігін арттыру.</a:t>
                      </a:r>
                    </a:p>
                    <a:p>
                      <a:r>
                        <a:rPr lang="kk-KZ" sz="1400" baseline="0" dirty="0" smtClean="0">
                          <a:latin typeface="Times New Roman" pitchFamily="18" charset="0"/>
                          <a:cs typeface="Times New Roman" pitchFamily="18" charset="0"/>
                        </a:rPr>
                        <a:t>“Жылдам  оқыту” курсы  бойынша  8 сағат  тыңдағандығын  және  мектеп  қабырғасында  оқушыларды  оқытуға  құқылы  екенідігін  растайды.</a:t>
                      </a:r>
                      <a:endParaRPr lang="ru-RU" sz="1400" dirty="0">
                        <a:latin typeface="Times New Roman" pitchFamily="18" charset="0"/>
                        <a:cs typeface="Times New Roman" pitchFamily="18" charset="0"/>
                      </a:endParaRPr>
                    </a:p>
                  </a:txBody>
                  <a:tcPr marL="50600" marR="50600" marT="0" marB="0"/>
                </a:tc>
                <a:tc>
                  <a:txBody>
                    <a:bodyPr/>
                    <a:lstStyle/>
                    <a:p>
                      <a:pPr algn="l"/>
                      <a:r>
                        <a:rPr lang="kk-KZ" sz="1600" dirty="0" smtClean="0">
                          <a:latin typeface="Times New Roman" pitchFamily="18" charset="0"/>
                          <a:cs typeface="Times New Roman" pitchFamily="18" charset="0"/>
                        </a:rPr>
                        <a:t>       БЖ </a:t>
                      </a:r>
                      <a:r>
                        <a:rPr lang="ru-RU" sz="1600" dirty="0" smtClean="0">
                          <a:latin typeface="Times New Roman" pitchFamily="18" charset="0"/>
                          <a:cs typeface="Times New Roman" pitchFamily="18" charset="0"/>
                        </a:rPr>
                        <a:t>№</a:t>
                      </a:r>
                      <a:r>
                        <a:rPr lang="kk-KZ" sz="1600" baseline="0" dirty="0" smtClean="0">
                          <a:latin typeface="Times New Roman" pitchFamily="18" charset="0"/>
                          <a:cs typeface="Times New Roman" pitchFamily="18" charset="0"/>
                        </a:rPr>
                        <a:t> 014582</a:t>
                      </a:r>
                    </a:p>
                    <a:p>
                      <a:pPr algn="l"/>
                      <a:endParaRPr lang="kk-KZ" sz="1600" baseline="0" dirty="0" smtClean="0">
                        <a:latin typeface="Times New Roman" pitchFamily="18" charset="0"/>
                        <a:cs typeface="Times New Roman" pitchFamily="18" charset="0"/>
                      </a:endParaRPr>
                    </a:p>
                    <a:p>
                      <a:pPr algn="l"/>
                      <a:endParaRPr lang="kk-KZ" sz="1600" baseline="0" dirty="0" smtClean="0">
                        <a:latin typeface="Times New Roman" pitchFamily="18" charset="0"/>
                        <a:cs typeface="Times New Roman" pitchFamily="18" charset="0"/>
                      </a:endParaRPr>
                    </a:p>
                    <a:p>
                      <a:pPr algn="l"/>
                      <a:endParaRPr lang="kk-KZ" sz="1600" baseline="0" dirty="0" smtClean="0">
                        <a:latin typeface="Times New Roman" pitchFamily="18" charset="0"/>
                        <a:cs typeface="Times New Roman" pitchFamily="18" charset="0"/>
                      </a:endParaRPr>
                    </a:p>
                    <a:p>
                      <a:pPr algn="l"/>
                      <a:endParaRPr lang="kk-KZ" sz="1600" baseline="0" dirty="0" smtClean="0">
                        <a:latin typeface="Times New Roman" pitchFamily="18" charset="0"/>
                        <a:cs typeface="Times New Roman" pitchFamily="18" charset="0"/>
                      </a:endParaRPr>
                    </a:p>
                    <a:p>
                      <a:pPr algn="l"/>
                      <a:r>
                        <a:rPr lang="kk-KZ" sz="1600" baseline="0" dirty="0" smtClean="0">
                          <a:latin typeface="Times New Roman" pitchFamily="18" charset="0"/>
                          <a:cs typeface="Times New Roman" pitchFamily="18" charset="0"/>
                        </a:rPr>
                        <a:t>Сертификат </a:t>
                      </a:r>
                    </a:p>
                    <a:p>
                      <a:pPr algn="l"/>
                      <a:r>
                        <a:rPr lang="kk-KZ" sz="1600" baseline="0" dirty="0" smtClean="0">
                          <a:latin typeface="Times New Roman" pitchFamily="18" charset="0"/>
                          <a:cs typeface="Times New Roman" pitchFamily="18" charset="0"/>
                        </a:rPr>
                        <a:t>серия 2019СЧ1670</a:t>
                      </a:r>
                    </a:p>
                    <a:p>
                      <a:pPr algn="l"/>
                      <a:endParaRPr lang="kk-KZ" sz="1600" baseline="0" dirty="0" smtClean="0">
                        <a:latin typeface="Times New Roman" pitchFamily="18" charset="0"/>
                        <a:cs typeface="Times New Roman" pitchFamily="18" charset="0"/>
                      </a:endParaRPr>
                    </a:p>
                    <a:p>
                      <a:pPr algn="l"/>
                      <a:endParaRPr lang="kk-KZ" sz="1600" baseline="0" dirty="0" smtClean="0">
                        <a:latin typeface="Times New Roman" pitchFamily="18" charset="0"/>
                        <a:cs typeface="Times New Roman" pitchFamily="18" charset="0"/>
                      </a:endParaRPr>
                    </a:p>
                    <a:p>
                      <a:pPr algn="l"/>
                      <a:endParaRPr lang="kk-KZ" sz="1600" baseline="0" dirty="0" smtClean="0">
                        <a:latin typeface="Times New Roman" pitchFamily="18" charset="0"/>
                        <a:cs typeface="Times New Roman" pitchFamily="18" charset="0"/>
                      </a:endParaRPr>
                    </a:p>
                    <a:p>
                      <a:pPr algn="l"/>
                      <a:endParaRPr lang="ru-RU" sz="1600" dirty="0">
                        <a:latin typeface="Times New Roman" pitchFamily="18" charset="0"/>
                        <a:cs typeface="Times New Roman" pitchFamily="18" charset="0"/>
                      </a:endParaRPr>
                    </a:p>
                  </a:txBody>
                  <a:tcPr marL="50600" marR="50600" marT="0" marB="0"/>
                </a:tc>
              </a:tr>
            </a:tbl>
          </a:graphicData>
        </a:graphic>
      </p:graphicFrame>
    </p:spTree>
    <p:extLst>
      <p:ext uri="{BB962C8B-B14F-4D97-AF65-F5344CB8AC3E}">
        <p14:creationId xmlns:p14="http://schemas.microsoft.com/office/powerpoint/2010/main" xmlns="" val="18253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0-05-27 грамота\грамота 001.jpg"/>
          <p:cNvPicPr>
            <a:picLocks noChangeAspect="1" noChangeArrowheads="1"/>
          </p:cNvPicPr>
          <p:nvPr/>
        </p:nvPicPr>
        <p:blipFill>
          <a:blip r:embed="rId2" cstate="print"/>
          <a:srcRect l="-6186" t="2021" r="-3093" b="47468"/>
          <a:stretch>
            <a:fillRect/>
          </a:stretch>
        </p:blipFill>
        <p:spPr bwMode="auto">
          <a:xfrm>
            <a:off x="179512" y="908720"/>
            <a:ext cx="8352928" cy="55446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0-05-27 грамота\грамота2 001.jpg"/>
          <p:cNvPicPr>
            <a:picLocks noChangeAspect="1" noChangeArrowheads="1"/>
          </p:cNvPicPr>
          <p:nvPr/>
        </p:nvPicPr>
        <p:blipFill>
          <a:blip r:embed="rId2" cstate="print"/>
          <a:srcRect/>
          <a:stretch>
            <a:fillRect/>
          </a:stretch>
        </p:blipFill>
        <p:spPr bwMode="auto">
          <a:xfrm>
            <a:off x="-773113" y="-457200"/>
            <a:ext cx="10691813" cy="7772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F:\Drive\ТЖМ\сканирование0021.jpg"/>
          <p:cNvPicPr>
            <a:picLocks noChangeAspect="1" noChangeArrowheads="1"/>
          </p:cNvPicPr>
          <p:nvPr/>
        </p:nvPicPr>
        <p:blipFill>
          <a:blip r:embed="rId2" cstate="print"/>
          <a:srcRect/>
          <a:stretch>
            <a:fillRect/>
          </a:stretch>
        </p:blipFill>
        <p:spPr bwMode="auto">
          <a:xfrm>
            <a:off x="323528" y="857232"/>
            <a:ext cx="8606190" cy="5786478"/>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spd="slow" p14:dur="2000" advTm="3457"/>
    </mc:Choice>
    <mc:Fallback>
      <p:transition spd="slow" advTm="34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Drive\ТЖМ\сканирование0014.jpg"/>
          <p:cNvPicPr>
            <a:picLocks noChangeAspect="1" noChangeArrowheads="1"/>
          </p:cNvPicPr>
          <p:nvPr/>
        </p:nvPicPr>
        <p:blipFill>
          <a:blip r:embed="rId2" cstate="print"/>
          <a:srcRect/>
          <a:stretch>
            <a:fillRect/>
          </a:stretch>
        </p:blipFill>
        <p:spPr bwMode="auto">
          <a:xfrm>
            <a:off x="357158" y="1000108"/>
            <a:ext cx="8501122" cy="5572164"/>
          </a:xfrm>
          <a:prstGeom prst="rect">
            <a:avLst/>
          </a:prstGeom>
          <a:noFill/>
        </p:spPr>
      </p:pic>
    </p:spTree>
    <p:extLst>
      <p:ext uri="{BB962C8B-B14F-4D97-AF65-F5344CB8AC3E}">
        <p14:creationId xmlns:p14="http://schemas.microsoft.com/office/powerpoint/2010/main" xmlns="" val="16382120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71736" y="1142984"/>
            <a:ext cx="4149662" cy="584775"/>
          </a:xfrm>
          <a:prstGeom prst="rect">
            <a:avLst/>
          </a:prstGeom>
        </p:spPr>
        <p:txBody>
          <a:bodyPr wrap="none">
            <a:spAutoFit/>
          </a:bodyPr>
          <a:lstStyle/>
          <a:p>
            <a:r>
              <a:rPr lang="kk-KZ" sz="2400" b="1" dirty="0" smtClean="0">
                <a:solidFill>
                  <a:srgbClr val="00B0F0"/>
                </a:solidFill>
                <a:latin typeface="Times New Roman" pitchFamily="18" charset="0"/>
                <a:cs typeface="Times New Roman" pitchFamily="18" charset="0"/>
              </a:rPr>
              <a:t>9 </a:t>
            </a:r>
            <a:r>
              <a:rPr lang="ru-RU" sz="3200" b="1" dirty="0" smtClean="0">
                <a:solidFill>
                  <a:srgbClr val="00B0F0"/>
                </a:solidFill>
              </a:rPr>
              <a:t>. </a:t>
            </a:r>
            <a:r>
              <a:rPr lang="ru-RU" sz="3200" b="1" dirty="0" smtClean="0">
                <a:solidFill>
                  <a:srgbClr val="00B0F0"/>
                </a:solidFill>
                <a:latin typeface="Times New Roman" pitchFamily="18" charset="0"/>
                <a:cs typeface="Times New Roman" pitchFamily="18" charset="0"/>
              </a:rPr>
              <a:t> </a:t>
            </a:r>
            <a:r>
              <a:rPr lang="ru-RU" sz="3200" b="1" dirty="0" err="1" smtClean="0">
                <a:solidFill>
                  <a:srgbClr val="00B0F0"/>
                </a:solidFill>
                <a:latin typeface="Times New Roman" pitchFamily="18" charset="0"/>
                <a:cs typeface="Times New Roman" pitchFamily="18" charset="0"/>
              </a:rPr>
              <a:t>Біліктілік</a:t>
            </a:r>
            <a:r>
              <a:rPr lang="ru-RU" sz="3200" b="1" dirty="0" smtClean="0">
                <a:solidFill>
                  <a:srgbClr val="00B0F0"/>
                </a:solidFill>
                <a:latin typeface="Times New Roman" pitchFamily="18" charset="0"/>
                <a:cs typeface="Times New Roman" pitchFamily="18" charset="0"/>
              </a:rPr>
              <a:t> </a:t>
            </a:r>
            <a:r>
              <a:rPr lang="ru-RU" sz="3200" b="1" dirty="0" err="1" smtClean="0">
                <a:solidFill>
                  <a:srgbClr val="00B0F0"/>
                </a:solidFill>
                <a:latin typeface="Times New Roman" pitchFamily="18" charset="0"/>
                <a:cs typeface="Times New Roman" pitchFamily="18" charset="0"/>
              </a:rPr>
              <a:t>санаты</a:t>
            </a:r>
            <a:r>
              <a:rPr lang="ru-RU" sz="3200" b="1" dirty="0" smtClean="0">
                <a:solidFill>
                  <a:srgbClr val="00B0F0"/>
                </a:solidFill>
                <a:latin typeface="Times New Roman" pitchFamily="18" charset="0"/>
                <a:cs typeface="Times New Roman" pitchFamily="18" charset="0"/>
              </a:rPr>
              <a:t> </a:t>
            </a:r>
            <a:endParaRPr lang="ru-RU" sz="3200" b="1" dirty="0">
              <a:solidFill>
                <a:srgbClr val="00B0F0"/>
              </a:solidFill>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3550384886"/>
              </p:ext>
            </p:extLst>
          </p:nvPr>
        </p:nvGraphicFramePr>
        <p:xfrm>
          <a:off x="357158" y="2393456"/>
          <a:ext cx="8501121" cy="3107245"/>
        </p:xfrm>
        <a:graphic>
          <a:graphicData uri="http://schemas.openxmlformats.org/drawingml/2006/table">
            <a:tbl>
              <a:tblPr firstRow="1" bandRow="1">
                <a:tableStyleId>{21E4AEA4-8DFA-4A89-87EB-49C32662AFE0}</a:tableStyleId>
              </a:tblPr>
              <a:tblGrid>
                <a:gridCol w="3562085"/>
                <a:gridCol w="2857129"/>
                <a:gridCol w="2081907"/>
              </a:tblGrid>
              <a:tr h="1255150">
                <a:tc>
                  <a:txBody>
                    <a:bodyPr/>
                    <a:lstStyle/>
                    <a:p>
                      <a:pPr marL="457200" algn="ctr">
                        <a:lnSpc>
                          <a:spcPct val="115000"/>
                        </a:lnSpc>
                        <a:spcAft>
                          <a:spcPts val="0"/>
                        </a:spcAft>
                      </a:pPr>
                      <a:r>
                        <a:rPr lang="kk-KZ" sz="2000" b="1" dirty="0" smtClean="0">
                          <a:effectLst/>
                          <a:latin typeface="Times New Roman" pitchFamily="18" charset="0"/>
                          <a:ea typeface="+mn-ea"/>
                          <a:cs typeface="Times New Roman" pitchFamily="18" charset="0"/>
                        </a:rPr>
                        <a:t>Сонғы</a:t>
                      </a:r>
                      <a:r>
                        <a:rPr lang="kk-KZ" sz="2000" b="1" baseline="0" dirty="0" smtClean="0">
                          <a:effectLst/>
                          <a:latin typeface="Times New Roman" pitchFamily="18" charset="0"/>
                          <a:ea typeface="+mn-ea"/>
                          <a:cs typeface="Times New Roman" pitchFamily="18" charset="0"/>
                        </a:rPr>
                        <a:t> аттестаттаудан өткен мерзімі</a:t>
                      </a:r>
                      <a:endParaRPr lang="ru-RU" sz="1600" b="1" dirty="0">
                        <a:effectLst/>
                        <a:latin typeface="Times New Roman" pitchFamily="18" charset="0"/>
                        <a:ea typeface="Calibri"/>
                        <a:cs typeface="Times New Roman" pitchFamily="18" charset="0"/>
                      </a:endParaRPr>
                    </a:p>
                  </a:txBody>
                  <a:tcPr marL="68584" marR="68584" marT="0" marB="0"/>
                </a:tc>
                <a:tc>
                  <a:txBody>
                    <a:bodyPr/>
                    <a:lstStyle/>
                    <a:p>
                      <a:pPr marL="174625" indent="0" algn="ctr">
                        <a:lnSpc>
                          <a:spcPct val="115000"/>
                        </a:lnSpc>
                        <a:spcAft>
                          <a:spcPts val="0"/>
                        </a:spcAft>
                        <a:tabLst>
                          <a:tab pos="87313" algn="l"/>
                          <a:tab pos="174625" algn="l"/>
                          <a:tab pos="261938" algn="l"/>
                        </a:tabLst>
                      </a:pPr>
                      <a:r>
                        <a:rPr lang="kk-KZ" sz="2000" b="1" dirty="0" smtClean="0">
                          <a:effectLst/>
                          <a:latin typeface="Times New Roman" pitchFamily="18" charset="0"/>
                          <a:ea typeface="Calibri"/>
                          <a:cs typeface="Times New Roman" pitchFamily="18" charset="0"/>
                        </a:rPr>
                        <a:t>Берілген</a:t>
                      </a:r>
                      <a:r>
                        <a:rPr lang="kk-KZ" sz="2000" b="1" baseline="0" dirty="0" smtClean="0">
                          <a:effectLst/>
                          <a:latin typeface="Times New Roman" pitchFamily="18" charset="0"/>
                          <a:ea typeface="Calibri"/>
                          <a:cs typeface="Times New Roman" pitchFamily="18" charset="0"/>
                        </a:rPr>
                        <a:t> санаты</a:t>
                      </a:r>
                      <a:endParaRPr lang="ru-RU" sz="2000" b="1" dirty="0">
                        <a:effectLst/>
                        <a:latin typeface="Times New Roman" pitchFamily="18" charset="0"/>
                        <a:ea typeface="Calibri"/>
                        <a:cs typeface="Times New Roman" pitchFamily="18" charset="0"/>
                      </a:endParaRPr>
                    </a:p>
                  </a:txBody>
                  <a:tcPr marL="68584" marR="68584" marT="0" marB="0"/>
                </a:tc>
                <a:tc>
                  <a:txBody>
                    <a:bodyPr/>
                    <a:lstStyle/>
                    <a:p>
                      <a:pPr marL="457200" algn="ctr">
                        <a:lnSpc>
                          <a:spcPct val="115000"/>
                        </a:lnSpc>
                        <a:spcAft>
                          <a:spcPts val="0"/>
                        </a:spcAft>
                      </a:pPr>
                      <a:r>
                        <a:rPr lang="kk-KZ" sz="2000" b="1" dirty="0" smtClean="0">
                          <a:effectLst/>
                          <a:latin typeface="Times New Roman" pitchFamily="18" charset="0"/>
                          <a:cs typeface="Times New Roman" pitchFamily="18" charset="0"/>
                        </a:rPr>
                        <a:t>Бұйрық№ </a:t>
                      </a:r>
                      <a:endParaRPr lang="ru-RU" sz="1400" dirty="0">
                        <a:effectLst/>
                        <a:latin typeface="Times New Roman" pitchFamily="18" charset="0"/>
                        <a:ea typeface="Calibri"/>
                        <a:cs typeface="Times New Roman" pitchFamily="18" charset="0"/>
                      </a:endParaRPr>
                    </a:p>
                  </a:txBody>
                  <a:tcPr marL="68584" marR="68584" marT="0" marB="0"/>
                </a:tc>
              </a:tr>
              <a:tr h="1852095">
                <a:tc>
                  <a:txBody>
                    <a:bodyPr/>
                    <a:lstStyle/>
                    <a:p>
                      <a:pPr marL="457200" algn="ctr">
                        <a:lnSpc>
                          <a:spcPct val="115000"/>
                        </a:lnSpc>
                        <a:spcAft>
                          <a:spcPts val="0"/>
                        </a:spcAft>
                      </a:pPr>
                      <a:r>
                        <a:rPr lang="kk-KZ" sz="2000" b="1" dirty="0" smtClean="0">
                          <a:solidFill>
                            <a:schemeClr val="accent1"/>
                          </a:solidFill>
                          <a:effectLst/>
                          <a:latin typeface="Times New Roman" pitchFamily="18" charset="0"/>
                          <a:ea typeface="+mn-ea"/>
                          <a:cs typeface="Times New Roman" pitchFamily="18" charset="0"/>
                        </a:rPr>
                        <a:t>2016-2017</a:t>
                      </a:r>
                      <a:r>
                        <a:rPr lang="kk-KZ" sz="2000" b="1" baseline="0" dirty="0" smtClean="0">
                          <a:solidFill>
                            <a:schemeClr val="accent1"/>
                          </a:solidFill>
                          <a:effectLst/>
                          <a:latin typeface="Times New Roman" pitchFamily="18" charset="0"/>
                          <a:ea typeface="+mn-ea"/>
                          <a:cs typeface="Times New Roman" pitchFamily="18" charset="0"/>
                        </a:rPr>
                        <a:t> жыл</a:t>
                      </a:r>
                      <a:endParaRPr lang="kk-KZ" sz="2000" b="1" dirty="0" smtClean="0">
                        <a:solidFill>
                          <a:schemeClr val="accent1"/>
                        </a:solidFill>
                        <a:effectLst/>
                        <a:latin typeface="Times New Roman" pitchFamily="18" charset="0"/>
                        <a:ea typeface="+mn-ea"/>
                        <a:cs typeface="Times New Roman" pitchFamily="18" charset="0"/>
                      </a:endParaRPr>
                    </a:p>
                    <a:p>
                      <a:pPr marL="457200" algn="ctr">
                        <a:lnSpc>
                          <a:spcPct val="115000"/>
                        </a:lnSpc>
                        <a:spcAft>
                          <a:spcPts val="0"/>
                        </a:spcAft>
                      </a:pPr>
                      <a:endParaRPr lang="ru-RU" sz="1600" b="1" dirty="0">
                        <a:solidFill>
                          <a:schemeClr val="accent1"/>
                        </a:solidFill>
                        <a:effectLst/>
                        <a:latin typeface="Times New Roman" pitchFamily="18" charset="0"/>
                        <a:ea typeface="Calibri"/>
                        <a:cs typeface="Times New Roman" pitchFamily="18" charset="0"/>
                      </a:endParaRPr>
                    </a:p>
                  </a:txBody>
                  <a:tcPr marL="68584" marR="68584" marT="0" marB="0"/>
                </a:tc>
                <a:tc>
                  <a:txBody>
                    <a:bodyPr/>
                    <a:lstStyle/>
                    <a:p>
                      <a:pPr marL="457200" algn="ctr">
                        <a:lnSpc>
                          <a:spcPct val="115000"/>
                        </a:lnSpc>
                        <a:spcAft>
                          <a:spcPts val="0"/>
                        </a:spcAft>
                      </a:pPr>
                      <a:r>
                        <a:rPr lang="kk-KZ" sz="2000" b="1" dirty="0" smtClean="0">
                          <a:solidFill>
                            <a:schemeClr val="accent1"/>
                          </a:solidFill>
                          <a:effectLst/>
                          <a:latin typeface="Times New Roman" pitchFamily="18" charset="0"/>
                          <a:ea typeface="Calibri"/>
                          <a:cs typeface="Times New Roman" pitchFamily="18" charset="0"/>
                        </a:rPr>
                        <a:t>Жоғарғы</a:t>
                      </a:r>
                    </a:p>
                  </a:txBody>
                  <a:tcPr marL="68584" marR="68584" marT="0" marB="0"/>
                </a:tc>
                <a:tc>
                  <a:txBody>
                    <a:bodyPr/>
                    <a:lstStyle/>
                    <a:p>
                      <a:pPr marL="457200" algn="ctr">
                        <a:lnSpc>
                          <a:spcPct val="115000"/>
                        </a:lnSpc>
                        <a:spcAft>
                          <a:spcPts val="0"/>
                        </a:spcAft>
                      </a:pPr>
                      <a:r>
                        <a:rPr lang="kk-KZ" sz="2000" b="1" dirty="0" smtClean="0">
                          <a:solidFill>
                            <a:schemeClr val="accent1"/>
                          </a:solidFill>
                          <a:effectLst/>
                          <a:latin typeface="Times New Roman" pitchFamily="18" charset="0"/>
                          <a:cs typeface="Times New Roman" pitchFamily="18" charset="0"/>
                        </a:rPr>
                        <a:t>№140 </a:t>
                      </a:r>
                      <a:endParaRPr lang="ru-RU" sz="1600" b="1" dirty="0" smtClean="0">
                        <a:solidFill>
                          <a:schemeClr val="accent1"/>
                        </a:solidFill>
                        <a:effectLst/>
                        <a:latin typeface="Times New Roman" pitchFamily="18" charset="0"/>
                        <a:cs typeface="Times New Roman" pitchFamily="18" charset="0"/>
                      </a:endParaRPr>
                    </a:p>
                  </a:txBody>
                  <a:tcPr marL="68584" marR="68584" marT="0" marB="0"/>
                </a:tc>
              </a:tr>
            </a:tbl>
          </a:graphicData>
        </a:graphic>
      </p:graphicFrame>
    </p:spTree>
    <p:extLst>
      <p:ext uri="{BB962C8B-B14F-4D97-AF65-F5344CB8AC3E}">
        <p14:creationId xmlns:p14="http://schemas.microsoft.com/office/powerpoint/2010/main" xmlns="" val="2843796038"/>
      </p:ext>
    </p:extLst>
  </p:cSld>
  <p:clrMapOvr>
    <a:masterClrMapping/>
  </p:clrMapOvr>
  <mc:AlternateContent xmlns:mc="http://schemas.openxmlformats.org/markup-compatibility/2006">
    <mc:Choice xmlns:p14="http://schemas.microsoft.com/office/powerpoint/2010/main" xmlns="" Requires="p14">
      <p:transition spd="slow" p14:dur="2000" advTm="9321"/>
    </mc:Choice>
    <mc:Fallback>
      <p:transition spd="slow" advTm="932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ку2л3к 001.jpg"/>
          <p:cNvPicPr>
            <a:picLocks noChangeAspect="1" noChangeArrowheads="1"/>
          </p:cNvPicPr>
          <p:nvPr/>
        </p:nvPicPr>
        <p:blipFill>
          <a:blip r:embed="rId2" cstate="print"/>
          <a:srcRect l="8989" t="20044" r="2247" b="24313"/>
          <a:stretch>
            <a:fillRect/>
          </a:stretch>
        </p:blipFill>
        <p:spPr bwMode="auto">
          <a:xfrm>
            <a:off x="1691680" y="692696"/>
            <a:ext cx="6768752" cy="594928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71538" y="928670"/>
            <a:ext cx="7215238" cy="954107"/>
          </a:xfrm>
          <a:prstGeom prst="rect">
            <a:avLst/>
          </a:prstGeom>
        </p:spPr>
        <p:txBody>
          <a:bodyPr wrap="square">
            <a:spAutoFit/>
          </a:bodyPr>
          <a:lstStyle/>
          <a:p>
            <a:r>
              <a:rPr lang="kk-KZ" sz="2400" b="1" dirty="0" smtClean="0">
                <a:solidFill>
                  <a:srgbClr val="00B0F0"/>
                </a:solidFill>
                <a:latin typeface="Times New Roman" pitchFamily="18" charset="0"/>
                <a:cs typeface="Times New Roman" pitchFamily="18" charset="0"/>
              </a:rPr>
              <a:t>10.</a:t>
            </a:r>
            <a:r>
              <a:rPr lang="ru-RU" sz="2400" b="1" dirty="0" smtClean="0">
                <a:solidFill>
                  <a:srgbClr val="00B0F0"/>
                </a:solidFill>
              </a:rPr>
              <a:t> </a:t>
            </a:r>
            <a:r>
              <a:rPr lang="ru-RU" sz="2800" b="1" dirty="0" err="1" smtClean="0">
                <a:solidFill>
                  <a:srgbClr val="00B0F0"/>
                </a:solidFill>
                <a:latin typeface="Times New Roman" pitchFamily="18" charset="0"/>
                <a:cs typeface="Times New Roman" pitchFamily="18" charset="0"/>
              </a:rPr>
              <a:t>Басылымға жарияланған</a:t>
            </a:r>
            <a:endParaRPr lang="ru-RU" sz="2800" b="1" dirty="0" smtClean="0">
              <a:solidFill>
                <a:srgbClr val="00B0F0"/>
              </a:solidFill>
              <a:latin typeface="Times New Roman" pitchFamily="18" charset="0"/>
              <a:cs typeface="Times New Roman" pitchFamily="18" charset="0"/>
            </a:endParaRPr>
          </a:p>
          <a:p>
            <a:r>
              <a:rPr lang="kk-KZ" sz="2800" b="1" dirty="0" smtClean="0">
                <a:solidFill>
                  <a:srgbClr val="00B0F0"/>
                </a:solidFill>
                <a:latin typeface="Times New Roman" pitchFamily="18" charset="0"/>
                <a:cs typeface="Times New Roman" pitchFamily="18" charset="0"/>
              </a:rPr>
              <a:t>Ғылыми-әдістемелік материалдары</a:t>
            </a:r>
            <a:endParaRPr lang="ru-RU" sz="2800" b="1" dirty="0">
              <a:solidFill>
                <a:srgbClr val="00B0F0"/>
              </a:solidFill>
            </a:endParaRPr>
          </a:p>
        </p:txBody>
      </p:sp>
      <p:graphicFrame>
        <p:nvGraphicFramePr>
          <p:cNvPr id="6" name="Таблица 5"/>
          <p:cNvGraphicFramePr>
            <a:graphicFrameLocks noGrp="1"/>
          </p:cNvGraphicFramePr>
          <p:nvPr>
            <p:extLst>
              <p:ext uri="{D42A27DB-BD31-4B8C-83A1-F6EECF244321}">
                <p14:modId xmlns:p14="http://schemas.microsoft.com/office/powerpoint/2010/main" xmlns="" val="1993440357"/>
              </p:ext>
            </p:extLst>
          </p:nvPr>
        </p:nvGraphicFramePr>
        <p:xfrm>
          <a:off x="142845" y="1928803"/>
          <a:ext cx="8858310" cy="4690439"/>
        </p:xfrm>
        <a:graphic>
          <a:graphicData uri="http://schemas.openxmlformats.org/drawingml/2006/table">
            <a:tbl>
              <a:tblPr firstRow="1" bandRow="1">
                <a:tableStyleId>{21E4AEA4-8DFA-4A89-87EB-49C32662AFE0}</a:tableStyleId>
              </a:tblPr>
              <a:tblGrid>
                <a:gridCol w="1090344"/>
                <a:gridCol w="2364396"/>
                <a:gridCol w="1853935"/>
                <a:gridCol w="1936844"/>
                <a:gridCol w="1612791"/>
              </a:tblGrid>
              <a:tr h="442424">
                <a:tc>
                  <a:txBody>
                    <a:bodyPr/>
                    <a:lstStyle/>
                    <a:p>
                      <a:pPr marL="457200" indent="-457200">
                        <a:lnSpc>
                          <a:spcPct val="115000"/>
                        </a:lnSpc>
                        <a:spcAft>
                          <a:spcPts val="0"/>
                        </a:spcAft>
                      </a:pPr>
                      <a:r>
                        <a:rPr lang="kk-KZ" sz="1600" b="1" dirty="0" smtClean="0">
                          <a:effectLst/>
                          <a:latin typeface="Times New Roman" pitchFamily="18" charset="0"/>
                          <a:ea typeface="+mn-ea"/>
                          <a:cs typeface="Times New Roman" pitchFamily="18" charset="0"/>
                        </a:rPr>
                        <a:t>мерзімі</a:t>
                      </a:r>
                      <a:endParaRPr lang="ru-RU" sz="1200" b="1" dirty="0">
                        <a:effectLst/>
                        <a:latin typeface="Times New Roman" pitchFamily="18" charset="0"/>
                        <a:ea typeface="Calibri"/>
                        <a:cs typeface="Times New Roman" pitchFamily="18" charset="0"/>
                      </a:endParaRPr>
                    </a:p>
                  </a:txBody>
                  <a:tcPr marL="68576" marR="68576" marT="0" marB="0"/>
                </a:tc>
                <a:tc>
                  <a:txBody>
                    <a:bodyPr/>
                    <a:lstStyle/>
                    <a:p>
                      <a:pPr marL="0" indent="0" algn="ctr">
                        <a:lnSpc>
                          <a:spcPct val="115000"/>
                        </a:lnSpc>
                        <a:spcAft>
                          <a:spcPts val="0"/>
                        </a:spcAft>
                      </a:pPr>
                      <a:r>
                        <a:rPr lang="kk-KZ" sz="1600" b="1" dirty="0" smtClean="0">
                          <a:effectLst/>
                          <a:latin typeface="Times New Roman" pitchFamily="18" charset="0"/>
                          <a:ea typeface="Calibri"/>
                          <a:cs typeface="Times New Roman" pitchFamily="18" charset="0"/>
                        </a:rPr>
                        <a:t>Жариялым</a:t>
                      </a:r>
                    </a:p>
                    <a:p>
                      <a:pPr marL="0" indent="0" algn="ctr">
                        <a:lnSpc>
                          <a:spcPct val="115000"/>
                        </a:lnSpc>
                        <a:spcAft>
                          <a:spcPts val="0"/>
                        </a:spcAft>
                      </a:pPr>
                      <a:r>
                        <a:rPr lang="kk-KZ" sz="1600" b="1" dirty="0" smtClean="0">
                          <a:effectLst/>
                          <a:latin typeface="Times New Roman" pitchFamily="18" charset="0"/>
                          <a:ea typeface="Calibri"/>
                          <a:cs typeface="Times New Roman" pitchFamily="18" charset="0"/>
                        </a:rPr>
                        <a:t>атауы</a:t>
                      </a:r>
                      <a:endParaRPr lang="ru-RU" sz="1600" b="1" dirty="0">
                        <a:effectLst/>
                        <a:latin typeface="Times New Roman" pitchFamily="18" charset="0"/>
                        <a:ea typeface="Calibri"/>
                        <a:cs typeface="Times New Roman" pitchFamily="18" charset="0"/>
                      </a:endParaRPr>
                    </a:p>
                  </a:txBody>
                  <a:tcPr marL="68576" marR="68576" marT="0" marB="0"/>
                </a:tc>
                <a:tc>
                  <a:txBody>
                    <a:bodyPr/>
                    <a:lstStyle/>
                    <a:p>
                      <a:pPr marL="0" indent="0" algn="ctr">
                        <a:lnSpc>
                          <a:spcPct val="115000"/>
                        </a:lnSpc>
                        <a:spcAft>
                          <a:spcPts val="0"/>
                        </a:spcAft>
                      </a:pPr>
                      <a:r>
                        <a:rPr lang="kk-KZ" sz="1600" b="1" dirty="0" smtClean="0">
                          <a:effectLst/>
                          <a:latin typeface="Times New Roman" pitchFamily="18" charset="0"/>
                          <a:cs typeface="Times New Roman" pitchFamily="18" charset="0"/>
                        </a:rPr>
                        <a:t>Жұмыс</a:t>
                      </a:r>
                    </a:p>
                    <a:p>
                      <a:pPr marL="0" indent="0" algn="ctr">
                        <a:lnSpc>
                          <a:spcPct val="115000"/>
                        </a:lnSpc>
                        <a:spcAft>
                          <a:spcPts val="0"/>
                        </a:spcAft>
                      </a:pPr>
                      <a:r>
                        <a:rPr lang="kk-KZ" sz="1600" b="1" dirty="0" smtClean="0">
                          <a:effectLst/>
                          <a:latin typeface="Times New Roman" pitchFamily="18" charset="0"/>
                          <a:ea typeface="Calibri"/>
                          <a:cs typeface="Times New Roman" pitchFamily="18" charset="0"/>
                        </a:rPr>
                        <a:t>мазмұны</a:t>
                      </a:r>
                      <a:endParaRPr lang="ru-RU" sz="1200" b="1" dirty="0">
                        <a:effectLst/>
                        <a:latin typeface="Times New Roman" pitchFamily="18" charset="0"/>
                        <a:ea typeface="Calibri"/>
                        <a:cs typeface="Times New Roman" pitchFamily="18" charset="0"/>
                      </a:endParaRPr>
                    </a:p>
                  </a:txBody>
                  <a:tcPr marL="68576" marR="68576" marT="0" marB="0"/>
                </a:tc>
                <a:tc>
                  <a:txBody>
                    <a:bodyPr/>
                    <a:lstStyle/>
                    <a:p>
                      <a:pPr marL="457200" indent="-361950">
                        <a:lnSpc>
                          <a:spcPct val="115000"/>
                        </a:lnSpc>
                        <a:spcAft>
                          <a:spcPts val="0"/>
                        </a:spcAft>
                      </a:pPr>
                      <a:r>
                        <a:rPr lang="kk-KZ" sz="1600" b="1" dirty="0" smtClean="0">
                          <a:effectLst/>
                          <a:latin typeface="Times New Roman" pitchFamily="18" charset="0"/>
                          <a:ea typeface="+mn-ea"/>
                          <a:cs typeface="Times New Roman" pitchFamily="18" charset="0"/>
                        </a:rPr>
                        <a:t>Басылым</a:t>
                      </a:r>
                      <a:r>
                        <a:rPr lang="kk-KZ" sz="1600" b="1" baseline="0" dirty="0" smtClean="0">
                          <a:effectLst/>
                          <a:latin typeface="Times New Roman" pitchFamily="18" charset="0"/>
                          <a:ea typeface="+mn-ea"/>
                          <a:cs typeface="Times New Roman" pitchFamily="18" charset="0"/>
                        </a:rPr>
                        <a:t> </a:t>
                      </a:r>
                      <a:endParaRPr lang="ru-RU" sz="1200" b="1" dirty="0">
                        <a:effectLst/>
                        <a:latin typeface="Times New Roman" pitchFamily="18" charset="0"/>
                        <a:ea typeface="Calibri"/>
                        <a:cs typeface="Times New Roman" pitchFamily="18" charset="0"/>
                      </a:endParaRPr>
                    </a:p>
                  </a:txBody>
                  <a:tcPr marL="68576" marR="68576" marT="0" marB="0"/>
                </a:tc>
                <a:tc>
                  <a:txBody>
                    <a:bodyPr/>
                    <a:lstStyle/>
                    <a:p>
                      <a:pPr marL="95250" indent="0">
                        <a:lnSpc>
                          <a:spcPct val="115000"/>
                        </a:lnSpc>
                        <a:spcAft>
                          <a:spcPts val="0"/>
                        </a:spcAft>
                      </a:pPr>
                      <a:r>
                        <a:rPr lang="kk-KZ" sz="1600" b="1" dirty="0" smtClean="0">
                          <a:effectLst/>
                          <a:latin typeface="Times New Roman" pitchFamily="18" charset="0"/>
                          <a:ea typeface="+mn-ea"/>
                          <a:cs typeface="Times New Roman" pitchFamily="18" charset="0"/>
                        </a:rPr>
                        <a:t>Автордың</a:t>
                      </a:r>
                    </a:p>
                    <a:p>
                      <a:pPr marL="95250" indent="0">
                        <a:lnSpc>
                          <a:spcPct val="115000"/>
                        </a:lnSpc>
                        <a:spcAft>
                          <a:spcPts val="0"/>
                        </a:spcAft>
                      </a:pPr>
                      <a:r>
                        <a:rPr lang="kk-KZ" sz="1600" b="1" dirty="0" smtClean="0">
                          <a:effectLst/>
                          <a:latin typeface="Times New Roman" pitchFamily="18" charset="0"/>
                          <a:ea typeface="+mn-ea"/>
                          <a:cs typeface="Times New Roman" pitchFamily="18" charset="0"/>
                        </a:rPr>
                        <a:t>аты-жөні</a:t>
                      </a:r>
                      <a:endParaRPr lang="ru-RU" sz="1200" b="1" dirty="0">
                        <a:effectLst/>
                        <a:latin typeface="Times New Roman" pitchFamily="18" charset="0"/>
                        <a:ea typeface="Calibri"/>
                        <a:cs typeface="Times New Roman" pitchFamily="18" charset="0"/>
                      </a:endParaRPr>
                    </a:p>
                  </a:txBody>
                  <a:tcPr marL="68576" marR="68576" marT="0" marB="0"/>
                </a:tc>
              </a:tr>
              <a:tr h="4129607">
                <a:tc>
                  <a:txBody>
                    <a:bodyPr/>
                    <a:lstStyle/>
                    <a:p>
                      <a:pPr marL="457200" indent="-361950">
                        <a:lnSpc>
                          <a:spcPct val="115000"/>
                        </a:lnSpc>
                        <a:spcAft>
                          <a:spcPts val="0"/>
                        </a:spcAft>
                      </a:pPr>
                      <a:r>
                        <a:rPr lang="kk-KZ" sz="1400" baseline="0" dirty="0" smtClean="0">
                          <a:solidFill>
                            <a:schemeClr val="accent2"/>
                          </a:solidFill>
                          <a:effectLst/>
                          <a:latin typeface="Times New Roman" pitchFamily="18" charset="0"/>
                          <a:cs typeface="Times New Roman" pitchFamily="18" charset="0"/>
                        </a:rPr>
                        <a:t>2014-15  </a:t>
                      </a:r>
                      <a:endParaRPr lang="kk-KZ" sz="1400" dirty="0" smtClean="0">
                        <a:solidFill>
                          <a:schemeClr val="accent2"/>
                        </a:solidFill>
                        <a:effectLst/>
                        <a:latin typeface="Times New Roman" pitchFamily="18" charset="0"/>
                        <a:cs typeface="Times New Roman" pitchFamily="18" charset="0"/>
                      </a:endParaRPr>
                    </a:p>
                    <a:p>
                      <a:pPr marL="457200" indent="-361950">
                        <a:lnSpc>
                          <a:spcPct val="115000"/>
                        </a:lnSpc>
                        <a:spcAft>
                          <a:spcPts val="0"/>
                        </a:spcAft>
                      </a:pPr>
                      <a:endParaRPr lang="kk-KZ" sz="1400" dirty="0" smtClean="0">
                        <a:solidFill>
                          <a:schemeClr val="accent2"/>
                        </a:solidFill>
                        <a:effectLst/>
                        <a:latin typeface="Times New Roman" pitchFamily="18" charset="0"/>
                        <a:cs typeface="Times New Roman" pitchFamily="18" charset="0"/>
                      </a:endParaRPr>
                    </a:p>
                    <a:p>
                      <a:pPr marL="457200" indent="-36195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r>
                        <a:rPr lang="kk-KZ" sz="1400" dirty="0" smtClean="0">
                          <a:solidFill>
                            <a:schemeClr val="accent2"/>
                          </a:solidFill>
                          <a:effectLst/>
                          <a:latin typeface="Times New Roman" pitchFamily="18" charset="0"/>
                          <a:ea typeface="Calibri"/>
                          <a:cs typeface="Times New Roman" pitchFamily="18" charset="0"/>
                        </a:rPr>
                        <a:t>2013</a:t>
                      </a:r>
                      <a:endParaRPr lang="kk-KZ" sz="1400" baseline="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endParaRPr lang="kk-KZ" sz="1400" baseline="0" dirty="0" smtClean="0">
                        <a:solidFill>
                          <a:schemeClr val="accent2"/>
                        </a:solidFill>
                        <a:effectLst/>
                        <a:latin typeface="Times New Roman" pitchFamily="18" charset="0"/>
                        <a:ea typeface="Calibri"/>
                        <a:cs typeface="Times New Roman" pitchFamily="18" charset="0"/>
                      </a:endParaRPr>
                    </a:p>
                    <a:p>
                      <a:pPr marL="457200" indent="-361950">
                        <a:lnSpc>
                          <a:spcPct val="115000"/>
                        </a:lnSpc>
                        <a:spcAft>
                          <a:spcPts val="0"/>
                        </a:spcAft>
                      </a:pPr>
                      <a:endParaRPr lang="ru-RU" sz="1100" dirty="0">
                        <a:solidFill>
                          <a:schemeClr val="accent2"/>
                        </a:solidFill>
                        <a:effectLst/>
                        <a:latin typeface="Times New Roman" pitchFamily="18" charset="0"/>
                        <a:ea typeface="Calibri"/>
                        <a:cs typeface="Times New Roman" pitchFamily="18" charset="0"/>
                      </a:endParaRPr>
                    </a:p>
                  </a:txBody>
                  <a:tcPr marL="68576" marR="68576" marT="0" marB="0"/>
                </a:tc>
                <a:tc>
                  <a:txBody>
                    <a:bodyPr/>
                    <a:lstStyle/>
                    <a:p>
                      <a:pPr marL="95250" indent="-95250" algn="l">
                        <a:lnSpc>
                          <a:spcPct val="115000"/>
                        </a:lnSpc>
                        <a:spcAft>
                          <a:spcPts val="0"/>
                        </a:spcAft>
                        <a:tabLst>
                          <a:tab pos="0" algn="l"/>
                        </a:tabLst>
                      </a:pPr>
                      <a:r>
                        <a:rPr lang="kk-KZ" sz="1400" dirty="0" smtClean="0">
                          <a:solidFill>
                            <a:schemeClr val="accent2"/>
                          </a:solidFill>
                          <a:effectLst/>
                          <a:latin typeface="Times New Roman" pitchFamily="18" charset="0"/>
                          <a:cs typeface="Times New Roman" pitchFamily="18" charset="0"/>
                        </a:rPr>
                        <a:t>Бастауыш</a:t>
                      </a:r>
                      <a:r>
                        <a:rPr lang="kk-KZ" sz="1400" baseline="0" dirty="0" smtClean="0">
                          <a:solidFill>
                            <a:schemeClr val="accent2"/>
                          </a:solidFill>
                          <a:effectLst/>
                          <a:latin typeface="Times New Roman" pitchFamily="18" charset="0"/>
                          <a:cs typeface="Times New Roman" pitchFamily="18" charset="0"/>
                        </a:rPr>
                        <a:t> сынып- оқушының шығармашылық қабілетін ұштаудың көзі.</a:t>
                      </a:r>
                      <a:endParaRPr lang="kk-KZ" sz="1400" dirty="0" smtClean="0">
                        <a:solidFill>
                          <a:schemeClr val="accent2"/>
                        </a:solidFill>
                        <a:effectLst/>
                        <a:latin typeface="Times New Roman" pitchFamily="18" charset="0"/>
                        <a:cs typeface="Times New Roman" pitchFamily="18" charset="0"/>
                      </a:endParaRPr>
                    </a:p>
                    <a:p>
                      <a:pPr marL="95250" indent="-95250" algn="l">
                        <a:lnSpc>
                          <a:spcPct val="115000"/>
                        </a:lnSpc>
                        <a:spcAft>
                          <a:spcPts val="0"/>
                        </a:spcAft>
                        <a:tabLst>
                          <a:tab pos="0" algn="l"/>
                        </a:tabLst>
                      </a:pPr>
                      <a:endParaRPr lang="kk-KZ" sz="1400" dirty="0" smtClean="0">
                        <a:solidFill>
                          <a:schemeClr val="accent2"/>
                        </a:solidFill>
                        <a:effectLst/>
                        <a:latin typeface="Times New Roman" pitchFamily="18" charset="0"/>
                        <a:cs typeface="Times New Roman" pitchFamily="18" charset="0"/>
                      </a:endParaRPr>
                    </a:p>
                    <a:p>
                      <a:pPr marL="95250" indent="-95250" algn="l">
                        <a:lnSpc>
                          <a:spcPct val="115000"/>
                        </a:lnSpc>
                        <a:spcAft>
                          <a:spcPts val="0"/>
                        </a:spcAft>
                        <a:tabLst>
                          <a:tab pos="0" algn="l"/>
                        </a:tabLst>
                      </a:pPr>
                      <a:endParaRPr lang="kk-KZ" sz="1400" dirty="0" smtClean="0">
                        <a:solidFill>
                          <a:schemeClr val="accent2"/>
                        </a:solidFill>
                        <a:effectLst/>
                        <a:latin typeface="Times New Roman" pitchFamily="18" charset="0"/>
                        <a:cs typeface="Times New Roman" pitchFamily="18" charset="0"/>
                      </a:endParaRPr>
                    </a:p>
                    <a:p>
                      <a:pPr marL="95250" indent="-95250" algn="l">
                        <a:lnSpc>
                          <a:spcPct val="115000"/>
                        </a:lnSpc>
                        <a:spcAft>
                          <a:spcPts val="0"/>
                        </a:spcAft>
                        <a:tabLst>
                          <a:tab pos="0" algn="l"/>
                        </a:tabLst>
                      </a:pPr>
                      <a:endParaRPr lang="kk-KZ" sz="1400" dirty="0" smtClean="0">
                        <a:solidFill>
                          <a:schemeClr val="accent2"/>
                        </a:solidFill>
                        <a:effectLst/>
                        <a:latin typeface="Times New Roman" pitchFamily="18" charset="0"/>
                        <a:cs typeface="Times New Roman" pitchFamily="18" charset="0"/>
                      </a:endParaRPr>
                    </a:p>
                    <a:p>
                      <a:pPr marL="95250" indent="-95250" algn="l">
                        <a:lnSpc>
                          <a:spcPct val="115000"/>
                        </a:lnSpc>
                        <a:spcAft>
                          <a:spcPts val="0"/>
                        </a:spcAft>
                        <a:tabLst>
                          <a:tab pos="0" algn="l"/>
                        </a:tabLst>
                      </a:pPr>
                      <a:r>
                        <a:rPr lang="kk-KZ" sz="1400" dirty="0" smtClean="0">
                          <a:solidFill>
                            <a:schemeClr val="accent2"/>
                          </a:solidFill>
                          <a:effectLst/>
                          <a:latin typeface="Times New Roman" pitchFamily="18" charset="0"/>
                          <a:cs typeface="Times New Roman" pitchFamily="18" charset="0"/>
                        </a:rPr>
                        <a:t>Сауат</a:t>
                      </a:r>
                      <a:r>
                        <a:rPr lang="kk-KZ" sz="1400" baseline="0" dirty="0" smtClean="0">
                          <a:solidFill>
                            <a:schemeClr val="accent2"/>
                          </a:solidFill>
                          <a:effectLst/>
                          <a:latin typeface="Times New Roman" pitchFamily="18" charset="0"/>
                          <a:cs typeface="Times New Roman" pitchFamily="18" charset="0"/>
                        </a:rPr>
                        <a:t> ашу кезеңіндегі оқу мен жазуды қатар үйрету мәселелері.</a:t>
                      </a:r>
                      <a:endParaRPr lang="kk-KZ" sz="1400" dirty="0" smtClean="0">
                        <a:solidFill>
                          <a:schemeClr val="accent2"/>
                        </a:solidFill>
                        <a:effectLst/>
                        <a:latin typeface="Times New Roman" pitchFamily="18" charset="0"/>
                        <a:cs typeface="Times New Roman" pitchFamily="18" charset="0"/>
                      </a:endParaRPr>
                    </a:p>
                    <a:p>
                      <a:pPr marL="95250" indent="-95250">
                        <a:lnSpc>
                          <a:spcPct val="115000"/>
                        </a:lnSpc>
                        <a:spcAft>
                          <a:spcPts val="0"/>
                        </a:spcAft>
                        <a:tabLst>
                          <a:tab pos="0" algn="l"/>
                        </a:tabLst>
                      </a:pPr>
                      <a:endParaRPr lang="ru-RU" sz="1100" dirty="0" smtClean="0">
                        <a:solidFill>
                          <a:schemeClr val="accent2"/>
                        </a:solidFill>
                        <a:effectLst/>
                        <a:latin typeface="Times New Roman" pitchFamily="18" charset="0"/>
                        <a:ea typeface="Calibri"/>
                        <a:cs typeface="Times New Roman" pitchFamily="18" charset="0"/>
                      </a:endParaRPr>
                    </a:p>
                    <a:p>
                      <a:pPr marL="95250" indent="-95250">
                        <a:lnSpc>
                          <a:spcPct val="115000"/>
                        </a:lnSpc>
                        <a:spcAft>
                          <a:spcPts val="0"/>
                        </a:spcAft>
                        <a:tabLst>
                          <a:tab pos="0" algn="l"/>
                        </a:tabLst>
                      </a:pPr>
                      <a:endParaRPr lang="ru-RU" sz="1100" dirty="0" smtClean="0">
                        <a:solidFill>
                          <a:schemeClr val="accent2"/>
                        </a:solidFill>
                        <a:effectLst/>
                        <a:latin typeface="Times New Roman" pitchFamily="18" charset="0"/>
                        <a:ea typeface="Calibri"/>
                        <a:cs typeface="Times New Roman" pitchFamily="18" charset="0"/>
                      </a:endParaRPr>
                    </a:p>
                    <a:p>
                      <a:pPr marL="95250" indent="-95250">
                        <a:lnSpc>
                          <a:spcPct val="115000"/>
                        </a:lnSpc>
                        <a:spcAft>
                          <a:spcPts val="0"/>
                        </a:spcAft>
                        <a:tabLst>
                          <a:tab pos="0" algn="l"/>
                        </a:tabLst>
                      </a:pPr>
                      <a:endParaRPr lang="ru-RU" sz="1400" dirty="0">
                        <a:solidFill>
                          <a:schemeClr val="accent2"/>
                        </a:solidFill>
                        <a:effectLst/>
                        <a:latin typeface="Times New Roman" pitchFamily="18" charset="0"/>
                        <a:ea typeface="Calibri"/>
                        <a:cs typeface="Times New Roman" pitchFamily="18" charset="0"/>
                      </a:endParaRPr>
                    </a:p>
                  </a:txBody>
                  <a:tcPr marL="68576" marR="68576" marT="0" marB="0"/>
                </a:tc>
                <a:tc>
                  <a:txBody>
                    <a:bodyPr/>
                    <a:lstStyle/>
                    <a:p>
                      <a:pPr marL="0" indent="0" algn="ctr">
                        <a:lnSpc>
                          <a:spcPct val="115000"/>
                        </a:lnSpc>
                        <a:spcAft>
                          <a:spcPts val="0"/>
                        </a:spcAft>
                      </a:pPr>
                      <a:r>
                        <a:rPr lang="kk-KZ" sz="1400" dirty="0" smtClean="0">
                          <a:solidFill>
                            <a:schemeClr val="accent2"/>
                          </a:solidFill>
                          <a:effectLst/>
                          <a:latin typeface="Times New Roman" pitchFamily="18" charset="0"/>
                          <a:cs typeface="Times New Roman" pitchFamily="18" charset="0"/>
                        </a:rPr>
                        <a:t>Мақала</a:t>
                      </a: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gn="ctr">
                        <a:lnSpc>
                          <a:spcPct val="115000"/>
                        </a:lnSpc>
                        <a:spcAft>
                          <a:spcPts val="0"/>
                        </a:spcAft>
                      </a:pPr>
                      <a:r>
                        <a:rPr lang="kk-KZ" sz="1400" baseline="0" dirty="0" smtClean="0">
                          <a:solidFill>
                            <a:schemeClr val="accent2"/>
                          </a:solidFill>
                          <a:effectLst/>
                          <a:latin typeface="Times New Roman" pitchFamily="18" charset="0"/>
                          <a:cs typeface="Times New Roman" pitchFamily="18" charset="0"/>
                        </a:rPr>
                        <a:t>Мақала</a:t>
                      </a:r>
                    </a:p>
                  </a:txBody>
                  <a:tcPr marL="68576" marR="68576" marT="0" marB="0"/>
                </a:tc>
                <a:tc>
                  <a:txBody>
                    <a:bodyPr/>
                    <a:lstStyle/>
                    <a:p>
                      <a:pPr marL="0" indent="0">
                        <a:lnSpc>
                          <a:spcPct val="115000"/>
                        </a:lnSpc>
                        <a:spcAft>
                          <a:spcPts val="0"/>
                        </a:spcAft>
                      </a:pPr>
                      <a:r>
                        <a:rPr lang="kk-KZ" sz="1400" dirty="0" smtClean="0">
                          <a:solidFill>
                            <a:schemeClr val="accent2"/>
                          </a:solidFill>
                          <a:effectLst/>
                          <a:latin typeface="Times New Roman" pitchFamily="18" charset="0"/>
                          <a:cs typeface="Times New Roman" pitchFamily="18" charset="0"/>
                        </a:rPr>
                        <a:t> Республикалық</a:t>
                      </a:r>
                      <a:r>
                        <a:rPr lang="kk-KZ" sz="1400" baseline="0" dirty="0" smtClean="0">
                          <a:solidFill>
                            <a:schemeClr val="accent2"/>
                          </a:solidFill>
                          <a:effectLst/>
                          <a:latin typeface="Times New Roman" pitchFamily="18" charset="0"/>
                          <a:cs typeface="Times New Roman" pitchFamily="18" charset="0"/>
                        </a:rPr>
                        <a:t> әдістемелік журналы</a:t>
                      </a: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r>
                        <a:rPr lang="kk-KZ" sz="1400" baseline="0" dirty="0" smtClean="0">
                          <a:solidFill>
                            <a:schemeClr val="accent2"/>
                          </a:solidFill>
                          <a:effectLst/>
                          <a:latin typeface="Times New Roman" pitchFamily="18" charset="0"/>
                          <a:cs typeface="Times New Roman" pitchFamily="18" charset="0"/>
                        </a:rPr>
                        <a:t>“Қазіргі педагогикалық идеялар контексіндегі  Жақия Шайжүнісовтың мұрасы “ атты облыстық ғылыми –теориялық конференция материалдары.</a:t>
                      </a:r>
                      <a:endParaRPr lang="kk-KZ" sz="140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baseline="0" dirty="0" smtClean="0">
                        <a:solidFill>
                          <a:schemeClr val="accent2"/>
                        </a:solidFill>
                        <a:effectLst/>
                        <a:latin typeface="Times New Roman" pitchFamily="18" charset="0"/>
                        <a:cs typeface="Times New Roman" pitchFamily="18" charset="0"/>
                      </a:endParaRPr>
                    </a:p>
                  </a:txBody>
                  <a:tcPr marL="68576" marR="68576" marT="0" marB="0"/>
                </a:tc>
                <a:tc>
                  <a:txBody>
                    <a:bodyPr/>
                    <a:lstStyle/>
                    <a:p>
                      <a:pPr marL="0" indent="0">
                        <a:lnSpc>
                          <a:spcPct val="115000"/>
                        </a:lnSpc>
                        <a:spcAft>
                          <a:spcPts val="0"/>
                        </a:spcAft>
                      </a:pPr>
                      <a:r>
                        <a:rPr lang="kk-KZ" sz="1400" dirty="0" smtClean="0">
                          <a:solidFill>
                            <a:schemeClr val="accent2"/>
                          </a:solidFill>
                          <a:effectLst/>
                          <a:latin typeface="Times New Roman" pitchFamily="18" charset="0"/>
                          <a:cs typeface="Times New Roman" pitchFamily="18" charset="0"/>
                        </a:rPr>
                        <a:t>Темиргалина</a:t>
                      </a:r>
                      <a:r>
                        <a:rPr lang="kk-KZ" sz="1400" baseline="0" dirty="0" smtClean="0">
                          <a:solidFill>
                            <a:schemeClr val="accent2"/>
                          </a:solidFill>
                          <a:effectLst/>
                          <a:latin typeface="Times New Roman" pitchFamily="18" charset="0"/>
                          <a:cs typeface="Times New Roman" pitchFamily="18" charset="0"/>
                        </a:rPr>
                        <a:t> Ж.М.</a:t>
                      </a:r>
                      <a:endParaRPr lang="kk-KZ" sz="1400" dirty="0" smtClean="0">
                        <a:solidFill>
                          <a:schemeClr val="accent2"/>
                        </a:solidFill>
                        <a:effectLst/>
                        <a:latin typeface="Times New Roman" pitchFamily="18" charset="0"/>
                        <a:cs typeface="Times New Roman" pitchFamily="18" charset="0"/>
                      </a:endParaRPr>
                    </a:p>
                    <a:p>
                      <a:pPr marL="0" indent="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0" indent="0">
                        <a:lnSpc>
                          <a:spcPct val="115000"/>
                        </a:lnSpc>
                        <a:spcAft>
                          <a:spcPts val="0"/>
                        </a:spcAft>
                      </a:pPr>
                      <a:endParaRPr lang="kk-KZ" sz="1400" dirty="0" smtClean="0">
                        <a:solidFill>
                          <a:schemeClr val="accent2"/>
                        </a:solidFill>
                        <a:effectLst/>
                        <a:latin typeface="Times New Roman" pitchFamily="18" charset="0"/>
                        <a:ea typeface="Calibri"/>
                        <a:cs typeface="Times New Roman" pitchFamily="18" charset="0"/>
                      </a:endParaRPr>
                    </a:p>
                    <a:p>
                      <a:pPr marL="0" indent="0">
                        <a:lnSpc>
                          <a:spcPct val="115000"/>
                        </a:lnSpc>
                        <a:spcAft>
                          <a:spcPts val="0"/>
                        </a:spcAft>
                      </a:pPr>
                      <a:endParaRPr lang="kk-KZ" sz="1400" dirty="0" smtClean="0">
                        <a:solidFill>
                          <a:schemeClr val="accent2"/>
                        </a:solidFill>
                        <a:effectLst/>
                        <a:latin typeface="Times New Roman" pitchFamily="18" charset="0"/>
                        <a:ea typeface="+mn-ea"/>
                        <a:cs typeface="Times New Roman" pitchFamily="18" charset="0"/>
                      </a:endParaRPr>
                    </a:p>
                    <a:p>
                      <a:pPr marL="0" indent="0">
                        <a:lnSpc>
                          <a:spcPct val="115000"/>
                        </a:lnSpc>
                        <a:spcAft>
                          <a:spcPts val="0"/>
                        </a:spcAft>
                      </a:pPr>
                      <a:endParaRPr lang="kk-KZ" sz="1400" dirty="0" smtClean="0">
                        <a:solidFill>
                          <a:schemeClr val="accent2"/>
                        </a:solidFill>
                        <a:effectLst/>
                        <a:latin typeface="Times New Roman" pitchFamily="18" charset="0"/>
                        <a:ea typeface="+mn-ea"/>
                        <a:cs typeface="Times New Roman" pitchFamily="18" charset="0"/>
                      </a:endParaRPr>
                    </a:p>
                    <a:p>
                      <a:pPr marL="0" indent="0">
                        <a:lnSpc>
                          <a:spcPct val="115000"/>
                        </a:lnSpc>
                        <a:spcAft>
                          <a:spcPts val="0"/>
                        </a:spcAft>
                      </a:pPr>
                      <a:endParaRPr lang="kk-KZ" sz="1400" dirty="0" smtClean="0">
                        <a:solidFill>
                          <a:schemeClr val="accent2"/>
                        </a:solidFill>
                        <a:effectLst/>
                        <a:latin typeface="Times New Roman" pitchFamily="18" charset="0"/>
                        <a:ea typeface="+mn-ea"/>
                        <a:cs typeface="Times New Roman" pitchFamily="18" charset="0"/>
                      </a:endParaRPr>
                    </a:p>
                    <a:p>
                      <a:pPr marL="0" indent="0">
                        <a:lnSpc>
                          <a:spcPct val="115000"/>
                        </a:lnSpc>
                        <a:spcAft>
                          <a:spcPts val="0"/>
                        </a:spcAft>
                      </a:pPr>
                      <a:r>
                        <a:rPr lang="kk-KZ" sz="1400" dirty="0" smtClean="0">
                          <a:solidFill>
                            <a:schemeClr val="accent2"/>
                          </a:solidFill>
                          <a:effectLst/>
                          <a:latin typeface="Times New Roman" pitchFamily="18" charset="0"/>
                          <a:ea typeface="Calibri"/>
                          <a:cs typeface="Times New Roman" pitchFamily="18" charset="0"/>
                        </a:rPr>
                        <a:t>Темиргалина Ж.М.</a:t>
                      </a:r>
                      <a:endParaRPr lang="ru-RU" sz="1400" dirty="0">
                        <a:solidFill>
                          <a:schemeClr val="accent2"/>
                        </a:solidFill>
                        <a:effectLst/>
                        <a:latin typeface="Times New Roman" pitchFamily="18" charset="0"/>
                        <a:ea typeface="Calibri"/>
                        <a:cs typeface="Times New Roman" pitchFamily="18" charset="0"/>
                      </a:endParaRPr>
                    </a:p>
                  </a:txBody>
                  <a:tcPr marL="68576" marR="68576" marT="0" marB="0"/>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Drive\ТЖМ\сканирование0032.jpg"/>
          <p:cNvPicPr>
            <a:picLocks noChangeAspect="1" noChangeArrowheads="1"/>
          </p:cNvPicPr>
          <p:nvPr/>
        </p:nvPicPr>
        <p:blipFill>
          <a:blip r:embed="rId2" cstate="print"/>
          <a:srcRect/>
          <a:stretch>
            <a:fillRect/>
          </a:stretch>
        </p:blipFill>
        <p:spPr bwMode="auto">
          <a:xfrm>
            <a:off x="0" y="476672"/>
            <a:ext cx="3923928" cy="6381328"/>
          </a:xfrm>
          <a:prstGeom prst="rect">
            <a:avLst/>
          </a:prstGeom>
          <a:noFill/>
        </p:spPr>
      </p:pic>
      <p:pic>
        <p:nvPicPr>
          <p:cNvPr id="3" name="Picture 3" descr="F:\Drive\ТЖМ\сканирование0034.jpg"/>
          <p:cNvPicPr>
            <a:picLocks noChangeAspect="1" noChangeArrowheads="1"/>
          </p:cNvPicPr>
          <p:nvPr/>
        </p:nvPicPr>
        <p:blipFill>
          <a:blip r:embed="rId3" cstate="print"/>
          <a:srcRect l="3709" r="7265"/>
          <a:stretch>
            <a:fillRect/>
          </a:stretch>
        </p:blipFill>
        <p:spPr bwMode="auto">
          <a:xfrm>
            <a:off x="4067944" y="857232"/>
            <a:ext cx="4896544" cy="2171700"/>
          </a:xfrm>
          <a:prstGeom prst="rect">
            <a:avLst/>
          </a:prstGeom>
          <a:noFill/>
        </p:spPr>
      </p:pic>
      <p:pic>
        <p:nvPicPr>
          <p:cNvPr id="5" name="Picture 4" descr="F:\Drive\ТЖМ\сканирование0035.jpg"/>
          <p:cNvPicPr>
            <a:picLocks noChangeAspect="1" noChangeArrowheads="1"/>
          </p:cNvPicPr>
          <p:nvPr/>
        </p:nvPicPr>
        <p:blipFill>
          <a:blip r:embed="rId4" cstate="print"/>
          <a:srcRect l="909" r="1818"/>
          <a:stretch>
            <a:fillRect/>
          </a:stretch>
        </p:blipFill>
        <p:spPr bwMode="auto">
          <a:xfrm>
            <a:off x="4139952" y="3068960"/>
            <a:ext cx="5004048" cy="3600400"/>
          </a:xfrm>
          <a:prstGeom prst="rect">
            <a:avLst/>
          </a:prstGeom>
          <a:noFill/>
        </p:spPr>
      </p:pic>
    </p:spTree>
    <p:extLst>
      <p:ext uri="{BB962C8B-B14F-4D97-AF65-F5344CB8AC3E}">
        <p14:creationId xmlns:p14="http://schemas.microsoft.com/office/powerpoint/2010/main" xmlns="" val="12362287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3373688" y="891437"/>
            <a:ext cx="184731" cy="584775"/>
          </a:xfrm>
          <a:prstGeom prst="rect">
            <a:avLst/>
          </a:prstGeom>
        </p:spPr>
        <p:txBody>
          <a:bodyPr wrap="none">
            <a:spAutoFit/>
          </a:bodyPr>
          <a:lstStyle/>
          <a:p>
            <a:endParaRPr lang="ru-RU" sz="3200" dirty="0">
              <a:ea typeface="Calibri" panose="020F0502020204030204" pitchFamily="34" charset="0"/>
              <a:cs typeface="Times New Roman" panose="02020603050405020304" pitchFamily="18" charset="0"/>
            </a:endParaRPr>
          </a:p>
        </p:txBody>
      </p:sp>
      <p:pic>
        <p:nvPicPr>
          <p:cNvPr id="1026" name="Picture 2" descr="F:\сканирование000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t="7792" b="3896"/>
          <a:stretch>
            <a:fillRect/>
          </a:stretch>
        </p:blipFill>
        <p:spPr bwMode="auto">
          <a:xfrm>
            <a:off x="0" y="620688"/>
            <a:ext cx="3851920" cy="6048672"/>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3" descr="F:\Drive\ТЖМ\сканирование0008.jpg"/>
          <p:cNvPicPr>
            <a:picLocks noChangeAspect="1" noChangeArrowheads="1"/>
          </p:cNvPicPr>
          <p:nvPr/>
        </p:nvPicPr>
        <p:blipFill>
          <a:blip r:embed="rId3" cstate="print"/>
          <a:srcRect l="8764" t="5952" r="8188" b="52381"/>
          <a:stretch>
            <a:fillRect/>
          </a:stretch>
        </p:blipFill>
        <p:spPr bwMode="auto">
          <a:xfrm>
            <a:off x="4031432" y="692696"/>
            <a:ext cx="5112568" cy="2520280"/>
          </a:xfrm>
          <a:prstGeom prst="rect">
            <a:avLst/>
          </a:prstGeom>
          <a:noFill/>
        </p:spPr>
      </p:pic>
      <p:pic>
        <p:nvPicPr>
          <p:cNvPr id="5" name="Picture 2" descr="F:\Drive\ТЖМ\сканирование0006.jpg"/>
          <p:cNvPicPr>
            <a:picLocks noChangeAspect="1" noChangeArrowheads="1"/>
          </p:cNvPicPr>
          <p:nvPr/>
        </p:nvPicPr>
        <p:blipFill>
          <a:blip r:embed="rId4" cstate="print"/>
          <a:srcRect l="5809" t="6126" r="7061" b="5660"/>
          <a:stretch>
            <a:fillRect/>
          </a:stretch>
        </p:blipFill>
        <p:spPr bwMode="auto">
          <a:xfrm>
            <a:off x="4139952" y="3068960"/>
            <a:ext cx="5004048" cy="3789040"/>
          </a:xfrm>
          <a:prstGeom prst="rect">
            <a:avLst/>
          </a:prstGeom>
          <a:noFill/>
        </p:spPr>
      </p:pic>
    </p:spTree>
    <p:extLst>
      <p:ext uri="{BB962C8B-B14F-4D97-AF65-F5344CB8AC3E}">
        <p14:creationId xmlns:p14="http://schemas.microsoft.com/office/powerpoint/2010/main" xmlns="" val="1768305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xmlns="" val="1506276291"/>
              </p:ext>
            </p:extLst>
          </p:nvPr>
        </p:nvGraphicFramePr>
        <p:xfrm>
          <a:off x="682580" y="908721"/>
          <a:ext cx="8023538" cy="5571556"/>
        </p:xfrm>
        <a:graphic>
          <a:graphicData uri="http://schemas.openxmlformats.org/drawingml/2006/table">
            <a:tbl>
              <a:tblPr/>
              <a:tblGrid>
                <a:gridCol w="888643"/>
                <a:gridCol w="1200577"/>
                <a:gridCol w="718375"/>
                <a:gridCol w="965915"/>
                <a:gridCol w="4250028"/>
              </a:tblGrid>
              <a:tr h="786196">
                <a:tc>
                  <a:txBody>
                    <a:bodyPr/>
                    <a:lstStyle/>
                    <a:p>
                      <a:r>
                        <a:rPr lang="kk-KZ" dirty="0" smtClean="0">
                          <a:solidFill>
                            <a:schemeClr val="accent1"/>
                          </a:solidFill>
                          <a:latin typeface="Times New Roman" pitchFamily="18" charset="0"/>
                          <a:cs typeface="Times New Roman" pitchFamily="18" charset="0"/>
                        </a:rPr>
                        <a:t>Жылы</a:t>
                      </a:r>
                      <a:endParaRPr lang="ru-RU" dirty="0">
                        <a:solidFill>
                          <a:schemeClr val="accent1"/>
                        </a:solidFill>
                        <a:latin typeface="Times New Roman" pitchFamily="18" charset="0"/>
                        <a:cs typeface="Times New Roman" pitchFamily="18" charset="0"/>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a:txBody>
                    <a:bodyPr/>
                    <a:lstStyle/>
                    <a:p>
                      <a:r>
                        <a:rPr lang="kk-KZ" dirty="0" smtClean="0">
                          <a:solidFill>
                            <a:schemeClr val="accent1"/>
                          </a:solidFill>
                          <a:latin typeface="Times New Roman" pitchFamily="18" charset="0"/>
                          <a:cs typeface="Times New Roman" pitchFamily="18" charset="0"/>
                        </a:rPr>
                        <a:t>Пәні</a:t>
                      </a:r>
                      <a:endParaRPr lang="ru-RU"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dirty="0" smtClean="0">
                          <a:solidFill>
                            <a:schemeClr val="accent1"/>
                          </a:solidFill>
                          <a:latin typeface="Times New Roman" pitchFamily="18" charset="0"/>
                          <a:cs typeface="Times New Roman" pitchFamily="18" charset="0"/>
                        </a:rPr>
                        <a:t>Сынып</a:t>
                      </a:r>
                      <a:endParaRPr lang="ru-RU"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dirty="0" smtClean="0">
                          <a:solidFill>
                            <a:schemeClr val="accent1"/>
                          </a:solidFill>
                          <a:latin typeface="Times New Roman" pitchFamily="18" charset="0"/>
                          <a:cs typeface="Times New Roman" pitchFamily="18" charset="0"/>
                        </a:rPr>
                        <a:t>Білім</a:t>
                      </a:r>
                      <a:r>
                        <a:rPr lang="kk-KZ" baseline="0" dirty="0" smtClean="0">
                          <a:solidFill>
                            <a:schemeClr val="accent1"/>
                          </a:solidFill>
                          <a:latin typeface="Times New Roman" pitchFamily="18" charset="0"/>
                          <a:cs typeface="Times New Roman" pitchFamily="18" charset="0"/>
                        </a:rPr>
                        <a:t> сапасы</a:t>
                      </a:r>
                      <a:endParaRPr lang="ru-RU"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dirty="0" smtClean="0">
                          <a:solidFill>
                            <a:schemeClr val="accent1"/>
                          </a:solidFill>
                          <a:latin typeface="Times New Roman" pitchFamily="18" charset="0"/>
                          <a:cs typeface="Times New Roman" pitchFamily="18" charset="0"/>
                        </a:rPr>
                        <a:t>Кәсіптік</a:t>
                      </a:r>
                      <a:r>
                        <a:rPr lang="kk-KZ" baseline="0" dirty="0" smtClean="0">
                          <a:solidFill>
                            <a:schemeClr val="accent1"/>
                          </a:solidFill>
                          <a:latin typeface="Times New Roman" pitchFamily="18" charset="0"/>
                          <a:cs typeface="Times New Roman" pitchFamily="18" charset="0"/>
                        </a:rPr>
                        <a:t> және шығармашылық пед</a:t>
                      </a:r>
                    </a:p>
                    <a:p>
                      <a:r>
                        <a:rPr lang="kk-KZ" baseline="0" dirty="0" smtClean="0">
                          <a:solidFill>
                            <a:schemeClr val="accent1"/>
                          </a:solidFill>
                          <a:latin typeface="Times New Roman" pitchFamily="18" charset="0"/>
                          <a:cs typeface="Times New Roman" pitchFamily="18" charset="0"/>
                        </a:rPr>
                        <a:t>оқуларға қатысуы</a:t>
                      </a:r>
                      <a:endParaRPr lang="ru-RU"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758420">
                <a:tc>
                  <a:txBody>
                    <a:bodyPr/>
                    <a:lstStyle/>
                    <a:p>
                      <a:r>
                        <a:rPr lang="ru-RU" sz="1400" dirty="0" smtClean="0">
                          <a:solidFill>
                            <a:schemeClr val="accent1"/>
                          </a:solidFill>
                          <a:latin typeface="Times New Roman" pitchFamily="18" charset="0"/>
                          <a:cs typeface="Times New Roman" pitchFamily="18" charset="0"/>
                        </a:rPr>
                        <a:t>2017-2018</a:t>
                      </a:r>
                    </a:p>
                    <a:p>
                      <a:endParaRPr lang="ru-RU"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ru-RU" sz="1400" dirty="0" smtClean="0">
                        <a:solidFill>
                          <a:schemeClr val="accent1"/>
                        </a:solidFill>
                        <a:latin typeface="Times New Roman" pitchFamily="18" charset="0"/>
                        <a:cs typeface="Times New Roman" pitchFamily="18" charset="0"/>
                      </a:endParaRPr>
                    </a:p>
                    <a:p>
                      <a:r>
                        <a:rPr lang="ru-RU" sz="1400" dirty="0" smtClean="0">
                          <a:solidFill>
                            <a:schemeClr val="accent1"/>
                          </a:solidFill>
                          <a:latin typeface="Times New Roman" pitchFamily="18" charset="0"/>
                          <a:cs typeface="Times New Roman" pitchFamily="18" charset="0"/>
                        </a:rPr>
                        <a:t>2018-2019</a:t>
                      </a:r>
                    </a:p>
                    <a:p>
                      <a:endParaRPr lang="ru-RU" sz="1400" dirty="0" smtClean="0">
                        <a:solidFill>
                          <a:schemeClr val="accent1"/>
                        </a:solidFill>
                        <a:latin typeface="Times New Roman" pitchFamily="18" charset="0"/>
                        <a:cs typeface="Times New Roman" pitchFamily="18" charset="0"/>
                      </a:endParaRPr>
                    </a:p>
                    <a:p>
                      <a:endParaRPr lang="ru-RU"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r>
                        <a:rPr lang="ru-RU" sz="1400" dirty="0" smtClean="0">
                          <a:solidFill>
                            <a:schemeClr val="accent1"/>
                          </a:solidFill>
                          <a:latin typeface="Times New Roman" pitchFamily="18" charset="0"/>
                          <a:cs typeface="Times New Roman" pitchFamily="18" charset="0"/>
                        </a:rPr>
                        <a:t>201</a:t>
                      </a:r>
                      <a:r>
                        <a:rPr lang="kk-KZ" sz="1400" dirty="0" smtClean="0">
                          <a:solidFill>
                            <a:schemeClr val="accent1"/>
                          </a:solidFill>
                          <a:latin typeface="Times New Roman" pitchFamily="18" charset="0"/>
                          <a:cs typeface="Times New Roman" pitchFamily="18" charset="0"/>
                        </a:rPr>
                        <a:t>9-2020</a:t>
                      </a:r>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ru-RU" sz="1400"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r>
                        <a:rPr lang="kk-KZ" sz="1400" baseline="0" dirty="0" smtClean="0">
                          <a:solidFill>
                            <a:schemeClr val="accent1"/>
                          </a:solidFill>
                          <a:latin typeface="Times New Roman" pitchFamily="18" charset="0"/>
                          <a:cs typeface="Times New Roman" pitchFamily="18" charset="0"/>
                        </a:rPr>
                        <a:t>Әдебиеттік  оқу</a:t>
                      </a:r>
                    </a:p>
                    <a:p>
                      <a:r>
                        <a:rPr lang="kk-KZ" sz="1400" baseline="0" dirty="0" smtClean="0">
                          <a:solidFill>
                            <a:schemeClr val="accent1"/>
                          </a:solidFill>
                          <a:latin typeface="Times New Roman" pitchFamily="18" charset="0"/>
                          <a:cs typeface="Times New Roman" pitchFamily="18" charset="0"/>
                        </a:rPr>
                        <a:t>Қазақ тілі</a:t>
                      </a:r>
                    </a:p>
                    <a:p>
                      <a:r>
                        <a:rPr lang="kk-KZ" sz="1400" baseline="0" dirty="0" smtClean="0">
                          <a:solidFill>
                            <a:schemeClr val="accent1"/>
                          </a:solidFill>
                          <a:latin typeface="Times New Roman" pitchFamily="18" charset="0"/>
                          <a:cs typeface="Times New Roman" pitchFamily="18" charset="0"/>
                        </a:rPr>
                        <a:t>Математика</a:t>
                      </a:r>
                    </a:p>
                    <a:p>
                      <a:r>
                        <a:rPr lang="kk-KZ" sz="1400" baseline="0" dirty="0" smtClean="0">
                          <a:solidFill>
                            <a:schemeClr val="accent1"/>
                          </a:solidFill>
                          <a:latin typeface="Times New Roman" pitchFamily="18" charset="0"/>
                          <a:cs typeface="Times New Roman" pitchFamily="18" charset="0"/>
                        </a:rPr>
                        <a:t>Дүниетану</a:t>
                      </a:r>
                    </a:p>
                    <a:p>
                      <a:r>
                        <a:rPr lang="kk-KZ" sz="1400" dirty="0" smtClean="0">
                          <a:solidFill>
                            <a:schemeClr val="accent1"/>
                          </a:solidFill>
                          <a:latin typeface="Times New Roman" pitchFamily="18" charset="0"/>
                          <a:cs typeface="Times New Roman" pitchFamily="18" charset="0"/>
                        </a:rPr>
                        <a:t>Жаратылыстану</a:t>
                      </a:r>
                    </a:p>
                    <a:p>
                      <a:endParaRPr lang="en-US" sz="1400" dirty="0" smtClean="0">
                        <a:solidFill>
                          <a:schemeClr val="accent1"/>
                        </a:solidFill>
                        <a:latin typeface="Times New Roman" pitchFamily="18" charset="0"/>
                        <a:cs typeface="Times New Roman" pitchFamily="18" charset="0"/>
                      </a:endParaRPr>
                    </a:p>
                    <a:p>
                      <a:r>
                        <a:rPr lang="kk-KZ" sz="1400" baseline="0" dirty="0" smtClean="0">
                          <a:solidFill>
                            <a:schemeClr val="accent1"/>
                          </a:solidFill>
                          <a:latin typeface="Times New Roman" pitchFamily="18" charset="0"/>
                          <a:cs typeface="Times New Roman" pitchFamily="18" charset="0"/>
                        </a:rPr>
                        <a:t>Әдебиеттік оқу</a:t>
                      </a:r>
                    </a:p>
                    <a:p>
                      <a:r>
                        <a:rPr lang="kk-KZ" sz="1400" baseline="0" dirty="0" smtClean="0">
                          <a:solidFill>
                            <a:schemeClr val="accent1"/>
                          </a:solidFill>
                          <a:latin typeface="Times New Roman" pitchFamily="18" charset="0"/>
                          <a:cs typeface="Times New Roman" pitchFamily="18" charset="0"/>
                        </a:rPr>
                        <a:t>Қазақ тілі</a:t>
                      </a:r>
                    </a:p>
                    <a:p>
                      <a:r>
                        <a:rPr lang="kk-KZ" sz="1400" baseline="0" dirty="0" smtClean="0">
                          <a:solidFill>
                            <a:schemeClr val="accent1"/>
                          </a:solidFill>
                          <a:latin typeface="Times New Roman" pitchFamily="18" charset="0"/>
                          <a:cs typeface="Times New Roman" pitchFamily="18" charset="0"/>
                        </a:rPr>
                        <a:t>Математика</a:t>
                      </a:r>
                    </a:p>
                    <a:p>
                      <a:r>
                        <a:rPr lang="kk-KZ" sz="1400" baseline="0" dirty="0" smtClean="0">
                          <a:solidFill>
                            <a:schemeClr val="accent1"/>
                          </a:solidFill>
                          <a:latin typeface="Times New Roman" pitchFamily="18" charset="0"/>
                          <a:cs typeface="Times New Roman" pitchFamily="18" charset="0"/>
                        </a:rPr>
                        <a:t>Дүниетану</a:t>
                      </a:r>
                    </a:p>
                    <a:p>
                      <a:r>
                        <a:rPr lang="kk-KZ" sz="1400" baseline="0" dirty="0" smtClean="0">
                          <a:solidFill>
                            <a:schemeClr val="accent1"/>
                          </a:solidFill>
                          <a:latin typeface="Times New Roman" pitchFamily="18" charset="0"/>
                          <a:cs typeface="Times New Roman" pitchFamily="18" charset="0"/>
                        </a:rPr>
                        <a:t>Жаратылыстану</a:t>
                      </a:r>
                    </a:p>
                    <a:p>
                      <a:r>
                        <a:rPr lang="kk-KZ" sz="1400" baseline="0" dirty="0" smtClean="0">
                          <a:solidFill>
                            <a:schemeClr val="accent1"/>
                          </a:solidFill>
                          <a:latin typeface="Times New Roman" pitchFamily="18" charset="0"/>
                          <a:cs typeface="Times New Roman" pitchFamily="18" charset="0"/>
                        </a:rPr>
                        <a:t>Әдебиеттік  оқу </a:t>
                      </a:r>
                    </a:p>
                    <a:p>
                      <a:r>
                        <a:rPr lang="kk-KZ" sz="1400" baseline="0" dirty="0" smtClean="0">
                          <a:solidFill>
                            <a:schemeClr val="accent1"/>
                          </a:solidFill>
                          <a:latin typeface="Times New Roman" pitchFamily="18" charset="0"/>
                          <a:cs typeface="Times New Roman" pitchFamily="18" charset="0"/>
                        </a:rPr>
                        <a:t>Қазақ тілі</a:t>
                      </a:r>
                    </a:p>
                    <a:p>
                      <a:r>
                        <a:rPr lang="kk-KZ" sz="1400" baseline="0" dirty="0" smtClean="0">
                          <a:solidFill>
                            <a:schemeClr val="accent1"/>
                          </a:solidFill>
                          <a:latin typeface="Times New Roman" pitchFamily="18" charset="0"/>
                          <a:cs typeface="Times New Roman" pitchFamily="18" charset="0"/>
                        </a:rPr>
                        <a:t>Математика</a:t>
                      </a:r>
                    </a:p>
                    <a:p>
                      <a:r>
                        <a:rPr lang="kk-KZ" sz="1400" baseline="0" dirty="0" smtClean="0">
                          <a:solidFill>
                            <a:schemeClr val="accent1"/>
                          </a:solidFill>
                          <a:latin typeface="Times New Roman" pitchFamily="18" charset="0"/>
                          <a:cs typeface="Times New Roman" pitchFamily="18" charset="0"/>
                        </a:rPr>
                        <a:t>Дүниетану</a:t>
                      </a:r>
                    </a:p>
                    <a:p>
                      <a:r>
                        <a:rPr lang="kk-KZ" sz="1400" baseline="0" dirty="0" smtClean="0">
                          <a:solidFill>
                            <a:schemeClr val="accent1"/>
                          </a:solidFill>
                          <a:latin typeface="Times New Roman" pitchFamily="18" charset="0"/>
                          <a:cs typeface="Times New Roman" pitchFamily="18" charset="0"/>
                        </a:rPr>
                        <a:t>Жаратылыст</a:t>
                      </a:r>
                    </a:p>
                    <a:p>
                      <a:endParaRPr lang="ru-RU" sz="1400"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sz="1400" dirty="0" smtClean="0">
                          <a:solidFill>
                            <a:schemeClr val="accent1"/>
                          </a:solidFill>
                          <a:latin typeface="Times New Roman" pitchFamily="18" charset="0"/>
                          <a:cs typeface="Times New Roman" pitchFamily="18" charset="0"/>
                        </a:rPr>
                        <a:t>1</a:t>
                      </a:r>
                    </a:p>
                    <a:p>
                      <a:endParaRPr lang="kk-KZ"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kk-KZ"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r>
                        <a:rPr lang="kk-KZ" sz="1400" dirty="0" smtClean="0">
                          <a:solidFill>
                            <a:schemeClr val="accent1"/>
                          </a:solidFill>
                          <a:latin typeface="Times New Roman" pitchFamily="18" charset="0"/>
                          <a:cs typeface="Times New Roman" pitchFamily="18" charset="0"/>
                        </a:rPr>
                        <a:t>2</a:t>
                      </a:r>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r>
                        <a:rPr lang="kk-KZ" sz="1400" dirty="0" smtClean="0">
                          <a:solidFill>
                            <a:schemeClr val="accent1"/>
                          </a:solidFill>
                          <a:latin typeface="Times New Roman" pitchFamily="18" charset="0"/>
                          <a:cs typeface="Times New Roman" pitchFamily="18" charset="0"/>
                        </a:rPr>
                        <a:t>3</a:t>
                      </a:r>
                      <a:endParaRPr lang="ru-RU" sz="1400"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sz="1400" dirty="0" smtClean="0">
                          <a:solidFill>
                            <a:schemeClr val="accent1"/>
                          </a:solidFill>
                          <a:latin typeface="Times New Roman" pitchFamily="18" charset="0"/>
                          <a:cs typeface="Times New Roman" pitchFamily="18" charset="0"/>
                        </a:rPr>
                        <a:t>65</a:t>
                      </a:r>
                      <a:r>
                        <a:rPr lang="en-US" sz="1400" dirty="0" smtClean="0">
                          <a:solidFill>
                            <a:schemeClr val="accent1"/>
                          </a:solidFill>
                          <a:latin typeface="Times New Roman" pitchFamily="18" charset="0"/>
                          <a:cs typeface="Times New Roman" pitchFamily="18" charset="0"/>
                        </a:rPr>
                        <a:t>%</a:t>
                      </a:r>
                    </a:p>
                    <a:p>
                      <a:endParaRPr lang="en-US" sz="1400" dirty="0" smtClean="0">
                        <a:solidFill>
                          <a:schemeClr val="accent1"/>
                        </a:solidFill>
                        <a:latin typeface="Times New Roman" pitchFamily="18" charset="0"/>
                        <a:cs typeface="Times New Roman" pitchFamily="18" charset="0"/>
                      </a:endParaRPr>
                    </a:p>
                    <a:p>
                      <a:r>
                        <a:rPr lang="en-US" sz="1400" dirty="0" smtClean="0">
                          <a:solidFill>
                            <a:schemeClr val="accent1"/>
                          </a:solidFill>
                          <a:latin typeface="Times New Roman" pitchFamily="18" charset="0"/>
                          <a:cs typeface="Times New Roman" pitchFamily="18" charset="0"/>
                        </a:rPr>
                        <a:t>65%</a:t>
                      </a:r>
                    </a:p>
                    <a:p>
                      <a:r>
                        <a:rPr lang="en-US" sz="1400" dirty="0" smtClean="0">
                          <a:solidFill>
                            <a:schemeClr val="accent1"/>
                          </a:solidFill>
                          <a:latin typeface="Times New Roman" pitchFamily="18" charset="0"/>
                          <a:cs typeface="Times New Roman" pitchFamily="18" charset="0"/>
                        </a:rPr>
                        <a:t>60%</a:t>
                      </a:r>
                    </a:p>
                    <a:p>
                      <a:r>
                        <a:rPr lang="en-US" sz="1400" dirty="0" smtClean="0">
                          <a:solidFill>
                            <a:schemeClr val="accent1"/>
                          </a:solidFill>
                          <a:latin typeface="Times New Roman" pitchFamily="18" charset="0"/>
                          <a:cs typeface="Times New Roman" pitchFamily="18" charset="0"/>
                        </a:rPr>
                        <a:t>65%</a:t>
                      </a:r>
                    </a:p>
                    <a:p>
                      <a:r>
                        <a:rPr lang="en-US" sz="1400" dirty="0" smtClean="0">
                          <a:solidFill>
                            <a:schemeClr val="accent1"/>
                          </a:solidFill>
                          <a:latin typeface="Times New Roman" pitchFamily="18" charset="0"/>
                          <a:cs typeface="Times New Roman" pitchFamily="18" charset="0"/>
                        </a:rPr>
                        <a:t>65%</a:t>
                      </a: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r>
                        <a:rPr lang="en-US" sz="1400" dirty="0" smtClean="0">
                          <a:solidFill>
                            <a:schemeClr val="accent1"/>
                          </a:solidFill>
                          <a:latin typeface="Times New Roman" pitchFamily="18" charset="0"/>
                          <a:cs typeface="Times New Roman" pitchFamily="18" charset="0"/>
                        </a:rPr>
                        <a:t>67%</a:t>
                      </a:r>
                    </a:p>
                    <a:p>
                      <a:r>
                        <a:rPr lang="en-US" sz="1400" dirty="0" smtClean="0">
                          <a:solidFill>
                            <a:schemeClr val="accent1"/>
                          </a:solidFill>
                          <a:latin typeface="Times New Roman" pitchFamily="18" charset="0"/>
                          <a:cs typeface="Times New Roman" pitchFamily="18" charset="0"/>
                        </a:rPr>
                        <a:t>65%</a:t>
                      </a:r>
                    </a:p>
                    <a:p>
                      <a:r>
                        <a:rPr lang="en-US" sz="1400" dirty="0" smtClean="0">
                          <a:solidFill>
                            <a:schemeClr val="accent1"/>
                          </a:solidFill>
                          <a:latin typeface="Times New Roman" pitchFamily="18" charset="0"/>
                          <a:cs typeface="Times New Roman" pitchFamily="18" charset="0"/>
                        </a:rPr>
                        <a:t>65%</a:t>
                      </a:r>
                    </a:p>
                    <a:p>
                      <a:r>
                        <a:rPr lang="en-US" sz="1400" dirty="0" smtClean="0">
                          <a:solidFill>
                            <a:schemeClr val="accent1"/>
                          </a:solidFill>
                          <a:latin typeface="Times New Roman" pitchFamily="18" charset="0"/>
                          <a:cs typeface="Times New Roman" pitchFamily="18" charset="0"/>
                        </a:rPr>
                        <a:t>75%</a:t>
                      </a:r>
                    </a:p>
                    <a:p>
                      <a:r>
                        <a:rPr lang="en-US" sz="1400" dirty="0" smtClean="0">
                          <a:solidFill>
                            <a:schemeClr val="accent1"/>
                          </a:solidFill>
                          <a:latin typeface="Times New Roman" pitchFamily="18" charset="0"/>
                          <a:cs typeface="Times New Roman" pitchFamily="18" charset="0"/>
                        </a:rPr>
                        <a:t>75%</a:t>
                      </a:r>
                    </a:p>
                    <a:p>
                      <a:endParaRPr lang="en-US" sz="1400" dirty="0" smtClean="0">
                        <a:solidFill>
                          <a:schemeClr val="accent1"/>
                        </a:solidFill>
                        <a:latin typeface="Times New Roman" pitchFamily="18" charset="0"/>
                        <a:cs typeface="Times New Roman" pitchFamily="18" charset="0"/>
                      </a:endParaRPr>
                    </a:p>
                    <a:p>
                      <a:endParaRPr lang="en-US" sz="1400" dirty="0" smtClean="0">
                        <a:solidFill>
                          <a:schemeClr val="accent1"/>
                        </a:solidFill>
                        <a:latin typeface="Times New Roman" pitchFamily="18" charset="0"/>
                        <a:cs typeface="Times New Roman" pitchFamily="18" charset="0"/>
                      </a:endParaRPr>
                    </a:p>
                    <a:p>
                      <a:r>
                        <a:rPr lang="en-US" sz="1400" dirty="0" smtClean="0">
                          <a:solidFill>
                            <a:schemeClr val="accent1"/>
                          </a:solidFill>
                          <a:latin typeface="Times New Roman" pitchFamily="18" charset="0"/>
                          <a:cs typeface="Times New Roman" pitchFamily="18" charset="0"/>
                        </a:rPr>
                        <a:t>75%</a:t>
                      </a:r>
                    </a:p>
                    <a:p>
                      <a:r>
                        <a:rPr lang="en-US" sz="1400" dirty="0" smtClean="0">
                          <a:solidFill>
                            <a:schemeClr val="accent1"/>
                          </a:solidFill>
                          <a:latin typeface="Times New Roman" pitchFamily="18" charset="0"/>
                          <a:cs typeface="Times New Roman" pitchFamily="18" charset="0"/>
                        </a:rPr>
                        <a:t>75%</a:t>
                      </a:r>
                    </a:p>
                    <a:p>
                      <a:r>
                        <a:rPr lang="en-US" sz="1400" dirty="0" smtClean="0">
                          <a:solidFill>
                            <a:schemeClr val="accent1"/>
                          </a:solidFill>
                          <a:latin typeface="Times New Roman" pitchFamily="18" charset="0"/>
                          <a:cs typeface="Times New Roman" pitchFamily="18" charset="0"/>
                        </a:rPr>
                        <a:t>65%</a:t>
                      </a:r>
                    </a:p>
                    <a:p>
                      <a:r>
                        <a:rPr lang="en-US" sz="1400" dirty="0" smtClean="0">
                          <a:solidFill>
                            <a:schemeClr val="accent1"/>
                          </a:solidFill>
                          <a:latin typeface="Times New Roman" pitchFamily="18" charset="0"/>
                          <a:cs typeface="Times New Roman" pitchFamily="18" charset="0"/>
                        </a:rPr>
                        <a:t>75%</a:t>
                      </a:r>
                    </a:p>
                    <a:p>
                      <a:r>
                        <a:rPr lang="en-US" sz="1400" dirty="0" smtClean="0">
                          <a:solidFill>
                            <a:schemeClr val="accent1"/>
                          </a:solidFill>
                          <a:latin typeface="Times New Roman" pitchFamily="18" charset="0"/>
                          <a:cs typeface="Times New Roman" pitchFamily="18" charset="0"/>
                        </a:rPr>
                        <a:t>75%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kk-KZ" sz="1400" dirty="0" smtClean="0">
                          <a:solidFill>
                            <a:schemeClr val="accent1"/>
                          </a:solidFill>
                          <a:latin typeface="Times New Roman" pitchFamily="18" charset="0"/>
                          <a:cs typeface="Times New Roman" pitchFamily="18" charset="0"/>
                        </a:rPr>
                        <a:t>Білім</a:t>
                      </a:r>
                      <a:r>
                        <a:rPr lang="kk-KZ" sz="1400" baseline="0" dirty="0" smtClean="0">
                          <a:solidFill>
                            <a:schemeClr val="accent1"/>
                          </a:solidFill>
                          <a:latin typeface="Times New Roman" pitchFamily="18" charset="0"/>
                          <a:cs typeface="Times New Roman" pitchFamily="18" charset="0"/>
                        </a:rPr>
                        <a:t> беру саласындағы қол жеткізген табыстары мен жас ұрпақты тәрбиелеудегі  елеулі  еңбегі үшін «Шығармашыл ұстаз»номинация бойынша марапатталды</a:t>
                      </a:r>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endParaRPr lang="en-US" sz="1400" baseline="0" dirty="0" smtClean="0">
                        <a:solidFill>
                          <a:schemeClr val="accent1"/>
                        </a:solidFill>
                        <a:latin typeface="Times New Roman" pitchFamily="18" charset="0"/>
                        <a:cs typeface="Times New Roman" pitchFamily="18" charset="0"/>
                      </a:endParaRPr>
                    </a:p>
                    <a:p>
                      <a:r>
                        <a:rPr lang="kk-KZ" sz="1400" baseline="0" dirty="0" smtClean="0">
                          <a:solidFill>
                            <a:schemeClr val="accent1"/>
                          </a:solidFill>
                          <a:latin typeface="Times New Roman" pitchFamily="18" charset="0"/>
                          <a:cs typeface="Times New Roman" pitchFamily="18" charset="0"/>
                        </a:rPr>
                        <a:t>Жас ұрпақты рухани – адамгершіліке тәрбиелеу жолында сіңірілген және Аягөз ауданының білім беру жүйесін нығайтуға қосқан еңбегі үшін,</a:t>
                      </a:r>
                      <a:endParaRPr lang="ru-RU" sz="1400" dirty="0">
                        <a:solidFill>
                          <a:schemeClr val="accent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Диаграмма 2"/>
          <p:cNvGraphicFramePr/>
          <p:nvPr>
            <p:extLst>
              <p:ext uri="{D42A27DB-BD31-4B8C-83A1-F6EECF244321}">
                <p14:modId xmlns:p14="http://schemas.microsoft.com/office/powerpoint/2010/main" xmlns="" val="4070746725"/>
              </p:ext>
            </p:extLst>
          </p:nvPr>
        </p:nvGraphicFramePr>
        <p:xfrm>
          <a:off x="1524000" y="1397000"/>
          <a:ext cx="6096000" cy="4064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20844011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86"/>
          <p:cNvSpPr>
            <a:spLocks noChangeArrowheads="1"/>
          </p:cNvSpPr>
          <p:nvPr/>
        </p:nvSpPr>
        <p:spPr bwMode="auto">
          <a:xfrm>
            <a:off x="180182" y="966787"/>
            <a:ext cx="8783637" cy="4924425"/>
          </a:xfrm>
          <a:prstGeom prst="rect">
            <a:avLst/>
          </a:prstGeom>
          <a:noFill/>
          <a:ln w="9525">
            <a:noFill/>
            <a:miter lim="800000"/>
            <a:headEnd/>
            <a:tailEnd/>
          </a:ln>
          <a:effectLst/>
        </p:spPr>
        <p:txBody>
          <a:bodyPr anchor="ctr">
            <a:spAutoFit/>
          </a:bodyPr>
          <a:lstStyle>
            <a:defPPr>
              <a:defRPr lang="ru-RU"/>
            </a:defPPr>
            <a:lvl1pPr algn="l" rtl="0" fontAlgn="base">
              <a:spcBef>
                <a:spcPct val="0"/>
              </a:spcBef>
              <a:spcAft>
                <a:spcPct val="0"/>
              </a:spcAft>
              <a:defRPr sz="1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1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1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1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1400" kern="1200">
                <a:solidFill>
                  <a:schemeClr val="tx1"/>
                </a:solidFill>
                <a:latin typeface="Times New Roman" pitchFamily="18" charset="0"/>
                <a:ea typeface="+mn-ea"/>
                <a:cs typeface="Arial" charset="0"/>
              </a:defRPr>
            </a:lvl5pPr>
            <a:lvl6pPr marL="2286000" algn="l" defTabSz="914400" rtl="0" eaLnBrk="1" latinLnBrk="0" hangingPunct="1">
              <a:defRPr sz="1400" kern="1200">
                <a:solidFill>
                  <a:schemeClr val="tx1"/>
                </a:solidFill>
                <a:latin typeface="Times New Roman" pitchFamily="18" charset="0"/>
                <a:ea typeface="+mn-ea"/>
                <a:cs typeface="Arial" charset="0"/>
              </a:defRPr>
            </a:lvl6pPr>
            <a:lvl7pPr marL="2743200" algn="l" defTabSz="914400" rtl="0" eaLnBrk="1" latinLnBrk="0" hangingPunct="1">
              <a:defRPr sz="1400" kern="1200">
                <a:solidFill>
                  <a:schemeClr val="tx1"/>
                </a:solidFill>
                <a:latin typeface="Times New Roman" pitchFamily="18" charset="0"/>
                <a:ea typeface="+mn-ea"/>
                <a:cs typeface="Arial" charset="0"/>
              </a:defRPr>
            </a:lvl7pPr>
            <a:lvl8pPr marL="3200400" algn="l" defTabSz="914400" rtl="0" eaLnBrk="1" latinLnBrk="0" hangingPunct="1">
              <a:defRPr sz="1400" kern="1200">
                <a:solidFill>
                  <a:schemeClr val="tx1"/>
                </a:solidFill>
                <a:latin typeface="Times New Roman" pitchFamily="18" charset="0"/>
                <a:ea typeface="+mn-ea"/>
                <a:cs typeface="Arial" charset="0"/>
              </a:defRPr>
            </a:lvl8pPr>
            <a:lvl9pPr marL="3657600" algn="l" defTabSz="914400" rtl="0" eaLnBrk="1" latinLnBrk="0" hangingPunct="1">
              <a:defRPr sz="1400" kern="1200">
                <a:solidFill>
                  <a:schemeClr val="tx1"/>
                </a:solidFill>
                <a:latin typeface="Times New Roman" pitchFamily="18" charset="0"/>
                <a:ea typeface="+mn-ea"/>
                <a:cs typeface="Arial" charset="0"/>
              </a:defRPr>
            </a:lvl9pPr>
          </a:lstStyle>
          <a:p>
            <a:pPr indent="95250" algn="ctr">
              <a:tabLst>
                <a:tab pos="2305050" algn="l"/>
              </a:tabLst>
            </a:pPr>
            <a:r>
              <a:rPr lang="kk-KZ" b="1" i="1" dirty="0">
                <a:solidFill>
                  <a:schemeClr val="tx2"/>
                </a:solidFill>
              </a:rPr>
              <a:t>Мұғалімнің марапаттаулар</a:t>
            </a:r>
          </a:p>
          <a:p>
            <a:pPr indent="95250" algn="ctr">
              <a:tabLst>
                <a:tab pos="2305050" algn="l"/>
              </a:tabLst>
            </a:pPr>
            <a:r>
              <a:rPr lang="kk-KZ" sz="1000" b="1" i="1" dirty="0">
                <a:solidFill>
                  <a:schemeClr val="tx2"/>
                </a:solidFill>
                <a:latin typeface="Arial" charset="0"/>
              </a:rPr>
              <a:t>2018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Қазақстан Республикасы бойынша білім беру мекемелерінің қатысушылары арасында ұйымдастырылған ҚР Президенті Н.Ә. Назарбаевтың «Рухани жаңғыру: Болашаққа бағдар» бағдарламасын жүзеге асыру аясында бастауыш сыныптар арасында І республикалық олимпиада жүлдегерлерін даярлағаны үшін</a:t>
            </a:r>
            <a:endParaRPr lang="ru-RU" sz="1000" b="1"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2019 жыл</a:t>
            </a:r>
            <a:r>
              <a:rPr lang="kk-KZ" sz="1000" b="1" dirty="0">
                <a:solidFill>
                  <a:schemeClr val="tx2"/>
                </a:solidFill>
                <a:latin typeface="Arial" charset="0"/>
              </a:rPr>
              <a:t>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  NIO. kz сайты.</a:t>
            </a:r>
            <a:r>
              <a:rPr lang="kk-KZ" sz="1000" b="1" dirty="0">
                <a:solidFill>
                  <a:schemeClr val="tx2"/>
                </a:solidFill>
                <a:latin typeface="Arial" charset="0"/>
              </a:rPr>
              <a:t> Республикалық Ұлттық Олимпиада ұйымдастыруымен өткізілген пәндік олимпиадаға жеңімпаздарды дайындағаны, дарынды оқушылардың ынталануына мүмкіндік тудырумен қатар шығармашылық қабілетін шындауға дағдыландырып, білім сапасын арттыруға қосқан үлесі </a:t>
            </a:r>
            <a:r>
              <a:rPr lang="kk-KZ" sz="1000" b="1">
                <a:solidFill>
                  <a:schemeClr val="tx2"/>
                </a:solidFill>
                <a:latin typeface="Arial" charset="0"/>
              </a:rPr>
              <a:t>үшін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ІІ Республикалық «Үздік педагог» </a:t>
            </a:r>
            <a:r>
              <a:rPr lang="kk-KZ" sz="1000" b="1" dirty="0" smtClean="0">
                <a:solidFill>
                  <a:schemeClr val="tx2"/>
                </a:solidFill>
                <a:latin typeface="Arial" charset="0"/>
              </a:rPr>
              <a:t>олимпиадасы   №</a:t>
            </a:r>
            <a:r>
              <a:rPr lang="kk-KZ" sz="1000" b="1" dirty="0">
                <a:solidFill>
                  <a:schemeClr val="tx2"/>
                </a:solidFill>
                <a:latin typeface="Arial" charset="0"/>
              </a:rPr>
              <a:t>17359-СИ </a:t>
            </a:r>
            <a:endParaRPr lang="kk-KZ" sz="1000" b="1" dirty="0" smtClean="0">
              <a:solidFill>
                <a:schemeClr val="tx2"/>
              </a:solidFill>
              <a:latin typeface="Arial" charset="0"/>
            </a:endParaRPr>
          </a:p>
          <a:p>
            <a:pPr indent="95250" algn="ctr">
              <a:tabLst>
                <a:tab pos="2305050" algn="l"/>
              </a:tabLst>
            </a:pPr>
            <a:r>
              <a:rPr lang="kk-KZ" sz="1000" b="1" dirty="0" smtClean="0">
                <a:solidFill>
                  <a:schemeClr val="tx2"/>
                </a:solidFill>
                <a:latin typeface="Arial" charset="0"/>
              </a:rPr>
              <a:t>2019 жыл</a:t>
            </a:r>
          </a:p>
          <a:p>
            <a:pPr indent="95250" algn="ctr">
              <a:tabLst>
                <a:tab pos="2305050" algn="l"/>
              </a:tabLst>
            </a:pPr>
            <a:r>
              <a:rPr lang="kk-KZ" sz="1000" b="1" u="sng" dirty="0" smtClean="0">
                <a:solidFill>
                  <a:schemeClr val="tx2"/>
                </a:solidFill>
                <a:latin typeface="Arial" charset="0"/>
              </a:rPr>
              <a:t>Мадақтама. ІІІ орын</a:t>
            </a:r>
            <a:r>
              <a:rPr lang="kk-KZ" sz="1000" b="1" dirty="0" smtClean="0">
                <a:solidFill>
                  <a:schemeClr val="tx2"/>
                </a:solidFill>
                <a:latin typeface="Arial" charset="0"/>
              </a:rPr>
              <a:t>. Аудан  бойынша “Педагогика ; дәстүрлер  және  инновация” Республикалық  қашықтық  олимпиадасына  қатысқаны  үшін. № 01547287-2253</a:t>
            </a:r>
            <a:endParaRPr lang="ru-RU" sz="1000" b="1" u="sng"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2020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«Тәуелсіз ел жастары» қоғамдық қорының ұйымдастыруымен, Абай Құнанбайұлының 175 жылдығына орай «Әлем таныған Абай» жобасы аясында өткен Абай Құнанбайұлының «Қыс» атты өлеңін мәнерлеп оқудан республикалық байқауға дарынды шәкірт дайындағаны үшін</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Алғыс хат.</a:t>
            </a:r>
            <a:r>
              <a:rPr lang="kk-KZ" sz="1000" b="1" dirty="0">
                <a:solidFill>
                  <a:schemeClr val="tx2"/>
                </a:solidFill>
                <a:latin typeface="Arial" charset="0"/>
              </a:rPr>
              <a:t> «Халықаралық ғылыми тәжірибе» Республикалық қашықтық олимпиадалар орталығының ұйымдастыруымен өткен мектеп оқушылары арасындағы «Қыс қызығы» атты байқауына шәкірт дайындаған үшін </a:t>
            </a:r>
            <a:endParaRPr lang="ru-RU" sz="1000" b="1" dirty="0">
              <a:solidFill>
                <a:schemeClr val="tx2"/>
              </a:solidFill>
              <a:latin typeface="Arial" charset="0"/>
            </a:endParaRPr>
          </a:p>
          <a:p>
            <a:pPr indent="95250" algn="ctr">
              <a:tabLst>
                <a:tab pos="2305050" algn="l"/>
              </a:tabLst>
            </a:pPr>
            <a:r>
              <a:rPr lang="kk-KZ" sz="1000" b="1" u="sng" dirty="0" smtClean="0">
                <a:solidFill>
                  <a:schemeClr val="tx2"/>
                </a:solidFill>
                <a:latin typeface="Arial" charset="0"/>
              </a:rPr>
              <a:t>І </a:t>
            </a:r>
            <a:r>
              <a:rPr lang="kk-KZ" sz="1000" b="1" u="sng" dirty="0">
                <a:solidFill>
                  <a:schemeClr val="tx2"/>
                </a:solidFill>
                <a:latin typeface="Arial" charset="0"/>
              </a:rPr>
              <a:t>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«Дүниетану» пәні бойынша № </a:t>
            </a:r>
            <a:r>
              <a:rPr lang="kk-KZ" sz="1000" b="1" dirty="0" smtClean="0">
                <a:solidFill>
                  <a:schemeClr val="tx2"/>
                </a:solidFill>
                <a:latin typeface="Arial" charset="0"/>
              </a:rPr>
              <a:t>D-124139</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ІІІ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a:t>
            </a:r>
            <a:r>
              <a:rPr lang="kk-KZ" sz="1000" b="1" dirty="0" smtClean="0">
                <a:solidFill>
                  <a:schemeClr val="tx2"/>
                </a:solidFill>
                <a:latin typeface="Arial" charset="0"/>
              </a:rPr>
              <a:t>«Математика» </a:t>
            </a:r>
            <a:r>
              <a:rPr lang="kk-KZ" sz="1000" b="1" dirty="0">
                <a:solidFill>
                  <a:schemeClr val="tx2"/>
                </a:solidFill>
                <a:latin typeface="Arial" charset="0"/>
              </a:rPr>
              <a:t>пәні бойынша № </a:t>
            </a:r>
            <a:r>
              <a:rPr lang="kk-KZ" sz="1000" b="1" dirty="0" smtClean="0">
                <a:solidFill>
                  <a:schemeClr val="tx2"/>
                </a:solidFill>
                <a:latin typeface="Arial" charset="0"/>
              </a:rPr>
              <a:t>D-124872</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І дәрежелі диплом.</a:t>
            </a:r>
            <a:r>
              <a:rPr lang="kk-KZ" sz="1000" b="1" dirty="0">
                <a:solidFill>
                  <a:schemeClr val="tx2"/>
                </a:solidFill>
                <a:latin typeface="Arial" charset="0"/>
              </a:rPr>
              <a:t> </a:t>
            </a:r>
            <a:r>
              <a:rPr lang="kk-KZ" sz="1000" b="1" i="1" dirty="0">
                <a:solidFill>
                  <a:schemeClr val="tx2"/>
                </a:solidFill>
                <a:latin typeface="Arial" charset="0"/>
              </a:rPr>
              <a:t>Qaztest.kz</a:t>
            </a:r>
            <a:r>
              <a:rPr lang="kk-KZ" sz="1000" b="1" dirty="0">
                <a:solidFill>
                  <a:schemeClr val="tx2"/>
                </a:solidFill>
                <a:latin typeface="Arial" charset="0"/>
              </a:rPr>
              <a:t> сайты. І Республикалық  бастауыш сынып мұғалімдерінің пәндік олимпиадасы «Жаратылыстану» пәні бойынша № </a:t>
            </a:r>
            <a:r>
              <a:rPr lang="kk-KZ" sz="1000" b="1" dirty="0" smtClean="0">
                <a:solidFill>
                  <a:schemeClr val="tx2"/>
                </a:solidFill>
                <a:latin typeface="Arial" charset="0"/>
              </a:rPr>
              <a:t>D-120836</a:t>
            </a:r>
            <a:endParaRPr lang="ru-RU" sz="1000" b="1" dirty="0">
              <a:solidFill>
                <a:schemeClr val="tx2"/>
              </a:solidFill>
              <a:latin typeface="Arial" charset="0"/>
            </a:endParaRPr>
          </a:p>
          <a:p>
            <a:pPr indent="95250" algn="ctr">
              <a:tabLst>
                <a:tab pos="2305050" algn="l"/>
              </a:tabLst>
            </a:pPr>
            <a:r>
              <a:rPr lang="kk-KZ" sz="1000" b="1" u="sng" dirty="0" smtClean="0">
                <a:solidFill>
                  <a:schemeClr val="tx2"/>
                </a:solidFill>
                <a:latin typeface="Arial" charset="0"/>
              </a:rPr>
              <a:t>І </a:t>
            </a:r>
            <a:r>
              <a:rPr lang="kk-KZ" sz="1000" b="1" u="sng" dirty="0">
                <a:solidFill>
                  <a:schemeClr val="tx2"/>
                </a:solidFill>
                <a:latin typeface="Arial" charset="0"/>
              </a:rPr>
              <a:t>дәрежелі диплом.</a:t>
            </a:r>
            <a:r>
              <a:rPr lang="kk-KZ" sz="1000" b="1" dirty="0">
                <a:solidFill>
                  <a:schemeClr val="tx2"/>
                </a:solidFill>
                <a:latin typeface="Arial" charset="0"/>
              </a:rPr>
              <a:t>  </a:t>
            </a:r>
            <a:r>
              <a:rPr lang="kk-KZ" sz="1000" b="1" dirty="0">
                <a:solidFill>
                  <a:schemeClr val="tx2"/>
                </a:solidFill>
                <a:latin typeface="Arial" charset="0"/>
                <a:hlinkClick r:id="rId2"/>
              </a:rPr>
              <a:t>www.nio.kz</a:t>
            </a:r>
            <a:r>
              <a:rPr lang="kk-KZ" sz="1000" b="1" dirty="0">
                <a:solidFill>
                  <a:schemeClr val="tx2"/>
                </a:solidFill>
                <a:latin typeface="Arial" charset="0"/>
              </a:rPr>
              <a:t> Республикалық Ұлттық Интернет Олимпиада сайты Бастауыш сынып қазақ тілі пәнінен ұйымдастырған қашықтық олимпиадасы № D-79831213/ 2020</a:t>
            </a:r>
            <a:endParaRPr lang="ru-RU" sz="1000" b="1" dirty="0">
              <a:solidFill>
                <a:schemeClr val="tx2"/>
              </a:solidFill>
              <a:latin typeface="Arial" charset="0"/>
            </a:endParaRPr>
          </a:p>
          <a:p>
            <a:pPr indent="95250" algn="ctr">
              <a:tabLst>
                <a:tab pos="2305050" algn="l"/>
              </a:tabLst>
            </a:pPr>
            <a:r>
              <a:rPr lang="kk-KZ" sz="1000" b="1" dirty="0">
                <a:solidFill>
                  <a:schemeClr val="tx2"/>
                </a:solidFill>
                <a:latin typeface="Arial" charset="0"/>
              </a:rPr>
              <a:t> </a:t>
            </a:r>
            <a:r>
              <a:rPr lang="kk-KZ" sz="1000" b="1" dirty="0" smtClean="0">
                <a:solidFill>
                  <a:schemeClr val="tx2"/>
                </a:solidFill>
                <a:latin typeface="Arial" charset="0"/>
              </a:rPr>
              <a:t>  </a:t>
            </a:r>
            <a:r>
              <a:rPr lang="kk-KZ" sz="1000" b="1" i="1" dirty="0">
                <a:solidFill>
                  <a:schemeClr val="tx2"/>
                </a:solidFill>
                <a:latin typeface="Arial" charset="0"/>
              </a:rPr>
              <a:t>2019 жыл</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Диплом.</a:t>
            </a:r>
            <a:r>
              <a:rPr lang="kk-KZ" sz="1000" b="1" dirty="0">
                <a:solidFill>
                  <a:schemeClr val="tx2"/>
                </a:solidFill>
                <a:latin typeface="Arial" charset="0"/>
              </a:rPr>
              <a:t> «ПОНИ» Халықаралық байқауының жеңімпаздары мен жүлдегерін сапалы дайындағаны үшін</a:t>
            </a:r>
            <a:endParaRPr lang="ru-RU" sz="1000" b="1" dirty="0">
              <a:solidFill>
                <a:schemeClr val="tx2"/>
              </a:solidFill>
              <a:latin typeface="Arial" charset="0"/>
            </a:endParaRPr>
          </a:p>
          <a:p>
            <a:pPr indent="95250" algn="ctr">
              <a:tabLst>
                <a:tab pos="2305050" algn="l"/>
              </a:tabLst>
            </a:pPr>
            <a:r>
              <a:rPr lang="kk-KZ" sz="1000" b="1" i="1" dirty="0">
                <a:solidFill>
                  <a:schemeClr val="tx2"/>
                </a:solidFill>
                <a:latin typeface="Arial" charset="0"/>
              </a:rPr>
              <a:t>2020 жыл </a:t>
            </a:r>
            <a:endParaRPr lang="ru-RU" sz="1000" b="1" dirty="0">
              <a:solidFill>
                <a:schemeClr val="tx2"/>
              </a:solidFill>
              <a:latin typeface="Arial" charset="0"/>
            </a:endParaRPr>
          </a:p>
          <a:p>
            <a:pPr indent="95250" algn="ctr">
              <a:tabLst>
                <a:tab pos="2305050" algn="l"/>
              </a:tabLst>
            </a:pPr>
            <a:r>
              <a:rPr lang="kk-KZ" sz="1000" b="1" u="sng" dirty="0">
                <a:solidFill>
                  <a:schemeClr val="tx2"/>
                </a:solidFill>
                <a:latin typeface="Arial" charset="0"/>
              </a:rPr>
              <a:t>Диплом.</a:t>
            </a:r>
            <a:r>
              <a:rPr lang="kk-KZ" sz="1000" b="1" dirty="0">
                <a:solidFill>
                  <a:schemeClr val="tx2"/>
                </a:solidFill>
                <a:latin typeface="Arial" charset="0"/>
              </a:rPr>
              <a:t> «ПОНИ» Халықаралық байқауының жеңімпаздары мен жүлдегерін сапалы дайындағаны үшін</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Drive\ТЖМ\сканирование0005.jpg"/>
          <p:cNvPicPr>
            <a:picLocks noChangeAspect="1" noChangeArrowheads="1"/>
          </p:cNvPicPr>
          <p:nvPr/>
        </p:nvPicPr>
        <p:blipFill rotWithShape="1">
          <a:blip r:embed="rId2" cstate="print"/>
          <a:srcRect l="8144" t="3344" r="4474" b="5921"/>
          <a:stretch/>
        </p:blipFill>
        <p:spPr bwMode="auto">
          <a:xfrm>
            <a:off x="2123728" y="620688"/>
            <a:ext cx="4716016" cy="623731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36).jpg"/>
          <p:cNvPicPr/>
          <p:nvPr/>
        </p:nvPicPr>
        <p:blipFill>
          <a:blip r:embed="rId2" cstate="print"/>
          <a:srcRect l="3637" t="9699" r="1813" b="15348"/>
          <a:stretch>
            <a:fillRect/>
          </a:stretch>
        </p:blipFill>
        <p:spPr bwMode="auto">
          <a:xfrm>
            <a:off x="1547664" y="692696"/>
            <a:ext cx="6192688" cy="5976664"/>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2020-05-27\2020-05-27 Алғыс\001.jpg"/>
          <p:cNvPicPr>
            <a:picLocks noChangeAspect="1" noChangeArrowheads="1"/>
          </p:cNvPicPr>
          <p:nvPr/>
        </p:nvPicPr>
        <p:blipFill>
          <a:blip r:embed="rId2" cstate="print"/>
          <a:srcRect/>
          <a:stretch>
            <a:fillRect/>
          </a:stretch>
        </p:blipFill>
        <p:spPr bwMode="auto">
          <a:xfrm>
            <a:off x="323528" y="836712"/>
            <a:ext cx="8820472" cy="5758408"/>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2020-05-27\2020-05-27 Алғыс\003.jpg"/>
          <p:cNvPicPr>
            <a:picLocks noChangeAspect="1" noChangeArrowheads="1"/>
          </p:cNvPicPr>
          <p:nvPr/>
        </p:nvPicPr>
        <p:blipFill>
          <a:blip r:embed="rId2" cstate="print"/>
          <a:srcRect/>
          <a:stretch>
            <a:fillRect/>
          </a:stretch>
        </p:blipFill>
        <p:spPr bwMode="auto">
          <a:xfrm>
            <a:off x="1" y="453752"/>
            <a:ext cx="9144000" cy="640424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2020-05-27\2020-05-27 Алғыс\004.jpg"/>
          <p:cNvPicPr>
            <a:picLocks noChangeAspect="1" noChangeArrowheads="1"/>
          </p:cNvPicPr>
          <p:nvPr/>
        </p:nvPicPr>
        <p:blipFill>
          <a:blip r:embed="rId2" cstate="print"/>
          <a:srcRect/>
          <a:stretch>
            <a:fillRect/>
          </a:stretch>
        </p:blipFill>
        <p:spPr bwMode="auto">
          <a:xfrm>
            <a:off x="-612576" y="-243408"/>
            <a:ext cx="10457681" cy="77724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D:\2020-05-27 алғыс\алғыс 001.jpg"/>
          <p:cNvPicPr>
            <a:picLocks noChangeAspect="1" noChangeArrowheads="1"/>
          </p:cNvPicPr>
          <p:nvPr/>
        </p:nvPicPr>
        <p:blipFill>
          <a:blip r:embed="rId2" cstate="print"/>
          <a:srcRect/>
          <a:stretch>
            <a:fillRect/>
          </a:stretch>
        </p:blipFill>
        <p:spPr bwMode="auto">
          <a:xfrm>
            <a:off x="0" y="404664"/>
            <a:ext cx="9144000" cy="645333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139.jpg"/>
          <p:cNvPicPr/>
          <p:nvPr/>
        </p:nvPicPr>
        <p:blipFill>
          <a:blip r:embed="rId2" cstate="print"/>
          <a:srcRect/>
          <a:stretch>
            <a:fillRect/>
          </a:stretch>
        </p:blipFill>
        <p:spPr bwMode="auto">
          <a:xfrm>
            <a:off x="251520" y="1124744"/>
            <a:ext cx="8496944" cy="547260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872.jpg"/>
          <p:cNvPicPr/>
          <p:nvPr/>
        </p:nvPicPr>
        <p:blipFill>
          <a:blip r:embed="rId2" cstate="print"/>
          <a:srcRect/>
          <a:stretch>
            <a:fillRect/>
          </a:stretch>
        </p:blipFill>
        <p:spPr bwMode="auto">
          <a:xfrm>
            <a:off x="539553" y="1052736"/>
            <a:ext cx="8136904" cy="5256584"/>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diplom120836.jpg"/>
          <p:cNvPicPr/>
          <p:nvPr/>
        </p:nvPicPr>
        <p:blipFill>
          <a:blip r:embed="rId2" cstate="print"/>
          <a:srcRect/>
          <a:stretch>
            <a:fillRect/>
          </a:stretch>
        </p:blipFill>
        <p:spPr bwMode="auto">
          <a:xfrm>
            <a:off x="683568" y="980728"/>
            <a:ext cx="8136903" cy="5256584"/>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xmlns="" val="3254258381"/>
              </p:ext>
            </p:extLst>
          </p:nvPr>
        </p:nvGraphicFramePr>
        <p:xfrm>
          <a:off x="179512" y="1052737"/>
          <a:ext cx="8712968" cy="5544616"/>
        </p:xfrm>
        <a:graphic>
          <a:graphicData uri="http://schemas.openxmlformats.org/drawingml/2006/table">
            <a:tbl>
              <a:tblPr firstRow="1" firstCol="1" bandRow="1" bandCol="1">
                <a:tableStyleId>{5C22544A-7EE6-4342-B048-85BDC9FD1C3A}</a:tableStyleId>
              </a:tblPr>
              <a:tblGrid>
                <a:gridCol w="1536816"/>
                <a:gridCol w="1151799"/>
                <a:gridCol w="1944626"/>
                <a:gridCol w="1570190"/>
                <a:gridCol w="2509537"/>
              </a:tblGrid>
              <a:tr h="1269141">
                <a:tc>
                  <a:txBody>
                    <a:bodyPr/>
                    <a:lstStyle/>
                    <a:p>
                      <a:pPr>
                        <a:spcAft>
                          <a:spcPts val="0"/>
                        </a:spcAft>
                      </a:pPr>
                      <a:r>
                        <a:rPr lang="kk-KZ" sz="1100" dirty="0">
                          <a:effectLst/>
                          <a:latin typeface="Times New Roman" pitchFamily="18" charset="0"/>
                          <a:cs typeface="Times New Roman" pitchFamily="18" charset="0"/>
                        </a:rPr>
                        <a:t>Аталуы</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Мерзімі</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ru-RU" sz="1100" dirty="0">
                          <a:effectLst/>
                          <a:latin typeface="Times New Roman" pitchFamily="18" charset="0"/>
                          <a:cs typeface="Times New Roman" pitchFamily="18" charset="0"/>
                        </a:rPr>
                        <a:t>Т</a:t>
                      </a:r>
                      <a:r>
                        <a:rPr lang="kk-KZ" sz="1100" dirty="0">
                          <a:effectLst/>
                          <a:latin typeface="Times New Roman" pitchFamily="18" charset="0"/>
                          <a:cs typeface="Times New Roman" pitchFamily="18" charset="0"/>
                        </a:rPr>
                        <a:t>ақырыбы</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Деңгейі(аудандық, облыстық, республикалық, халықаралық)</a:t>
                      </a:r>
                      <a:endParaRPr lang="ru-RU" sz="1100" dirty="0">
                        <a:effectLst/>
                        <a:latin typeface="Times New Roman" pitchFamily="18" charset="0"/>
                        <a:cs typeface="Times New Roman" pitchFamily="18" charset="0"/>
                      </a:endParaRPr>
                    </a:p>
                    <a:p>
                      <a:pPr>
                        <a:spcAft>
                          <a:spcPts val="0"/>
                        </a:spcAft>
                      </a:pPr>
                      <a:r>
                        <a:rPr lang="kk-KZ" sz="1100" dirty="0">
                          <a:effectLst/>
                          <a:latin typeface="Times New Roman" pitchFamily="18" charset="0"/>
                          <a:cs typeface="Times New Roman" pitchFamily="18" charset="0"/>
                        </a:rPr>
                        <a:t> </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Қорытындысы</a:t>
                      </a:r>
                      <a:r>
                        <a:rPr lang="ru-RU" sz="1100" dirty="0">
                          <a:effectLst/>
                          <a:latin typeface="Times New Roman" pitchFamily="18" charset="0"/>
                          <a:cs typeface="Times New Roman" pitchFamily="18" charset="0"/>
                        </a:rPr>
                        <a:t>, </a:t>
                      </a:r>
                      <a:r>
                        <a:rPr lang="ru-RU" sz="1100" dirty="0" err="1">
                          <a:effectLst/>
                          <a:latin typeface="Times New Roman" pitchFamily="18" charset="0"/>
                          <a:cs typeface="Times New Roman" pitchFamily="18" charset="0"/>
                        </a:rPr>
                        <a:t>тезистер</a:t>
                      </a:r>
                      <a:endParaRPr lang="ru-RU" sz="1100" dirty="0">
                        <a:effectLst/>
                        <a:latin typeface="Times New Roman" pitchFamily="18" charset="0"/>
                        <a:ea typeface="Times New Roman"/>
                        <a:cs typeface="Times New Roman" pitchFamily="18" charset="0"/>
                      </a:endParaRPr>
                    </a:p>
                  </a:txBody>
                  <a:tcPr marL="63309" marR="63309" marT="0" marB="0"/>
                </a:tc>
              </a:tr>
              <a:tr h="1125125">
                <a:tc>
                  <a:txBody>
                    <a:bodyPr/>
                    <a:lstStyle/>
                    <a:p>
                      <a:pPr>
                        <a:spcAft>
                          <a:spcPts val="0"/>
                        </a:spcAft>
                      </a:pPr>
                      <a:r>
                        <a:rPr lang="kk-KZ" sz="1100" b="0" dirty="0">
                          <a:effectLst/>
                          <a:latin typeface="Times New Roman" pitchFamily="18" charset="0"/>
                          <a:cs typeface="Times New Roman" pitchFamily="18" charset="0"/>
                        </a:rPr>
                        <a:t>Педагогикалық кеңестегі, ӘБ –тегі және т.б. баяндама, хабарламалары</a:t>
                      </a:r>
                      <a:endParaRPr lang="ru-RU" sz="1100" b="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12.12.2016ж</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Жаңартылған білім беру бағдарламасы бойынша оқу бағдарламасына енгізілген өзгерістер</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Мектепішілік</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a:effectLst/>
                          <a:latin typeface="Times New Roman" pitchFamily="18" charset="0"/>
                          <a:cs typeface="Times New Roman" pitchFamily="18" charset="0"/>
                        </a:rPr>
                        <a:t>Оқу бағдарламасына енгізілген өзгерістерді қарастырып,қорытындылау</a:t>
                      </a:r>
                      <a:endParaRPr lang="ru-RU" sz="1100">
                        <a:effectLst/>
                        <a:latin typeface="Times New Roman" pitchFamily="18" charset="0"/>
                        <a:ea typeface="Times New Roman"/>
                        <a:cs typeface="Times New Roman" pitchFamily="18" charset="0"/>
                      </a:endParaRPr>
                    </a:p>
                  </a:txBody>
                  <a:tcPr marL="63309" marR="63309" marT="0" marB="0"/>
                </a:tc>
              </a:tr>
              <a:tr h="1125125">
                <a:tc>
                  <a:txBody>
                    <a:bodyPr/>
                    <a:lstStyle/>
                    <a:p>
                      <a:pPr>
                        <a:spcAft>
                          <a:spcPts val="0"/>
                        </a:spcAft>
                      </a:pPr>
                      <a:r>
                        <a:rPr lang="kk-KZ" sz="1100" b="0" dirty="0">
                          <a:effectLst/>
                          <a:latin typeface="Times New Roman" pitchFamily="18" charset="0"/>
                          <a:cs typeface="Times New Roman" pitchFamily="18" charset="0"/>
                        </a:rPr>
                        <a:t>Ашық сабақ</a:t>
                      </a:r>
                      <a:r>
                        <a:rPr lang="ru-RU" sz="1100" b="0" dirty="0">
                          <a:effectLst/>
                          <a:latin typeface="Times New Roman" pitchFamily="18" charset="0"/>
                          <a:cs typeface="Times New Roman" pitchFamily="18" charset="0"/>
                        </a:rPr>
                        <a:t>, </a:t>
                      </a:r>
                      <a:r>
                        <a:rPr lang="ru-RU" sz="1100" b="0" dirty="0" err="1">
                          <a:effectLst/>
                          <a:latin typeface="Times New Roman" pitchFamily="18" charset="0"/>
                          <a:cs typeface="Times New Roman" pitchFamily="18" charset="0"/>
                        </a:rPr>
                        <a:t>шеберлік-сынып</a:t>
                      </a:r>
                      <a:r>
                        <a:rPr lang="ru-RU" sz="1100" b="0" dirty="0">
                          <a:effectLst/>
                          <a:latin typeface="Times New Roman" pitchFamily="18" charset="0"/>
                          <a:cs typeface="Times New Roman" pitchFamily="18" charset="0"/>
                        </a:rPr>
                        <a:t>, тренинг, </a:t>
                      </a:r>
                      <a:r>
                        <a:rPr lang="kk-KZ" sz="1100" b="0" dirty="0" smtClean="0">
                          <a:effectLst/>
                          <a:latin typeface="Times New Roman" pitchFamily="18" charset="0"/>
                          <a:cs typeface="Times New Roman" pitchFamily="18" charset="0"/>
                        </a:rPr>
                        <a:t>пәндік</a:t>
                      </a:r>
                      <a:r>
                        <a:rPr lang="ru-RU" sz="1100" b="0" baseline="0" dirty="0" smtClean="0">
                          <a:effectLst/>
                          <a:latin typeface="Times New Roman" pitchFamily="18" charset="0"/>
                          <a:cs typeface="Times New Roman" pitchFamily="18" charset="0"/>
                        </a:rPr>
                        <a:t> а</a:t>
                      </a:r>
                      <a:r>
                        <a:rPr lang="kk-KZ" sz="1100" b="0" baseline="0" dirty="0" smtClean="0">
                          <a:effectLst/>
                          <a:latin typeface="Times New Roman" pitchFamily="18" charset="0"/>
                          <a:cs typeface="Times New Roman" pitchFamily="18" charset="0"/>
                        </a:rPr>
                        <a:t>йлық </a:t>
                      </a:r>
                      <a:r>
                        <a:rPr lang="kk-KZ" sz="1100" b="0" dirty="0" smtClean="0">
                          <a:effectLst/>
                          <a:latin typeface="Times New Roman" pitchFamily="18" charset="0"/>
                          <a:cs typeface="Times New Roman" pitchFamily="18" charset="0"/>
                        </a:rPr>
                        <a:t> </a:t>
                      </a:r>
                      <a:r>
                        <a:rPr lang="kk-KZ" sz="1100" b="0" dirty="0">
                          <a:effectLst/>
                          <a:latin typeface="Times New Roman" pitchFamily="18" charset="0"/>
                          <a:cs typeface="Times New Roman" pitchFamily="18" charset="0"/>
                        </a:rPr>
                        <a:t>өткізуі</a:t>
                      </a:r>
                      <a:endParaRPr lang="ru-RU" sz="1100" b="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smtClean="0">
                          <a:effectLst/>
                          <a:latin typeface="Times New Roman" pitchFamily="18" charset="0"/>
                          <a:cs typeface="Times New Roman" pitchFamily="18" charset="0"/>
                        </a:rPr>
                        <a:t>2016ж</a:t>
                      </a: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r>
                        <a:rPr lang="kk-KZ" sz="1100" dirty="0" smtClean="0">
                          <a:effectLst/>
                          <a:latin typeface="Times New Roman" pitchFamily="18" charset="0"/>
                          <a:ea typeface="Times New Roman"/>
                          <a:cs typeface="Times New Roman" pitchFamily="18" charset="0"/>
                        </a:rPr>
                        <a:t>2017ж</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Сын тұрғысынан ойлау статегиясын пайдалана </a:t>
                      </a:r>
                      <a:r>
                        <a:rPr lang="kk-KZ" sz="1100" dirty="0" smtClean="0">
                          <a:effectLst/>
                          <a:latin typeface="Times New Roman" pitchFamily="18" charset="0"/>
                          <a:cs typeface="Times New Roman" pitchFamily="18" charset="0"/>
                        </a:rPr>
                        <a:t>отырып оқушылардың </a:t>
                      </a:r>
                      <a:r>
                        <a:rPr lang="kk-KZ" sz="1100" dirty="0">
                          <a:effectLst/>
                          <a:latin typeface="Times New Roman" pitchFamily="18" charset="0"/>
                          <a:cs typeface="Times New Roman" pitchFamily="18" charset="0"/>
                        </a:rPr>
                        <a:t>өзіндік </a:t>
                      </a:r>
                      <a:r>
                        <a:rPr lang="kk-KZ" sz="1100" dirty="0" smtClean="0">
                          <a:effectLst/>
                          <a:latin typeface="Times New Roman" pitchFamily="18" charset="0"/>
                          <a:cs typeface="Times New Roman" pitchFamily="18" charset="0"/>
                        </a:rPr>
                        <a:t>реттелуін </a:t>
                      </a:r>
                      <a:r>
                        <a:rPr lang="kk-KZ" sz="1100" dirty="0">
                          <a:effectLst/>
                          <a:latin typeface="Times New Roman" pitchFamily="18" charset="0"/>
                          <a:cs typeface="Times New Roman" pitchFamily="18" charset="0"/>
                        </a:rPr>
                        <a:t>бақылау</a:t>
                      </a:r>
                      <a:r>
                        <a:rPr lang="kk-KZ" sz="1100" dirty="0" smtClean="0">
                          <a:effectLst/>
                          <a:latin typeface="Times New Roman" pitchFamily="18" charset="0"/>
                          <a:cs typeface="Times New Roman" pitchFamily="18" charset="0"/>
                        </a:rPr>
                        <a:t>.</a:t>
                      </a:r>
                    </a:p>
                    <a:p>
                      <a:pPr>
                        <a:spcAft>
                          <a:spcPts val="0"/>
                        </a:spcAft>
                      </a:pPr>
                      <a:r>
                        <a:rPr lang="kk-KZ" sz="1100" dirty="0" smtClean="0">
                          <a:effectLst/>
                          <a:latin typeface="Times New Roman" pitchFamily="18" charset="0"/>
                          <a:ea typeface="Times New Roman"/>
                          <a:cs typeface="Times New Roman" pitchFamily="18" charset="0"/>
                        </a:rPr>
                        <a:t>“Алғашқы қадам.Алғашқы нәтиже”</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Мектепішілік </a:t>
                      </a:r>
                      <a:r>
                        <a:rPr lang="kk-KZ" sz="1100" dirty="0" smtClean="0">
                          <a:effectLst/>
                          <a:latin typeface="Times New Roman" pitchFamily="18" charset="0"/>
                          <a:cs typeface="Times New Roman" pitchFamily="18" charset="0"/>
                        </a:rPr>
                        <a:t>айлық</a:t>
                      </a: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r>
                        <a:rPr lang="kk-KZ" sz="1100" dirty="0" smtClean="0">
                          <a:effectLst/>
                          <a:latin typeface="Times New Roman" pitchFamily="18" charset="0"/>
                          <a:ea typeface="Times New Roman"/>
                          <a:cs typeface="Times New Roman" pitchFamily="18" charset="0"/>
                        </a:rPr>
                        <a:t>Мектепішілік семинар</a:t>
                      </a:r>
                      <a:endParaRPr lang="ru-RU" sz="110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Оқу мен оқытудағы жіберілген қателіктерді айқындау</a:t>
                      </a:r>
                      <a:r>
                        <a:rPr lang="kk-KZ" sz="1100" dirty="0" smtClean="0">
                          <a:effectLst/>
                          <a:latin typeface="Times New Roman" pitchFamily="18" charset="0"/>
                          <a:cs typeface="Times New Roman" pitchFamily="18" charset="0"/>
                        </a:rPr>
                        <a:t>.</a:t>
                      </a: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endParaRPr lang="kk-KZ" sz="1100" dirty="0" smtClean="0">
                        <a:effectLst/>
                        <a:latin typeface="Times New Roman" pitchFamily="18" charset="0"/>
                        <a:ea typeface="Times New Roman"/>
                        <a:cs typeface="Times New Roman" pitchFamily="18" charset="0"/>
                      </a:endParaRPr>
                    </a:p>
                    <a:p>
                      <a:pPr>
                        <a:spcAft>
                          <a:spcPts val="0"/>
                        </a:spcAft>
                      </a:pPr>
                      <a:r>
                        <a:rPr lang="kk-KZ" sz="1100" smtClean="0">
                          <a:effectLst/>
                          <a:latin typeface="Times New Roman" pitchFamily="18" charset="0"/>
                          <a:ea typeface="Times New Roman"/>
                          <a:cs typeface="Times New Roman" pitchFamily="18" charset="0"/>
                        </a:rPr>
                        <a:t> Жаңартылған</a:t>
                      </a:r>
                      <a:r>
                        <a:rPr lang="kk-KZ" sz="1100" baseline="0" smtClean="0">
                          <a:effectLst/>
                          <a:latin typeface="Times New Roman" pitchFamily="18" charset="0"/>
                          <a:ea typeface="Times New Roman"/>
                          <a:cs typeface="Times New Roman" pitchFamily="18" charset="0"/>
                        </a:rPr>
                        <a:t> оқу бағдарламасы бойынша түсініктер беру.</a:t>
                      </a:r>
                      <a:endParaRPr lang="ru-RU" sz="1100" dirty="0">
                        <a:effectLst/>
                        <a:latin typeface="Times New Roman" pitchFamily="18" charset="0"/>
                        <a:ea typeface="Times New Roman"/>
                        <a:cs typeface="Times New Roman" pitchFamily="18" charset="0"/>
                      </a:endParaRPr>
                    </a:p>
                  </a:txBody>
                  <a:tcPr marL="63309" marR="63309" marT="0" marB="0"/>
                </a:tc>
              </a:tr>
              <a:tr h="450050">
                <a:tc>
                  <a:txBody>
                    <a:bodyPr/>
                    <a:lstStyle/>
                    <a:p>
                      <a:pPr>
                        <a:spcAft>
                          <a:spcPts val="0"/>
                        </a:spcAft>
                      </a:pPr>
                      <a:r>
                        <a:rPr lang="kk-KZ" sz="1100" b="0" dirty="0">
                          <a:effectLst/>
                          <a:latin typeface="Times New Roman" pitchFamily="18" charset="0"/>
                          <a:cs typeface="Times New Roman" pitchFamily="18" charset="0"/>
                        </a:rPr>
                        <a:t>Семинарлардағы баяндамалары</a:t>
                      </a:r>
                      <a:endParaRPr lang="ru-RU" sz="1100" b="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a:effectLst/>
                          <a:latin typeface="Times New Roman" pitchFamily="18" charset="0"/>
                          <a:cs typeface="Times New Roman" pitchFamily="18" charset="0"/>
                        </a:rPr>
                        <a:t> </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ru-RU" sz="1100">
                          <a:effectLst/>
                          <a:latin typeface="Times New Roman" pitchFamily="18" charset="0"/>
                          <a:cs typeface="Times New Roman" pitchFamily="18" charset="0"/>
                        </a:rPr>
                        <a:t> </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ru-RU" sz="1100">
                          <a:effectLst/>
                          <a:latin typeface="Times New Roman" pitchFamily="18" charset="0"/>
                          <a:cs typeface="Times New Roman" pitchFamily="18" charset="0"/>
                        </a:rPr>
                        <a:t> </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ru-RU" sz="1100" dirty="0">
                          <a:effectLst/>
                          <a:latin typeface="Times New Roman" pitchFamily="18" charset="0"/>
                          <a:cs typeface="Times New Roman" pitchFamily="18" charset="0"/>
                        </a:rPr>
                        <a:t> </a:t>
                      </a:r>
                      <a:endParaRPr lang="ru-RU" sz="1100" dirty="0">
                        <a:effectLst/>
                        <a:latin typeface="Times New Roman" pitchFamily="18" charset="0"/>
                        <a:ea typeface="Times New Roman"/>
                        <a:cs typeface="Times New Roman" pitchFamily="18" charset="0"/>
                      </a:endParaRPr>
                    </a:p>
                  </a:txBody>
                  <a:tcPr marL="63309" marR="63309" marT="0" marB="0"/>
                </a:tc>
              </a:tr>
              <a:tr h="1575175">
                <a:tc>
                  <a:txBody>
                    <a:bodyPr/>
                    <a:lstStyle/>
                    <a:p>
                      <a:pPr>
                        <a:spcAft>
                          <a:spcPts val="0"/>
                        </a:spcAft>
                      </a:pPr>
                      <a:r>
                        <a:rPr lang="kk-KZ" sz="1100" b="0" dirty="0">
                          <a:effectLst/>
                          <a:latin typeface="Times New Roman" pitchFamily="18" charset="0"/>
                          <a:cs typeface="Times New Roman" pitchFamily="18" charset="0"/>
                        </a:rPr>
                        <a:t>П</a:t>
                      </a:r>
                      <a:r>
                        <a:rPr lang="ru-RU" sz="1100" b="0" dirty="0" err="1">
                          <a:effectLst/>
                          <a:latin typeface="Times New Roman" pitchFamily="18" charset="0"/>
                          <a:cs typeface="Times New Roman" pitchFamily="18" charset="0"/>
                        </a:rPr>
                        <a:t>едагоги</a:t>
                      </a:r>
                      <a:r>
                        <a:rPr lang="kk-KZ" sz="1100" b="0" dirty="0">
                          <a:effectLst/>
                          <a:latin typeface="Times New Roman" pitchFamily="18" charset="0"/>
                          <a:cs typeface="Times New Roman" pitchFamily="18" charset="0"/>
                        </a:rPr>
                        <a:t>калық оқулар</a:t>
                      </a:r>
                      <a:r>
                        <a:rPr lang="ru-RU" sz="1100" b="0" dirty="0">
                          <a:effectLst/>
                          <a:latin typeface="Times New Roman" pitchFamily="18" charset="0"/>
                          <a:cs typeface="Times New Roman" pitchFamily="18" charset="0"/>
                        </a:rPr>
                        <a:t>, конференция, форум, </a:t>
                      </a:r>
                      <a:r>
                        <a:rPr lang="ru-RU" sz="1100" b="0" dirty="0" err="1">
                          <a:effectLst/>
                          <a:latin typeface="Times New Roman" pitchFamily="18" charset="0"/>
                          <a:cs typeface="Times New Roman" pitchFamily="18" charset="0"/>
                        </a:rPr>
                        <a:t>фестивал</a:t>
                      </a:r>
                      <a:r>
                        <a:rPr lang="kk-KZ" sz="1100" b="0" dirty="0">
                          <a:effectLst/>
                          <a:latin typeface="Times New Roman" pitchFamily="18" charset="0"/>
                          <a:cs typeface="Times New Roman" pitchFamily="18" charset="0"/>
                        </a:rPr>
                        <a:t>ьдерге және т.б</a:t>
                      </a:r>
                      <a:r>
                        <a:rPr lang="ru-RU" sz="1100" b="0" dirty="0">
                          <a:effectLst/>
                          <a:latin typeface="Times New Roman" pitchFamily="18" charset="0"/>
                          <a:cs typeface="Times New Roman" pitchFamily="18" charset="0"/>
                        </a:rPr>
                        <a:t>.</a:t>
                      </a:r>
                      <a:r>
                        <a:rPr lang="kk-KZ" sz="1100" b="0" dirty="0">
                          <a:effectLst/>
                          <a:latin typeface="Times New Roman" pitchFamily="18" charset="0"/>
                          <a:cs typeface="Times New Roman" pitchFamily="18" charset="0"/>
                        </a:rPr>
                        <a:t> қатысуы</a:t>
                      </a:r>
                      <a:endParaRPr lang="ru-RU" sz="1100" b="0" dirty="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a:effectLst/>
                          <a:latin typeface="Times New Roman" pitchFamily="18" charset="0"/>
                          <a:cs typeface="Times New Roman" pitchFamily="18" charset="0"/>
                        </a:rPr>
                        <a:t> </a:t>
                      </a:r>
                      <a:endParaRPr lang="ru-RU" sz="1100">
                        <a:effectLst/>
                        <a:latin typeface="Times New Roman" pitchFamily="18" charset="0"/>
                        <a:cs typeface="Times New Roman" pitchFamily="18" charset="0"/>
                      </a:endParaRPr>
                    </a:p>
                    <a:p>
                      <a:pPr>
                        <a:spcAft>
                          <a:spcPts val="0"/>
                        </a:spcAft>
                      </a:pPr>
                      <a:r>
                        <a:rPr lang="kk-KZ" sz="1100">
                          <a:effectLst/>
                          <a:latin typeface="Times New Roman" pitchFamily="18" charset="0"/>
                          <a:cs typeface="Times New Roman" pitchFamily="18" charset="0"/>
                        </a:rPr>
                        <a:t> </a:t>
                      </a:r>
                      <a:endParaRPr lang="ru-RU" sz="1100">
                        <a:effectLst/>
                        <a:latin typeface="Times New Roman" pitchFamily="18" charset="0"/>
                        <a:cs typeface="Times New Roman" pitchFamily="18" charset="0"/>
                      </a:endParaRPr>
                    </a:p>
                    <a:p>
                      <a:pPr>
                        <a:spcAft>
                          <a:spcPts val="0"/>
                        </a:spcAft>
                      </a:pPr>
                      <a:r>
                        <a:rPr lang="kk-KZ" sz="1100">
                          <a:effectLst/>
                          <a:latin typeface="Times New Roman" pitchFamily="18" charset="0"/>
                          <a:cs typeface="Times New Roman" pitchFamily="18" charset="0"/>
                        </a:rPr>
                        <a:t>2016ж</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a:effectLst/>
                          <a:latin typeface="Times New Roman" pitchFamily="18" charset="0"/>
                          <a:cs typeface="Times New Roman" pitchFamily="18" charset="0"/>
                        </a:rPr>
                        <a:t> </a:t>
                      </a:r>
                      <a:endParaRPr lang="ru-RU" sz="1100">
                        <a:effectLst/>
                        <a:latin typeface="Times New Roman" pitchFamily="18" charset="0"/>
                        <a:cs typeface="Times New Roman" pitchFamily="18" charset="0"/>
                      </a:endParaRPr>
                    </a:p>
                    <a:p>
                      <a:pPr>
                        <a:spcAft>
                          <a:spcPts val="0"/>
                        </a:spcAft>
                      </a:pPr>
                      <a:r>
                        <a:rPr lang="kk-KZ" sz="1100">
                          <a:effectLst/>
                          <a:latin typeface="Times New Roman" pitchFamily="18" charset="0"/>
                          <a:cs typeface="Times New Roman" pitchFamily="18" charset="0"/>
                        </a:rPr>
                        <a:t>Мектеп өзін-өзі оқытатын ұйым</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a:effectLst/>
                          <a:latin typeface="Times New Roman" pitchFamily="18" charset="0"/>
                          <a:cs typeface="Times New Roman" pitchFamily="18" charset="0"/>
                        </a:rPr>
                        <a:t> </a:t>
                      </a:r>
                      <a:endParaRPr lang="ru-RU" sz="1100">
                        <a:effectLst/>
                        <a:latin typeface="Times New Roman" pitchFamily="18" charset="0"/>
                        <a:cs typeface="Times New Roman" pitchFamily="18" charset="0"/>
                      </a:endParaRPr>
                    </a:p>
                    <a:p>
                      <a:pPr>
                        <a:spcAft>
                          <a:spcPts val="0"/>
                        </a:spcAft>
                      </a:pPr>
                      <a:r>
                        <a:rPr lang="kk-KZ" sz="1100">
                          <a:effectLst/>
                          <a:latin typeface="Times New Roman" pitchFamily="18" charset="0"/>
                          <a:cs typeface="Times New Roman" pitchFamily="18" charset="0"/>
                        </a:rPr>
                        <a:t>Аймақтық семинар</a:t>
                      </a:r>
                      <a:endParaRPr lang="ru-RU" sz="1100">
                        <a:effectLst/>
                        <a:latin typeface="Times New Roman" pitchFamily="18" charset="0"/>
                        <a:ea typeface="Times New Roman"/>
                        <a:cs typeface="Times New Roman" pitchFamily="18" charset="0"/>
                      </a:endParaRPr>
                    </a:p>
                  </a:txBody>
                  <a:tcPr marL="63309" marR="63309" marT="0" marB="0"/>
                </a:tc>
                <a:tc>
                  <a:txBody>
                    <a:bodyPr/>
                    <a:lstStyle/>
                    <a:p>
                      <a:pPr>
                        <a:spcAft>
                          <a:spcPts val="0"/>
                        </a:spcAft>
                      </a:pPr>
                      <a:r>
                        <a:rPr lang="kk-KZ" sz="1100" dirty="0">
                          <a:effectLst/>
                          <a:latin typeface="Times New Roman" pitchFamily="18" charset="0"/>
                          <a:cs typeface="Times New Roman" pitchFamily="18" charset="0"/>
                        </a:rPr>
                        <a:t>Аймақтық мектеп мұғалімдеріне рефлексиялық есеп</a:t>
                      </a:r>
                      <a:endParaRPr lang="ru-RU" sz="1100" dirty="0">
                        <a:effectLst/>
                        <a:latin typeface="Times New Roman" pitchFamily="18" charset="0"/>
                        <a:cs typeface="Times New Roman" pitchFamily="18" charset="0"/>
                      </a:endParaRPr>
                    </a:p>
                    <a:p>
                      <a:pPr>
                        <a:spcAft>
                          <a:spcPts val="0"/>
                        </a:spcAft>
                      </a:pPr>
                      <a:r>
                        <a:rPr lang="kk-KZ" sz="1100" dirty="0">
                          <a:effectLst/>
                          <a:latin typeface="Times New Roman" pitchFamily="18" charset="0"/>
                          <a:cs typeface="Times New Roman" pitchFamily="18" charset="0"/>
                        </a:rPr>
                        <a:t> </a:t>
                      </a:r>
                      <a:endParaRPr lang="ru-RU" sz="1100" dirty="0">
                        <a:effectLst/>
                        <a:latin typeface="Times New Roman" pitchFamily="18" charset="0"/>
                        <a:ea typeface="Times New Roman"/>
                        <a:cs typeface="Times New Roman" pitchFamily="18" charset="0"/>
                      </a:endParaRPr>
                    </a:p>
                  </a:txBody>
                  <a:tcPr marL="63309" marR="63309" marT="0" marB="0"/>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xmlns="" val="3817756406"/>
              </p:ext>
            </p:extLst>
          </p:nvPr>
        </p:nvGraphicFramePr>
        <p:xfrm>
          <a:off x="1884338" y="902707"/>
          <a:ext cx="5035575" cy="1121664"/>
        </p:xfrm>
        <a:graphic>
          <a:graphicData uri="http://schemas.openxmlformats.org/drawingml/2006/table">
            <a:tbl>
              <a:tblPr firstRow="1" firstCol="1" bandRow="1">
                <a:tableStyleId>{5C22544A-7EE6-4342-B048-85BDC9FD1C3A}</a:tableStyleId>
              </a:tblPr>
              <a:tblGrid>
                <a:gridCol w="1096253"/>
                <a:gridCol w="3939322"/>
              </a:tblGrid>
              <a:tr h="942117">
                <a:tc>
                  <a:txBody>
                    <a:bodyPr/>
                    <a:lstStyle/>
                    <a:p>
                      <a:pPr>
                        <a:lnSpc>
                          <a:spcPct val="115000"/>
                        </a:lnSpc>
                        <a:spcAft>
                          <a:spcPts val="0"/>
                        </a:spcAft>
                      </a:pPr>
                      <a:endParaRPr lang="kk-KZ" sz="1400" dirty="0">
                        <a:effectLst/>
                        <a:latin typeface="Times New Roman"/>
                        <a:ea typeface="Times New Roman"/>
                        <a:cs typeface="Times New Roman"/>
                      </a:endParaRPr>
                    </a:p>
                  </a:txBody>
                  <a:tcPr marL="68580" marR="68580" marT="0" marB="0"/>
                </a:tc>
                <a:tc>
                  <a:txBody>
                    <a:bodyPr/>
                    <a:lstStyle/>
                    <a:p>
                      <a:pPr algn="ctr">
                        <a:lnSpc>
                          <a:spcPct val="115000"/>
                        </a:lnSpc>
                        <a:spcAft>
                          <a:spcPts val="0"/>
                        </a:spcAft>
                      </a:pPr>
                      <a:r>
                        <a:rPr lang="kk-KZ" sz="1400" cap="all" dirty="0">
                          <a:effectLst/>
                        </a:rPr>
                        <a:t>Аягөз аудандық Білім бөлімі</a:t>
                      </a:r>
                      <a:endParaRPr lang="ru-RU" sz="1100" dirty="0">
                        <a:effectLst/>
                      </a:endParaRPr>
                    </a:p>
                    <a:p>
                      <a:pPr algn="ctr">
                        <a:lnSpc>
                          <a:spcPct val="115000"/>
                        </a:lnSpc>
                        <a:spcAft>
                          <a:spcPts val="0"/>
                        </a:spcAft>
                      </a:pPr>
                      <a:r>
                        <a:rPr lang="kk-KZ" sz="1400" dirty="0">
                          <a:effectLst/>
                        </a:rPr>
                        <a:t> </a:t>
                      </a:r>
                      <a:endParaRPr lang="ru-RU" sz="1100" dirty="0">
                        <a:effectLst/>
                      </a:endParaRPr>
                    </a:p>
                    <a:p>
                      <a:pPr algn="ctr">
                        <a:lnSpc>
                          <a:spcPct val="115000"/>
                        </a:lnSpc>
                        <a:spcAft>
                          <a:spcPts val="0"/>
                        </a:spcAft>
                      </a:pPr>
                      <a:r>
                        <a:rPr lang="kk-KZ" sz="1200" dirty="0">
                          <a:effectLst/>
                        </a:rPr>
                        <a:t>«Жамбыл Жабаев атындағы жалпы білім беретін орта мектеп» </a:t>
                      </a:r>
                      <a:endParaRPr lang="ru-RU" sz="1100" dirty="0">
                        <a:effectLst/>
                      </a:endParaRPr>
                    </a:p>
                    <a:p>
                      <a:pPr algn="ctr">
                        <a:lnSpc>
                          <a:spcPct val="115000"/>
                        </a:lnSpc>
                        <a:spcAft>
                          <a:spcPts val="0"/>
                        </a:spcAft>
                      </a:pPr>
                      <a:r>
                        <a:rPr lang="kk-KZ" sz="1200" dirty="0">
                          <a:effectLst/>
                        </a:rPr>
                        <a:t>коммуналдық мемлекеттік мекемесі</a:t>
                      </a:r>
                      <a:endParaRPr lang="ru-RU" sz="1100" dirty="0">
                        <a:effectLst/>
                        <a:latin typeface="Calibri"/>
                        <a:ea typeface="Times New Roman"/>
                        <a:cs typeface="Times New Roman"/>
                      </a:endParaRPr>
                    </a:p>
                  </a:txBody>
                  <a:tcPr marL="68580" marR="68580" marT="0" marB="0"/>
                </a:tc>
              </a:tr>
            </a:tbl>
          </a:graphicData>
        </a:graphic>
      </p:graphicFrame>
      <p:pic>
        <p:nvPicPr>
          <p:cNvPr id="3" name="Рисунок 2" descr="C:\Users\Асем\с того компа\для слайда\SAM_0324.JPG"/>
          <p:cNvPicPr/>
          <p:nvPr/>
        </p:nvPicPr>
        <p:blipFill>
          <a:blip r:embed="rId2" cstate="print"/>
          <a:srcRect/>
          <a:stretch>
            <a:fillRect/>
          </a:stretch>
        </p:blipFill>
        <p:spPr bwMode="auto">
          <a:xfrm>
            <a:off x="909811" y="1029246"/>
            <a:ext cx="555625" cy="673100"/>
          </a:xfrm>
          <a:prstGeom prst="ellipse">
            <a:avLst/>
          </a:prstGeom>
          <a:ln w="63500" cap="rnd">
            <a:solidFill>
              <a:schemeClr val="tx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Рисунок 3" descr="G:\DCIM\659PHOTO\SAM_0428.JPG"/>
          <p:cNvPicPr/>
          <p:nvPr/>
        </p:nvPicPr>
        <p:blipFill>
          <a:blip r:embed="rId3" cstate="print"/>
          <a:srcRect l="3125" t="8008" b="19726"/>
          <a:stretch>
            <a:fillRect/>
          </a:stretch>
        </p:blipFill>
        <p:spPr bwMode="auto">
          <a:xfrm>
            <a:off x="909811" y="2822901"/>
            <a:ext cx="6264696" cy="2532474"/>
          </a:xfrm>
          <a:prstGeom prst="rect">
            <a:avLst/>
          </a:prstGeom>
          <a:ln>
            <a:noFill/>
          </a:ln>
          <a:effectLst>
            <a:softEdge rad="112500"/>
          </a:effectLst>
        </p:spPr>
      </p:pic>
      <p:sp>
        <p:nvSpPr>
          <p:cNvPr id="5" name="Rectangle 3"/>
          <p:cNvSpPr>
            <a:spLocks noChangeArrowheads="1"/>
          </p:cNvSpPr>
          <p:nvPr/>
        </p:nvSpPr>
        <p:spPr bwMode="auto">
          <a:xfrm>
            <a:off x="220509" y="2132856"/>
            <a:ext cx="6557821"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lang="kk-KZ" sz="1200" b="1" dirty="0" smtClean="0">
                <a:latin typeface="Times New Roman" pitchFamily="18" charset="0"/>
                <a:ea typeface="Times New Roman" pitchFamily="18" charset="0"/>
                <a:cs typeface="Times New Roman" pitchFamily="18" charset="0"/>
              </a:rPr>
              <a:t>Алғашқы  қадам . Алғашқы нәтиже  атты  ата-аналарға арналған  мектепішілік  семинар.</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Б А Ғ Д А Р Л А М А С Ы</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2347913" y="5195898"/>
            <a:ext cx="2299540" cy="15081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lang="kk-KZ" sz="1400" dirty="0">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Қарағаш  ауылы,  2017 жыл</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800" b="1" i="1"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6691270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4000496" y="785794"/>
            <a:ext cx="4786346"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39750" algn="l" defTabSz="914400" rtl="0" eaLnBrk="1" fontAlgn="base" latinLnBrk="0" hangingPunct="1">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Алғашқы қадам. Алғашқы нәтиже</a:t>
            </a:r>
            <a:r>
              <a:rPr kumimoji="0" lang="kk-KZ" sz="1400" b="1"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атты ата-аналарға арналған мектепішілік семинар</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 А Ғ Д А Р Л А М А С Ы</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Өткізілу орны:</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ШҚО Аягөз ауданы Қарағаш ауылы Аягөз аудандық Білім бөліміне қарасты </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Жамбыл Жабаев атындағы жалпы білім беретін орта мектеп</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КММ</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Өтілу мерзімі:</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2017 жыл 14, 15   сәуір</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Ұйымдастырушылар:</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мектеп тренері және </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Тәжірибедегі рефлексия</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бағдарламасы бойынша дайындықтан өткен пән мұғалімдері.</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Семинарға қатысушылар:</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мектеп оқушылары, ата-аналар және мектеп қызметкерлері мен басшылары.</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Семинар мақсаты:</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мектеп мұғалімдерінің </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Тәжірибедегі рефлексия</a:t>
            </a:r>
            <a:r>
              <a:rPr kumimoji="0" lang="kk-KZ" sz="14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бағдарламасы бойынша дайындықтан өткеннен кейін оқушылардың шығармашылық, зерттеушілік дағдыларын, логикалық және сын тұрғысын ойлауын дамытатын технологиялар мен әдістемелерді оқыту үдерісіне енгізу жолындағы алғашқы нәтижелермен бөлісу және жаңартылған білім беру мазмұны туралы ата-аналармен пікірлесу. </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Семинар нәтижесі: </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ата-аналар</a:t>
            </a:r>
            <a:r>
              <a:rPr kumimoji="0" lang="kk-K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бағдарлама негізінде сабақ үдерісіне енгізілген өзгерістермен танысады;</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оқушылар ата-аналарына жаңаша жұмыс істеу дағдыларын танытады;</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539750" algn="l" defTabSz="914400" rtl="0" eaLnBrk="0" fontAlgn="base" latinLnBrk="0" hangingPunct="0">
              <a:lnSpc>
                <a:spcPct val="100000"/>
              </a:lnSpc>
              <a:spcBef>
                <a:spcPct val="0"/>
              </a:spcBef>
              <a:spcAft>
                <a:spcPct val="0"/>
              </a:spcAft>
              <a:buClrTx/>
              <a:buSzTx/>
              <a:buFontTx/>
              <a:buNone/>
              <a:tabLst/>
            </a:pPr>
            <a:r>
              <a:rPr kumimoji="0" lang="kk-K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оқушылар өздерінің ата-аналарын алғашқы жетістіктерімен таныстырады.  </a:t>
            </a:r>
            <a:endParaRPr kumimoji="0" lang="kk-KZ"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 name="Таблица 2"/>
          <p:cNvGraphicFramePr>
            <a:graphicFrameLocks noGrp="1"/>
          </p:cNvGraphicFramePr>
          <p:nvPr/>
        </p:nvGraphicFramePr>
        <p:xfrm>
          <a:off x="357158" y="1000107"/>
          <a:ext cx="3429024" cy="5500728"/>
        </p:xfrm>
        <a:graphic>
          <a:graphicData uri="http://schemas.openxmlformats.org/drawingml/2006/table">
            <a:tbl>
              <a:tblPr/>
              <a:tblGrid>
                <a:gridCol w="887007"/>
                <a:gridCol w="324202"/>
                <a:gridCol w="887007"/>
                <a:gridCol w="665404"/>
                <a:gridCol w="665404"/>
              </a:tblGrid>
              <a:tr h="263650">
                <a:tc>
                  <a:txBody>
                    <a:bodyPr/>
                    <a:lstStyle/>
                    <a:p>
                      <a:pPr algn="ctr">
                        <a:lnSpc>
                          <a:spcPct val="115000"/>
                        </a:lnSpc>
                        <a:spcAft>
                          <a:spcPts val="0"/>
                        </a:spcAft>
                      </a:pPr>
                      <a:r>
                        <a:rPr lang="kk-KZ" sz="600" b="1" dirty="0">
                          <a:latin typeface="Times New Roman"/>
                          <a:ea typeface="Times New Roman"/>
                          <a:cs typeface="Times New Roman"/>
                        </a:rPr>
                        <a:t>№</a:t>
                      </a:r>
                      <a:endParaRPr lang="ru-RU" sz="600" dirty="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600" b="1">
                          <a:latin typeface="Times New Roman"/>
                          <a:ea typeface="Times New Roman"/>
                          <a:cs typeface="Times New Roman"/>
                        </a:rPr>
                        <a:t>Уақыты</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600" b="1">
                          <a:latin typeface="Times New Roman"/>
                          <a:ea typeface="Times New Roman"/>
                          <a:cs typeface="Times New Roman"/>
                        </a:rPr>
                        <a:t>Өтетін шаралар</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600" b="1">
                          <a:latin typeface="Times New Roman"/>
                          <a:ea typeface="Times New Roman"/>
                          <a:cs typeface="Times New Roman"/>
                        </a:rPr>
                        <a:t>Өткізілу орны</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kk-KZ" sz="600" b="1">
                          <a:latin typeface="Times New Roman"/>
                          <a:ea typeface="Times New Roman"/>
                          <a:cs typeface="Times New Roman"/>
                        </a:rPr>
                        <a:t>Жауаптылар</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2505">
                <a:tc rowSpan="3">
                  <a:txBody>
                    <a:bodyPr/>
                    <a:lstStyle/>
                    <a:p>
                      <a:pPr algn="ctr">
                        <a:lnSpc>
                          <a:spcPct val="115000"/>
                        </a:lnSpc>
                        <a:spcAft>
                          <a:spcPts val="0"/>
                        </a:spcAft>
                      </a:pPr>
                      <a:r>
                        <a:rPr lang="kk-KZ" sz="600">
                          <a:latin typeface="Times New Roman"/>
                          <a:ea typeface="Times New Roman"/>
                          <a:cs typeface="Times New Roman"/>
                        </a:rPr>
                        <a:t>1</a:t>
                      </a:r>
                      <a:endParaRPr lang="ru-RU" sz="600">
                        <a:latin typeface="Calibri"/>
                        <a:ea typeface="Times New Roman"/>
                        <a:cs typeface="Times New Roman"/>
                      </a:endParaRPr>
                    </a:p>
                  </a:txBody>
                  <a:tcPr marL="35683" marR="356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15000"/>
                        </a:lnSpc>
                        <a:spcAft>
                          <a:spcPts val="0"/>
                        </a:spcAft>
                      </a:pPr>
                      <a:r>
                        <a:rPr lang="kk-KZ" sz="600">
                          <a:latin typeface="Times New Roman"/>
                          <a:ea typeface="Times New Roman"/>
                          <a:cs typeface="Times New Roman"/>
                        </a:rPr>
                        <a:t>14 сәуір сағат</a:t>
                      </a:r>
                      <a:endParaRPr lang="ru-RU" sz="600">
                        <a:latin typeface="Calibri"/>
                        <a:ea typeface="Times New Roman"/>
                        <a:cs typeface="Times New Roman"/>
                      </a:endParaRPr>
                    </a:p>
                    <a:p>
                      <a:pPr algn="ctr">
                        <a:lnSpc>
                          <a:spcPct val="115000"/>
                        </a:lnSpc>
                        <a:spcAft>
                          <a:spcPts val="0"/>
                        </a:spcAft>
                      </a:pPr>
                      <a:r>
                        <a:rPr lang="kk-KZ" sz="600">
                          <a:latin typeface="Times New Roman"/>
                          <a:ea typeface="Times New Roman"/>
                          <a:cs typeface="Times New Roman"/>
                        </a:rPr>
                        <a:t>13:30-14:10</a:t>
                      </a:r>
                      <a:endParaRPr lang="ru-RU" sz="600">
                        <a:latin typeface="Calibri"/>
                        <a:ea typeface="Times New Roman"/>
                        <a:cs typeface="Times New Roman"/>
                      </a:endParaRPr>
                    </a:p>
                  </a:txBody>
                  <a:tcPr marL="35683" marR="356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Ашық сабақ  «Сауат ашу»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1-сынып кабинеті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Мукашева Ж.Ж.</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47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«Әдебиеттік оқу» пәні </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2-сынып кабинеті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Сасенова А.С.</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47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«Әдебиеттік оқу» пән</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3-сынып кабинеті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Ильясова Г. Б. </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7300">
                <a:tc>
                  <a:txBody>
                    <a:bodyPr/>
                    <a:lstStyle/>
                    <a:p>
                      <a:pPr algn="just">
                        <a:lnSpc>
                          <a:spcPct val="115000"/>
                        </a:lnSpc>
                        <a:spcAft>
                          <a:spcPts val="0"/>
                        </a:spcAft>
                      </a:pPr>
                      <a:r>
                        <a:rPr lang="kk-KZ" sz="600">
                          <a:latin typeface="Times New Roman"/>
                          <a:ea typeface="Times New Roman"/>
                          <a:cs typeface="Times New Roman"/>
                        </a:rPr>
                        <a:t>2</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15 сәуір сағ. 9:30</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Ашық сабақ</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dirty="0">
                          <a:latin typeface="Times New Roman"/>
                          <a:ea typeface="Times New Roman"/>
                          <a:cs typeface="Times New Roman"/>
                        </a:rPr>
                        <a:t>Дайындық тобы</a:t>
                      </a:r>
                      <a:endParaRPr lang="ru-RU" sz="600" dirty="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dirty="0">
                          <a:latin typeface="Times New Roman"/>
                          <a:ea typeface="Times New Roman"/>
                          <a:cs typeface="Times New Roman"/>
                        </a:rPr>
                        <a:t>Темиргалина Ж.М.</a:t>
                      </a:r>
                      <a:endParaRPr lang="ru-RU" sz="600" dirty="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rowSpan="8">
                  <a:txBody>
                    <a:bodyPr/>
                    <a:lstStyle/>
                    <a:p>
                      <a:pPr algn="ctr">
                        <a:lnSpc>
                          <a:spcPct val="115000"/>
                        </a:lnSpc>
                        <a:spcAft>
                          <a:spcPts val="0"/>
                        </a:spcAft>
                      </a:pPr>
                      <a:r>
                        <a:rPr lang="kk-KZ" sz="600">
                          <a:latin typeface="Times New Roman"/>
                          <a:ea typeface="Times New Roman"/>
                          <a:cs typeface="Times New Roman"/>
                        </a:rPr>
                        <a:t>3</a:t>
                      </a:r>
                      <a:endParaRPr lang="ru-RU" sz="600">
                        <a:latin typeface="Calibri"/>
                        <a:ea typeface="Times New Roman"/>
                        <a:cs typeface="Times New Roman"/>
                      </a:endParaRPr>
                    </a:p>
                  </a:txBody>
                  <a:tcPr marL="35683" marR="356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8">
                  <a:txBody>
                    <a:bodyPr/>
                    <a:lstStyle/>
                    <a:p>
                      <a:pPr algn="ctr">
                        <a:lnSpc>
                          <a:spcPct val="115000"/>
                        </a:lnSpc>
                        <a:spcAft>
                          <a:spcPts val="0"/>
                        </a:spcAft>
                      </a:pPr>
                      <a:r>
                        <a:rPr lang="kk-KZ" sz="600">
                          <a:latin typeface="Times New Roman"/>
                          <a:ea typeface="Times New Roman"/>
                          <a:cs typeface="Times New Roman"/>
                        </a:rPr>
                        <a:t>15 сәуір сағат 8:00-8:45</a:t>
                      </a:r>
                      <a:endParaRPr lang="ru-RU" sz="600">
                        <a:latin typeface="Calibri"/>
                        <a:ea typeface="Times New Roman"/>
                        <a:cs typeface="Times New Roman"/>
                      </a:endParaRPr>
                    </a:p>
                  </a:txBody>
                  <a:tcPr marL="35683" marR="356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Ашық сабақ «Қазақ тілі»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4 «а»  сыныбы</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Қарабаева Ж.Қ.</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«Қазақ тілі»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4 «б» сыныбы</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Қыдырманова М.Қ.</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47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«Математика»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5-сынып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Маржикенова А.А.</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«Қазақ тілі»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6-сынып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Бибекова Ж.Қ.</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«Тарих»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7-сынып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Оспанова Б.Т.</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«Биология»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8-сынып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Пазылова М.М.</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«География»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9- 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Баисова Айман К.</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5475">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kk-KZ" sz="600">
                          <a:latin typeface="Times New Roman"/>
                          <a:ea typeface="Times New Roman"/>
                          <a:cs typeface="Times New Roman"/>
                        </a:rPr>
                        <a:t>Ашық сабақ «Қазақ әдебиеті  пәні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10-сынып</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Олжаханова Б.К.</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9125">
                <a:tc>
                  <a:txBody>
                    <a:bodyPr/>
                    <a:lstStyle/>
                    <a:p>
                      <a:pPr algn="just">
                        <a:lnSpc>
                          <a:spcPct val="115000"/>
                        </a:lnSpc>
                        <a:spcAft>
                          <a:spcPts val="0"/>
                        </a:spcAft>
                      </a:pPr>
                      <a:r>
                        <a:rPr lang="kk-KZ" sz="600">
                          <a:latin typeface="Times New Roman"/>
                          <a:ea typeface="Times New Roman"/>
                          <a:cs typeface="Times New Roman"/>
                        </a:rPr>
                        <a:t>4</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15 сәуір сағат 8:50-9:35</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«Алғашқы қадам. Алғашқы нәтиже» атты тренинг</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Акт залы</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kk-KZ" sz="600">
                          <a:latin typeface="Times New Roman"/>
                          <a:ea typeface="Times New Roman"/>
                          <a:cs typeface="Times New Roman"/>
                        </a:rPr>
                        <a:t>Мектеп тренері және пән мұғалімдері</a:t>
                      </a:r>
                      <a:endParaRPr lang="ru-RU" sz="60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464">
                <a:tc gridSpan="5">
                  <a:txBody>
                    <a:bodyPr/>
                    <a:lstStyle/>
                    <a:p>
                      <a:pPr algn="just">
                        <a:lnSpc>
                          <a:spcPct val="115000"/>
                        </a:lnSpc>
                        <a:spcAft>
                          <a:spcPts val="0"/>
                        </a:spcAft>
                      </a:pPr>
                      <a:r>
                        <a:rPr lang="kk-KZ" sz="600" dirty="0">
                          <a:latin typeface="Times New Roman"/>
                          <a:ea typeface="Times New Roman"/>
                          <a:cs typeface="Times New Roman"/>
                        </a:rPr>
                        <a:t>Ескерту: сабаққа балаларыңызбен бірге көрсетілген уақытта кешікпей келулеріңізді сұраймыз.</a:t>
                      </a:r>
                      <a:endParaRPr lang="ru-RU" sz="600" dirty="0">
                        <a:latin typeface="Calibri"/>
                        <a:ea typeface="Times New Roman"/>
                        <a:cs typeface="Times New Roman"/>
                      </a:endParaRPr>
                    </a:p>
                  </a:txBody>
                  <a:tcPr marL="35683" marR="35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142844" y="1000108"/>
            <a:ext cx="3643338"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kk-KZ" sz="1600" b="1" i="1" u="none" strike="noStrike" cap="none" normalizeH="0" baseline="0" dirty="0" smtClean="0">
                <a:ln>
                  <a:noFill/>
                </a:ln>
                <a:solidFill>
                  <a:srgbClr val="00B0F0"/>
                </a:solidFill>
                <a:effectLst/>
                <a:latin typeface="Calibri"/>
                <a:ea typeface="Times New Roman" pitchFamily="18" charset="0"/>
                <a:cs typeface="Times New Roman" pitchFamily="18" charset="0"/>
              </a:rPr>
              <a:t>«</a:t>
            </a:r>
            <a:r>
              <a:rPr kumimoji="0" lang="kk-KZ" sz="16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Ж.Жабаев атындағы жалпы білім      беретін орта мектеп</a:t>
            </a:r>
            <a:r>
              <a:rPr kumimoji="0" lang="kk-KZ" sz="1600" b="1" i="1" u="none" strike="noStrike" cap="none" normalizeH="0" baseline="0" dirty="0" smtClean="0">
                <a:ln>
                  <a:noFill/>
                </a:ln>
                <a:solidFill>
                  <a:srgbClr val="00B0F0"/>
                </a:solidFill>
                <a:effectLst/>
                <a:latin typeface="Calibri"/>
                <a:ea typeface="Times New Roman" pitchFamily="18" charset="0"/>
                <a:cs typeface="Times New Roman" pitchFamily="18" charset="0"/>
              </a:rPr>
              <a:t>»</a:t>
            </a:r>
            <a:r>
              <a:rPr kumimoji="0" lang="kk-KZ" sz="16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КММ</a:t>
            </a:r>
          </a:p>
          <a:p>
            <a:pPr marL="0" marR="0" lvl="0" indent="449263" algn="l" defTabSz="914400" rtl="0" eaLnBrk="1" fontAlgn="base" latinLnBrk="0" hangingPunct="1">
              <a:lnSpc>
                <a:spcPct val="100000"/>
              </a:lnSpc>
              <a:spcBef>
                <a:spcPct val="0"/>
              </a:spcBef>
              <a:spcAft>
                <a:spcPct val="0"/>
              </a:spcAft>
              <a:buClrTx/>
              <a:buSzTx/>
              <a:buFontTx/>
              <a:buNone/>
              <a:tabLst/>
            </a:pPr>
            <a:endParaRPr lang="kk-KZ" sz="1600" b="1" i="1" dirty="0" smtClean="0">
              <a:solidFill>
                <a:srgbClr val="00B0F0"/>
              </a:solidFill>
              <a:latin typeface="Times New Roman" pitchFamily="18" charset="0"/>
              <a:cs typeface="Times New Roman" pitchFamily="18" charset="0"/>
            </a:endParaRPr>
          </a:p>
          <a:p>
            <a:pPr marL="0" marR="0" lvl="0" indent="449263" defTabSz="914400" rtl="0" eaLnBrk="0" fontAlgn="base" latinLnBrk="0" hangingPunct="0">
              <a:lnSpc>
                <a:spcPct val="100000"/>
              </a:lnSpc>
              <a:spcBef>
                <a:spcPct val="0"/>
              </a:spcBef>
              <a:spcAft>
                <a:spcPct val="0"/>
              </a:spcAft>
              <a:buClrTx/>
              <a:buSzTx/>
              <a:buFontTx/>
              <a:buNone/>
              <a:tabLst/>
            </a:pPr>
            <a:r>
              <a:rPr kumimoji="0" lang="kk-KZ" sz="36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Жаңартылған бағдарлама бойынша оқу мазмұнына    енгізілген өзгерістер</a:t>
            </a:r>
            <a:endParaRPr kumimoji="0" lang="ru-RU" sz="800" b="0" i="0" u="none" strike="noStrike" cap="none" normalizeH="0" baseline="0" dirty="0" smtClean="0">
              <a:ln>
                <a:noFill/>
              </a:ln>
              <a:solidFill>
                <a:srgbClr val="00B0F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4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rgbClr val="00B0F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4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                                </a:t>
            </a:r>
            <a:endParaRPr kumimoji="0" lang="ru-RU" sz="800" b="0" i="0" u="none" strike="noStrike" cap="none" normalizeH="0" baseline="0" dirty="0" smtClean="0">
              <a:ln>
                <a:noFill/>
              </a:ln>
              <a:solidFill>
                <a:srgbClr val="00B0F0"/>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kk-KZ" sz="14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Орындаған: Темиргалина Ж.М</a:t>
            </a:r>
            <a:endParaRPr kumimoji="0" lang="kk-KZ" sz="1800" b="0" i="0" u="none" strike="noStrike" cap="none" normalizeH="0" baseline="0" dirty="0" smtClean="0">
              <a:ln>
                <a:noFill/>
              </a:ln>
              <a:solidFill>
                <a:srgbClr val="00B0F0"/>
              </a:solidFill>
              <a:effectLst/>
              <a:latin typeface="Arial" pitchFamily="34" charset="0"/>
              <a:cs typeface="Arial" pitchFamily="34" charset="0"/>
            </a:endParaRPr>
          </a:p>
        </p:txBody>
      </p:sp>
      <p:sp>
        <p:nvSpPr>
          <p:cNvPr id="33794" name="Rectangle 2"/>
          <p:cNvSpPr>
            <a:spLocks noChangeArrowheads="1"/>
          </p:cNvSpPr>
          <p:nvPr/>
        </p:nvSpPr>
        <p:spPr bwMode="auto">
          <a:xfrm>
            <a:off x="4214810" y="928670"/>
            <a:ext cx="4357718"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Жаңартылған  бағдарлама  бойынша оқу мазмұнына  енгізілген өзгерістер.</a:t>
            </a:r>
            <a:endParaRPr kumimoji="0" lang="ru-RU" sz="700" b="0" i="0" u="none" strike="noStrike" cap="none" normalizeH="0" baseline="0" dirty="0" smtClean="0">
              <a:ln>
                <a:noFill/>
              </a:ln>
              <a:solidFill>
                <a:srgbClr val="00B0F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1"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                </a:t>
            </a:r>
            <a:r>
              <a:rPr kumimoji="0" lang="kk-KZ" sz="1200" b="0"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Жаңартылған бағдарлама бойынша оқу мазмұнына енгізілген өзгерістер туралы міне екінші жыл айтып келеміз. Біздің жаңартылған бағдарлама бойынша оқыған курстың  мақсаты  бастауыш сынып пәндері бойынша білім беру бағдарламасын жаңарту және критериалды бағалау жүйесін енгізу, мұғалімдердің педагогикалық шеберлігін жетілдіру.  Енді бастауыш сынып бойынша оқу мазмұнына енгезілген өзгерістер өте көп.  Барлығы бастауыш сыныпта бірінші сынып бойынша барлығы  тоғыз пән оқытылады , оның ішінде дене тәрбиесі , ағылшын, орыс тілі. Бастауыш сынып бойынша жаңартылған бағдарлама бойынша оқу мазмұнына енгізілген өзгеріс   мысалы, сауат ашу  пәнін алатын болсақ , біз қазақ тіліндегі 42 әріпті желтоқсан айында бітіріп, екінші жарты жылдықта ана тілі , қазақ тілімен бірге оқылды. Ал қазір сауат ашу сабағы біршама жеңілдетілген, ол жыл бойына оқылады. Әр дыбысқа кем дегенде2-3 сағаттан берілген. Бұл дегеніміз  балаға да, мұғалімге де ыңғайлы.</a:t>
            </a:r>
            <a:endParaRPr kumimoji="0" lang="ru-RU" sz="700" b="0" i="0" u="none" strike="noStrike" cap="none" normalizeH="0" baseline="0" dirty="0" smtClean="0">
              <a:ln>
                <a:noFill/>
              </a:ln>
              <a:solidFill>
                <a:srgbClr val="00B0F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1" u="none" strike="noStrike" cap="none" normalizeH="0" baseline="0" dirty="0" smtClean="0">
                <a:ln>
                  <a:noFill/>
                </a:ln>
                <a:solidFill>
                  <a:srgbClr val="00B0F0"/>
                </a:solidFill>
                <a:effectLst/>
                <a:latin typeface="Times New Roman" pitchFamily="18" charset="0"/>
                <a:ea typeface="Times New Roman" pitchFamily="18" charset="0"/>
                <a:cs typeface="Times New Roman" pitchFamily="18" charset="0"/>
              </a:rPr>
              <a:t>               Сауат ашу  қазақ тілін үйренуге негіз қалау болып саналады. Сауат  ашу білім беру бағдарламасындағы аса маңызды пәндердің бірі болып табылады. Жалпы білімнің негізін қалыптастырады. Мұнда назар аударатын нәрсе "тыңдалым және айтылым", "оқылым", "жазылым" бөлімдері бар. Мұнда әріптерді дұрыс дыбыстауын, мәтіндермен жұмыс жасау, қарапайым сұрақтар қоя білу дағдыларын қалыптастыру. (Қалыптастырушы бағалау бойынша айтып кету). ІІІ - ІҮ  тоқсан да  екі-екі ортақ тақырып бойынша жиынтық бағалау өтеді.</a:t>
            </a:r>
            <a:endParaRPr kumimoji="0" lang="ru-RU" sz="700" b="0" i="0" u="none" strike="noStrike" cap="none" normalizeH="0" baseline="0" dirty="0" smtClean="0">
              <a:ln>
                <a:noFill/>
              </a:ln>
              <a:solidFill>
                <a:srgbClr val="00B0F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sz="1200" b="0" i="1" u="none" strike="noStrike" cap="none" normalizeH="0" baseline="0" dirty="0" smtClean="0">
                <a:ln>
                  <a:noFill/>
                </a:ln>
                <a:solidFill>
                  <a:srgbClr val="00B0F0"/>
                </a:solidFill>
                <a:effectLst/>
                <a:latin typeface="Arial" pitchFamily="34" charset="0"/>
                <a:ea typeface="Times New Roman" pitchFamily="18" charset="0"/>
                <a:cs typeface="Arial" pitchFamily="34" charset="0"/>
              </a:rPr>
              <a:t>", </a:t>
            </a:r>
            <a:endParaRPr kumimoji="0" lang="kk-KZ" sz="1800" b="0" i="0" u="none" strike="noStrike" cap="none" normalizeH="0" baseline="0" dirty="0" smtClean="0">
              <a:ln>
                <a:noFill/>
              </a:ln>
              <a:solidFill>
                <a:srgbClr val="00B0F0"/>
              </a:solidFill>
              <a:effectLst/>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428595" y="1285860"/>
          <a:ext cx="8072496" cy="5000660"/>
        </p:xfrm>
        <a:graphic>
          <a:graphicData uri="http://schemas.openxmlformats.org/drawingml/2006/table">
            <a:tbl>
              <a:tblPr/>
              <a:tblGrid>
                <a:gridCol w="2690832"/>
                <a:gridCol w="2690832"/>
                <a:gridCol w="2690832"/>
              </a:tblGrid>
              <a:tr h="1666886">
                <a:tc>
                  <a:txBody>
                    <a:bodyPr/>
                    <a:lstStyle/>
                    <a:p>
                      <a:pPr>
                        <a:spcAft>
                          <a:spcPts val="0"/>
                        </a:spcAft>
                      </a:pPr>
                      <a:r>
                        <a:rPr lang="ru-RU" sz="1800" dirty="0" err="1">
                          <a:solidFill>
                            <a:srgbClr val="000000"/>
                          </a:solidFill>
                          <a:latin typeface="Times New Roman"/>
                          <a:ea typeface="Times New Roman"/>
                          <a:cs typeface="Times New Roman"/>
                        </a:rPr>
                        <a:t>Пед</a:t>
                      </a:r>
                      <a:r>
                        <a:rPr lang="kk-KZ" sz="1800" dirty="0">
                          <a:solidFill>
                            <a:srgbClr val="000000"/>
                          </a:solidFill>
                          <a:latin typeface="Times New Roman"/>
                          <a:ea typeface="Times New Roman"/>
                          <a:cs typeface="Times New Roman"/>
                        </a:rPr>
                        <a:t>агогикалық т</a:t>
                      </a:r>
                      <a:r>
                        <a:rPr lang="ru-RU" sz="1800" dirty="0" err="1">
                          <a:solidFill>
                            <a:srgbClr val="000000"/>
                          </a:solidFill>
                          <a:latin typeface="Times New Roman"/>
                          <a:ea typeface="Times New Roman"/>
                          <a:cs typeface="Times New Roman"/>
                        </a:rPr>
                        <a:t>ехнологи</a:t>
                      </a:r>
                      <a:r>
                        <a:rPr lang="kk-KZ" sz="1800" dirty="0">
                          <a:solidFill>
                            <a:srgbClr val="000000"/>
                          </a:solidFill>
                          <a:latin typeface="Times New Roman"/>
                          <a:ea typeface="Times New Roman"/>
                          <a:cs typeface="Times New Roman"/>
                        </a:rPr>
                        <a:t>ялар тақырыбы</a:t>
                      </a:r>
                      <a:endParaRPr lang="ru-RU" sz="18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800" dirty="0">
                          <a:solidFill>
                            <a:srgbClr val="000000"/>
                          </a:solidFill>
                          <a:latin typeface="Times New Roman"/>
                          <a:ea typeface="Times New Roman"/>
                          <a:cs typeface="Times New Roman"/>
                        </a:rPr>
                        <a:t>Қысқаша таңдау негізі</a:t>
                      </a:r>
                      <a:endParaRPr lang="ru-RU" sz="18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800" dirty="0">
                          <a:solidFill>
                            <a:srgbClr val="000000"/>
                          </a:solidFill>
                          <a:latin typeface="Times New Roman"/>
                          <a:ea typeface="Times New Roman"/>
                          <a:cs typeface="Times New Roman"/>
                        </a:rPr>
                        <a:t>Қорытындысы</a:t>
                      </a:r>
                      <a:endParaRPr lang="ru-RU" sz="18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3774">
                <a:tc>
                  <a:txBody>
                    <a:bodyPr/>
                    <a:lstStyle/>
                    <a:p>
                      <a:pPr>
                        <a:spcAft>
                          <a:spcPts val="0"/>
                        </a:spcAft>
                      </a:pPr>
                      <a:r>
                        <a:rPr lang="kk-KZ" sz="1800">
                          <a:solidFill>
                            <a:srgbClr val="000000"/>
                          </a:solidFill>
                          <a:latin typeface="Times New Roman"/>
                          <a:ea typeface="Times New Roman"/>
                          <a:cs typeface="Times New Roman"/>
                        </a:rPr>
                        <a:t>     Сын тұрғысынан ойлау</a:t>
                      </a:r>
                      <a:endParaRPr lang="ru-RU" sz="18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800" dirty="0">
                          <a:solidFill>
                            <a:srgbClr val="000000"/>
                          </a:solidFill>
                          <a:latin typeface="Times New Roman"/>
                          <a:ea typeface="Times New Roman"/>
                          <a:cs typeface="Times New Roman"/>
                        </a:rPr>
                        <a:t>Ойлау  қабілетін дамыту</a:t>
                      </a:r>
                      <a:endParaRPr lang="ru-RU" sz="18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800" dirty="0">
                          <a:solidFill>
                            <a:srgbClr val="000000"/>
                          </a:solidFill>
                          <a:latin typeface="Times New Roman"/>
                          <a:ea typeface="Times New Roman"/>
                          <a:cs typeface="Times New Roman"/>
                        </a:rPr>
                        <a:t>Оқушыларды пәнді терең түсіну қабілеттерін дамыту.Білімдерін кез-келген пәндерде пайдалана білу.</a:t>
                      </a:r>
                      <a:endParaRPr lang="ru-RU" sz="18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85720" y="1071545"/>
          <a:ext cx="8501121" cy="5572163"/>
        </p:xfrm>
        <a:graphic>
          <a:graphicData uri="http://schemas.openxmlformats.org/drawingml/2006/table">
            <a:tbl>
              <a:tblPr/>
              <a:tblGrid>
                <a:gridCol w="2900420"/>
                <a:gridCol w="916507"/>
                <a:gridCol w="1202419"/>
                <a:gridCol w="1845722"/>
                <a:gridCol w="1636053"/>
              </a:tblGrid>
              <a:tr h="696714">
                <a:tc>
                  <a:txBody>
                    <a:bodyPr/>
                    <a:lstStyle/>
                    <a:p>
                      <a:pPr>
                        <a:spcAft>
                          <a:spcPts val="0"/>
                        </a:spcAft>
                      </a:pPr>
                      <a:r>
                        <a:rPr lang="kk-KZ" sz="1100" dirty="0">
                          <a:latin typeface="Times New Roman"/>
                          <a:ea typeface="Times New Roman"/>
                          <a:cs typeface="Times New Roman"/>
                        </a:rPr>
                        <a:t>Атауы</a:t>
                      </a: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Мерзімі</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100">
                          <a:latin typeface="Times New Roman"/>
                          <a:ea typeface="Times New Roman"/>
                          <a:cs typeface="Times New Roman"/>
                        </a:rPr>
                        <a:t>Т</a:t>
                      </a:r>
                      <a:r>
                        <a:rPr lang="kk-KZ" sz="1100">
                          <a:latin typeface="Times New Roman"/>
                          <a:ea typeface="Times New Roman"/>
                          <a:cs typeface="Times New Roman"/>
                        </a:rPr>
                        <a:t>ақырыбы</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100">
                          <a:latin typeface="Times New Roman"/>
                          <a:ea typeface="Times New Roman"/>
                          <a:cs typeface="Times New Roman"/>
                        </a:rPr>
                        <a:t>Қорытындысы, тезистер</a:t>
                      </a: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Деңгейі</a:t>
                      </a:r>
                      <a:r>
                        <a:rPr lang="kk-KZ" sz="1100">
                          <a:solidFill>
                            <a:srgbClr val="000000"/>
                          </a:solidFill>
                          <a:latin typeface="Times New Roman"/>
                          <a:ea typeface="Times New Roman"/>
                          <a:cs typeface="Times New Roman"/>
                        </a:rPr>
                        <a:t>(аудандық, облыстық, республикалық, халықаралық)</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3884">
                <a:tc>
                  <a:txBody>
                    <a:bodyPr/>
                    <a:lstStyle/>
                    <a:p>
                      <a:pPr>
                        <a:spcAft>
                          <a:spcPts val="0"/>
                        </a:spcAft>
                      </a:pPr>
                      <a:r>
                        <a:rPr lang="ru-RU" sz="1100">
                          <a:latin typeface="Times New Roman"/>
                          <a:ea typeface="Times New Roman"/>
                          <a:cs typeface="Times New Roman"/>
                        </a:rPr>
                        <a:t>Әдістемелік</a:t>
                      </a:r>
                      <a:r>
                        <a:rPr lang="kk-KZ" sz="1100">
                          <a:latin typeface="Times New Roman"/>
                          <a:ea typeface="Times New Roman"/>
                          <a:cs typeface="Times New Roman"/>
                        </a:rPr>
                        <a:t> бірлестік</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dirty="0" smtClean="0">
                          <a:latin typeface="Times New Roman"/>
                          <a:ea typeface="Times New Roman"/>
                          <a:cs typeface="Times New Roman"/>
                        </a:rPr>
                        <a:t>2017жыл</a:t>
                      </a: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100" dirty="0" smtClean="0">
                          <a:latin typeface="Times New Roman"/>
                          <a:ea typeface="Times New Roman"/>
                          <a:cs typeface="Times New Roman"/>
                        </a:rPr>
                        <a:t>Ж</a:t>
                      </a:r>
                      <a:r>
                        <a:rPr lang="kk-KZ" sz="1100" dirty="0" smtClean="0">
                          <a:latin typeface="Times New Roman"/>
                          <a:ea typeface="Times New Roman"/>
                          <a:cs typeface="Times New Roman"/>
                        </a:rPr>
                        <a:t>аңартылған бағдарлама бойынща</a:t>
                      </a:r>
                      <a:r>
                        <a:rPr lang="kk-KZ" sz="1100" baseline="0" dirty="0" smtClean="0">
                          <a:latin typeface="Times New Roman"/>
                          <a:ea typeface="Times New Roman"/>
                          <a:cs typeface="Times New Roman"/>
                        </a:rPr>
                        <a:t> оқу мазмұнына енгізілген өзгерістер</a:t>
                      </a: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dirty="0" smtClean="0">
                          <a:latin typeface="Times New Roman"/>
                          <a:ea typeface="Times New Roman"/>
                          <a:cs typeface="Times New Roman"/>
                        </a:rPr>
                        <a:t>Баяндаманы оқи отырып 1-сынып пәндеріне, оқу бағдарламасына енгізілген өзгерістер мен ерекшеліктерді түсіндіру</a:t>
                      </a: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dirty="0" smtClean="0">
                          <a:latin typeface="Times New Roman"/>
                          <a:ea typeface="Times New Roman"/>
                          <a:cs typeface="Times New Roman"/>
                        </a:rPr>
                        <a:t>мектепішілік</a:t>
                      </a: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871">
                <a:tc>
                  <a:txBody>
                    <a:bodyPr/>
                    <a:lstStyle/>
                    <a:p>
                      <a:pPr>
                        <a:spcAft>
                          <a:spcPts val="0"/>
                        </a:spcAft>
                      </a:pPr>
                      <a:r>
                        <a:rPr lang="ru-RU" sz="1100">
                          <a:latin typeface="Times New Roman"/>
                          <a:ea typeface="Times New Roman"/>
                          <a:cs typeface="Times New Roman"/>
                        </a:rPr>
                        <a:t>Проблемалық топ</a:t>
                      </a: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3488">
                <a:tc>
                  <a:txBody>
                    <a:bodyPr/>
                    <a:lstStyle/>
                    <a:p>
                      <a:pPr>
                        <a:spcAft>
                          <a:spcPts val="0"/>
                        </a:spcAft>
                      </a:pPr>
                      <a:r>
                        <a:rPr lang="kk-KZ" sz="1100">
                          <a:latin typeface="Times New Roman"/>
                          <a:ea typeface="Times New Roman"/>
                          <a:cs typeface="Times New Roman"/>
                        </a:rPr>
                        <a:t>Шығармашылығ топ</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2014жыл</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«Бәйтерек»кәсіби қауымдастығы</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1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Аймақтық</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04358">
                <a:tc>
                  <a:txBody>
                    <a:bodyPr/>
                    <a:lstStyle/>
                    <a:p>
                      <a:pPr>
                        <a:spcAft>
                          <a:spcPts val="0"/>
                        </a:spcAft>
                      </a:pPr>
                      <a:r>
                        <a:rPr lang="kk-KZ" sz="1100">
                          <a:latin typeface="Times New Roman"/>
                          <a:ea typeface="Times New Roman"/>
                          <a:cs typeface="Times New Roman"/>
                        </a:rPr>
                        <a:t>Сертификатталған мұғалімдердің қауымдастығы және т.б </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2016 жыл</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300">
                          <a:latin typeface="Times New Roman"/>
                          <a:ea typeface="Times New Roman"/>
                          <a:cs typeface="Times New Roman"/>
                        </a:rPr>
                        <a:t>«</a:t>
                      </a:r>
                      <a:r>
                        <a:rPr lang="kk-KZ" sz="1100">
                          <a:latin typeface="Times New Roman"/>
                          <a:ea typeface="Times New Roman"/>
                          <a:cs typeface="Times New Roman"/>
                        </a:rPr>
                        <a:t>Тәжірибедегі рефлексия»</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Теория мен практиканы байланыстыра отырып тәжірибе алмасу.</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100">
                          <a:latin typeface="Times New Roman"/>
                          <a:ea typeface="Times New Roman"/>
                          <a:cs typeface="Times New Roman"/>
                        </a:rPr>
                        <a:t>Аймақтық</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2848">
                <a:tc>
                  <a:txBody>
                    <a:bodyPr/>
                    <a:lstStyle/>
                    <a:p>
                      <a:pPr>
                        <a:spcAft>
                          <a:spcPts val="0"/>
                        </a:spcAft>
                      </a:pPr>
                      <a:r>
                        <a:rPr lang="kk-KZ" sz="1300">
                          <a:latin typeface="Times New Roman"/>
                          <a:ea typeface="Times New Roman"/>
                          <a:cs typeface="Times New Roman"/>
                        </a:rPr>
                        <a:t>т.с.с.</a:t>
                      </a:r>
                      <a:endParaRPr lang="ru-RU" sz="11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3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3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30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endParaRPr lang="ru-RU" sz="1300" dirty="0">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Users\user\Documents\Scanned Documents\Рисунок (3).jpg"/>
          <p:cNvPicPr>
            <a:picLocks noChangeAspect="1" noChangeArrowheads="1"/>
          </p:cNvPicPr>
          <p:nvPr/>
        </p:nvPicPr>
        <p:blipFill>
          <a:blip r:embed="rId2" cstate="print"/>
          <a:srcRect/>
          <a:stretch>
            <a:fillRect/>
          </a:stretch>
        </p:blipFill>
        <p:spPr bwMode="auto">
          <a:xfrm>
            <a:off x="264354" y="928670"/>
            <a:ext cx="8615291" cy="5286412"/>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Users\user\Documents\Scanned Documents\Рисунок (4).jpg"/>
          <p:cNvPicPr>
            <a:picLocks noChangeAspect="1" noChangeArrowheads="1"/>
          </p:cNvPicPr>
          <p:nvPr/>
        </p:nvPicPr>
        <p:blipFill>
          <a:blip r:embed="rId2" cstate="print"/>
          <a:srcRect/>
          <a:stretch>
            <a:fillRect/>
          </a:stretch>
        </p:blipFill>
        <p:spPr bwMode="auto">
          <a:xfrm>
            <a:off x="214282" y="857232"/>
            <a:ext cx="8786874" cy="5786478"/>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85720" y="1071546"/>
          <a:ext cx="8643998" cy="4714908"/>
        </p:xfrm>
        <a:graphic>
          <a:graphicData uri="http://schemas.openxmlformats.org/drawingml/2006/table">
            <a:tbl>
              <a:tblPr/>
              <a:tblGrid>
                <a:gridCol w="1823444"/>
                <a:gridCol w="1823444"/>
                <a:gridCol w="1982531"/>
                <a:gridCol w="3014579"/>
              </a:tblGrid>
              <a:tr h="559749">
                <a:tc>
                  <a:txBody>
                    <a:bodyPr/>
                    <a:lstStyle/>
                    <a:p>
                      <a:pPr>
                        <a:spcAft>
                          <a:spcPts val="0"/>
                        </a:spcAft>
                      </a:pPr>
                      <a:r>
                        <a:rPr lang="ru-RU" sz="1600" dirty="0" err="1" smtClean="0">
                          <a:solidFill>
                            <a:schemeClr val="accent2"/>
                          </a:solidFill>
                          <a:latin typeface="Times New Roman"/>
                          <a:ea typeface="Times New Roman"/>
                          <a:cs typeface="Times New Roman"/>
                        </a:rPr>
                        <a:t>Мақала</a:t>
                      </a:r>
                      <a:r>
                        <a:rPr lang="en-US" sz="1600" dirty="0" smtClean="0">
                          <a:solidFill>
                            <a:schemeClr val="accent2"/>
                          </a:solidFill>
                          <a:latin typeface="Times New Roman"/>
                          <a:ea typeface="Times New Roman"/>
                          <a:cs typeface="Times New Roman"/>
                        </a:rPr>
                        <a:t>  </a:t>
                      </a:r>
                      <a:r>
                        <a:rPr lang="ru-RU" sz="1600" dirty="0" err="1" smtClean="0">
                          <a:solidFill>
                            <a:schemeClr val="accent2"/>
                          </a:solidFill>
                          <a:latin typeface="Times New Roman"/>
                          <a:ea typeface="Times New Roman"/>
                          <a:cs typeface="Times New Roman"/>
                        </a:rPr>
                        <a:t>атауы</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Басылым</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Жарияланған мерзімі</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Деңгейі(аудандық, облыстық, республикалық, халықаралық)</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55159">
                <a:tc>
                  <a:txBody>
                    <a:bodyPr/>
                    <a:lstStyle/>
                    <a:p>
                      <a:pPr>
                        <a:spcAft>
                          <a:spcPts val="0"/>
                        </a:spcAft>
                      </a:pPr>
                      <a:r>
                        <a:rPr lang="kk-KZ" sz="1600" dirty="0">
                          <a:solidFill>
                            <a:schemeClr val="accent2"/>
                          </a:solidFill>
                          <a:latin typeface="Times New Roman"/>
                          <a:ea typeface="Times New Roman"/>
                          <a:cs typeface="Times New Roman"/>
                        </a:rPr>
                        <a:t>Мектепалды даярлық тобындағы «Қарапайым математикалық түсініктерді қалыптастыру» пәнінен «Көпбұрыш түрлері» тақырыбы бойынша ҚМЖ</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Республикалық Вестник КИО,www vestnik .cdo. kz</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         2017</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dirty="0">
                          <a:solidFill>
                            <a:schemeClr val="accent2"/>
                          </a:solidFill>
                          <a:latin typeface="Times New Roman"/>
                          <a:ea typeface="Times New Roman"/>
                          <a:cs typeface="Times New Roman"/>
                        </a:rPr>
                        <a:t>      Республикалық</a:t>
                      </a:r>
                      <a:endParaRPr lang="ru-RU" sz="1600" dirty="0">
                        <a:solidFill>
                          <a:schemeClr val="accent2"/>
                        </a:solidFill>
                        <a:latin typeface="Times New Roman"/>
                        <a:ea typeface="Times New Roman"/>
                        <a:cs typeface="Times New Roman"/>
                      </a:endParaRPr>
                    </a:p>
                  </a:txBody>
                  <a:tcPr marL="61507" marR="6150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F:\Drive\АНАР, ЖУМАН\Новая папка\485_659407_kz.jpg"/>
          <p:cNvPicPr>
            <a:picLocks noChangeAspect="1" noChangeArrowheads="1"/>
          </p:cNvPicPr>
          <p:nvPr/>
        </p:nvPicPr>
        <p:blipFill>
          <a:blip r:embed="rId2" cstate="print"/>
          <a:srcRect/>
          <a:stretch>
            <a:fillRect/>
          </a:stretch>
        </p:blipFill>
        <p:spPr bwMode="auto">
          <a:xfrm>
            <a:off x="214282" y="857232"/>
            <a:ext cx="8715436" cy="5803968"/>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467544" y="836712"/>
            <a:ext cx="8280920" cy="5760640"/>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720080"/>
          </a:xfrm>
        </p:spPr>
        <p:txBody>
          <a:bodyPr>
            <a:normAutofit fontScale="90000"/>
          </a:bodyPr>
          <a:lstStyle/>
          <a:p>
            <a:pPr algn="ctr"/>
            <a:r>
              <a:rPr lang="ru-RU" dirty="0" smtClean="0">
                <a:latin typeface="Times New Roman" pitchFamily="18" charset="0"/>
                <a:cs typeface="Times New Roman" pitchFamily="18" charset="0"/>
              </a:rPr>
              <a:t>О</a:t>
            </a:r>
            <a:r>
              <a:rPr lang="kk-KZ" dirty="0" smtClean="0">
                <a:latin typeface="Times New Roman" pitchFamily="18" charset="0"/>
                <a:cs typeface="Times New Roman" pitchFamily="18" charset="0"/>
              </a:rPr>
              <a:t>қушылардың жетістігі</a:t>
            </a:r>
            <a:endParaRPr lang="ru-RU" dirty="0">
              <a:latin typeface="Times New Roman" pitchFamily="18" charset="0"/>
              <a:cs typeface="Times New Roman" pitchFamily="18" charset="0"/>
            </a:endParaRPr>
          </a:p>
        </p:txBody>
      </p:sp>
      <p:graphicFrame>
        <p:nvGraphicFramePr>
          <p:cNvPr id="3" name="Таблица 2"/>
          <p:cNvGraphicFramePr>
            <a:graphicFrameLocks noGrp="1"/>
          </p:cNvGraphicFramePr>
          <p:nvPr/>
        </p:nvGraphicFramePr>
        <p:xfrm>
          <a:off x="0" y="1124742"/>
          <a:ext cx="9144000" cy="9044917"/>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877853">
                <a:tc>
                  <a:txBody>
                    <a:bodyPr/>
                    <a:lstStyle/>
                    <a:p>
                      <a:r>
                        <a:rPr lang="kk-KZ" dirty="0" smtClean="0"/>
                        <a:t>Оқу  жылы</a:t>
                      </a:r>
                      <a:endParaRPr lang="ru-RU" dirty="0"/>
                    </a:p>
                  </a:txBody>
                  <a:tcPr/>
                </a:tc>
                <a:tc>
                  <a:txBody>
                    <a:bodyPr/>
                    <a:lstStyle/>
                    <a:p>
                      <a:r>
                        <a:rPr lang="kk-KZ" dirty="0" smtClean="0"/>
                        <a:t>Пәндік  олимпиадаға</a:t>
                      </a:r>
                      <a:r>
                        <a:rPr lang="kk-KZ" baseline="0" dirty="0" smtClean="0"/>
                        <a:t>  қатысушылар саны</a:t>
                      </a:r>
                      <a:endParaRPr lang="ru-RU" dirty="0"/>
                    </a:p>
                  </a:txBody>
                  <a:tcPr/>
                </a:tc>
                <a:tc>
                  <a:txBody>
                    <a:bodyPr/>
                    <a:lstStyle/>
                    <a:p>
                      <a:r>
                        <a:rPr lang="kk-KZ" dirty="0" smtClean="0"/>
                        <a:t>Сыныбы</a:t>
                      </a:r>
                      <a:endParaRPr lang="ru-RU" dirty="0"/>
                    </a:p>
                  </a:txBody>
                  <a:tcPr/>
                </a:tc>
                <a:tc>
                  <a:txBody>
                    <a:bodyPr/>
                    <a:lstStyle/>
                    <a:p>
                      <a:r>
                        <a:rPr lang="kk-KZ" dirty="0" smtClean="0"/>
                        <a:t>Жүлделі</a:t>
                      </a:r>
                      <a:r>
                        <a:rPr lang="kk-KZ" baseline="0" dirty="0" smtClean="0"/>
                        <a:t> орындар саны(сертифмкаттар,дипломдарды  бірге  ұсыну)</a:t>
                      </a:r>
                      <a:endParaRPr lang="ru-RU" dirty="0"/>
                    </a:p>
                  </a:txBody>
                  <a:tcPr/>
                </a:tc>
                <a:tc>
                  <a:txBody>
                    <a:bodyPr/>
                    <a:lstStyle/>
                    <a:p>
                      <a:r>
                        <a:rPr lang="kk-KZ" dirty="0" smtClean="0"/>
                        <a:t>Деңгейлі (аудандық,республикалық,халықаралық)</a:t>
                      </a:r>
                      <a:endParaRPr lang="ru-RU" dirty="0"/>
                    </a:p>
                  </a:txBody>
                  <a:tcPr/>
                </a:tc>
              </a:tr>
              <a:tr h="550772">
                <a:tc>
                  <a:txBody>
                    <a:bodyPr/>
                    <a:lstStyle/>
                    <a:p>
                      <a:r>
                        <a:rPr lang="kk-KZ" sz="1400" dirty="0" smtClean="0">
                          <a:latin typeface="Times New Roman" pitchFamily="18" charset="0"/>
                          <a:cs typeface="Times New Roman" pitchFamily="18" charset="0"/>
                        </a:rPr>
                        <a:t>2017-201</a:t>
                      </a:r>
                      <a:r>
                        <a:rPr lang="kk-KZ" sz="1400" baseline="0" dirty="0" smtClean="0">
                          <a:latin typeface="Times New Roman" pitchFamily="18" charset="0"/>
                          <a:cs typeface="Times New Roman" pitchFamily="18" charset="0"/>
                        </a:rPr>
                        <a:t>8 оқу  жылы</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 “Балапан” зияткерлік  турнирі.</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1</a:t>
                      </a:r>
                      <a:endParaRPr lang="ru-RU" sz="1400" dirty="0">
                        <a:latin typeface="Times New Roman" pitchFamily="18" charset="0"/>
                        <a:cs typeface="Times New Roman" pitchFamily="18" charset="0"/>
                      </a:endParaRPr>
                    </a:p>
                  </a:txBody>
                  <a:tcPr/>
                </a:tc>
                <a:tc>
                  <a:txBody>
                    <a:bodyPr/>
                    <a:lstStyle/>
                    <a:p>
                      <a:r>
                        <a:rPr lang="kk-KZ" dirty="0" smtClean="0"/>
                        <a:t>І </a:t>
                      </a:r>
                      <a:r>
                        <a:rPr lang="kk-KZ" sz="1400" dirty="0" smtClean="0">
                          <a:latin typeface="Times New Roman" pitchFamily="18" charset="0"/>
                          <a:cs typeface="Times New Roman" pitchFamily="18" charset="0"/>
                        </a:rPr>
                        <a:t>орын</a:t>
                      </a:r>
                    </a:p>
                    <a:p>
                      <a:r>
                        <a:rPr lang="kk-KZ" sz="1400" dirty="0" smtClean="0">
                          <a:latin typeface="Times New Roman" pitchFamily="18" charset="0"/>
                          <a:cs typeface="Times New Roman" pitchFamily="18" charset="0"/>
                        </a:rPr>
                        <a:t>Сейілханов  Арын</a:t>
                      </a:r>
                      <a:endParaRPr lang="ru-RU" dirty="0"/>
                    </a:p>
                  </a:txBody>
                  <a:tcPr/>
                </a:tc>
                <a:tc>
                  <a:txBody>
                    <a:bodyPr/>
                    <a:lstStyle/>
                    <a:p>
                      <a:r>
                        <a:rPr lang="kk-KZ" sz="1400" dirty="0" smtClean="0">
                          <a:latin typeface="Times New Roman" pitchFamily="18" charset="0"/>
                          <a:cs typeface="Times New Roman" pitchFamily="18" charset="0"/>
                        </a:rPr>
                        <a:t>Облыстық</a:t>
                      </a:r>
                      <a:endParaRPr lang="ru-RU" sz="1400" dirty="0">
                        <a:latin typeface="Times New Roman" pitchFamily="18" charset="0"/>
                        <a:cs typeface="Times New Roman" pitchFamily="18" charset="0"/>
                      </a:endParaRPr>
                    </a:p>
                  </a:txBody>
                  <a:tcPr/>
                </a:tc>
              </a:tr>
              <a:tr h="550772">
                <a:tc>
                  <a:txBody>
                    <a:bodyPr/>
                    <a:lstStyle/>
                    <a:p>
                      <a:endParaRPr lang="ru-RU"/>
                    </a:p>
                  </a:txBody>
                  <a:tcPr/>
                </a:tc>
                <a:tc>
                  <a:txBody>
                    <a:bodyPr/>
                    <a:lstStyle/>
                    <a:p>
                      <a:endParaRPr lang="ru-RU"/>
                    </a:p>
                  </a:txBody>
                  <a:tcPr/>
                </a:tc>
                <a:tc>
                  <a:txBody>
                    <a:bodyPr/>
                    <a:lstStyle/>
                    <a:p>
                      <a:endParaRPr lang="ru-RU"/>
                    </a:p>
                  </a:txBody>
                  <a:tcPr/>
                </a:tc>
                <a:tc>
                  <a:txBody>
                    <a:bodyPr/>
                    <a:lstStyle/>
                    <a:p>
                      <a:r>
                        <a:rPr lang="kk-KZ" sz="1400" dirty="0" smtClean="0">
                          <a:latin typeface="Times New Roman" pitchFamily="18" charset="0"/>
                          <a:cs typeface="Times New Roman" pitchFamily="18" charset="0"/>
                        </a:rPr>
                        <a:t>ІІІ орын</a:t>
                      </a:r>
                    </a:p>
                    <a:p>
                      <a:r>
                        <a:rPr lang="kk-KZ" sz="1400" dirty="0" smtClean="0">
                          <a:latin typeface="Times New Roman" pitchFamily="18" charset="0"/>
                          <a:cs typeface="Times New Roman" pitchFamily="18" charset="0"/>
                        </a:rPr>
                        <a:t>Рафат   Асия</a:t>
                      </a:r>
                      <a:endParaRPr lang="ru-RU" sz="1400" dirty="0">
                        <a:latin typeface="Times New Roman" pitchFamily="18" charset="0"/>
                        <a:cs typeface="Times New Roman" pitchFamily="18" charset="0"/>
                      </a:endParaRPr>
                    </a:p>
                  </a:txBody>
                  <a:tcPr/>
                </a:tc>
                <a:tc>
                  <a:txBody>
                    <a:bodyPr/>
                    <a:lstStyle/>
                    <a:p>
                      <a:endParaRPr lang="ru-RU"/>
                    </a:p>
                  </a:txBody>
                  <a:tcPr/>
                </a:tc>
              </a:tr>
              <a:tr h="550772">
                <a:tc>
                  <a:txBody>
                    <a:bodyPr/>
                    <a:lstStyle/>
                    <a:p>
                      <a:endParaRPr lang="ru-RU"/>
                    </a:p>
                  </a:txBody>
                  <a:tcPr/>
                </a:tc>
                <a:tc>
                  <a:txBody>
                    <a:bodyPr/>
                    <a:lstStyle/>
                    <a:p>
                      <a:endParaRPr lang="ru-RU"/>
                    </a:p>
                  </a:txBody>
                  <a:tcPr/>
                </a:tc>
                <a:tc>
                  <a:txBody>
                    <a:bodyPr/>
                    <a:lstStyle/>
                    <a:p>
                      <a:endParaRPr lang="ru-RU"/>
                    </a:p>
                  </a:txBody>
                  <a:tcPr/>
                </a:tc>
                <a:tc>
                  <a:txBody>
                    <a:bodyPr/>
                    <a:lstStyle/>
                    <a:p>
                      <a:r>
                        <a:rPr lang="kk-KZ" sz="1400" dirty="0" smtClean="0">
                          <a:latin typeface="Times New Roman" pitchFamily="18" charset="0"/>
                          <a:cs typeface="Times New Roman" pitchFamily="18" charset="0"/>
                        </a:rPr>
                        <a:t>ІІІ орын</a:t>
                      </a:r>
                    </a:p>
                    <a:p>
                      <a:r>
                        <a:rPr lang="kk-KZ" sz="1400" dirty="0" smtClean="0">
                          <a:latin typeface="Times New Roman" pitchFamily="18" charset="0"/>
                          <a:cs typeface="Times New Roman" pitchFamily="18" charset="0"/>
                        </a:rPr>
                        <a:t>Оразамбекқызы</a:t>
                      </a:r>
                      <a:r>
                        <a:rPr lang="kk-KZ" sz="1400" baseline="0" dirty="0" smtClean="0">
                          <a:latin typeface="Times New Roman" pitchFamily="18" charset="0"/>
                          <a:cs typeface="Times New Roman" pitchFamily="18" charset="0"/>
                        </a:rPr>
                        <a:t>  Нарғыз</a:t>
                      </a:r>
                      <a:endParaRPr lang="ru-RU" sz="1400" dirty="0">
                        <a:latin typeface="Times New Roman" pitchFamily="18" charset="0"/>
                        <a:cs typeface="Times New Roman" pitchFamily="18" charset="0"/>
                      </a:endParaRPr>
                    </a:p>
                  </a:txBody>
                  <a:tcPr/>
                </a:tc>
                <a:tc>
                  <a:txBody>
                    <a:bodyPr/>
                    <a:lstStyle/>
                    <a:p>
                      <a:endParaRPr lang="ru-RU"/>
                    </a:p>
                  </a:txBody>
                  <a:tcPr/>
                </a:tc>
              </a:tr>
              <a:tr h="550772">
                <a:tc>
                  <a:txBody>
                    <a:bodyPr/>
                    <a:lstStyle/>
                    <a:p>
                      <a:endParaRPr lang="ru-RU"/>
                    </a:p>
                  </a:txBody>
                  <a:tcPr/>
                </a:tc>
                <a:tc>
                  <a:txBody>
                    <a:bodyPr/>
                    <a:lstStyle/>
                    <a:p>
                      <a:r>
                        <a:rPr lang="kk-KZ" sz="1400" dirty="0" smtClean="0">
                          <a:latin typeface="Times New Roman" pitchFamily="18" charset="0"/>
                          <a:cs typeface="Times New Roman" pitchFamily="18" charset="0"/>
                        </a:rPr>
                        <a:t>Облыстық</a:t>
                      </a:r>
                      <a:r>
                        <a:rPr lang="kk-KZ" sz="1400" baseline="0" dirty="0" smtClean="0">
                          <a:latin typeface="Times New Roman" pitchFamily="18" charset="0"/>
                          <a:cs typeface="Times New Roman" pitchFamily="18" charset="0"/>
                        </a:rPr>
                        <a:t>  интеллектуалдық “Асыл  тас” конкурсы</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1</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ІІ орын</a:t>
                      </a:r>
                    </a:p>
                    <a:p>
                      <a:r>
                        <a:rPr lang="kk-KZ" sz="1400" dirty="0" smtClean="0">
                          <a:latin typeface="Times New Roman" pitchFamily="18" charset="0"/>
                          <a:cs typeface="Times New Roman" pitchFamily="18" charset="0"/>
                        </a:rPr>
                        <a:t>Сейілханов   Арын</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a:t>
                      </a:r>
                      <a:endParaRPr lang="ru-RU" sz="1400" dirty="0">
                        <a:latin typeface="Times New Roman" pitchFamily="18" charset="0"/>
                        <a:cs typeface="Times New Roman" pitchFamily="18" charset="0"/>
                      </a:endParaRPr>
                    </a:p>
                  </a:txBody>
                  <a:tcPr/>
                </a:tc>
              </a:tr>
              <a:tr h="550772">
                <a:tc>
                  <a:txBody>
                    <a:bodyPr/>
                    <a:lstStyle/>
                    <a:p>
                      <a:endParaRPr lang="ru-RU"/>
                    </a:p>
                  </a:txBody>
                  <a:tcPr/>
                </a:tc>
                <a:tc>
                  <a:txBody>
                    <a:bodyPr/>
                    <a:lstStyle/>
                    <a:p>
                      <a:r>
                        <a:rPr lang="kk-KZ" sz="1400" dirty="0" smtClean="0">
                          <a:latin typeface="Times New Roman" pitchFamily="18" charset="0"/>
                          <a:cs typeface="Times New Roman" pitchFamily="18" charset="0"/>
                        </a:rPr>
                        <a:t>Бастауыш  сынып  оқушылар  арасында</a:t>
                      </a:r>
                      <a:r>
                        <a:rPr lang="kk-KZ" sz="1400" baseline="0" dirty="0" smtClean="0">
                          <a:latin typeface="Times New Roman" pitchFamily="18" charset="0"/>
                          <a:cs typeface="Times New Roman" pitchFamily="18" charset="0"/>
                        </a:rPr>
                        <a:t>  өткен “сауат ашу “пәнінен  республикалық  олимпиада </a:t>
                      </a:r>
                      <a:endParaRPr lang="ru-RU" sz="1400" dirty="0">
                        <a:latin typeface="Times New Roman" pitchFamily="18" charset="0"/>
                        <a:cs typeface="Times New Roman" pitchFamily="18" charset="0"/>
                      </a:endParaRPr>
                    </a:p>
                  </a:txBody>
                  <a:tcPr/>
                </a:tc>
                <a:tc>
                  <a:txBody>
                    <a:bodyPr/>
                    <a:lstStyle/>
                    <a:p>
                      <a:r>
                        <a:rPr lang="kk-KZ" dirty="0" smtClean="0"/>
                        <a:t>  </a:t>
                      </a:r>
                      <a:r>
                        <a:rPr lang="kk-KZ" sz="1400" dirty="0" smtClean="0">
                          <a:latin typeface="Times New Roman" pitchFamily="18" charset="0"/>
                          <a:cs typeface="Times New Roman" pitchFamily="18" charset="0"/>
                        </a:rPr>
                        <a:t>1</a:t>
                      </a:r>
                      <a:endParaRPr lang="ru-RU" dirty="0"/>
                    </a:p>
                  </a:txBody>
                  <a:tcPr/>
                </a:tc>
                <a:tc>
                  <a:txBody>
                    <a:bodyPr/>
                    <a:lstStyle/>
                    <a:p>
                      <a:r>
                        <a:rPr lang="kk-KZ" sz="1400" dirty="0" smtClean="0">
                          <a:latin typeface="Times New Roman" pitchFamily="18" charset="0"/>
                          <a:cs typeface="Times New Roman" pitchFamily="18" charset="0"/>
                        </a:rPr>
                        <a:t>І орын</a:t>
                      </a:r>
                    </a:p>
                    <a:p>
                      <a:r>
                        <a:rPr lang="kk-KZ" sz="1400" dirty="0" smtClean="0">
                          <a:latin typeface="Times New Roman" pitchFamily="18" charset="0"/>
                          <a:cs typeface="Times New Roman" pitchFamily="18" charset="0"/>
                        </a:rPr>
                        <a:t>Сейілханов  Арын</a:t>
                      </a:r>
                    </a:p>
                    <a:p>
                      <a:r>
                        <a:rPr lang="kk-KZ" sz="1400" dirty="0" smtClean="0">
                          <a:latin typeface="Times New Roman" pitchFamily="18" charset="0"/>
                          <a:cs typeface="Times New Roman" pitchFamily="18" charset="0"/>
                        </a:rPr>
                        <a:t>І</a:t>
                      </a:r>
                      <a:r>
                        <a:rPr lang="kk-KZ" sz="1400" baseline="0" dirty="0" smtClean="0">
                          <a:latin typeface="Times New Roman" pitchFamily="18" charset="0"/>
                          <a:cs typeface="Times New Roman" pitchFamily="18" charset="0"/>
                        </a:rPr>
                        <a:t> орын</a:t>
                      </a:r>
                    </a:p>
                    <a:p>
                      <a:r>
                        <a:rPr lang="kk-KZ" sz="1400" baseline="0" dirty="0" smtClean="0">
                          <a:latin typeface="Times New Roman" pitchFamily="18" charset="0"/>
                          <a:cs typeface="Times New Roman" pitchFamily="18" charset="0"/>
                        </a:rPr>
                        <a:t>Оразамбекқызы  Нарғыз</a:t>
                      </a:r>
                    </a:p>
                    <a:p>
                      <a:r>
                        <a:rPr lang="kk-KZ" sz="1400" baseline="0" dirty="0" smtClean="0">
                          <a:latin typeface="Times New Roman" pitchFamily="18" charset="0"/>
                          <a:cs typeface="Times New Roman" pitchFamily="18" charset="0"/>
                        </a:rPr>
                        <a:t>І орын</a:t>
                      </a:r>
                    </a:p>
                    <a:p>
                      <a:r>
                        <a:rPr lang="kk-KZ" sz="1400" baseline="0" dirty="0" smtClean="0">
                          <a:latin typeface="Times New Roman" pitchFamily="18" charset="0"/>
                          <a:cs typeface="Times New Roman" pitchFamily="18" charset="0"/>
                        </a:rPr>
                        <a:t>Орыншаихова  Балжан</a:t>
                      </a:r>
                    </a:p>
                    <a:p>
                      <a:r>
                        <a:rPr lang="kk-KZ" sz="1400" baseline="0" dirty="0" smtClean="0">
                          <a:latin typeface="Times New Roman" pitchFamily="18" charset="0"/>
                          <a:cs typeface="Times New Roman" pitchFamily="18" charset="0"/>
                        </a:rPr>
                        <a:t>І  орын</a:t>
                      </a:r>
                    </a:p>
                    <a:p>
                      <a:r>
                        <a:rPr lang="kk-KZ" sz="1400" baseline="0" dirty="0" smtClean="0">
                          <a:latin typeface="Times New Roman" pitchFamily="18" charset="0"/>
                          <a:cs typeface="Times New Roman" pitchFamily="18" charset="0"/>
                        </a:rPr>
                        <a:t>Рафат  Асия</a:t>
                      </a:r>
                    </a:p>
                    <a:p>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Республикалық</a:t>
                      </a:r>
                      <a:endParaRPr lang="ru-RU" sz="1400" dirty="0">
                        <a:latin typeface="Times New Roman" pitchFamily="18" charset="0"/>
                        <a:cs typeface="Times New Roman" pitchFamily="18" charset="0"/>
                      </a:endParaRPr>
                    </a:p>
                  </a:txBody>
                  <a:tcPr/>
                </a:tc>
              </a:tr>
              <a:tr h="550772">
                <a:tc>
                  <a:txBody>
                    <a:bodyPr/>
                    <a:lstStyle/>
                    <a:p>
                      <a:endParaRPr lang="ru-RU"/>
                    </a:p>
                  </a:txBody>
                  <a:tcPr/>
                </a:tc>
                <a:tc>
                  <a:txBody>
                    <a:bodyPr/>
                    <a:lstStyle/>
                    <a:p>
                      <a:r>
                        <a:rPr lang="kk-KZ" sz="1400" dirty="0" smtClean="0">
                          <a:latin typeface="Times New Roman" pitchFamily="18" charset="0"/>
                          <a:cs typeface="Times New Roman" pitchFamily="18" charset="0"/>
                        </a:rPr>
                        <a:t>Болашаққа</a:t>
                      </a:r>
                      <a:r>
                        <a:rPr lang="kk-KZ" sz="1400" baseline="0" dirty="0" smtClean="0">
                          <a:latin typeface="Times New Roman" pitchFamily="18" charset="0"/>
                          <a:cs typeface="Times New Roman" pitchFamily="18" charset="0"/>
                        </a:rPr>
                        <a:t>  бағдар; Рухани  жаңғыру”аясында  </a:t>
                      </a:r>
                    </a:p>
                    <a:p>
                      <a:r>
                        <a:rPr lang="kk-KZ" sz="1400" baseline="0" dirty="0" smtClean="0">
                          <a:latin typeface="Times New Roman" pitchFamily="18" charset="0"/>
                          <a:cs typeface="Times New Roman" pitchFamily="18" charset="0"/>
                        </a:rPr>
                        <a:t>1-4 сынып арасында біріккен  пәндер  олимпиадасы</a:t>
                      </a:r>
                      <a:endParaRPr lang="ru-RU" sz="1400" dirty="0">
                        <a:latin typeface="Times New Roman" pitchFamily="18" charset="0"/>
                        <a:cs typeface="Times New Roman" pitchFamily="18" charset="0"/>
                      </a:endParaRPr>
                    </a:p>
                  </a:txBody>
                  <a:tcPr/>
                </a:tc>
                <a:tc>
                  <a:txBody>
                    <a:bodyPr/>
                    <a:lstStyle/>
                    <a:p>
                      <a:r>
                        <a:rPr lang="kk-KZ" dirty="0" smtClean="0"/>
                        <a:t>  1</a:t>
                      </a:r>
                      <a:endParaRPr lang="ru-RU" dirty="0"/>
                    </a:p>
                  </a:txBody>
                  <a:tcPr/>
                </a:tc>
                <a:tc>
                  <a:txBody>
                    <a:bodyPr/>
                    <a:lstStyle/>
                    <a:p>
                      <a:r>
                        <a:rPr lang="kk-KZ" sz="1400" dirty="0" smtClean="0">
                          <a:latin typeface="Times New Roman" pitchFamily="18" charset="0"/>
                          <a:cs typeface="Times New Roman" pitchFamily="18" charset="0"/>
                        </a:rPr>
                        <a:t>Жүлдегер</a:t>
                      </a:r>
                    </a:p>
                    <a:p>
                      <a:r>
                        <a:rPr lang="kk-KZ" sz="1400" dirty="0" smtClean="0">
                          <a:latin typeface="Times New Roman" pitchFamily="18" charset="0"/>
                          <a:cs typeface="Times New Roman" pitchFamily="18" charset="0"/>
                        </a:rPr>
                        <a:t>Серікқали  Әсел</a:t>
                      </a:r>
                    </a:p>
                    <a:p>
                      <a:r>
                        <a:rPr lang="kk-KZ" sz="1400" dirty="0" smtClean="0">
                          <a:latin typeface="Times New Roman" pitchFamily="18" charset="0"/>
                          <a:cs typeface="Times New Roman" pitchFamily="18" charset="0"/>
                        </a:rPr>
                        <a:t>Жүлдегер</a:t>
                      </a:r>
                    </a:p>
                    <a:p>
                      <a:r>
                        <a:rPr lang="kk-KZ" sz="1400" dirty="0" smtClean="0">
                          <a:latin typeface="Times New Roman" pitchFamily="18" charset="0"/>
                          <a:cs typeface="Times New Roman" pitchFamily="18" charset="0"/>
                        </a:rPr>
                        <a:t>Уакас  Бағжан</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Республикалық</a:t>
                      </a:r>
                      <a:endParaRPr lang="ru-RU" sz="1400" dirty="0">
                        <a:latin typeface="Times New Roman" pitchFamily="18" charset="0"/>
                        <a:cs typeface="Times New Roman" pitchFamily="18" charset="0"/>
                      </a:endParaRPr>
                    </a:p>
                  </a:txBody>
                  <a:tcPr/>
                </a:tc>
              </a:tr>
              <a:tr h="550772">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dirty="0"/>
                    </a:p>
                  </a:txBody>
                  <a:tcP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720080"/>
          </a:xfrm>
        </p:spPr>
        <p:txBody>
          <a:bodyPr>
            <a:normAutofit fontScale="90000"/>
          </a:bodyPr>
          <a:lstStyle/>
          <a:p>
            <a:pPr algn="ctr"/>
            <a:r>
              <a:rPr lang="ru-RU" dirty="0" smtClean="0">
                <a:latin typeface="Times New Roman" pitchFamily="18" charset="0"/>
                <a:cs typeface="Times New Roman" pitchFamily="18" charset="0"/>
              </a:rPr>
              <a:t>О</a:t>
            </a:r>
            <a:r>
              <a:rPr lang="kk-KZ" dirty="0" smtClean="0">
                <a:latin typeface="Times New Roman" pitchFamily="18" charset="0"/>
                <a:cs typeface="Times New Roman" pitchFamily="18" charset="0"/>
              </a:rPr>
              <a:t>қушылардың жетістігі</a:t>
            </a:r>
            <a:endParaRPr lang="ru-RU" dirty="0">
              <a:latin typeface="Times New Roman" pitchFamily="18" charset="0"/>
              <a:cs typeface="Times New Roman" pitchFamily="18" charset="0"/>
            </a:endParaRPr>
          </a:p>
        </p:txBody>
      </p:sp>
      <p:graphicFrame>
        <p:nvGraphicFramePr>
          <p:cNvPr id="3" name="Таблица 2"/>
          <p:cNvGraphicFramePr>
            <a:graphicFrameLocks noGrp="1"/>
          </p:cNvGraphicFramePr>
          <p:nvPr/>
        </p:nvGraphicFramePr>
        <p:xfrm>
          <a:off x="0" y="1268757"/>
          <a:ext cx="9144000" cy="7898648"/>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830683">
                <a:tc>
                  <a:txBody>
                    <a:bodyPr/>
                    <a:lstStyle/>
                    <a:p>
                      <a:r>
                        <a:rPr lang="kk-KZ" dirty="0" smtClean="0"/>
                        <a:t>Оқу  жылы</a:t>
                      </a:r>
                      <a:endParaRPr lang="ru-RU" dirty="0"/>
                    </a:p>
                  </a:txBody>
                  <a:tcPr/>
                </a:tc>
                <a:tc>
                  <a:txBody>
                    <a:bodyPr/>
                    <a:lstStyle/>
                    <a:p>
                      <a:r>
                        <a:rPr lang="kk-KZ" dirty="0" smtClean="0"/>
                        <a:t>Пәндік  олимпиадаға</a:t>
                      </a:r>
                      <a:r>
                        <a:rPr lang="kk-KZ" baseline="0" dirty="0" smtClean="0"/>
                        <a:t>  қатысушылар саны</a:t>
                      </a:r>
                      <a:endParaRPr lang="ru-RU" dirty="0"/>
                    </a:p>
                  </a:txBody>
                  <a:tcPr/>
                </a:tc>
                <a:tc>
                  <a:txBody>
                    <a:bodyPr/>
                    <a:lstStyle/>
                    <a:p>
                      <a:r>
                        <a:rPr lang="kk-KZ" dirty="0" smtClean="0"/>
                        <a:t>Сыныбы</a:t>
                      </a:r>
                      <a:endParaRPr lang="ru-RU" dirty="0"/>
                    </a:p>
                  </a:txBody>
                  <a:tcPr/>
                </a:tc>
                <a:tc>
                  <a:txBody>
                    <a:bodyPr/>
                    <a:lstStyle/>
                    <a:p>
                      <a:r>
                        <a:rPr lang="kk-KZ" dirty="0" smtClean="0"/>
                        <a:t>Жүлделі</a:t>
                      </a:r>
                      <a:r>
                        <a:rPr lang="kk-KZ" baseline="0" dirty="0" smtClean="0"/>
                        <a:t> орындар саны(сертифмкаттар,дипломдарды  бірге  ұсыну)</a:t>
                      </a:r>
                      <a:endParaRPr lang="ru-RU" dirty="0"/>
                    </a:p>
                  </a:txBody>
                  <a:tcPr/>
                </a:tc>
                <a:tc>
                  <a:txBody>
                    <a:bodyPr/>
                    <a:lstStyle/>
                    <a:p>
                      <a:r>
                        <a:rPr lang="kk-KZ" dirty="0" smtClean="0"/>
                        <a:t>Деңгейлі (аудандық,республикалық,халықаралық)</a:t>
                      </a:r>
                      <a:endParaRPr lang="ru-RU" dirty="0"/>
                    </a:p>
                  </a:txBody>
                  <a:tcPr/>
                </a:tc>
              </a:tr>
              <a:tr h="536937">
                <a:tc>
                  <a:txBody>
                    <a:bodyPr/>
                    <a:lstStyle/>
                    <a:p>
                      <a:r>
                        <a:rPr lang="kk-KZ" sz="1400" dirty="0" smtClean="0">
                          <a:latin typeface="Times New Roman" pitchFamily="18" charset="0"/>
                          <a:cs typeface="Times New Roman" pitchFamily="18" charset="0"/>
                        </a:rPr>
                        <a:t>2018-201</a:t>
                      </a:r>
                      <a:r>
                        <a:rPr lang="kk-KZ" sz="1400" baseline="0" dirty="0" smtClean="0">
                          <a:latin typeface="Times New Roman" pitchFamily="18" charset="0"/>
                          <a:cs typeface="Times New Roman" pitchFamily="18" charset="0"/>
                        </a:rPr>
                        <a:t>9оқу  жылы</a:t>
                      </a:r>
                      <a:endParaRPr lang="ru-RU" sz="1400" dirty="0">
                        <a:latin typeface="Times New Roman" pitchFamily="18" charset="0"/>
                        <a:cs typeface="Times New Roman" pitchFamily="18" charset="0"/>
                      </a:endParaRPr>
                    </a:p>
                  </a:txBody>
                  <a:tcPr/>
                </a:tc>
                <a:tc>
                  <a:txBody>
                    <a:bodyPr/>
                    <a:lstStyle/>
                    <a:p>
                      <a:r>
                        <a:rPr lang="en-US" sz="1400" dirty="0" smtClean="0">
                          <a:latin typeface="Times New Roman" pitchFamily="18" charset="0"/>
                          <a:cs typeface="Times New Roman" pitchFamily="18" charset="0"/>
                          <a:hlinkClick r:id="rId2"/>
                        </a:rPr>
                        <a:t>www.nio.kz.</a:t>
                      </a:r>
                      <a:endParaRPr lang="kk-KZ" sz="1400" dirty="0" smtClean="0">
                        <a:latin typeface="Times New Roman" pitchFamily="18" charset="0"/>
                        <a:cs typeface="Times New Roman" pitchFamily="18" charset="0"/>
                        <a:hlinkClick r:id="rId2"/>
                      </a:endParaRPr>
                    </a:p>
                    <a:p>
                      <a:r>
                        <a:rPr lang="kk-KZ" sz="1400" dirty="0" smtClean="0">
                          <a:latin typeface="Times New Roman" pitchFamily="18" charset="0"/>
                          <a:cs typeface="Times New Roman" pitchFamily="18" charset="0"/>
                          <a:hlinkClick r:id="rId2"/>
                        </a:rPr>
                        <a:t>Республикалық</a:t>
                      </a:r>
                      <a:r>
                        <a:rPr lang="kk-KZ" sz="1400" baseline="0" dirty="0" smtClean="0">
                          <a:latin typeface="Times New Roman" pitchFamily="18" charset="0"/>
                          <a:cs typeface="Times New Roman" pitchFamily="18" charset="0"/>
                        </a:rPr>
                        <a:t>   қашықтық  Интернет  олимпиада</a:t>
                      </a:r>
                      <a:endParaRPr lang="ru-RU" sz="1400" dirty="0">
                        <a:latin typeface="Times New Roman" pitchFamily="18" charset="0"/>
                        <a:cs typeface="Times New Roman" pitchFamily="18" charset="0"/>
                      </a:endParaRPr>
                    </a:p>
                  </a:txBody>
                  <a:tcPr/>
                </a:tc>
                <a:tc>
                  <a:txBody>
                    <a:bodyPr/>
                    <a:lstStyle/>
                    <a:p>
                      <a:r>
                        <a:rPr lang="kk-KZ" dirty="0" smtClean="0"/>
                        <a:t> </a:t>
                      </a:r>
                      <a:r>
                        <a:rPr lang="kk-KZ" sz="1400" dirty="0" smtClean="0">
                          <a:latin typeface="Times New Roman" pitchFamily="18" charset="0"/>
                          <a:cs typeface="Times New Roman" pitchFamily="18" charset="0"/>
                        </a:rPr>
                        <a:t>2</a:t>
                      </a:r>
                      <a:endParaRPr lang="ru-RU" dirty="0"/>
                    </a:p>
                  </a:txBody>
                  <a:tcPr/>
                </a:tc>
                <a:tc>
                  <a:txBody>
                    <a:bodyPr/>
                    <a:lstStyle/>
                    <a:p>
                      <a:r>
                        <a:rPr lang="kk-KZ" sz="1400" dirty="0" smtClean="0">
                          <a:latin typeface="Times New Roman" pitchFamily="18" charset="0"/>
                          <a:cs typeface="Times New Roman" pitchFamily="18" charset="0"/>
                        </a:rPr>
                        <a:t>ІІІ дәрежелі  Диплом</a:t>
                      </a:r>
                    </a:p>
                    <a:p>
                      <a:r>
                        <a:rPr lang="kk-KZ" sz="1400" dirty="0" smtClean="0">
                          <a:latin typeface="Times New Roman" pitchFamily="18" charset="0"/>
                          <a:cs typeface="Times New Roman" pitchFamily="18" charset="0"/>
                        </a:rPr>
                        <a:t>Оразамбекқызы  Н</a:t>
                      </a:r>
                    </a:p>
                    <a:p>
                      <a:r>
                        <a:rPr lang="kk-KZ" sz="1400" dirty="0" smtClean="0">
                          <a:latin typeface="Times New Roman" pitchFamily="18" charset="0"/>
                          <a:cs typeface="Times New Roman" pitchFamily="18" charset="0"/>
                        </a:rPr>
                        <a:t>І  дәрежелі  Диплом</a:t>
                      </a:r>
                    </a:p>
                    <a:p>
                      <a:r>
                        <a:rPr lang="kk-KZ" sz="1400" dirty="0" smtClean="0">
                          <a:latin typeface="Times New Roman" pitchFamily="18" charset="0"/>
                          <a:cs typeface="Times New Roman" pitchFamily="18" charset="0"/>
                        </a:rPr>
                        <a:t>Уакас  бағжан</a:t>
                      </a:r>
                    </a:p>
                    <a:p>
                      <a:r>
                        <a:rPr lang="kk-KZ" sz="1400" dirty="0" smtClean="0">
                          <a:latin typeface="Times New Roman" pitchFamily="18" charset="0"/>
                          <a:cs typeface="Times New Roman" pitchFamily="18" charset="0"/>
                        </a:rPr>
                        <a:t>І Дәрежелі  Диплом</a:t>
                      </a:r>
                    </a:p>
                    <a:p>
                      <a:r>
                        <a:rPr lang="kk-KZ" sz="1400" dirty="0" smtClean="0">
                          <a:latin typeface="Times New Roman" pitchFamily="18" charset="0"/>
                          <a:cs typeface="Times New Roman" pitchFamily="18" charset="0"/>
                        </a:rPr>
                        <a:t>Арын  Сейілханов</a:t>
                      </a:r>
                    </a:p>
                    <a:p>
                      <a:r>
                        <a:rPr lang="kk-KZ" sz="1400" dirty="0" smtClean="0">
                          <a:latin typeface="Times New Roman" pitchFamily="18" charset="0"/>
                          <a:cs typeface="Times New Roman" pitchFamily="18" charset="0"/>
                        </a:rPr>
                        <a:t>ІІ дәрежелі  Диплом</a:t>
                      </a:r>
                    </a:p>
                    <a:p>
                      <a:r>
                        <a:rPr lang="kk-KZ" sz="1400" dirty="0" smtClean="0">
                          <a:latin typeface="Times New Roman" pitchFamily="18" charset="0"/>
                          <a:cs typeface="Times New Roman" pitchFamily="18" charset="0"/>
                        </a:rPr>
                        <a:t>Әсел</a:t>
                      </a:r>
                      <a:r>
                        <a:rPr lang="kk-KZ" sz="1400" baseline="0" dirty="0" smtClean="0">
                          <a:latin typeface="Times New Roman" pitchFamily="18" charset="0"/>
                          <a:cs typeface="Times New Roman" pitchFamily="18" charset="0"/>
                        </a:rPr>
                        <a:t>  Серікқали</a:t>
                      </a:r>
                    </a:p>
                    <a:p>
                      <a:r>
                        <a:rPr lang="kk-KZ" sz="1400" baseline="0" dirty="0" smtClean="0">
                          <a:latin typeface="Times New Roman" pitchFamily="18" charset="0"/>
                          <a:cs typeface="Times New Roman" pitchFamily="18" charset="0"/>
                        </a:rPr>
                        <a:t>ІІ дәрежелі  Диплом</a:t>
                      </a:r>
                    </a:p>
                    <a:p>
                      <a:r>
                        <a:rPr lang="kk-KZ" sz="1400" baseline="0" dirty="0" smtClean="0">
                          <a:latin typeface="Times New Roman" pitchFamily="18" charset="0"/>
                          <a:cs typeface="Times New Roman" pitchFamily="18" charset="0"/>
                        </a:rPr>
                        <a:t>Балжан  Орыншаихова</a:t>
                      </a:r>
                    </a:p>
                    <a:p>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республикалық</a:t>
                      </a:r>
                      <a:endParaRPr lang="ru-RU" sz="1400" dirty="0">
                        <a:latin typeface="Times New Roman" pitchFamily="18" charset="0"/>
                        <a:cs typeface="Times New Roman" pitchFamily="18" charset="0"/>
                      </a:endParaRPr>
                    </a:p>
                  </a:txBody>
                  <a:tcPr/>
                </a:tc>
              </a:tr>
              <a:tr h="536937">
                <a:tc>
                  <a:txBody>
                    <a:bodyPr/>
                    <a:lstStyle/>
                    <a:p>
                      <a:endParaRPr lang="ru-RU"/>
                    </a:p>
                  </a:txBody>
                  <a:tcPr/>
                </a:tc>
                <a:tc>
                  <a:txBody>
                    <a:bodyPr/>
                    <a:lstStyle/>
                    <a:p>
                      <a:r>
                        <a:rPr lang="kk-KZ" sz="1400" dirty="0" smtClean="0">
                          <a:latin typeface="Times New Roman" pitchFamily="18" charset="0"/>
                          <a:cs typeface="Times New Roman" pitchFamily="18" charset="0"/>
                        </a:rPr>
                        <a:t>Халықаралық</a:t>
                      </a:r>
                      <a:r>
                        <a:rPr lang="kk-KZ" sz="1400" baseline="0" dirty="0" smtClean="0">
                          <a:latin typeface="Times New Roman" pitchFamily="18" charset="0"/>
                          <a:cs typeface="Times New Roman" pitchFamily="18" charset="0"/>
                        </a:rPr>
                        <a:t> “ПОНИ” байқауы</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2</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Жүлдегер</a:t>
                      </a:r>
                    </a:p>
                    <a:p>
                      <a:r>
                        <a:rPr lang="kk-KZ" sz="1400" dirty="0" smtClean="0">
                          <a:latin typeface="Times New Roman" pitchFamily="18" charset="0"/>
                          <a:cs typeface="Times New Roman" pitchFamily="18" charset="0"/>
                        </a:rPr>
                        <a:t>Орыншаихова  Балжан</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Халықаралық</a:t>
                      </a:r>
                      <a:endParaRPr lang="ru-RU" sz="1400" dirty="0">
                        <a:latin typeface="Times New Roman" pitchFamily="18" charset="0"/>
                        <a:cs typeface="Times New Roman" pitchFamily="18" charset="0"/>
                      </a:endParaRPr>
                    </a:p>
                  </a:txBody>
                  <a:tcPr/>
                </a:tc>
              </a:tr>
              <a:tr h="536937">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36937">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36937">
                <a:tc>
                  <a:txBody>
                    <a:bodyPr/>
                    <a:lstStyle/>
                    <a:p>
                      <a:endParaRPr lang="ru-RU"/>
                    </a:p>
                  </a:txBody>
                  <a:tcPr/>
                </a:tc>
                <a:tc>
                  <a:txBody>
                    <a:bodyPr/>
                    <a:lstStyle/>
                    <a:p>
                      <a:endParaRPr lang="ru-RU"/>
                    </a:p>
                  </a:txBody>
                  <a:tcPr/>
                </a:tc>
                <a:tc>
                  <a:txBody>
                    <a:bodyPr/>
                    <a:lstStyle/>
                    <a:p>
                      <a:endParaRPr lang="ru-RU" dirty="0"/>
                    </a:p>
                  </a:txBody>
                  <a:tcPr/>
                </a:tc>
                <a:tc>
                  <a:txBody>
                    <a:bodyPr/>
                    <a:lstStyle/>
                    <a:p>
                      <a:endParaRPr lang="ru-RU"/>
                    </a:p>
                  </a:txBody>
                  <a:tcPr/>
                </a:tc>
                <a:tc>
                  <a:txBody>
                    <a:bodyPr/>
                    <a:lstStyle/>
                    <a:p>
                      <a:endParaRPr lang="ru-RU"/>
                    </a:p>
                  </a:txBody>
                  <a:tcPr/>
                </a:tc>
              </a:tr>
              <a:tr h="536937">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r>
              <a:tr h="536937">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a:p>
                  </a:txBody>
                  <a:tcPr/>
                </a:tc>
                <a:tc>
                  <a:txBody>
                    <a:bodyPr/>
                    <a:lstStyle/>
                    <a:p>
                      <a:endParaRPr lang="ru-RU" dirty="0"/>
                    </a:p>
                  </a:txBody>
                  <a:tcPr/>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720080"/>
          </a:xfrm>
        </p:spPr>
        <p:txBody>
          <a:bodyPr>
            <a:normAutofit fontScale="90000"/>
          </a:bodyPr>
          <a:lstStyle/>
          <a:p>
            <a:pPr algn="ctr"/>
            <a:r>
              <a:rPr lang="ru-RU" dirty="0" smtClean="0">
                <a:latin typeface="Times New Roman" pitchFamily="18" charset="0"/>
                <a:cs typeface="Times New Roman" pitchFamily="18" charset="0"/>
              </a:rPr>
              <a:t>О</a:t>
            </a:r>
            <a:r>
              <a:rPr lang="kk-KZ" dirty="0" smtClean="0">
                <a:latin typeface="Times New Roman" pitchFamily="18" charset="0"/>
                <a:cs typeface="Times New Roman" pitchFamily="18" charset="0"/>
              </a:rPr>
              <a:t>қушылардың жетістігі</a:t>
            </a:r>
            <a:endParaRPr lang="ru-RU" dirty="0">
              <a:latin typeface="Times New Roman" pitchFamily="18" charset="0"/>
              <a:cs typeface="Times New Roman" pitchFamily="18" charset="0"/>
            </a:endParaRPr>
          </a:p>
        </p:txBody>
      </p:sp>
      <p:graphicFrame>
        <p:nvGraphicFramePr>
          <p:cNvPr id="3" name="Таблица 2"/>
          <p:cNvGraphicFramePr>
            <a:graphicFrameLocks noGrp="1"/>
          </p:cNvGraphicFramePr>
          <p:nvPr/>
        </p:nvGraphicFramePr>
        <p:xfrm>
          <a:off x="0" y="1124747"/>
          <a:ext cx="9144000" cy="10006132"/>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899398">
                <a:tc>
                  <a:txBody>
                    <a:bodyPr/>
                    <a:lstStyle/>
                    <a:p>
                      <a:r>
                        <a:rPr lang="kk-KZ" dirty="0" smtClean="0"/>
                        <a:t>Оқу  жылы</a:t>
                      </a:r>
                      <a:endParaRPr lang="ru-RU" dirty="0"/>
                    </a:p>
                  </a:txBody>
                  <a:tcPr/>
                </a:tc>
                <a:tc>
                  <a:txBody>
                    <a:bodyPr/>
                    <a:lstStyle/>
                    <a:p>
                      <a:r>
                        <a:rPr lang="kk-KZ" dirty="0" smtClean="0"/>
                        <a:t>Пәндік  олимпиадаға</a:t>
                      </a:r>
                      <a:r>
                        <a:rPr lang="kk-KZ" baseline="0" dirty="0" smtClean="0"/>
                        <a:t>  қатысушылар саны</a:t>
                      </a:r>
                      <a:endParaRPr lang="ru-RU" dirty="0"/>
                    </a:p>
                  </a:txBody>
                  <a:tcPr/>
                </a:tc>
                <a:tc>
                  <a:txBody>
                    <a:bodyPr/>
                    <a:lstStyle/>
                    <a:p>
                      <a:r>
                        <a:rPr lang="kk-KZ" dirty="0" smtClean="0"/>
                        <a:t>Сыныбы</a:t>
                      </a:r>
                      <a:endParaRPr lang="ru-RU" dirty="0"/>
                    </a:p>
                  </a:txBody>
                  <a:tcPr/>
                </a:tc>
                <a:tc>
                  <a:txBody>
                    <a:bodyPr/>
                    <a:lstStyle/>
                    <a:p>
                      <a:r>
                        <a:rPr lang="kk-KZ" dirty="0" smtClean="0"/>
                        <a:t>Жүлделі</a:t>
                      </a:r>
                      <a:r>
                        <a:rPr lang="kk-KZ" baseline="0" dirty="0" smtClean="0"/>
                        <a:t> орындар саны(сертифмкаттар,дипломдарды  бірге  ұсыну)</a:t>
                      </a:r>
                      <a:endParaRPr lang="ru-RU" dirty="0"/>
                    </a:p>
                  </a:txBody>
                  <a:tcPr/>
                </a:tc>
                <a:tc>
                  <a:txBody>
                    <a:bodyPr/>
                    <a:lstStyle/>
                    <a:p>
                      <a:r>
                        <a:rPr lang="kk-KZ" dirty="0" smtClean="0"/>
                        <a:t>Деңгейлі (аудандық,республикалық,халықаралық)</a:t>
                      </a:r>
                      <a:endParaRPr lang="ru-RU" dirty="0"/>
                    </a:p>
                  </a:txBody>
                  <a:tcPr/>
                </a:tc>
              </a:tr>
              <a:tr h="547694">
                <a:tc>
                  <a:txBody>
                    <a:bodyPr/>
                    <a:lstStyle/>
                    <a:p>
                      <a:r>
                        <a:rPr lang="kk-KZ" sz="1400" dirty="0" smtClean="0">
                          <a:latin typeface="Times New Roman" pitchFamily="18" charset="0"/>
                          <a:cs typeface="Times New Roman" pitchFamily="18" charset="0"/>
                        </a:rPr>
                        <a:t>2019-2020</a:t>
                      </a:r>
                      <a:r>
                        <a:rPr lang="kk-KZ" sz="1400" baseline="0" dirty="0" smtClean="0">
                          <a:latin typeface="Times New Roman" pitchFamily="18" charset="0"/>
                          <a:cs typeface="Times New Roman" pitchFamily="18" charset="0"/>
                        </a:rPr>
                        <a:t>оқу  жылы</a:t>
                      </a:r>
                      <a:endParaRPr lang="ru-RU" sz="1400" dirty="0">
                        <a:latin typeface="Times New Roman" pitchFamily="18" charset="0"/>
                        <a:cs typeface="Times New Roman" pitchFamily="18" charset="0"/>
                      </a:endParaRPr>
                    </a:p>
                  </a:txBody>
                  <a:tcPr/>
                </a:tc>
                <a:tc>
                  <a:txBody>
                    <a:bodyPr/>
                    <a:lstStyle/>
                    <a:p>
                      <a:r>
                        <a:rPr lang="ru-RU" sz="1400" dirty="0" err="1" smtClean="0">
                          <a:latin typeface="Times New Roman" pitchFamily="18" charset="0"/>
                          <a:cs typeface="Times New Roman" pitchFamily="18" charset="0"/>
                        </a:rPr>
                        <a:t>Бастауыш</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сынып</a:t>
                      </a:r>
                      <a:r>
                        <a:rPr lang="ru-RU" sz="1400" dirty="0" smtClean="0">
                          <a:latin typeface="Times New Roman" pitchFamily="18" charset="0"/>
                          <a:cs typeface="Times New Roman" pitchFamily="18" charset="0"/>
                        </a:rPr>
                        <a:t>  о</a:t>
                      </a:r>
                      <a:r>
                        <a:rPr lang="kk-KZ" sz="1400" dirty="0" smtClean="0">
                          <a:latin typeface="Times New Roman" pitchFamily="18" charset="0"/>
                          <a:cs typeface="Times New Roman" pitchFamily="18" charset="0"/>
                        </a:rPr>
                        <a:t>қ</a:t>
                      </a:r>
                      <a:r>
                        <a:rPr lang="ru-RU" sz="1400" dirty="0" err="1" smtClean="0">
                          <a:latin typeface="Times New Roman" pitchFamily="18" charset="0"/>
                          <a:cs typeface="Times New Roman" pitchFamily="18" charset="0"/>
                        </a:rPr>
                        <a:t>ушылар</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арасында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аймақтық</a:t>
                      </a:r>
                      <a:r>
                        <a:rPr lang="ru-RU" sz="1400" baseline="0" dirty="0" err="1" smtClean="0">
                          <a:latin typeface="Times New Roman" pitchFamily="18" charset="0"/>
                          <a:cs typeface="Times New Roman" pitchFamily="18" charset="0"/>
                        </a:rPr>
                        <a:t>  </a:t>
                      </a:r>
                      <a:r>
                        <a:rPr lang="ru-RU" sz="1400" baseline="0" dirty="0" smtClean="0">
                          <a:latin typeface="Times New Roman" pitchFamily="18" charset="0"/>
                          <a:cs typeface="Times New Roman" pitchFamily="18" charset="0"/>
                        </a:rPr>
                        <a:t>олимпиада</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І  орын</a:t>
                      </a:r>
                    </a:p>
                    <a:p>
                      <a:r>
                        <a:rPr lang="kk-KZ" sz="1400" dirty="0" smtClean="0">
                          <a:latin typeface="Times New Roman" pitchFamily="18" charset="0"/>
                          <a:cs typeface="Times New Roman" pitchFamily="18" charset="0"/>
                        </a:rPr>
                        <a:t>Рафат   Асия</a:t>
                      </a:r>
                    </a:p>
                    <a:p>
                      <a:r>
                        <a:rPr lang="kk-KZ" sz="1400" dirty="0" smtClean="0">
                          <a:latin typeface="Times New Roman" pitchFamily="18" charset="0"/>
                          <a:cs typeface="Times New Roman" pitchFamily="18" charset="0"/>
                        </a:rPr>
                        <a:t>І</a:t>
                      </a:r>
                      <a:r>
                        <a:rPr lang="kk-KZ" sz="1400" baseline="0" dirty="0" smtClean="0">
                          <a:latin typeface="Times New Roman" pitchFamily="18" charset="0"/>
                          <a:cs typeface="Times New Roman" pitchFamily="18" charset="0"/>
                        </a:rPr>
                        <a:t> орын </a:t>
                      </a:r>
                    </a:p>
                    <a:p>
                      <a:r>
                        <a:rPr lang="kk-KZ" sz="1400" baseline="0" dirty="0" smtClean="0">
                          <a:latin typeface="Times New Roman" pitchFamily="18" charset="0"/>
                          <a:cs typeface="Times New Roman" pitchFamily="18" charset="0"/>
                        </a:rPr>
                        <a:t>Оразамбекқызы  Нарғыз</a:t>
                      </a:r>
                    </a:p>
                    <a:p>
                      <a:r>
                        <a:rPr lang="kk-KZ" sz="1400" baseline="0" dirty="0" smtClean="0">
                          <a:latin typeface="Times New Roman" pitchFamily="18" charset="0"/>
                          <a:cs typeface="Times New Roman" pitchFamily="18" charset="0"/>
                        </a:rPr>
                        <a:t>ІІ орын </a:t>
                      </a:r>
                    </a:p>
                    <a:p>
                      <a:r>
                        <a:rPr lang="kk-KZ" sz="1400" baseline="0" dirty="0" smtClean="0">
                          <a:latin typeface="Times New Roman" pitchFamily="18" charset="0"/>
                          <a:cs typeface="Times New Roman" pitchFamily="18" charset="0"/>
                        </a:rPr>
                        <a:t> Уакас  Бағжан</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Аймақтық</a:t>
                      </a:r>
                      <a:endParaRPr lang="ru-RU" sz="1400" dirty="0">
                        <a:latin typeface="Times New Roman" pitchFamily="18" charset="0"/>
                        <a:cs typeface="Times New Roman" pitchFamily="18" charset="0"/>
                      </a:endParaRPr>
                    </a:p>
                  </a:txBody>
                  <a:tcPr/>
                </a:tc>
              </a:tr>
              <a:tr h="547694">
                <a:tc>
                  <a:txBody>
                    <a:bodyPr/>
                    <a:lstStyle/>
                    <a:p>
                      <a:endParaRPr lang="ru-RU" sz="140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  интеллектуалдық </a:t>
                      </a:r>
                    </a:p>
                    <a:p>
                      <a:r>
                        <a:rPr lang="kk-KZ" sz="1400" dirty="0" smtClean="0">
                          <a:latin typeface="Times New Roman" pitchFamily="18" charset="0"/>
                          <a:cs typeface="Times New Roman" pitchFamily="18" charset="0"/>
                        </a:rPr>
                        <a:t>“Айналайын” конкурс</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ІІ  орын</a:t>
                      </a:r>
                    </a:p>
                    <a:p>
                      <a:r>
                        <a:rPr lang="kk-KZ" sz="1400" dirty="0" smtClean="0">
                          <a:latin typeface="Times New Roman" pitchFamily="18" charset="0"/>
                          <a:cs typeface="Times New Roman" pitchFamily="18" charset="0"/>
                        </a:rPr>
                        <a:t>Оразамбекқызы</a:t>
                      </a:r>
                    </a:p>
                    <a:p>
                      <a:r>
                        <a:rPr lang="kk-KZ" sz="1400" dirty="0" smtClean="0">
                          <a:latin typeface="Times New Roman" pitchFamily="18" charset="0"/>
                          <a:cs typeface="Times New Roman" pitchFamily="18" charset="0"/>
                        </a:rPr>
                        <a:t>Нарғыз</a:t>
                      </a:r>
                    </a:p>
                    <a:p>
                      <a:endParaRPr lang="kk-KZ" sz="1400" dirty="0" smtClean="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a:t>
                      </a:r>
                      <a:endParaRPr lang="ru-RU" sz="1400" dirty="0">
                        <a:latin typeface="Times New Roman" pitchFamily="18" charset="0"/>
                        <a:cs typeface="Times New Roman" pitchFamily="18" charset="0"/>
                      </a:endParaRPr>
                    </a:p>
                  </a:txBody>
                  <a:tcPr/>
                </a:tc>
              </a:tr>
              <a:tr h="547694">
                <a:tc>
                  <a:txBody>
                    <a:bodyPr/>
                    <a:lstStyle/>
                    <a:p>
                      <a:endParaRPr lang="ru-RU" sz="140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“Ақ бота” интеллектуалдық  марафон</a:t>
                      </a:r>
                      <a:endParaRPr lang="ru-RU" sz="1400" dirty="0">
                        <a:latin typeface="Times New Roman" pitchFamily="18" charset="0"/>
                        <a:cs typeface="Times New Roman" pitchFamily="18" charset="0"/>
                      </a:endParaRPr>
                    </a:p>
                  </a:txBody>
                  <a:tcPr/>
                </a:tc>
                <a:tc>
                  <a:txBody>
                    <a:bodyPr/>
                    <a:lstStyle/>
                    <a:p>
                      <a:r>
                        <a:rPr lang="kk-KZ" dirty="0" smtClean="0"/>
                        <a:t>  </a:t>
                      </a:r>
                      <a:r>
                        <a:rPr lang="kk-KZ" sz="1400" dirty="0" smtClean="0">
                          <a:latin typeface="Times New Roman" pitchFamily="18" charset="0"/>
                          <a:cs typeface="Times New Roman" pitchFamily="18" charset="0"/>
                        </a:rPr>
                        <a:t>3</a:t>
                      </a:r>
                      <a:endParaRPr lang="ru-RU" dirty="0"/>
                    </a:p>
                  </a:txBody>
                  <a:tcPr/>
                </a:tc>
                <a:tc>
                  <a:txBody>
                    <a:bodyPr/>
                    <a:lstStyle/>
                    <a:p>
                      <a:r>
                        <a:rPr lang="kk-KZ" sz="1400" dirty="0" smtClean="0">
                          <a:latin typeface="Times New Roman" pitchFamily="18" charset="0"/>
                          <a:cs typeface="Times New Roman" pitchFamily="18" charset="0"/>
                        </a:rPr>
                        <a:t>ІІІ орын</a:t>
                      </a:r>
                    </a:p>
                    <a:p>
                      <a:r>
                        <a:rPr lang="kk-KZ" sz="1400" dirty="0" smtClean="0">
                          <a:latin typeface="Times New Roman" pitchFamily="18" charset="0"/>
                          <a:cs typeface="Times New Roman" pitchFamily="18" charset="0"/>
                        </a:rPr>
                        <a:t>Оразамбекқызы  Нарғыз</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a:t>
                      </a:r>
                      <a:endParaRPr lang="ru-RU" sz="1400" dirty="0">
                        <a:latin typeface="Times New Roman" pitchFamily="18" charset="0"/>
                        <a:cs typeface="Times New Roman" pitchFamily="18" charset="0"/>
                      </a:endParaRPr>
                    </a:p>
                  </a:txBody>
                  <a:tcPr/>
                </a:tc>
              </a:tr>
              <a:tr h="547694">
                <a:tc>
                  <a:txBody>
                    <a:bodyPr/>
                    <a:lstStyle/>
                    <a:p>
                      <a:endParaRPr lang="ru-RU"/>
                    </a:p>
                  </a:txBody>
                  <a:tcPr/>
                </a:tc>
                <a:tc>
                  <a:txBody>
                    <a:bodyPr/>
                    <a:lstStyle/>
                    <a:p>
                      <a:r>
                        <a:rPr lang="kk-KZ" sz="1400" dirty="0" smtClean="0">
                          <a:latin typeface="Times New Roman" pitchFamily="18" charset="0"/>
                          <a:cs typeface="Times New Roman" pitchFamily="18" charset="0"/>
                        </a:rPr>
                        <a:t>Облыстық “Балапан”зияткерлік  турнир</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ІІІ орын</a:t>
                      </a:r>
                    </a:p>
                    <a:p>
                      <a:r>
                        <a:rPr lang="kk-KZ" sz="1400" dirty="0" smtClean="0">
                          <a:latin typeface="Times New Roman" pitchFamily="18" charset="0"/>
                          <a:cs typeface="Times New Roman" pitchFamily="18" charset="0"/>
                        </a:rPr>
                        <a:t>Оразамбекқызы  Нарғыз</a:t>
                      </a:r>
                    </a:p>
                    <a:p>
                      <a:r>
                        <a:rPr lang="kk-KZ" sz="1400" dirty="0" smtClean="0">
                          <a:latin typeface="Times New Roman" pitchFamily="18" charset="0"/>
                          <a:cs typeface="Times New Roman" pitchFamily="18" charset="0"/>
                        </a:rPr>
                        <a:t>ІІІ орын  Рафат  Асия</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Облыстық</a:t>
                      </a:r>
                      <a:endParaRPr lang="ru-RU" sz="1400" dirty="0">
                        <a:latin typeface="Times New Roman" pitchFamily="18" charset="0"/>
                        <a:cs typeface="Times New Roman" pitchFamily="18" charset="0"/>
                      </a:endParaRPr>
                    </a:p>
                  </a:txBody>
                  <a:tcPr/>
                </a:tc>
              </a:tr>
              <a:tr h="547694">
                <a:tc>
                  <a:txBody>
                    <a:bodyPr/>
                    <a:lstStyle/>
                    <a:p>
                      <a:endParaRPr lang="ru-RU"/>
                    </a:p>
                  </a:txBody>
                  <a:tcPr/>
                </a:tc>
                <a:tc>
                  <a:txBody>
                    <a:bodyPr/>
                    <a:lstStyle/>
                    <a:p>
                      <a:r>
                        <a:rPr lang="kk-KZ" sz="1400" dirty="0" smtClean="0">
                          <a:latin typeface="Times New Roman" pitchFamily="18" charset="0"/>
                          <a:cs typeface="Times New Roman" pitchFamily="18" charset="0"/>
                        </a:rPr>
                        <a:t>Абай  Құнанбайұлының  175  жылдығына</a:t>
                      </a:r>
                      <a:r>
                        <a:rPr lang="kk-KZ" sz="1400" baseline="0" dirty="0" smtClean="0">
                          <a:latin typeface="Times New Roman" pitchFamily="18" charset="0"/>
                          <a:cs typeface="Times New Roman" pitchFamily="18" charset="0"/>
                        </a:rPr>
                        <a:t> “Қыс” атты  өлеңін мәнерлеп  оқу</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І дәрежелі  диплом</a:t>
                      </a:r>
                    </a:p>
                    <a:p>
                      <a:r>
                        <a:rPr lang="kk-KZ" sz="1400" dirty="0" smtClean="0">
                          <a:latin typeface="Times New Roman" pitchFamily="18" charset="0"/>
                          <a:cs typeface="Times New Roman" pitchFamily="18" charset="0"/>
                        </a:rPr>
                        <a:t>Орыншаихов  Балжан</a:t>
                      </a:r>
                    </a:p>
                    <a:p>
                      <a:r>
                        <a:rPr lang="kk-KZ" sz="1400" dirty="0" smtClean="0">
                          <a:latin typeface="Times New Roman" pitchFamily="18" charset="0"/>
                          <a:cs typeface="Times New Roman" pitchFamily="18" charset="0"/>
                        </a:rPr>
                        <a:t>І дәрежелі дипдом</a:t>
                      </a:r>
                    </a:p>
                    <a:p>
                      <a:r>
                        <a:rPr lang="kk-KZ" sz="1400" dirty="0" smtClean="0">
                          <a:latin typeface="Times New Roman" pitchFamily="18" charset="0"/>
                          <a:cs typeface="Times New Roman" pitchFamily="18" charset="0"/>
                        </a:rPr>
                        <a:t>Оразамбекқызы  Нарғыз</a:t>
                      </a:r>
                    </a:p>
                    <a:p>
                      <a:endParaRPr lang="ru-RU" sz="12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Республикалық</a:t>
                      </a:r>
                      <a:endParaRPr lang="ru-RU" sz="1400" dirty="0">
                        <a:latin typeface="Times New Roman" pitchFamily="18" charset="0"/>
                        <a:cs typeface="Times New Roman" pitchFamily="18" charset="0"/>
                      </a:endParaRPr>
                    </a:p>
                  </a:txBody>
                  <a:tcPr/>
                </a:tc>
              </a:tr>
              <a:tr h="547694">
                <a:tc>
                  <a:txBody>
                    <a:bodyPr/>
                    <a:lstStyle/>
                    <a:p>
                      <a:endParaRPr lang="ru-RU"/>
                    </a:p>
                  </a:txBody>
                  <a:tcPr/>
                </a:tc>
                <a:tc>
                  <a:txBody>
                    <a:bodyPr/>
                    <a:lstStyle/>
                    <a:p>
                      <a:r>
                        <a:rPr lang="kk-KZ" sz="1400" dirty="0" smtClean="0">
                          <a:latin typeface="Times New Roman" pitchFamily="18" charset="0"/>
                          <a:cs typeface="Times New Roman" pitchFamily="18" charset="0"/>
                        </a:rPr>
                        <a:t>“Халықаралық  ғылыми  тәжірибе”Республикалық</a:t>
                      </a:r>
                      <a:r>
                        <a:rPr lang="kk-KZ" sz="1400" baseline="0" dirty="0" smtClean="0">
                          <a:latin typeface="Times New Roman" pitchFamily="18" charset="0"/>
                          <a:cs typeface="Times New Roman" pitchFamily="18" charset="0"/>
                        </a:rPr>
                        <a:t>  қашықтық  олимпиада “Қыс  қызығы” атты  байқау</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І дәрежелі  диплом</a:t>
                      </a:r>
                    </a:p>
                    <a:p>
                      <a:r>
                        <a:rPr lang="kk-KZ" sz="1400" dirty="0" smtClean="0">
                          <a:latin typeface="Times New Roman" pitchFamily="18" charset="0"/>
                          <a:cs typeface="Times New Roman" pitchFamily="18" charset="0"/>
                        </a:rPr>
                        <a:t>Рафат  Асия</a:t>
                      </a:r>
                    </a:p>
                    <a:p>
                      <a:r>
                        <a:rPr lang="kk-KZ" sz="1400" dirty="0" smtClean="0">
                          <a:latin typeface="Times New Roman" pitchFamily="18" charset="0"/>
                          <a:cs typeface="Times New Roman" pitchFamily="18" charset="0"/>
                        </a:rPr>
                        <a:t>ІІ дәрежелі  диплом</a:t>
                      </a:r>
                    </a:p>
                    <a:p>
                      <a:r>
                        <a:rPr lang="kk-KZ" sz="1400" dirty="0" smtClean="0">
                          <a:latin typeface="Times New Roman" pitchFamily="18" charset="0"/>
                          <a:cs typeface="Times New Roman" pitchFamily="18" charset="0"/>
                        </a:rPr>
                        <a:t>Орыншаихова</a:t>
                      </a:r>
                      <a:r>
                        <a:rPr lang="kk-KZ" sz="1400" baseline="0" dirty="0" smtClean="0">
                          <a:latin typeface="Times New Roman" pitchFamily="18" charset="0"/>
                          <a:cs typeface="Times New Roman" pitchFamily="18" charset="0"/>
                        </a:rPr>
                        <a:t>  Балжан</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Республикалық</a:t>
                      </a:r>
                      <a:endParaRPr lang="ru-RU" sz="1400" dirty="0">
                        <a:latin typeface="Times New Roman" pitchFamily="18" charset="0"/>
                        <a:cs typeface="Times New Roman" pitchFamily="18" charset="0"/>
                      </a:endParaRPr>
                    </a:p>
                  </a:txBody>
                  <a:tcPr/>
                </a:tc>
              </a:tr>
              <a:tr h="547694">
                <a:tc>
                  <a:txBody>
                    <a:bodyPr/>
                    <a:lstStyle/>
                    <a:p>
                      <a:endParaRPr lang="ru-RU"/>
                    </a:p>
                  </a:txBody>
                  <a:tcPr/>
                </a:tc>
                <a:tc>
                  <a:txBody>
                    <a:bodyPr/>
                    <a:lstStyle/>
                    <a:p>
                      <a:r>
                        <a:rPr lang="kk-KZ" sz="1400" dirty="0" smtClean="0">
                          <a:latin typeface="Times New Roman" pitchFamily="18" charset="0"/>
                          <a:cs typeface="Times New Roman" pitchFamily="18" charset="0"/>
                        </a:rPr>
                        <a:t>Халықаралық “ПОНИ” байқау</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  3</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Жүлдегер</a:t>
                      </a:r>
                    </a:p>
                    <a:p>
                      <a:r>
                        <a:rPr lang="kk-KZ" sz="1400" dirty="0" smtClean="0">
                          <a:latin typeface="Times New Roman" pitchFamily="18" charset="0"/>
                          <a:cs typeface="Times New Roman" pitchFamily="18" charset="0"/>
                        </a:rPr>
                        <a:t>Рафат  Асия</a:t>
                      </a:r>
                      <a:endParaRPr lang="ru-RU" sz="1400" dirty="0">
                        <a:latin typeface="Times New Roman" pitchFamily="18" charset="0"/>
                        <a:cs typeface="Times New Roman" pitchFamily="18" charset="0"/>
                      </a:endParaRPr>
                    </a:p>
                  </a:txBody>
                  <a:tcPr/>
                </a:tc>
                <a:tc>
                  <a:txBody>
                    <a:bodyPr/>
                    <a:lstStyle/>
                    <a:p>
                      <a:r>
                        <a:rPr lang="kk-KZ" sz="1400" dirty="0" smtClean="0">
                          <a:latin typeface="Times New Roman" pitchFamily="18" charset="0"/>
                          <a:cs typeface="Times New Roman" pitchFamily="18" charset="0"/>
                        </a:rPr>
                        <a:t>Халықаралық</a:t>
                      </a:r>
                      <a:endParaRPr lang="ru-RU" sz="14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17).jpg"/>
          <p:cNvPicPr/>
          <p:nvPr/>
        </p:nvPicPr>
        <p:blipFill>
          <a:blip r:embed="rId2" cstate="print"/>
          <a:srcRect l="3636" t="3649" r="3027" b="12368"/>
          <a:stretch>
            <a:fillRect/>
          </a:stretch>
        </p:blipFill>
        <p:spPr bwMode="auto">
          <a:xfrm>
            <a:off x="0" y="908720"/>
            <a:ext cx="4283968" cy="5949280"/>
          </a:xfrm>
          <a:prstGeom prst="rect">
            <a:avLst/>
          </a:prstGeom>
          <a:noFill/>
          <a:ln w="9525">
            <a:noFill/>
            <a:miter lim="800000"/>
            <a:headEnd/>
            <a:tailEnd/>
          </a:ln>
        </p:spPr>
      </p:pic>
      <p:pic>
        <p:nvPicPr>
          <p:cNvPr id="1026" name="Picture 2" descr="D:\грамота(1) 001.jpg"/>
          <p:cNvPicPr>
            <a:picLocks noChangeAspect="1" noChangeArrowheads="1"/>
          </p:cNvPicPr>
          <p:nvPr/>
        </p:nvPicPr>
        <p:blipFill>
          <a:blip r:embed="rId3" cstate="print"/>
          <a:srcRect l="1785" t="6426" r="6421" b="5755"/>
          <a:stretch>
            <a:fillRect/>
          </a:stretch>
        </p:blipFill>
        <p:spPr bwMode="auto">
          <a:xfrm>
            <a:off x="4644008" y="908720"/>
            <a:ext cx="4499992" cy="594928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2).jpg"/>
          <p:cNvPicPr/>
          <p:nvPr/>
        </p:nvPicPr>
        <p:blipFill>
          <a:blip r:embed="rId2" cstate="print"/>
          <a:srcRect/>
          <a:stretch>
            <a:fillRect/>
          </a:stretch>
        </p:blipFill>
        <p:spPr bwMode="auto">
          <a:xfrm>
            <a:off x="323528" y="980728"/>
            <a:ext cx="3960440" cy="5688632"/>
          </a:xfrm>
          <a:prstGeom prst="rect">
            <a:avLst/>
          </a:prstGeom>
          <a:noFill/>
          <a:ln w="9525">
            <a:noFill/>
            <a:miter lim="800000"/>
            <a:headEnd/>
            <a:tailEnd/>
          </a:ln>
        </p:spPr>
      </p:pic>
      <p:pic>
        <p:nvPicPr>
          <p:cNvPr id="3" name="Рисунок 2" descr="C:\Users\user\Documents\Scanned Documents\Рисунок (21).jpg"/>
          <p:cNvPicPr/>
          <p:nvPr/>
        </p:nvPicPr>
        <p:blipFill>
          <a:blip r:embed="rId3" cstate="print"/>
          <a:srcRect/>
          <a:stretch>
            <a:fillRect/>
          </a:stretch>
        </p:blipFill>
        <p:spPr bwMode="auto">
          <a:xfrm>
            <a:off x="4932040" y="980728"/>
            <a:ext cx="3672408" cy="5616624"/>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4).jpg"/>
          <p:cNvPicPr/>
          <p:nvPr/>
        </p:nvPicPr>
        <p:blipFill>
          <a:blip r:embed="rId2" cstate="print"/>
          <a:srcRect l="3632" t="1852" r="3294" b="1453"/>
          <a:stretch>
            <a:fillRect/>
          </a:stretch>
        </p:blipFill>
        <p:spPr bwMode="auto">
          <a:xfrm>
            <a:off x="251521" y="1124744"/>
            <a:ext cx="3960439" cy="5472608"/>
          </a:xfrm>
          <a:prstGeom prst="rect">
            <a:avLst/>
          </a:prstGeom>
          <a:noFill/>
          <a:ln w="9525">
            <a:noFill/>
            <a:miter lim="800000"/>
            <a:headEnd/>
            <a:tailEnd/>
          </a:ln>
        </p:spPr>
      </p:pic>
      <p:pic>
        <p:nvPicPr>
          <p:cNvPr id="3" name="Рисунок 2" descr="C:\Users\user\Documents\Scanned Documents\Рисунок (18).jpg"/>
          <p:cNvPicPr/>
          <p:nvPr/>
        </p:nvPicPr>
        <p:blipFill>
          <a:blip r:embed="rId3" cstate="print"/>
          <a:srcRect/>
          <a:stretch>
            <a:fillRect/>
          </a:stretch>
        </p:blipFill>
        <p:spPr bwMode="auto">
          <a:xfrm>
            <a:off x="4716016" y="1124744"/>
            <a:ext cx="4104456" cy="5544616"/>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23).jpg"/>
          <p:cNvPicPr/>
          <p:nvPr/>
        </p:nvPicPr>
        <p:blipFill>
          <a:blip r:embed="rId2" cstate="print"/>
          <a:srcRect/>
          <a:stretch>
            <a:fillRect/>
          </a:stretch>
        </p:blipFill>
        <p:spPr bwMode="auto">
          <a:xfrm>
            <a:off x="251520" y="908720"/>
            <a:ext cx="4176464" cy="5760640"/>
          </a:xfrm>
          <a:prstGeom prst="rect">
            <a:avLst/>
          </a:prstGeom>
          <a:noFill/>
          <a:ln w="9525">
            <a:noFill/>
            <a:miter lim="800000"/>
            <a:headEnd/>
            <a:tailEnd/>
          </a:ln>
        </p:spPr>
      </p:pic>
      <p:pic>
        <p:nvPicPr>
          <p:cNvPr id="1026" name="Picture 2" descr="D:\Асел 001.jpg"/>
          <p:cNvPicPr>
            <a:picLocks noChangeAspect="1" noChangeArrowheads="1"/>
          </p:cNvPicPr>
          <p:nvPr/>
        </p:nvPicPr>
        <p:blipFill>
          <a:blip r:embed="rId3" cstate="print"/>
          <a:srcRect/>
          <a:stretch>
            <a:fillRect/>
          </a:stretch>
        </p:blipFill>
        <p:spPr bwMode="auto">
          <a:xfrm>
            <a:off x="4716016" y="903808"/>
            <a:ext cx="3960440" cy="5765552"/>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15).jpg"/>
          <p:cNvPicPr/>
          <p:nvPr/>
        </p:nvPicPr>
        <p:blipFill>
          <a:blip r:embed="rId2" cstate="print"/>
          <a:srcRect/>
          <a:stretch>
            <a:fillRect/>
          </a:stretch>
        </p:blipFill>
        <p:spPr bwMode="auto">
          <a:xfrm>
            <a:off x="467544" y="836712"/>
            <a:ext cx="4032448" cy="5628624"/>
          </a:xfrm>
          <a:prstGeom prst="rect">
            <a:avLst/>
          </a:prstGeom>
          <a:noFill/>
          <a:ln w="9525">
            <a:noFill/>
            <a:miter lim="800000"/>
            <a:headEnd/>
            <a:tailEnd/>
          </a:ln>
        </p:spPr>
      </p:pic>
      <p:pic>
        <p:nvPicPr>
          <p:cNvPr id="3" name="Рисунок 2" descr="C:\Users\user\Documents\Scanned Documents\Рисунок (22).jpg"/>
          <p:cNvPicPr/>
          <p:nvPr/>
        </p:nvPicPr>
        <p:blipFill>
          <a:blip r:embed="rId3" cstate="print"/>
          <a:srcRect/>
          <a:stretch>
            <a:fillRect/>
          </a:stretch>
        </p:blipFill>
        <p:spPr bwMode="auto">
          <a:xfrm>
            <a:off x="4788024" y="908720"/>
            <a:ext cx="3888432" cy="5529232"/>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Бал 001.jpg"/>
          <p:cNvPicPr>
            <a:picLocks noChangeAspect="1" noChangeArrowheads="1"/>
          </p:cNvPicPr>
          <p:nvPr/>
        </p:nvPicPr>
        <p:blipFill>
          <a:blip r:embed="rId2" cstate="print"/>
          <a:srcRect/>
          <a:stretch>
            <a:fillRect/>
          </a:stretch>
        </p:blipFill>
        <p:spPr bwMode="auto">
          <a:xfrm>
            <a:off x="395536" y="908720"/>
            <a:ext cx="4010745" cy="5760640"/>
          </a:xfrm>
          <a:prstGeom prst="rect">
            <a:avLst/>
          </a:prstGeom>
          <a:noFill/>
        </p:spPr>
      </p:pic>
      <p:pic>
        <p:nvPicPr>
          <p:cNvPr id="3" name="Рисунок 2" descr="C:\Users\user\Documents\Scanned Documents\Рисунок (19).jpg"/>
          <p:cNvPicPr/>
          <p:nvPr/>
        </p:nvPicPr>
        <p:blipFill>
          <a:blip r:embed="rId3" cstate="print"/>
          <a:srcRect/>
          <a:stretch>
            <a:fillRect/>
          </a:stretch>
        </p:blipFill>
        <p:spPr bwMode="auto">
          <a:xfrm>
            <a:off x="4572000" y="836712"/>
            <a:ext cx="4176464" cy="5832648"/>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20).jpg"/>
          <p:cNvPicPr/>
          <p:nvPr/>
        </p:nvPicPr>
        <p:blipFill>
          <a:blip r:embed="rId2" cstate="print"/>
          <a:srcRect/>
          <a:stretch>
            <a:fillRect/>
          </a:stretch>
        </p:blipFill>
        <p:spPr bwMode="auto">
          <a:xfrm rot="16200000">
            <a:off x="-562880" y="1795128"/>
            <a:ext cx="5877272" cy="4248472"/>
          </a:xfrm>
          <a:prstGeom prst="rect">
            <a:avLst/>
          </a:prstGeom>
          <a:noFill/>
          <a:ln w="9525">
            <a:noFill/>
            <a:miter lim="800000"/>
            <a:headEnd/>
            <a:tailEnd/>
          </a:ln>
        </p:spPr>
      </p:pic>
      <p:pic>
        <p:nvPicPr>
          <p:cNvPr id="3" name="Рисунок 2" descr="C:\Users\user\Documents\Scanned Documents\Рисунок (24).jpg"/>
          <p:cNvPicPr/>
          <p:nvPr/>
        </p:nvPicPr>
        <p:blipFill>
          <a:blip r:embed="rId3" cstate="print"/>
          <a:srcRect/>
          <a:stretch>
            <a:fillRect/>
          </a:stretch>
        </p:blipFill>
        <p:spPr bwMode="auto">
          <a:xfrm rot="5400000">
            <a:off x="3851920" y="1556792"/>
            <a:ext cx="5976664" cy="4248472"/>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13).jpg"/>
          <p:cNvPicPr/>
          <p:nvPr/>
        </p:nvPicPr>
        <p:blipFill>
          <a:blip r:embed="rId2" cstate="print"/>
          <a:srcRect/>
          <a:stretch>
            <a:fillRect/>
          </a:stretch>
        </p:blipFill>
        <p:spPr bwMode="auto">
          <a:xfrm rot="16200000">
            <a:off x="1763689" y="-531444"/>
            <a:ext cx="5688633" cy="8712968"/>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Диплом 001.jpg"/>
          <p:cNvPicPr>
            <a:picLocks noChangeAspect="1" noChangeArrowheads="1"/>
          </p:cNvPicPr>
          <p:nvPr/>
        </p:nvPicPr>
        <p:blipFill>
          <a:blip r:embed="rId2" cstate="print"/>
          <a:srcRect/>
          <a:stretch>
            <a:fillRect/>
          </a:stretch>
        </p:blipFill>
        <p:spPr bwMode="auto">
          <a:xfrm>
            <a:off x="539552" y="858416"/>
            <a:ext cx="8208912" cy="5522912"/>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нио 001.jpg"/>
          <p:cNvPicPr>
            <a:picLocks noChangeAspect="1" noChangeArrowheads="1"/>
          </p:cNvPicPr>
          <p:nvPr/>
        </p:nvPicPr>
        <p:blipFill>
          <a:blip r:embed="rId2" cstate="print"/>
          <a:srcRect/>
          <a:stretch>
            <a:fillRect/>
          </a:stretch>
        </p:blipFill>
        <p:spPr bwMode="auto">
          <a:xfrm>
            <a:off x="359024" y="836712"/>
            <a:ext cx="8605464" cy="5832648"/>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бейен 001.jpg"/>
          <p:cNvPicPr>
            <a:picLocks noChangeAspect="1" noChangeArrowheads="1"/>
          </p:cNvPicPr>
          <p:nvPr/>
        </p:nvPicPr>
        <p:blipFill>
          <a:blip r:embed="rId2" cstate="print"/>
          <a:srcRect/>
          <a:stretch>
            <a:fillRect/>
          </a:stretch>
        </p:blipFill>
        <p:spPr bwMode="auto">
          <a:xfrm>
            <a:off x="323528" y="980728"/>
            <a:ext cx="3958900" cy="5400600"/>
          </a:xfrm>
          <a:prstGeom prst="rect">
            <a:avLst/>
          </a:prstGeom>
          <a:noFill/>
        </p:spPr>
      </p:pic>
      <p:pic>
        <p:nvPicPr>
          <p:cNvPr id="2" name="Picture 2" descr="D:\мада0 001.jpg"/>
          <p:cNvPicPr>
            <a:picLocks noChangeAspect="1" noChangeArrowheads="1"/>
          </p:cNvPicPr>
          <p:nvPr/>
        </p:nvPicPr>
        <p:blipFill>
          <a:blip r:embed="rId3" cstate="print"/>
          <a:srcRect/>
          <a:stretch>
            <a:fillRect/>
          </a:stretch>
        </p:blipFill>
        <p:spPr bwMode="auto">
          <a:xfrm>
            <a:off x="4788024" y="1052736"/>
            <a:ext cx="4104456" cy="5328592"/>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41).jpg"/>
          <p:cNvPicPr/>
          <p:nvPr/>
        </p:nvPicPr>
        <p:blipFill>
          <a:blip r:embed="rId2" cstate="print"/>
          <a:srcRect/>
          <a:stretch>
            <a:fillRect/>
          </a:stretch>
        </p:blipFill>
        <p:spPr bwMode="auto">
          <a:xfrm>
            <a:off x="395536" y="908720"/>
            <a:ext cx="3960440" cy="5688632"/>
          </a:xfrm>
          <a:prstGeom prst="rect">
            <a:avLst/>
          </a:prstGeom>
          <a:noFill/>
          <a:ln w="9525">
            <a:noFill/>
            <a:miter lim="800000"/>
            <a:headEnd/>
            <a:tailEnd/>
          </a:ln>
        </p:spPr>
      </p:pic>
      <p:pic>
        <p:nvPicPr>
          <p:cNvPr id="3" name="Рисунок 2" descr="C:\Users\user\Documents\Scanned Documents\Рисунок (42).jpg"/>
          <p:cNvPicPr/>
          <p:nvPr/>
        </p:nvPicPr>
        <p:blipFill>
          <a:blip r:embed="rId3" cstate="print"/>
          <a:srcRect/>
          <a:stretch>
            <a:fillRect/>
          </a:stretch>
        </p:blipFill>
        <p:spPr bwMode="auto">
          <a:xfrm>
            <a:off x="4860032" y="908720"/>
            <a:ext cx="4032448" cy="5688632"/>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38).jpg"/>
          <p:cNvPicPr/>
          <p:nvPr/>
        </p:nvPicPr>
        <p:blipFill>
          <a:blip r:embed="rId2" cstate="print"/>
          <a:srcRect/>
          <a:stretch>
            <a:fillRect/>
          </a:stretch>
        </p:blipFill>
        <p:spPr bwMode="auto">
          <a:xfrm rot="5400000">
            <a:off x="1691681" y="-603448"/>
            <a:ext cx="5688630" cy="8712967"/>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40).jpg"/>
          <p:cNvPicPr/>
          <p:nvPr/>
        </p:nvPicPr>
        <p:blipFill>
          <a:blip r:embed="rId2" cstate="print"/>
          <a:srcRect/>
          <a:stretch>
            <a:fillRect/>
          </a:stretch>
        </p:blipFill>
        <p:spPr bwMode="auto">
          <a:xfrm rot="5400000">
            <a:off x="1796426" y="-564179"/>
            <a:ext cx="5580386" cy="8526185"/>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37).jpg"/>
          <p:cNvPicPr/>
          <p:nvPr/>
        </p:nvPicPr>
        <p:blipFill>
          <a:blip r:embed="rId2" cstate="print"/>
          <a:srcRect/>
          <a:stretch>
            <a:fillRect/>
          </a:stretch>
        </p:blipFill>
        <p:spPr bwMode="auto">
          <a:xfrm rot="5400000">
            <a:off x="1745803" y="-585562"/>
            <a:ext cx="5940425" cy="8496943"/>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user\Documents\Scanned Documents\Рисунок (39).jpg"/>
          <p:cNvPicPr/>
          <p:nvPr/>
        </p:nvPicPr>
        <p:blipFill>
          <a:blip r:embed="rId2" cstate="print"/>
          <a:srcRect/>
          <a:stretch>
            <a:fillRect/>
          </a:stretch>
        </p:blipFill>
        <p:spPr bwMode="auto">
          <a:xfrm rot="5400000">
            <a:off x="1652412" y="-420163"/>
            <a:ext cx="5940425" cy="8166144"/>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020.jpg"/>
          <p:cNvPicPr/>
          <p:nvPr/>
        </p:nvPicPr>
        <p:blipFill>
          <a:blip r:embed="rId2" cstate="print"/>
          <a:srcRect/>
          <a:stretch>
            <a:fillRect/>
          </a:stretch>
        </p:blipFill>
        <p:spPr bwMode="auto">
          <a:xfrm>
            <a:off x="467544" y="908721"/>
            <a:ext cx="8136904" cy="5616624"/>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007.jpg"/>
          <p:cNvPicPr/>
          <p:nvPr/>
        </p:nvPicPr>
        <p:blipFill>
          <a:blip r:embed="rId2" cstate="print"/>
          <a:srcRect/>
          <a:stretch>
            <a:fillRect/>
          </a:stretch>
        </p:blipFill>
        <p:spPr bwMode="auto">
          <a:xfrm>
            <a:off x="467544" y="980729"/>
            <a:ext cx="8136903" cy="5400600"/>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057.jpg"/>
          <p:cNvPicPr/>
          <p:nvPr/>
        </p:nvPicPr>
        <p:blipFill>
          <a:blip r:embed="rId2" cstate="print"/>
          <a:srcRect/>
          <a:stretch>
            <a:fillRect/>
          </a:stretch>
        </p:blipFill>
        <p:spPr bwMode="auto">
          <a:xfrm>
            <a:off x="611560" y="908720"/>
            <a:ext cx="7848871" cy="5544616"/>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4064.jpg"/>
          <p:cNvPicPr/>
          <p:nvPr/>
        </p:nvPicPr>
        <p:blipFill>
          <a:blip r:embed="rId2" cstate="print"/>
          <a:srcRect/>
          <a:stretch>
            <a:fillRect/>
          </a:stretch>
        </p:blipFill>
        <p:spPr bwMode="auto">
          <a:xfrm>
            <a:off x="611560" y="980728"/>
            <a:ext cx="7848871" cy="5472608"/>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diplom122950.jpg"/>
          <p:cNvPicPr/>
          <p:nvPr/>
        </p:nvPicPr>
        <p:blipFill>
          <a:blip r:embed="rId2" cstate="print"/>
          <a:srcRect/>
          <a:stretch>
            <a:fillRect/>
          </a:stretch>
        </p:blipFill>
        <p:spPr bwMode="auto">
          <a:xfrm>
            <a:off x="683568" y="836712"/>
            <a:ext cx="7704855" cy="5616624"/>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diplom122863.jpg"/>
          <p:cNvPicPr/>
          <p:nvPr/>
        </p:nvPicPr>
        <p:blipFill>
          <a:blip r:embed="rId2" cstate="print"/>
          <a:srcRect/>
          <a:stretch>
            <a:fillRect/>
          </a:stretch>
        </p:blipFill>
        <p:spPr bwMode="auto">
          <a:xfrm>
            <a:off x="611560" y="908720"/>
            <a:ext cx="7776863" cy="5616624"/>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3965.jpg"/>
          <p:cNvPicPr/>
          <p:nvPr/>
        </p:nvPicPr>
        <p:blipFill>
          <a:blip r:embed="rId2" cstate="print"/>
          <a:srcRect/>
          <a:stretch>
            <a:fillRect/>
          </a:stretch>
        </p:blipFill>
        <p:spPr bwMode="auto">
          <a:xfrm>
            <a:off x="467544" y="980728"/>
            <a:ext cx="8208911" cy="5544616"/>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3976.jpg"/>
          <p:cNvPicPr/>
          <p:nvPr/>
        </p:nvPicPr>
        <p:blipFill>
          <a:blip r:embed="rId2" cstate="print"/>
          <a:srcRect/>
          <a:stretch>
            <a:fillRect/>
          </a:stretch>
        </p:blipFill>
        <p:spPr bwMode="auto">
          <a:xfrm>
            <a:off x="323528" y="764704"/>
            <a:ext cx="8496943" cy="5832648"/>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3987.jpg"/>
          <p:cNvPicPr/>
          <p:nvPr/>
        </p:nvPicPr>
        <p:blipFill>
          <a:blip r:embed="rId2" cstate="print"/>
          <a:srcRect/>
          <a:stretch>
            <a:fillRect/>
          </a:stretch>
        </p:blipFill>
        <p:spPr bwMode="auto">
          <a:xfrm>
            <a:off x="611560" y="980728"/>
            <a:ext cx="7920879" cy="54006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Жумагайша\diplom123990.jpg"/>
          <p:cNvPicPr/>
          <p:nvPr/>
        </p:nvPicPr>
        <p:blipFill>
          <a:blip r:embed="rId2" cstate="print"/>
          <a:srcRect/>
          <a:stretch>
            <a:fillRect/>
          </a:stretch>
        </p:blipFill>
        <p:spPr bwMode="auto">
          <a:xfrm>
            <a:off x="539552" y="908720"/>
            <a:ext cx="7992887" cy="5616624"/>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2924</TotalTime>
  <Words>1890</Words>
  <Application>Microsoft Office PowerPoint</Application>
  <PresentationFormat>Экран (4:3)</PresentationFormat>
  <Paragraphs>506</Paragraphs>
  <Slides>67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67</vt:i4>
      </vt:variant>
    </vt:vector>
  </HeadingPairs>
  <TitlesOfParts>
    <vt:vector size="68" baseType="lpstr">
      <vt:lpstr>Поток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Оқушылардың жетістігі</vt:lpstr>
      <vt:lpstr>Оқушылардың жетістігі</vt:lpstr>
      <vt:lpstr>Оқушылардың жетістігі</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Ардак</dc:creator>
  <cp:lastModifiedBy>Пользователь</cp:lastModifiedBy>
  <cp:revision>404</cp:revision>
  <cp:lastPrinted>2016-03-28T13:43:56Z</cp:lastPrinted>
  <dcterms:created xsi:type="dcterms:W3CDTF">2016-02-22T15:32:01Z</dcterms:created>
  <dcterms:modified xsi:type="dcterms:W3CDTF">2020-05-29T12:37:00Z</dcterms:modified>
</cp:coreProperties>
</file>