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281" r:id="rId3"/>
    <p:sldId id="269" r:id="rId4"/>
    <p:sldId id="267" r:id="rId5"/>
    <p:sldId id="282" r:id="rId6"/>
    <p:sldId id="283" r:id="rId7"/>
    <p:sldId id="300" r:id="rId8"/>
    <p:sldId id="259" r:id="rId9"/>
    <p:sldId id="280" r:id="rId10"/>
    <p:sldId id="298" r:id="rId11"/>
    <p:sldId id="299" r:id="rId12"/>
    <p:sldId id="301" r:id="rId13"/>
    <p:sldId id="293" r:id="rId14"/>
    <p:sldId id="287" r:id="rId15"/>
    <p:sldId id="286" r:id="rId16"/>
    <p:sldId id="284" r:id="rId17"/>
    <p:sldId id="285" r:id="rId18"/>
    <p:sldId id="291" r:id="rId19"/>
    <p:sldId id="292" r:id="rId20"/>
    <p:sldId id="270" r:id="rId21"/>
    <p:sldId id="272" r:id="rId22"/>
    <p:sldId id="307" r:id="rId23"/>
    <p:sldId id="273" r:id="rId24"/>
    <p:sldId id="274" r:id="rId25"/>
    <p:sldId id="275" r:id="rId26"/>
    <p:sldId id="297" r:id="rId27"/>
    <p:sldId id="306" r:id="rId28"/>
    <p:sldId id="316" r:id="rId29"/>
    <p:sldId id="317" r:id="rId30"/>
    <p:sldId id="318" r:id="rId31"/>
    <p:sldId id="319" r:id="rId32"/>
    <p:sldId id="314" r:id="rId33"/>
    <p:sldId id="315" r:id="rId34"/>
    <p:sldId id="313" r:id="rId35"/>
    <p:sldId id="312" r:id="rId36"/>
    <p:sldId id="311" r:id="rId37"/>
    <p:sldId id="310" r:id="rId38"/>
    <p:sldId id="302" r:id="rId39"/>
    <p:sldId id="303" r:id="rId40"/>
    <p:sldId id="304" r:id="rId41"/>
    <p:sldId id="276" r:id="rId42"/>
    <p:sldId id="277" r:id="rId43"/>
    <p:sldId id="278" r:id="rId44"/>
    <p:sldId id="279" r:id="rId45"/>
    <p:sldId id="308" r:id="rId46"/>
    <p:sldId id="290" r:id="rId47"/>
    <p:sldId id="294" r:id="rId48"/>
    <p:sldId id="271" r:id="rId49"/>
    <p:sldId id="289" r:id="rId50"/>
    <p:sldId id="296" r:id="rId51"/>
    <p:sldId id="305" r:id="rId52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29" autoAdjust="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 І тоқсан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 әдебиет</c:v>
                </c:pt>
                <c:pt idx="1">
                  <c:v>қазақ тілі </c:v>
                </c:pt>
                <c:pt idx="2">
                  <c:v>математика</c:v>
                </c:pt>
                <c:pt idx="3">
                  <c:v>русский язык</c:v>
                </c:pt>
                <c:pt idx="4">
                  <c:v>дүниетану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72.599999999999994</c:v>
                </c:pt>
                <c:pt idx="1">
                  <c:v>72.599999999999994</c:v>
                </c:pt>
                <c:pt idx="2">
                  <c:v>72.599999999999994</c:v>
                </c:pt>
                <c:pt idx="3">
                  <c:v>72.599999999999994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 ІІ тоқсан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 әдебиет</c:v>
                </c:pt>
                <c:pt idx="1">
                  <c:v>қазақ тілі </c:v>
                </c:pt>
                <c:pt idx="2">
                  <c:v>математика</c:v>
                </c:pt>
                <c:pt idx="3">
                  <c:v>русский язык</c:v>
                </c:pt>
                <c:pt idx="4">
                  <c:v>дүниетану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72.599999999999994</c:v>
                </c:pt>
                <c:pt idx="1">
                  <c:v>72.599999999999994</c:v>
                </c:pt>
                <c:pt idx="2">
                  <c:v>72.599999999999994</c:v>
                </c:pt>
                <c:pt idx="3">
                  <c:v>72.599999999999994</c:v>
                </c:pt>
                <c:pt idx="4">
                  <c:v>72.599999999999994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ІІІ тоқсан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 әдебиет</c:v>
                </c:pt>
                <c:pt idx="1">
                  <c:v>қазақ тілі </c:v>
                </c:pt>
                <c:pt idx="2">
                  <c:v>математика</c:v>
                </c:pt>
                <c:pt idx="3">
                  <c:v>русский язык</c:v>
                </c:pt>
                <c:pt idx="4">
                  <c:v>дүниетану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81.7</c:v>
                </c:pt>
                <c:pt idx="1">
                  <c:v>72.599999999999994</c:v>
                </c:pt>
                <c:pt idx="2">
                  <c:v>72.599999999999994</c:v>
                </c:pt>
                <c:pt idx="3">
                  <c:v>81.7</c:v>
                </c:pt>
                <c:pt idx="4">
                  <c:v>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ІУ тоқсан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 әдебиет</c:v>
                </c:pt>
                <c:pt idx="1">
                  <c:v>қазақ тілі </c:v>
                </c:pt>
                <c:pt idx="2">
                  <c:v>математика</c:v>
                </c:pt>
                <c:pt idx="3">
                  <c:v>русский язык</c:v>
                </c:pt>
                <c:pt idx="4">
                  <c:v>дүниетану</c:v>
                </c:pt>
              </c:strCache>
            </c:strRef>
          </c:cat>
          <c:val>
            <c:numRef>
              <c:f>Лист1!$E$2:$E$6</c:f>
              <c:numCache>
                <c:formatCode>General</c:formatCode>
                <c:ptCount val="5"/>
                <c:pt idx="0">
                  <c:v>81.7</c:v>
                </c:pt>
                <c:pt idx="1">
                  <c:v>72.599999999999994</c:v>
                </c:pt>
                <c:pt idx="2">
                  <c:v>72.599999999999994</c:v>
                </c:pt>
                <c:pt idx="3">
                  <c:v>81.7</c:v>
                </c:pt>
                <c:pt idx="4">
                  <c:v>72.599999999999994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жылдық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 әдебиет</c:v>
                </c:pt>
                <c:pt idx="1">
                  <c:v>қазақ тілі </c:v>
                </c:pt>
                <c:pt idx="2">
                  <c:v>математика</c:v>
                </c:pt>
                <c:pt idx="3">
                  <c:v>русский язык</c:v>
                </c:pt>
                <c:pt idx="4">
                  <c:v>дүниетану</c:v>
                </c:pt>
              </c:strCache>
            </c:strRef>
          </c:cat>
          <c:val>
            <c:numRef>
              <c:f>Лист1!$F$2:$F$6</c:f>
              <c:numCache>
                <c:formatCode>General</c:formatCode>
                <c:ptCount val="5"/>
                <c:pt idx="0">
                  <c:v>81.7</c:v>
                </c:pt>
                <c:pt idx="1">
                  <c:v>72.599999999999994</c:v>
                </c:pt>
                <c:pt idx="2">
                  <c:v>72.599999999999994</c:v>
                </c:pt>
                <c:pt idx="3">
                  <c:v>81.7</c:v>
                </c:pt>
                <c:pt idx="4">
                  <c:v>72.599999999999994</c:v>
                </c:pt>
              </c:numCache>
            </c:numRef>
          </c:val>
        </c:ser>
        <c:axId val="77044352"/>
        <c:axId val="77054336"/>
      </c:barChart>
      <c:catAx>
        <c:axId val="77044352"/>
        <c:scaling>
          <c:orientation val="minMax"/>
        </c:scaling>
        <c:axPos val="b"/>
        <c:tickLblPos val="nextTo"/>
        <c:crossAx val="77054336"/>
        <c:crosses val="autoZero"/>
        <c:auto val="1"/>
        <c:lblAlgn val="ctr"/>
        <c:lblOffset val="100"/>
      </c:catAx>
      <c:valAx>
        <c:axId val="77054336"/>
        <c:scaling>
          <c:orientation val="minMax"/>
        </c:scaling>
        <c:axPos val="l"/>
        <c:majorGridlines/>
        <c:numFmt formatCode="General" sourceLinked="1"/>
        <c:tickLblPos val="nextTo"/>
        <c:crossAx val="77044352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 І тоқсан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әдебиеттік оқу</c:v>
                </c:pt>
                <c:pt idx="1">
                  <c:v> қазақ тілі</c:v>
                </c:pt>
                <c:pt idx="2">
                  <c:v>математика</c:v>
                </c:pt>
                <c:pt idx="3">
                  <c:v>русский язык</c:v>
                </c:pt>
                <c:pt idx="4">
                  <c:v>дүниетану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85</c:v>
                </c:pt>
                <c:pt idx="1">
                  <c:v>72.599999999999994</c:v>
                </c:pt>
                <c:pt idx="2">
                  <c:v>72.599999999999994</c:v>
                </c:pt>
                <c:pt idx="3">
                  <c:v>72.599999999999994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ІІ тоқсан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әдебиеттік оқу</c:v>
                </c:pt>
                <c:pt idx="1">
                  <c:v> қазақ тілі</c:v>
                </c:pt>
                <c:pt idx="2">
                  <c:v>математика</c:v>
                </c:pt>
                <c:pt idx="3">
                  <c:v>русский язык</c:v>
                </c:pt>
                <c:pt idx="4">
                  <c:v>дүниетану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72.599999999999994</c:v>
                </c:pt>
                <c:pt idx="1">
                  <c:v>72.599999999999994</c:v>
                </c:pt>
                <c:pt idx="2">
                  <c:v>72.599999999999994</c:v>
                </c:pt>
                <c:pt idx="3">
                  <c:v>72.599999999999994</c:v>
                </c:pt>
                <c:pt idx="4">
                  <c:v>81.7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ІІІ тоқсан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әдебиеттік оқу</c:v>
                </c:pt>
                <c:pt idx="1">
                  <c:v> қазақ тілі</c:v>
                </c:pt>
                <c:pt idx="2">
                  <c:v>математика</c:v>
                </c:pt>
                <c:pt idx="3">
                  <c:v>русский язык</c:v>
                </c:pt>
                <c:pt idx="4">
                  <c:v>дүниетану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72.599999999999994</c:v>
                </c:pt>
                <c:pt idx="1">
                  <c:v>72.599999999999994</c:v>
                </c:pt>
                <c:pt idx="2">
                  <c:v>72.599999999999994</c:v>
                </c:pt>
                <c:pt idx="3">
                  <c:v>72.599999999999994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ІУ тоқсан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әдебиеттік оқу</c:v>
                </c:pt>
                <c:pt idx="1">
                  <c:v> қазақ тілі</c:v>
                </c:pt>
                <c:pt idx="2">
                  <c:v>математика</c:v>
                </c:pt>
                <c:pt idx="3">
                  <c:v>русский язык</c:v>
                </c:pt>
                <c:pt idx="4">
                  <c:v>дүниетану</c:v>
                </c:pt>
              </c:strCache>
            </c:strRef>
          </c:cat>
          <c:val>
            <c:numRef>
              <c:f>Лист1!$E$2:$E$6</c:f>
              <c:numCache>
                <c:formatCode>General</c:formatCode>
                <c:ptCount val="5"/>
                <c:pt idx="0">
                  <c:v>72.599999999999994</c:v>
                </c:pt>
                <c:pt idx="1">
                  <c:v>72.599999999999994</c:v>
                </c:pt>
                <c:pt idx="2">
                  <c:v>72.599999999999994</c:v>
                </c:pt>
                <c:pt idx="3">
                  <c:v>72.599999999999994</c:v>
                </c:pt>
                <c:pt idx="4">
                  <c:v>72.599999999999994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жылдық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әдебиеттік оқу</c:v>
                </c:pt>
                <c:pt idx="1">
                  <c:v> қазақ тілі</c:v>
                </c:pt>
                <c:pt idx="2">
                  <c:v>математика</c:v>
                </c:pt>
                <c:pt idx="3">
                  <c:v>русский язык</c:v>
                </c:pt>
                <c:pt idx="4">
                  <c:v>дүниетану</c:v>
                </c:pt>
              </c:strCache>
            </c:strRef>
          </c:cat>
          <c:val>
            <c:numRef>
              <c:f>Лист1!$F$2:$F$6</c:f>
              <c:numCache>
                <c:formatCode>General</c:formatCode>
                <c:ptCount val="5"/>
                <c:pt idx="0">
                  <c:v>72.599999999999994</c:v>
                </c:pt>
                <c:pt idx="1">
                  <c:v>72.599999999999994</c:v>
                </c:pt>
                <c:pt idx="2">
                  <c:v>72.599999999999994</c:v>
                </c:pt>
                <c:pt idx="3">
                  <c:v>72.599999999999994</c:v>
                </c:pt>
                <c:pt idx="4">
                  <c:v>72.599999999999994</c:v>
                </c:pt>
              </c:numCache>
            </c:numRef>
          </c:val>
        </c:ser>
        <c:axId val="77782400"/>
        <c:axId val="76485760"/>
      </c:barChart>
      <c:catAx>
        <c:axId val="77782400"/>
        <c:scaling>
          <c:orientation val="minMax"/>
        </c:scaling>
        <c:axPos val="b"/>
        <c:tickLblPos val="nextTo"/>
        <c:crossAx val="76485760"/>
        <c:crosses val="autoZero"/>
        <c:auto val="1"/>
        <c:lblAlgn val="ctr"/>
        <c:lblOffset val="100"/>
      </c:catAx>
      <c:valAx>
        <c:axId val="76485760"/>
        <c:scaling>
          <c:orientation val="minMax"/>
        </c:scaling>
        <c:axPos val="l"/>
        <c:majorGridlines/>
        <c:numFmt formatCode="General" sourceLinked="1"/>
        <c:tickLblPos val="nextTo"/>
        <c:crossAx val="77782400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jpeg"/><Relationship Id="rId7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1.jpeg"/><Relationship Id="rId10" Type="http://schemas.openxmlformats.org/officeDocument/2006/relationships/image" Target="../media/image29.png"/><Relationship Id="rId4" Type="http://schemas.openxmlformats.org/officeDocument/2006/relationships/image" Target="../media/image24.jpeg"/><Relationship Id="rId9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Public\Music\Sample Music\6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3029"/>
          <a:stretch>
            <a:fillRect/>
          </a:stretch>
        </p:blipFill>
        <p:spPr bwMode="auto">
          <a:xfrm>
            <a:off x="-30" y="0"/>
            <a:ext cx="9118548" cy="6858000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500068" y="-285777"/>
            <a:ext cx="8358215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607B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lang="kk-KZ" sz="2000" dirty="0" smtClean="0">
              <a:solidFill>
                <a:srgbClr val="3607B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rgbClr val="3607B9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lang="kk-KZ" sz="2000" dirty="0" smtClean="0">
              <a:solidFill>
                <a:srgbClr val="3607B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rgbClr val="3607B9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607B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607B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607B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.Бекбосынов атындағы орта мектебі</a:t>
            </a: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607B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607B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КММ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lang="kk-KZ" sz="2000" dirty="0" smtClean="0">
              <a:solidFill>
                <a:srgbClr val="3607B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rgbClr val="3607B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Бастауыш сынып мұғалімі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r>
              <a:rPr lang="kk-KZ" sz="2800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Тілеухан Гүлмира Болатқызының </a:t>
            </a:r>
            <a:endParaRPr kumimoji="0" lang="kk-KZ" sz="2800" b="0" i="0" u="none" strike="noStrike" cap="none" normalizeH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lang="kk-KZ" sz="2000" baseline="0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r>
              <a:rPr lang="kk-KZ" sz="2000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ПОРТФОЛИОСЫ</a:t>
            </a:r>
            <a:endParaRPr lang="kk-KZ" sz="2000" baseline="0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lang="kk-KZ" sz="2000" dirty="0" smtClean="0">
              <a:solidFill>
                <a:srgbClr val="3607B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lang="kk-KZ" sz="2000" dirty="0" smtClean="0">
              <a:solidFill>
                <a:srgbClr val="3607B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lang="kk-KZ" sz="2000" dirty="0" smtClean="0">
              <a:solidFill>
                <a:srgbClr val="3607B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rgbClr val="3607B9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7100" algn="l"/>
              </a:tabLst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607B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2017-2018 оқу  жылы</a:t>
            </a: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Public\Music\Sample Music\6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3029"/>
          <a:stretch>
            <a:fillRect/>
          </a:stretch>
        </p:blipFill>
        <p:spPr bwMode="auto">
          <a:xfrm>
            <a:off x="2" y="0"/>
            <a:ext cx="9118548" cy="6858000"/>
          </a:xfrm>
          <a:prstGeom prst="rect">
            <a:avLst/>
          </a:prstGeom>
          <a:noFill/>
        </p:spPr>
      </p:pic>
      <p:pic>
        <p:nvPicPr>
          <p:cNvPr id="3075" name="Picture 3" descr="C:\Users\Admin\Desktop\жана жыл 2108\IMG_4069.JPG"/>
          <p:cNvPicPr>
            <a:picLocks noChangeAspect="1" noChangeArrowheads="1"/>
          </p:cNvPicPr>
          <p:nvPr/>
        </p:nvPicPr>
        <p:blipFill>
          <a:blip r:embed="rId3"/>
          <a:srcRect l="11719" t="17187" r="76328" b="52344"/>
          <a:stretch>
            <a:fillRect/>
          </a:stretch>
        </p:blipFill>
        <p:spPr bwMode="auto">
          <a:xfrm>
            <a:off x="1285853" y="928670"/>
            <a:ext cx="1928827" cy="327774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428993" y="1071547"/>
            <a:ext cx="39290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Тілеухан Гүлмира Болатқызы</a:t>
            </a:r>
          </a:p>
          <a:p>
            <a:r>
              <a:rPr lang="kk-K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21 қыркүйек 1972 жылы туған.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8993" y="1857366"/>
            <a:ext cx="45005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Бастауыш сынып мұғалімі</a:t>
            </a:r>
          </a:p>
          <a:p>
            <a:r>
              <a:rPr lang="kk-KZ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Еңбек өтілі -26 жыл</a:t>
            </a:r>
          </a:p>
          <a:p>
            <a:r>
              <a:rPr lang="kk-KZ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Сынып жетекшілік стажы-26 жыл</a:t>
            </a:r>
          </a:p>
          <a:p>
            <a:r>
              <a:rPr lang="kk-KZ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Санаты-І</a:t>
            </a:r>
          </a:p>
          <a:p>
            <a:r>
              <a:rPr lang="kk-KZ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“Мектептегі мұғалім көшбасшылығы ” деңгейлік курсынан  өттім.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Public\Music\Sample Music\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" y="0"/>
            <a:ext cx="914399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85919" y="1285862"/>
            <a:ext cx="55721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Ізденіс тақырыбым:  </a:t>
            </a:r>
            <a: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«Инновациялық оқыту технологиясын пайдалану арқылы   оқушыларға жүйелі білім беру»</a:t>
            </a:r>
            <a:b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777\Desktop\рамки школьные\0_1b2a7_393756ea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kk-KZ" sz="28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4 сыныпта-11 оқушы бар.</a:t>
            </a:r>
            <a:br>
              <a:rPr lang="kk-KZ" sz="28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</a:br>
            <a:r>
              <a:rPr lang="kk-KZ" sz="28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 ұл,6 қыз бала.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777\Desktop\1 сынып фото\фото\IMG_180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2501" r="34689" b="23315"/>
          <a:stretch>
            <a:fillRect/>
          </a:stretch>
        </p:blipFill>
        <p:spPr bwMode="auto">
          <a:xfrm>
            <a:off x="7236296" y="0"/>
            <a:ext cx="1440160" cy="22440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777\Desktop\1 сынып фото\фото\IMG_1804.JPG"/>
          <p:cNvPicPr>
            <a:picLocks noChangeAspect="1" noChangeArrowheads="1"/>
          </p:cNvPicPr>
          <p:nvPr/>
        </p:nvPicPr>
        <p:blipFill>
          <a:blip r:embed="rId4" cstate="print"/>
          <a:srcRect l="25940" t="1931" r="31408" b="24955"/>
          <a:stretch>
            <a:fillRect/>
          </a:stretch>
        </p:blipFill>
        <p:spPr bwMode="auto">
          <a:xfrm>
            <a:off x="395536" y="0"/>
            <a:ext cx="1536623" cy="20882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Users\777\Desktop\1 сынып фото\фото\IMG_1818.JPG"/>
          <p:cNvPicPr>
            <a:picLocks noChangeAspect="1" noChangeArrowheads="1"/>
          </p:cNvPicPr>
          <p:nvPr/>
        </p:nvPicPr>
        <p:blipFill>
          <a:blip r:embed="rId5" cstate="print"/>
          <a:srcRect l="28127" t="7785" r="32502" b="33158"/>
          <a:stretch>
            <a:fillRect/>
          </a:stretch>
        </p:blipFill>
        <p:spPr bwMode="auto">
          <a:xfrm>
            <a:off x="7236297" y="2204866"/>
            <a:ext cx="1540043" cy="21256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C:\Users\777\Desktop\1 сынып фото\фото\IMG_1815.JPG"/>
          <p:cNvPicPr>
            <a:picLocks noChangeAspect="1" noChangeArrowheads="1"/>
          </p:cNvPicPr>
          <p:nvPr/>
        </p:nvPicPr>
        <p:blipFill>
          <a:blip r:embed="rId6" cstate="print"/>
          <a:srcRect l="34689" t="13899" r="34689" b="29877"/>
          <a:stretch>
            <a:fillRect/>
          </a:stretch>
        </p:blipFill>
        <p:spPr bwMode="auto">
          <a:xfrm>
            <a:off x="2339752" y="2276872"/>
            <a:ext cx="1440160" cy="21545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 descr="C:\Users\777\Desktop\1 сынып фото\фото\IMG_1814.JPG"/>
          <p:cNvPicPr>
            <a:picLocks noChangeAspect="1" noChangeArrowheads="1"/>
          </p:cNvPicPr>
          <p:nvPr/>
        </p:nvPicPr>
        <p:blipFill>
          <a:blip r:embed="rId7" cstate="print"/>
          <a:srcRect l="29221" t="11339" r="42344" b="28236"/>
          <a:stretch>
            <a:fillRect/>
          </a:stretch>
        </p:blipFill>
        <p:spPr bwMode="auto">
          <a:xfrm>
            <a:off x="2699792" y="4293097"/>
            <a:ext cx="1584176" cy="21678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6" descr="C:\Users\777\Desktop\1 сынып фото\фото\IMG_1810.JPG"/>
          <p:cNvPicPr>
            <a:picLocks noChangeAspect="1" noChangeArrowheads="1"/>
          </p:cNvPicPr>
          <p:nvPr/>
        </p:nvPicPr>
        <p:blipFill>
          <a:blip r:embed="rId8" cstate="print"/>
          <a:srcRect l="29220" t="17628" r="37970" b="33157"/>
          <a:stretch>
            <a:fillRect/>
          </a:stretch>
        </p:blipFill>
        <p:spPr bwMode="auto">
          <a:xfrm>
            <a:off x="3851920" y="2420889"/>
            <a:ext cx="1656184" cy="19874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7" descr="C:\Users\777\Desktop\1 сынып фото\фото\IMG_1800.JPG"/>
          <p:cNvPicPr>
            <a:picLocks noGrp="1" noChangeAspect="1" noChangeArrowheads="1"/>
          </p:cNvPicPr>
          <p:nvPr>
            <p:ph idx="1"/>
          </p:nvPr>
        </p:nvPicPr>
        <p:blipFill>
          <a:blip r:embed="rId9" cstate="print"/>
          <a:srcRect l="27033" t="6901" r="39063" b="24955"/>
          <a:stretch>
            <a:fillRect/>
          </a:stretch>
        </p:blipFill>
        <p:spPr bwMode="auto">
          <a:xfrm>
            <a:off x="395536" y="2204864"/>
            <a:ext cx="1368152" cy="19442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8" descr="C:\Users\777\Desktop\1 сынып фото\фото\IMG_1930.JPG"/>
          <p:cNvPicPr>
            <a:picLocks noChangeAspect="1" noChangeArrowheads="1"/>
          </p:cNvPicPr>
          <p:nvPr/>
        </p:nvPicPr>
        <p:blipFill>
          <a:blip r:embed="rId10" cstate="print"/>
          <a:srcRect t="4504" r="76248" b="51203"/>
          <a:stretch>
            <a:fillRect/>
          </a:stretch>
        </p:blipFill>
        <p:spPr bwMode="auto">
          <a:xfrm>
            <a:off x="6516216" y="4077072"/>
            <a:ext cx="1728192" cy="2412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9" descr="C:\Users\777\Desktop\1 сынып фото\фото\IMG_1933.JPG"/>
          <p:cNvPicPr>
            <a:picLocks noChangeAspect="1" noChangeArrowheads="1"/>
          </p:cNvPicPr>
          <p:nvPr/>
        </p:nvPicPr>
        <p:blipFill>
          <a:blip r:embed="rId11" cstate="print"/>
          <a:srcRect l="16097" t="-2263" r="52187" b="41360"/>
          <a:stretch>
            <a:fillRect/>
          </a:stretch>
        </p:blipFill>
        <p:spPr bwMode="auto">
          <a:xfrm>
            <a:off x="4716016" y="4221088"/>
            <a:ext cx="1512168" cy="22322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" descr="C:\Users\777\Desktop\1 сынып фото\фото\IMG_1935.JPG"/>
          <p:cNvPicPr>
            <a:picLocks noChangeAspect="1" noChangeArrowheads="1"/>
          </p:cNvPicPr>
          <p:nvPr/>
        </p:nvPicPr>
        <p:blipFill>
          <a:blip r:embed="rId12" cstate="print"/>
          <a:srcRect l="29220" t="-1962" r="47813" b="44641"/>
          <a:stretch>
            <a:fillRect/>
          </a:stretch>
        </p:blipFill>
        <p:spPr bwMode="auto">
          <a:xfrm>
            <a:off x="5796136" y="2132861"/>
            <a:ext cx="1512168" cy="22528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3" descr="C:\Users\777\Desktop\1 сынып фото\фото\IMG_1925.JPG"/>
          <p:cNvPicPr>
            <a:picLocks noChangeAspect="1" noChangeArrowheads="1"/>
          </p:cNvPicPr>
          <p:nvPr/>
        </p:nvPicPr>
        <p:blipFill>
          <a:blip r:embed="rId13" cstate="print"/>
          <a:srcRect l="71873" t="31078" r="16097" b="38079"/>
          <a:stretch>
            <a:fillRect/>
          </a:stretch>
        </p:blipFill>
        <p:spPr bwMode="auto">
          <a:xfrm>
            <a:off x="1000101" y="4214821"/>
            <a:ext cx="1443011" cy="18037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Public\Music\Sample Music\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" y="0"/>
            <a:ext cx="9143999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28598" y="571482"/>
            <a:ext cx="842968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Халықаралық “Пони” конкурсында оқушы қатыстырғаным үшін-дипломмен марапатталды.</a:t>
            </a:r>
          </a:p>
          <a:p>
            <a:pPr algn="ctr"/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ұлттық интернет олимпиада  қазақ тілі–І орын алып,</a:t>
            </a:r>
          </a:p>
          <a:p>
            <a:pPr algn="ctr"/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5 оқушы қатыстырғаным үшін-Алғыс хат.</a:t>
            </a:r>
          </a:p>
          <a:p>
            <a:pPr algn="ctr"/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дәстүрлі интернет олимпиада қазақ тілі –І орын алып, 5 оқушы қатыстырғаным үшін Алғыс хат пен Құрмет грамотасын алдым.</a:t>
            </a:r>
          </a:p>
          <a:p>
            <a:pPr algn="ctr"/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Тәуелсіздік мерекесіне орай мектепішілік  кәсіподақ ұйымының –Алғыс хатымен марапатталдым.</a:t>
            </a:r>
            <a:r>
              <a:rPr lang="en-US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k-KZ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IQ </a:t>
            </a:r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интернет олимпиадасына 5 оқушы қатысып І орын-4 оқушы,ІІ орын-1оқушы алғаны үшін мадақтамамен марапатталдым.</a:t>
            </a:r>
          </a:p>
          <a:p>
            <a:pPr algn="ctr"/>
            <a:r>
              <a:rPr lang="kk-KZ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Мектепішілік “Үздік </a:t>
            </a:r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ашық сабақтар” байқауында- “Жаңашыл ұстаз” номинациясымен марапатталдым.</a:t>
            </a:r>
          </a:p>
          <a:p>
            <a:pPr algn="ctr"/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І Республикалық “Үздік сынып жетекшісі” байқауында ІІ орын иелендім.</a:t>
            </a:r>
          </a:p>
          <a:p>
            <a:pPr algn="ctr"/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Мектепішілік “Үздік тәрбие сағаттары” байқауында- “Бас жүлде”иелендім.</a:t>
            </a:r>
          </a:p>
          <a:p>
            <a:pPr algn="ctr"/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“Ұстаз тілегі”сайтына мақала жарияланым үшін –Алғыс хатпен марапатталдым.</a:t>
            </a:r>
          </a:p>
          <a:p>
            <a:pPr algn="ctr"/>
            <a:r>
              <a:rPr lang="kk-KZ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бастауыш сынып мұғалімдерінің олимпиадасынан –І орын алдым.</a:t>
            </a:r>
          </a:p>
          <a:p>
            <a:pPr algn="ctr"/>
            <a:endParaRPr lang="kk-KZ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sz="2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sz="2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71414"/>
            <a:ext cx="34324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800" b="1" i="1" dirty="0" smtClean="0">
                <a:solidFill>
                  <a:srgbClr val="C0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Times New Roman" pitchFamily="18" charset="0"/>
                <a:cs typeface="Times New Roman" pitchFamily="18" charset="0"/>
              </a:rPr>
              <a:t>Мұғалім жетістігі. </a:t>
            </a:r>
            <a:endParaRPr lang="ru-RU" sz="2800" dirty="0"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Public\Music\Sample Music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" y="0"/>
            <a:ext cx="9143999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28598" y="571480"/>
            <a:ext cx="842968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“Зерде” ғылыми жоба байқауында–1 оқушы сертификат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Аудандық “Зерде”ғылыми жоба –І орын-1,ІІІ орын-2 оқушы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Халықаралық “Пони” конкурсында-жүлдергер-1 оқушы.</a:t>
            </a:r>
          </a:p>
          <a:p>
            <a:pPr algn="ctr"/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IQ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интернет олимпиадасына 5 оқушы қатысып І орын-4 оқушы,ІІ орын-1оқушы иеленді.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“Өрлеу” олимпиадасында 5 оқушы 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қазақ тілі-І орын, 5 оқушы математикадан –І орын иеленді.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ұлттық интернет олимпиада  қазақ тілі–І орын-5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дәстүрлі интернет олимпиада қазақ тілі –І орын-5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“Балапан” конкурсы - 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орын-5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“Айналайын” конкурсы – 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-6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“Ақ бота” конкурсы – ІІ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орын-5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“Асыл тас” конкурсы –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орын-6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Аудандық пәндік олимпиадада  -  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орын.-3,ІІІ орын-2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Аймақтық “Абай оқулары” –ІІІ орын-1 оқушы.</a:t>
            </a:r>
          </a:p>
          <a:p>
            <a:pPr algn="ctr"/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3" y="71414"/>
            <a:ext cx="378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800" b="1" i="1" dirty="0" smtClean="0">
                <a:solidFill>
                  <a:srgbClr val="C0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Times New Roman" pitchFamily="18" charset="0"/>
                <a:cs typeface="Times New Roman" pitchFamily="18" charset="0"/>
              </a:rPr>
              <a:t>Оқушылар жетістігі. </a:t>
            </a:r>
            <a:endParaRPr lang="ru-RU" sz="2800" dirty="0"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Public\Music\Sample Music\6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302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3108" y="1714490"/>
            <a:ext cx="54292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2017-2018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оқу жылындағы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сынып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оқушыларының білім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сапасы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3" y="857232"/>
          <a:ext cx="8229596" cy="5678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463"/>
                <a:gridCol w="1024828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</a:tblGrid>
              <a:tr h="43010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 dirty="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Пән аттары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Қатысқан оқушы саны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       Бағалар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Үлгерім көрсеткіші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Сапа көрсетікіші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</a:tr>
              <a:tr h="4301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1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3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Әдебиеттік оқу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63,6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9,1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27,2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72,7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01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Математика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72,7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kk-KZ" sz="1200">
                        <a:solidFill>
                          <a:srgbClr val="1F497D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27,2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72,7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01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Қазақ тілі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63,6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18,1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18,1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81,7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01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Орыс тілі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36,3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36,3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27,2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72,7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78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Ағылшын тілі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27,2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45,4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27,2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72.7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01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Дүниетану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54,5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18,1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27,2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72,7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01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Музыка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63,6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36,3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kk-KZ" sz="1200">
                        <a:solidFill>
                          <a:srgbClr val="1F497D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Бейнелеу өнері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81,8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18,1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kk-KZ" sz="1200">
                        <a:solidFill>
                          <a:srgbClr val="1F497D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78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Еңбекке баулу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72.7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27,2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kk-KZ" sz="1200">
                        <a:solidFill>
                          <a:srgbClr val="1F497D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01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Д/ш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 smtClean="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kk-KZ" sz="1200" dirty="0" smtClean="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72,7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27,2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solidFill>
                            <a:srgbClr val="1F497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2" y="1600202"/>
          <a:ext cx="8229602" cy="462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3014675"/>
                <a:gridCol w="2471727"/>
              </a:tblGrid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Оқу озаттары- 6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Оқу екпінділері- 2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Орташа оқитындар -3</a:t>
                      </a:r>
                      <a:endParaRPr lang="ru-RU" sz="1800" dirty="0"/>
                    </a:p>
                  </a:txBody>
                  <a:tcPr/>
                </a:tc>
              </a:tr>
              <a:tr h="811530">
                <a:tc>
                  <a:txBody>
                    <a:bodyPr/>
                    <a:lstStyle/>
                    <a:p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Бейісқалиева Аяла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Тұрғазина Нұрсая</a:t>
                      </a:r>
                      <a:endParaRPr lang="ru-RU" sz="16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Бауыржанүлы</a:t>
                      </a:r>
                      <a:r>
                        <a:rPr lang="kk-KZ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Нұралы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Жанатбекова Шырай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Оралғазина</a:t>
                      </a:r>
                      <a:r>
                        <a:rPr lang="kk-KZ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Нұрай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Рысқалиұлы Жанғазы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Серікжанова</a:t>
                      </a:r>
                      <a:r>
                        <a:rPr lang="kk-KZ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Тоғжан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Төлеуғазина Қарақат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11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Ебінов</a:t>
                      </a:r>
                      <a:r>
                        <a:rPr lang="kk-KZ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Жанарыс</a:t>
                      </a:r>
                      <a:endParaRPr lang="ru-RU" sz="16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Серікбосынов Мұхамеджан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Сүйеуқан</a:t>
                      </a:r>
                      <a:r>
                        <a:rPr lang="kk-KZ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Мәди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57421" y="857233"/>
            <a:ext cx="5143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2017-2018  оқу жылы бойынша қорытынды.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2978" y="4791688"/>
            <a:ext cx="70009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 smtClean="0"/>
              <a:t>54,5</a:t>
            </a:r>
            <a:r>
              <a:rPr lang="en-US" b="1" dirty="0" smtClean="0"/>
              <a:t>%                                              </a:t>
            </a:r>
            <a:r>
              <a:rPr lang="kk-KZ" b="1" dirty="0" smtClean="0"/>
              <a:t>18,1 </a:t>
            </a:r>
            <a:r>
              <a:rPr lang="en-US" b="1" dirty="0" smtClean="0"/>
              <a:t>%                                          </a:t>
            </a:r>
            <a:r>
              <a:rPr lang="kk-KZ" b="1" dirty="0" smtClean="0"/>
              <a:t>27.2</a:t>
            </a:r>
            <a:r>
              <a:rPr lang="en-US" b="1" dirty="0" smtClean="0"/>
              <a:t>%</a:t>
            </a:r>
            <a:endParaRPr lang="ru-RU" b="1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357423" y="5286388"/>
            <a:ext cx="542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Үлгерімі-  100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%   </a:t>
            </a: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 Сапасы-   72,6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2017-2018 </a:t>
            </a:r>
            <a:r>
              <a:rPr lang="kk-KZ" sz="2200" dirty="0" smtClean="0">
                <a:latin typeface="Times New Roman" pitchFamily="18" charset="0"/>
                <a:cs typeface="Times New Roman" pitchFamily="18" charset="0"/>
              </a:rPr>
              <a:t>  оқу жылында 4 сынып оқушыларының білім сапасының монторингі.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3193367"/>
          <a:ext cx="8115328" cy="2932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1428731" y="1581146"/>
            <a:ext cx="5372100" cy="1276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2016-2017 о</a:t>
            </a:r>
            <a:r>
              <a:rPr lang="kk-KZ" sz="2200" dirty="0" smtClean="0">
                <a:latin typeface="Times New Roman" pitchFamily="18" charset="0"/>
                <a:cs typeface="Times New Roman" pitchFamily="18" charset="0"/>
              </a:rPr>
              <a:t>қу жылындағы    3 сынып оқушыларының білім сапасының мониторингі.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6" y="1428736"/>
            <a:ext cx="4619929" cy="1357322"/>
          </a:xfrm>
          <a:prstGeom prst="rect">
            <a:avLst/>
          </a:prstGeom>
        </p:spPr>
      </p:pic>
      <p:graphicFrame>
        <p:nvGraphicFramePr>
          <p:cNvPr id="5" name="Диаграмма 4"/>
          <p:cNvGraphicFramePr/>
          <p:nvPr/>
        </p:nvGraphicFramePr>
        <p:xfrm>
          <a:off x="1285852" y="3071811"/>
          <a:ext cx="6572296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Public\Music\Sample Music\6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302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3108" y="1714490"/>
            <a:ext cx="54292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2017-2018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оқу жылындағы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сынып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оқушыларының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/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жетістіктері.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3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Халықаралық “Пони”байқауы</a:t>
            </a:r>
            <a:endParaRPr lang="ru-RU" sz="36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Admin\Pictures\2018-05-31\0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357298"/>
            <a:ext cx="3290672" cy="4525963"/>
          </a:xfrm>
          <a:prstGeom prst="rect">
            <a:avLst/>
          </a:prstGeom>
          <a:noFill/>
        </p:spPr>
      </p:pic>
      <p:pic>
        <p:nvPicPr>
          <p:cNvPr id="7171" name="Picture 3" descr="C:\Users\Admin\Downloads\пони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428736"/>
            <a:ext cx="3214711" cy="44212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фото\сотка фото\20170926_1235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9051" t="5247" r="15393" b="5247"/>
          <a:stretch>
            <a:fillRect/>
          </a:stretch>
        </p:blipFill>
        <p:spPr bwMode="auto">
          <a:xfrm rot="5400000">
            <a:off x="5227804" y="84271"/>
            <a:ext cx="3357586" cy="37604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07" y="945893"/>
            <a:ext cx="45720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«Зерде» ғылыми жобасының аудандық кезеңіне сыныбымнан 3 оқушы дайындап апардым. Бейісқалиева Аяла «Абай атам билік айтқан тас тұғыр» тақырыбымен І орын иеленсе, Ебінов Жанарыс «Арыстан бейнесіндегі тас мүсін»  тақырыбымен –ІІІ орын, Серікжанова Тоғжан «Ұлттық тағамдар-ұлттық мақтанышымыз» жобасымен-ІІІ орын алды. </a:t>
            </a:r>
          </a:p>
          <a:p>
            <a:pPr algn="ctr"/>
            <a:endParaRPr lang="kk-KZ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«Зерде» ғылыми жобасының облыстық кезеңіне Бейісқалиева Аяла  сертификат алып келді.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7" descr="C:\Users\Админ\Downloads\Аяла сертиф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4357694"/>
            <a:ext cx="3999165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Админ\Desktop\мерейли 2017\IMG_33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7" y="357167"/>
            <a:ext cx="2357455" cy="117872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190733" y="-24"/>
            <a:ext cx="7524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 тоқсан бойынша 4сыныпта өткен іс-шаралар.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20" y="1607331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dirty="0" smtClean="0">
                <a:solidFill>
                  <a:srgbClr val="3905BB"/>
                </a:solidFill>
                <a:latin typeface="Times New Roman" pitchFamily="18" charset="0"/>
                <a:cs typeface="Times New Roman" pitchFamily="18" charset="0"/>
              </a:rPr>
              <a:t>Мерейлі отбасы байқауында “Білімді отбасы ” номинациясын иелендік.</a:t>
            </a:r>
            <a:endParaRPr lang="ru-RU" sz="1400" dirty="0">
              <a:solidFill>
                <a:srgbClr val="3905B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C:\Users\windows 7\Desktop\сабақ\озаттар\20151214_10011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57" t="9048" r="14378"/>
          <a:stretch/>
        </p:blipFill>
        <p:spPr bwMode="auto">
          <a:xfrm>
            <a:off x="1000105" y="2143119"/>
            <a:ext cx="2405079" cy="108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88920" y="3268266"/>
            <a:ext cx="34290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dirty="0" smtClean="0">
                <a:solidFill>
                  <a:srgbClr val="3905BB"/>
                </a:solidFill>
                <a:latin typeface="Times New Roman" pitchFamily="18" charset="0"/>
                <a:cs typeface="Times New Roman" pitchFamily="18" charset="0"/>
              </a:rPr>
              <a:t>Облыстық “Айналайын” интеллектуалдық конкурсына 7 оқушы қатысып,</a:t>
            </a:r>
          </a:p>
          <a:p>
            <a:pPr algn="ctr"/>
            <a:r>
              <a:rPr lang="kk-KZ" sz="1400" dirty="0" smtClean="0">
                <a:solidFill>
                  <a:srgbClr val="3905BB"/>
                </a:solidFill>
                <a:latin typeface="Times New Roman" pitchFamily="18" charset="0"/>
                <a:cs typeface="Times New Roman" pitchFamily="18" charset="0"/>
              </a:rPr>
              <a:t>5оқушы-ІІІ орын иеленді.</a:t>
            </a:r>
            <a:endParaRPr lang="ru-RU" sz="1400" dirty="0">
              <a:solidFill>
                <a:srgbClr val="3905B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191029" y="1607332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200" dirty="0" smtClean="0">
                <a:latin typeface="Times New Roman" pitchFamily="18" charset="0"/>
                <a:cs typeface="Times New Roman" pitchFamily="18" charset="0"/>
              </a:rPr>
              <a:t>«Зерде» ғылыми жобасының аудандық кезеңіне сыныбымнан 3 оқушы дайындап апардым. Бейісқалиева Аяла «Абай атам билік айтқан тас тұғыр» тақырыбымен І орын иеленсе, Ебінов Жанарыс «Арыстан бейнесіндегі тас мүсін»  тақырыбымен –ІІІ орын, Серікжанова Тоғжан «Ұлттық тағамдар-ұлттық мақтанышымыз» жобасымен-ІІІ орын алды. «Зерде» ғылыми жобасының облыстық кезеңіне Бейісқалиева Аяла барып сертификат алып келді.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2" descr="C:\Users\Админ\Desktop\фото\сотка фото\20170926_123508.jpg"/>
          <p:cNvPicPr>
            <a:picLocks noChangeAspect="1" noChangeArrowheads="1"/>
          </p:cNvPicPr>
          <p:nvPr/>
        </p:nvPicPr>
        <p:blipFill>
          <a:blip r:embed="rId4" cstate="print"/>
          <a:srcRect l="29051" t="5247" r="15393" b="5247"/>
          <a:stretch>
            <a:fillRect/>
          </a:stretch>
        </p:blipFill>
        <p:spPr bwMode="auto">
          <a:xfrm rot="5400000">
            <a:off x="5924395" y="129920"/>
            <a:ext cx="1152860" cy="1857387"/>
          </a:xfrm>
          <a:prstGeom prst="rect">
            <a:avLst/>
          </a:prstGeom>
          <a:noFill/>
        </p:spPr>
      </p:pic>
      <p:pic>
        <p:nvPicPr>
          <p:cNvPr id="16" name="Picture 7" descr="C:\Users\Админ\Downloads\Аяла сертиф 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40" y="3071810"/>
            <a:ext cx="1381135" cy="740146"/>
          </a:xfrm>
          <a:prstGeom prst="rect">
            <a:avLst/>
          </a:prstGeom>
          <a:noFill/>
        </p:spPr>
      </p:pic>
      <p:pic>
        <p:nvPicPr>
          <p:cNvPr id="17" name="Picture 10" descr="C:\Users\Админ\Desktop\фото\сотка фото\20170324_110059.jpg"/>
          <p:cNvPicPr>
            <a:picLocks noChangeAspect="1" noChangeArrowheads="1"/>
          </p:cNvPicPr>
          <p:nvPr/>
        </p:nvPicPr>
        <p:blipFill>
          <a:blip r:embed="rId6" cstate="print"/>
          <a:srcRect r="6897" b="10344"/>
          <a:stretch>
            <a:fillRect/>
          </a:stretch>
        </p:blipFill>
        <p:spPr bwMode="auto">
          <a:xfrm>
            <a:off x="857227" y="4071944"/>
            <a:ext cx="2617540" cy="964413"/>
          </a:xfrm>
          <a:prstGeom prst="rect">
            <a:avLst/>
          </a:prstGeom>
          <a:noFill/>
        </p:spPr>
      </p:pic>
      <p:pic>
        <p:nvPicPr>
          <p:cNvPr id="19" name="Picture 9" descr="C:\Users\Админ\Desktop\фото\сотка фото\20170324_10552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5" y="5572142"/>
            <a:ext cx="2667019" cy="1024689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90469" y="5036355"/>
            <a:ext cx="3810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dirty="0" smtClean="0">
                <a:solidFill>
                  <a:srgbClr val="3905BB"/>
                </a:solidFill>
                <a:latin typeface="Times New Roman" pitchFamily="18" charset="0"/>
                <a:cs typeface="Times New Roman" pitchFamily="18" charset="0"/>
              </a:rPr>
              <a:t>Математика пәнінен өткен “Көбейту мен бөлу ”ашық сабағы.</a:t>
            </a:r>
            <a:endParaRPr lang="ru-RU" sz="1400" dirty="0">
              <a:solidFill>
                <a:srgbClr val="3905B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476781" y="3750475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kk-KZ" sz="1400" dirty="0" smtClean="0">
                <a:solidFill>
                  <a:srgbClr val="3905BB"/>
                </a:solidFill>
                <a:latin typeface="Times New Roman" pitchFamily="18" charset="0"/>
                <a:cs typeface="Times New Roman" pitchFamily="18" charset="0"/>
              </a:rPr>
              <a:t>Интернет беттеріне  1 ашық сабақ «Сөйлем түрлері», 1 презентация «Мерейлі отбасы», 1 шеберлік сағаты «Абай мұрасы»,1 ғылыми жоба «Арыстан бейнесіндегі тас мүсін» жариялап -   2 сертификат, 2 куәлік алдым. </a:t>
            </a:r>
            <a:endParaRPr lang="ru-RU" sz="1400" dirty="0">
              <a:solidFill>
                <a:srgbClr val="3905B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6" descr="C:\Users\Админ\Downloads\Свидетельство проекта infourok.ru №78560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05773" y="4875622"/>
            <a:ext cx="949195" cy="1053710"/>
          </a:xfrm>
          <a:prstGeom prst="rect">
            <a:avLst/>
          </a:prstGeom>
          <a:noFill/>
        </p:spPr>
      </p:pic>
      <p:pic>
        <p:nvPicPr>
          <p:cNvPr id="23" name="Picture 4" descr="C:\Users\Админ\Downloads\3892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631" y="5786455"/>
            <a:ext cx="1214447" cy="750098"/>
          </a:xfrm>
          <a:prstGeom prst="rect">
            <a:avLst/>
          </a:prstGeom>
          <a:noFill/>
        </p:spPr>
      </p:pic>
      <p:pic>
        <p:nvPicPr>
          <p:cNvPr id="24" name="Picture 5" descr="C:\Users\Админ\Downloads\Свидетельство -Мерейлі отбасы- презентациясы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00761" y="4929198"/>
            <a:ext cx="1129315" cy="696520"/>
          </a:xfrm>
          <a:prstGeom prst="rect">
            <a:avLst/>
          </a:prstGeom>
          <a:noFill/>
        </p:spPr>
      </p:pic>
      <p:pic>
        <p:nvPicPr>
          <p:cNvPr id="25" name="Picture 3" descr="C:\Users\Админ\Downloads\38923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86517" y="5715018"/>
            <a:ext cx="1468927" cy="785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Pictures\2018-01-15\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428604"/>
            <a:ext cx="2000264" cy="2825260"/>
          </a:xfrm>
          <a:prstGeom prst="rect">
            <a:avLst/>
          </a:prstGeom>
          <a:noFill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428660" y="274638"/>
            <a:ext cx="8229600" cy="1143000"/>
          </a:xfrm>
        </p:spPr>
        <p:txBody>
          <a:bodyPr>
            <a:normAutofit/>
          </a:bodyPr>
          <a:lstStyle/>
          <a:p>
            <a:r>
              <a:rPr lang="kk-KZ" sz="2800" dirty="0" smtClean="0"/>
              <a:t>“Асыл тас” республикалық олимпиадасы.</a:t>
            </a:r>
            <a:endParaRPr lang="ru-RU" sz="2800" dirty="0"/>
          </a:p>
        </p:txBody>
      </p:sp>
      <p:pic>
        <p:nvPicPr>
          <p:cNvPr id="7" name="Picture 2" descr="C:\Users\Admin\Pictures\2018-01-15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1214424"/>
            <a:ext cx="2000264" cy="2825260"/>
          </a:xfrm>
          <a:prstGeom prst="rect">
            <a:avLst/>
          </a:prstGeom>
          <a:noFill/>
        </p:spPr>
      </p:pic>
      <p:pic>
        <p:nvPicPr>
          <p:cNvPr id="8" name="Picture 2" descr="C:\Users\Admin\Pictures\2018-01-15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1785927"/>
            <a:ext cx="2000264" cy="2825260"/>
          </a:xfrm>
          <a:prstGeom prst="rect">
            <a:avLst/>
          </a:prstGeom>
          <a:noFill/>
        </p:spPr>
      </p:pic>
      <p:pic>
        <p:nvPicPr>
          <p:cNvPr id="9" name="Picture 2" descr="C:\Users\Admin\Pictures\2018-01-15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9" y="2928936"/>
            <a:ext cx="2000264" cy="2825260"/>
          </a:xfrm>
          <a:prstGeom prst="rect">
            <a:avLst/>
          </a:prstGeom>
          <a:noFill/>
        </p:spPr>
      </p:pic>
      <p:pic>
        <p:nvPicPr>
          <p:cNvPr id="10" name="Picture 2" descr="C:\Users\Admin\Pictures\2018-01-15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5" y="3643314"/>
            <a:ext cx="2000264" cy="282526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7" y="1397000"/>
          <a:ext cx="5072102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"/>
                <a:gridCol w="1964547"/>
                <a:gridCol w="1535916"/>
                <a:gridCol w="1000135"/>
              </a:tblGrid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реті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Аты-жөні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пәні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орны</a:t>
                      </a:r>
                      <a:endParaRPr lang="ru-RU" sz="1800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Бейісқалиева А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Ебінов Ж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Серікбосынов</a:t>
                      </a:r>
                      <a:r>
                        <a:rPr lang="kk-KZ" sz="1800" baseline="0" dirty="0" smtClean="0">
                          <a:latin typeface="Arial" pitchFamily="34" charset="0"/>
                          <a:cs typeface="Arial" pitchFamily="34" charset="0"/>
                        </a:rPr>
                        <a:t> М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СерікжановаТ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 Оралғазина Н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Pictures\2018-01-15\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5" y="214290"/>
            <a:ext cx="2000264" cy="2855220"/>
          </a:xfrm>
          <a:prstGeom prst="rect">
            <a:avLst/>
          </a:prstGeom>
          <a:noFill/>
        </p:spPr>
      </p:pic>
      <p:pic>
        <p:nvPicPr>
          <p:cNvPr id="6" name="Picture 2" descr="C:\Users\Admin\Pictures\2018-01-15\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7" y="1071546"/>
            <a:ext cx="2000264" cy="2855220"/>
          </a:xfrm>
          <a:prstGeom prst="rect">
            <a:avLst/>
          </a:prstGeom>
          <a:noFill/>
        </p:spPr>
      </p:pic>
      <p:pic>
        <p:nvPicPr>
          <p:cNvPr id="11" name="Picture 2" descr="C:\Users\Admin\Pictures\2018-01-15\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1714488"/>
            <a:ext cx="2000264" cy="2855220"/>
          </a:xfrm>
          <a:prstGeom prst="rect">
            <a:avLst/>
          </a:prstGeom>
          <a:noFill/>
        </p:spPr>
      </p:pic>
      <p:pic>
        <p:nvPicPr>
          <p:cNvPr id="12" name="Picture 2" descr="C:\Users\Admin\Pictures\2018-01-15\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2714620"/>
            <a:ext cx="2000264" cy="2855220"/>
          </a:xfrm>
          <a:prstGeom prst="rect">
            <a:avLst/>
          </a:prstGeom>
          <a:noFill/>
        </p:spPr>
      </p:pic>
      <p:pic>
        <p:nvPicPr>
          <p:cNvPr id="13" name="Picture 2" descr="C:\Users\Admin\Pictures\2018-01-15\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9" y="3500438"/>
            <a:ext cx="2000264" cy="2855220"/>
          </a:xfrm>
          <a:prstGeom prst="rect">
            <a:avLst/>
          </a:prstGeom>
          <a:noFill/>
        </p:spPr>
      </p:pic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428597" y="1397000"/>
          <a:ext cx="5072102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"/>
                <a:gridCol w="1964547"/>
                <a:gridCol w="1535916"/>
                <a:gridCol w="1000135"/>
              </a:tblGrid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реті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Аты-жөні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пәні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орны</a:t>
                      </a:r>
                      <a:endParaRPr lang="ru-RU" sz="1800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Бейісқалиева А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Ебінов Ж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Серікбосынов</a:t>
                      </a:r>
                      <a:r>
                        <a:rPr lang="kk-KZ" sz="1800" baseline="0" dirty="0" smtClean="0">
                          <a:latin typeface="Arial" pitchFamily="34" charset="0"/>
                          <a:cs typeface="Arial" pitchFamily="34" charset="0"/>
                        </a:rPr>
                        <a:t> М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СерікжановаТ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Жанатбекова</a:t>
                      </a:r>
                      <a:r>
                        <a:rPr lang="kk-KZ" sz="1800" baseline="0" dirty="0" smtClean="0">
                          <a:latin typeface="Arial" pitchFamily="34" charset="0"/>
                          <a:cs typeface="Arial" pitchFamily="34" charset="0"/>
                        </a:rPr>
                        <a:t> Ш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-642973" y="274638"/>
            <a:ext cx="8229600" cy="1143000"/>
          </a:xfrm>
        </p:spPr>
        <p:txBody>
          <a:bodyPr>
            <a:normAutofit/>
          </a:bodyPr>
          <a:lstStyle/>
          <a:p>
            <a:r>
              <a:rPr lang="kk-KZ" sz="2800" dirty="0" smtClean="0"/>
              <a:t>“Ақ бота” республикалық олимпиадасы.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Pictures\2018-05-31\0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1" y="285728"/>
            <a:ext cx="2502592" cy="3442044"/>
          </a:xfrm>
          <a:prstGeom prst="rect">
            <a:avLst/>
          </a:prstGeom>
          <a:noFill/>
        </p:spPr>
      </p:pic>
      <p:pic>
        <p:nvPicPr>
          <p:cNvPr id="5" name="Picture 2" descr="C:\Users\Admin\Pictures\2018-05-31\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1357298"/>
            <a:ext cx="2502592" cy="3442044"/>
          </a:xfrm>
          <a:prstGeom prst="rect">
            <a:avLst/>
          </a:prstGeom>
          <a:noFill/>
        </p:spPr>
      </p:pic>
      <p:pic>
        <p:nvPicPr>
          <p:cNvPr id="6" name="Picture 2" descr="C:\Users\Admin\Pictures\2018-05-31\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2786058"/>
            <a:ext cx="2502592" cy="3442044"/>
          </a:xfrm>
          <a:prstGeom prst="rect">
            <a:avLst/>
          </a:prstGeom>
          <a:noFill/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28596" y="1397001"/>
          <a:ext cx="5072102" cy="4119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"/>
                <a:gridCol w="1964547"/>
                <a:gridCol w="1535916"/>
                <a:gridCol w="1000135"/>
              </a:tblGrid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реті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Аты-жөні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пәні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орны</a:t>
                      </a:r>
                      <a:endParaRPr lang="ru-RU" sz="1800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Бейісқалиева А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Ебінов Ж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Серікбосынов</a:t>
                      </a:r>
                      <a:r>
                        <a:rPr lang="kk-KZ" sz="1800" baseline="0" dirty="0" smtClean="0">
                          <a:latin typeface="Arial" pitchFamily="34" charset="0"/>
                          <a:cs typeface="Arial" pitchFamily="34" charset="0"/>
                        </a:rPr>
                        <a:t> М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СерікжановаТ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- 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 Оралғазина Н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- 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-785849" y="274638"/>
            <a:ext cx="8229600" cy="1143000"/>
          </a:xfrm>
        </p:spPr>
        <p:txBody>
          <a:bodyPr>
            <a:normAutofit/>
          </a:bodyPr>
          <a:lstStyle/>
          <a:p>
            <a:r>
              <a:rPr lang="kk-KZ" sz="2800" dirty="0" smtClean="0"/>
              <a:t>“Балапан” облыстық зияткерлік турнирі.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Pictures\2018-05-31\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9" y="142855"/>
            <a:ext cx="2032164" cy="2794847"/>
          </a:xfrm>
          <a:prstGeom prst="rect">
            <a:avLst/>
          </a:prstGeom>
          <a:noFill/>
        </p:spPr>
      </p:pic>
      <p:pic>
        <p:nvPicPr>
          <p:cNvPr id="5" name="Picture 2" descr="C:\Users\Admin\Pictures\2018-05-31\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714359"/>
            <a:ext cx="2000264" cy="2750975"/>
          </a:xfrm>
          <a:prstGeom prst="rect">
            <a:avLst/>
          </a:prstGeom>
          <a:noFill/>
        </p:spPr>
      </p:pic>
      <p:pic>
        <p:nvPicPr>
          <p:cNvPr id="6" name="Picture 2" descr="C:\Users\Admin\Pictures\2018-05-31\0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5" y="1428738"/>
            <a:ext cx="2071703" cy="2849224"/>
          </a:xfrm>
          <a:prstGeom prst="rect">
            <a:avLst/>
          </a:prstGeom>
          <a:noFill/>
        </p:spPr>
      </p:pic>
      <p:pic>
        <p:nvPicPr>
          <p:cNvPr id="7" name="Picture 2" descr="C:\Users\Admin\Pictures\2018-05-31\0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3" y="2000240"/>
            <a:ext cx="1980203" cy="2723385"/>
          </a:xfrm>
          <a:prstGeom prst="rect">
            <a:avLst/>
          </a:prstGeom>
          <a:noFill/>
        </p:spPr>
      </p:pic>
      <p:pic>
        <p:nvPicPr>
          <p:cNvPr id="8" name="Picture 2" descr="C:\Users\Admin\Pictures\2018-05-31\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5" y="3071811"/>
            <a:ext cx="2032019" cy="2794648"/>
          </a:xfrm>
          <a:prstGeom prst="rect">
            <a:avLst/>
          </a:prstGeom>
          <a:noFill/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28596" y="1397001"/>
          <a:ext cx="5072102" cy="4119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"/>
                <a:gridCol w="1964547"/>
                <a:gridCol w="1535916"/>
                <a:gridCol w="1000135"/>
              </a:tblGrid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реті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Аты-жөні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пәні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орны</a:t>
                      </a:r>
                      <a:endParaRPr lang="ru-RU" sz="1800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Бейісқалиева А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Ебінов Ж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Жанатбекова</a:t>
                      </a:r>
                      <a:r>
                        <a:rPr lang="kk-KZ" sz="1800" baseline="0" dirty="0" smtClean="0">
                          <a:latin typeface="Arial" pitchFamily="34" charset="0"/>
                          <a:cs typeface="Arial" pitchFamily="34" charset="0"/>
                        </a:rPr>
                        <a:t> Ш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СерікжановаТ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 Оралғазина Н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-642973" y="274638"/>
            <a:ext cx="8229600" cy="1143000"/>
          </a:xfrm>
        </p:spPr>
        <p:txBody>
          <a:bodyPr>
            <a:normAutofit/>
          </a:bodyPr>
          <a:lstStyle/>
          <a:p>
            <a:r>
              <a:rPr lang="kk-KZ" sz="2800" dirty="0" smtClean="0"/>
              <a:t>“Айналайын” облыстық олимпиадасы.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Pictures\2018-01-09\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34407" y="4366264"/>
            <a:ext cx="1857364" cy="2554604"/>
          </a:xfrm>
          <a:prstGeom prst="rect">
            <a:avLst/>
          </a:prstGeom>
          <a:noFill/>
        </p:spPr>
      </p:pic>
      <p:pic>
        <p:nvPicPr>
          <p:cNvPr id="1030" name="Picture 6" descr="C:\Users\Admin\Pictures\2018-01-09\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505591" y="-76222"/>
            <a:ext cx="1928827" cy="2652728"/>
          </a:xfrm>
          <a:prstGeom prst="rect">
            <a:avLst/>
          </a:prstGeom>
          <a:noFill/>
        </p:spPr>
      </p:pic>
      <p:pic>
        <p:nvPicPr>
          <p:cNvPr id="1029" name="Picture 5" descr="C:\Users\Admin\Pictures\2018-01-09\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984732" y="1016143"/>
            <a:ext cx="1818017" cy="2500331"/>
          </a:xfrm>
          <a:prstGeom prst="rect">
            <a:avLst/>
          </a:prstGeom>
          <a:noFill/>
        </p:spPr>
      </p:pic>
      <p:pic>
        <p:nvPicPr>
          <p:cNvPr id="1031" name="Picture 7" descr="C:\Users\Admin\Pictures\2018-01-09\0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219707" y="1709728"/>
            <a:ext cx="1928827" cy="2652728"/>
          </a:xfrm>
          <a:prstGeom prst="rect">
            <a:avLst/>
          </a:prstGeom>
          <a:noFill/>
        </p:spPr>
      </p:pic>
      <p:pic>
        <p:nvPicPr>
          <p:cNvPr id="1027" name="Picture 3" descr="C:\Users\Admin\Pictures\2018-01-09\0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4851467" y="2649468"/>
            <a:ext cx="1869960" cy="2571768"/>
          </a:xfrm>
          <a:prstGeom prst="rect">
            <a:avLst/>
          </a:prstGeom>
          <a:noFill/>
        </p:spPr>
      </p:pic>
      <p:pic>
        <p:nvPicPr>
          <p:cNvPr id="1028" name="Picture 4" descr="C:\Users\Admin\Pictures\2018-01-09\0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4607977" y="3393024"/>
            <a:ext cx="1714488" cy="235794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28596" y="285731"/>
            <a:ext cx="5429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Arial" pitchFamily="34" charset="0"/>
                <a:cs typeface="Arial" pitchFamily="34" charset="0"/>
              </a:rPr>
              <a:t>IQ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интернет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олимпиадасына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6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оқушы қатысты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6" descr="C:\Users\Admin\Pictures\2018-01-09\00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4107915" y="4107401"/>
            <a:ext cx="1714512" cy="235797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42845" y="1388925"/>
            <a:ext cx="478634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dirty="0" smtClean="0"/>
              <a:t>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«Тәуелсіз елім - тірегім» тақырыбында жазған шығармасы бойынша Серікбосынов –ІІ орын, «Білім көзі кітапта» шығарма байқауына қатысып  Ебінов –І орын, мәнерлеп оқу байқауы бойынша Бейісқалиева –І орын, көркем жазу байқауына қатысып </a:t>
            </a:r>
          </a:p>
          <a:p>
            <a:pPr algn="ctr"/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Серікжанова –І орын,</a:t>
            </a:r>
          </a:p>
          <a:p>
            <a:pPr algn="ctr"/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Оралғазина –ІІ орын, </a:t>
            </a:r>
          </a:p>
          <a:p>
            <a:pPr algn="ctr"/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Жанатбекова –ІІ орын иеленді.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05" y="274638"/>
            <a:ext cx="8229600" cy="1143000"/>
          </a:xfrm>
        </p:spPr>
        <p:txBody>
          <a:bodyPr>
            <a:normAutofit/>
          </a:bodyPr>
          <a:lstStyle/>
          <a:p>
            <a:r>
              <a:rPr lang="kk-KZ" sz="2800" dirty="0" smtClean="0"/>
              <a:t>Аудандық пәндік олимпиада</a:t>
            </a:r>
            <a:endParaRPr lang="ru-RU" sz="2800" dirty="0"/>
          </a:p>
        </p:txBody>
      </p:sp>
      <p:pic>
        <p:nvPicPr>
          <p:cNvPr id="2050" name="Picture 2" descr="C:\Users\Admin\Desktop\загрузки\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01" y="285730"/>
            <a:ext cx="2071703" cy="2849402"/>
          </a:xfrm>
          <a:prstGeom prst="rect">
            <a:avLst/>
          </a:prstGeom>
          <a:noFill/>
        </p:spPr>
      </p:pic>
      <p:pic>
        <p:nvPicPr>
          <p:cNvPr id="5" name="Picture 2" descr="C:\Users\Admin\Desktop\загрузки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5" y="1000108"/>
            <a:ext cx="2071703" cy="2849402"/>
          </a:xfrm>
          <a:prstGeom prst="rect">
            <a:avLst/>
          </a:prstGeom>
          <a:noFill/>
        </p:spPr>
      </p:pic>
      <p:pic>
        <p:nvPicPr>
          <p:cNvPr id="6" name="Picture 2" descr="C:\Users\Admin\Desktop\загрузки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5" y="1500175"/>
            <a:ext cx="2071703" cy="2849402"/>
          </a:xfrm>
          <a:prstGeom prst="rect">
            <a:avLst/>
          </a:prstGeom>
          <a:noFill/>
        </p:spPr>
      </p:pic>
      <p:pic>
        <p:nvPicPr>
          <p:cNvPr id="7" name="Picture 2" descr="C:\Users\Admin\Desktop\загрузки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5" y="2214556"/>
            <a:ext cx="2071703" cy="2849402"/>
          </a:xfrm>
          <a:prstGeom prst="rect">
            <a:avLst/>
          </a:prstGeom>
          <a:noFill/>
        </p:spPr>
      </p:pic>
      <p:pic>
        <p:nvPicPr>
          <p:cNvPr id="8" name="Picture 2" descr="C:\Users\Admin\Desktop\загрузки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5" y="2714620"/>
            <a:ext cx="2071703" cy="284940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572267" y="5857894"/>
            <a:ext cx="2357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dirty="0" smtClean="0"/>
              <a:t>13.03.2018 жылы </a:t>
            </a:r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428596" y="1397000"/>
          <a:ext cx="5072102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"/>
                <a:gridCol w="1964547"/>
                <a:gridCol w="1535916"/>
                <a:gridCol w="1000135"/>
              </a:tblGrid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реті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Аты-жөні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пәні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орны</a:t>
                      </a:r>
                      <a:endParaRPr lang="ru-RU" sz="1800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Бейісқалиева А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дүниетану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Ебінов Ж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математика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Жанатбекова</a:t>
                      </a:r>
                      <a:r>
                        <a:rPr lang="kk-KZ" sz="1800" baseline="0" dirty="0" smtClean="0">
                          <a:latin typeface="Arial" pitchFamily="34" charset="0"/>
                          <a:cs typeface="Arial" pitchFamily="34" charset="0"/>
                        </a:rPr>
                        <a:t> Ш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ағылшын тілі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46304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СерікжановаТ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қазақ тілі мен әдебиет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Тұрғазина Н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орыс тілі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Оралғазина Н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бейнелеу өнері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ІІІ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Admin\Desktop\сотка\20180313_1322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5" y="928673"/>
            <a:ext cx="603578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\Desktop\загрузки\_opt_sites_nio_public_uploads_crt_1806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1285860"/>
            <a:ext cx="2571768" cy="1817658"/>
          </a:xfrm>
          <a:prstGeom prst="rect">
            <a:avLst/>
          </a:prstGeom>
          <a:noFill/>
        </p:spPr>
      </p:pic>
      <p:pic>
        <p:nvPicPr>
          <p:cNvPr id="1030" name="Picture 6" descr="C:\Users\Admin\Desktop\загрузки\_opt_sites_nio_public_uploads_crt_1804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3" y="2071681"/>
            <a:ext cx="2786083" cy="196912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285852" y="214293"/>
            <a:ext cx="685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400" b="1" i="1" dirty="0" smtClean="0">
                <a:latin typeface="Arial" pitchFamily="34" charset="0"/>
                <a:cs typeface="Arial" pitchFamily="34" charset="0"/>
              </a:rPr>
              <a:t>Ұлттық интернет олимпиада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8661" y="857232"/>
            <a:ext cx="6858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Қазақ тілі пәнінен 5 оқушы –І орын.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Admin\Desktop\загрузки\_opt_sites_nio_public_uploads_crt_1806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7" y="2928937"/>
            <a:ext cx="2651552" cy="1874047"/>
          </a:xfrm>
          <a:prstGeom prst="rect">
            <a:avLst/>
          </a:prstGeom>
          <a:noFill/>
        </p:spPr>
      </p:pic>
      <p:pic>
        <p:nvPicPr>
          <p:cNvPr id="1029" name="Picture 5" descr="C:\Users\Admin\Desktop\загрузки\_opt_sites_nio_public_uploads_crt_1805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4214821"/>
            <a:ext cx="2643207" cy="1868149"/>
          </a:xfrm>
          <a:prstGeom prst="rect">
            <a:avLst/>
          </a:prstGeom>
          <a:noFill/>
        </p:spPr>
      </p:pic>
      <p:pic>
        <p:nvPicPr>
          <p:cNvPr id="1026" name="Picture 2" descr="C:\Users\Admin\Desktop\загрузки\_opt_sites_nio_public_uploads_crt_165268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4714884"/>
            <a:ext cx="2643205" cy="1868148"/>
          </a:xfrm>
          <a:prstGeom prst="rect">
            <a:avLst/>
          </a:prstGeom>
          <a:noFill/>
        </p:spPr>
      </p:pic>
      <p:pic>
        <p:nvPicPr>
          <p:cNvPr id="1031" name="Picture 7" descr="C:\Users\Admin\Pictures\2018-04-10\0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1062047" y="1652543"/>
            <a:ext cx="2233564" cy="30718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загрузки\адлен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21229" y="357166"/>
            <a:ext cx="2422775" cy="1714512"/>
          </a:xfrm>
          <a:prstGeom prst="rect">
            <a:avLst/>
          </a:prstGeom>
          <a:noFill/>
        </p:spPr>
      </p:pic>
      <p:pic>
        <p:nvPicPr>
          <p:cNvPr id="6" name="Picture 2" descr="C:\Users\Admin\Desktop\загрузки\адле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91" y="1000108"/>
            <a:ext cx="2422775" cy="1714512"/>
          </a:xfrm>
          <a:prstGeom prst="rect">
            <a:avLst/>
          </a:prstGeom>
          <a:noFill/>
        </p:spPr>
      </p:pic>
      <p:pic>
        <p:nvPicPr>
          <p:cNvPr id="7" name="Picture 2" descr="C:\Users\Admin\Desktop\загрузки\адле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91" y="2000240"/>
            <a:ext cx="2422775" cy="1714512"/>
          </a:xfrm>
          <a:prstGeom prst="rect">
            <a:avLst/>
          </a:prstGeom>
          <a:noFill/>
        </p:spPr>
      </p:pic>
      <p:pic>
        <p:nvPicPr>
          <p:cNvPr id="8" name="Picture 2" descr="C:\Users\Admin\Desktop\загрузки\адле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7" y="2643182"/>
            <a:ext cx="2422775" cy="1714512"/>
          </a:xfrm>
          <a:prstGeom prst="rect">
            <a:avLst/>
          </a:prstGeom>
          <a:noFill/>
        </p:spPr>
      </p:pic>
      <p:pic>
        <p:nvPicPr>
          <p:cNvPr id="9" name="Picture 2" descr="C:\Users\Admin\Desktop\загрузки\адле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5" y="3571876"/>
            <a:ext cx="2422775" cy="1714512"/>
          </a:xfrm>
          <a:prstGeom prst="rect">
            <a:avLst/>
          </a:prstGeom>
          <a:noFill/>
        </p:spPr>
      </p:pic>
      <p:pic>
        <p:nvPicPr>
          <p:cNvPr id="6147" name="Picture 3" descr="C:\Users\Admin\Pictures\2018-04-10\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17952" y="4040374"/>
            <a:ext cx="2071701" cy="2849223"/>
          </a:xfrm>
          <a:prstGeom prst="rect">
            <a:avLst/>
          </a:prstGeom>
          <a:noFill/>
        </p:spPr>
      </p:pic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428597" y="1397001"/>
          <a:ext cx="5072102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"/>
                <a:gridCol w="1964547"/>
                <a:gridCol w="1535916"/>
                <a:gridCol w="1000135"/>
              </a:tblGrid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реті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Аты-жөні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пәні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орны</a:t>
                      </a:r>
                      <a:endParaRPr lang="ru-RU" sz="1800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Бейісқалиева А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Ебінов Ж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Серікбосынов</a:t>
                      </a:r>
                      <a:r>
                        <a:rPr lang="kk-KZ" sz="1800" baseline="0" dirty="0" smtClean="0">
                          <a:latin typeface="Arial" pitchFamily="34" charset="0"/>
                          <a:cs typeface="Arial" pitchFamily="34" charset="0"/>
                        </a:rPr>
                        <a:t> М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СерікжановаТ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 Оралғазина Н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-500097" y="214290"/>
            <a:ext cx="8229600" cy="1203348"/>
          </a:xfrm>
        </p:spPr>
        <p:txBody>
          <a:bodyPr>
            <a:normAutofit/>
          </a:bodyPr>
          <a:lstStyle/>
          <a:p>
            <a:r>
              <a:rPr lang="kk-KZ" sz="2800" dirty="0" smtClean="0"/>
              <a:t>Дәстүрлі республикалық интернет</a:t>
            </a:r>
            <a:br>
              <a:rPr lang="kk-KZ" sz="2800" dirty="0" smtClean="0"/>
            </a:br>
            <a:r>
              <a:rPr lang="kk-KZ" sz="2800" dirty="0" smtClean="0"/>
              <a:t> олимпиадасы.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загрузки\Слайд19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58017" y="1214422"/>
            <a:ext cx="1928827" cy="2761671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7" y="1397001"/>
          <a:ext cx="5072102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"/>
                <a:gridCol w="1964547"/>
                <a:gridCol w="1535916"/>
                <a:gridCol w="1000135"/>
              </a:tblGrid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реті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Аты-жөні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пәні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орны</a:t>
                      </a:r>
                      <a:endParaRPr lang="ru-RU" sz="1800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Бейісқалиева А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Ебінов Ж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Жанатбекова</a:t>
                      </a:r>
                      <a:r>
                        <a:rPr lang="kk-KZ" sz="1800" baseline="0" dirty="0" smtClean="0">
                          <a:latin typeface="Arial" pitchFamily="34" charset="0"/>
                          <a:cs typeface="Arial" pitchFamily="34" charset="0"/>
                        </a:rPr>
                        <a:t> Ш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СерікжановаТ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 Оралғазина Н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2800" dirty="0" smtClean="0"/>
              <a:t>“Өрлеу” республикалық олимпиадасы.</a:t>
            </a:r>
            <a:endParaRPr lang="ru-RU" sz="2800" dirty="0"/>
          </a:p>
        </p:txBody>
      </p:sp>
      <p:pic>
        <p:nvPicPr>
          <p:cNvPr id="7" name="Picture 2" descr="C:\Users\Admin\Desktop\загрузки\Слайд1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5" y="1714490"/>
            <a:ext cx="1928827" cy="2761671"/>
          </a:xfrm>
          <a:prstGeom prst="rect">
            <a:avLst/>
          </a:prstGeom>
          <a:noFill/>
        </p:spPr>
      </p:pic>
      <p:pic>
        <p:nvPicPr>
          <p:cNvPr id="8" name="Picture 2" descr="C:\Users\Admin\Desktop\загрузки\Слайд1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7" y="2143118"/>
            <a:ext cx="1928827" cy="2761671"/>
          </a:xfrm>
          <a:prstGeom prst="rect">
            <a:avLst/>
          </a:prstGeom>
          <a:noFill/>
        </p:spPr>
      </p:pic>
      <p:pic>
        <p:nvPicPr>
          <p:cNvPr id="9" name="Picture 2" descr="C:\Users\Admin\Desktop\загрузки\Слайд1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1" y="2928934"/>
            <a:ext cx="1928827" cy="2761671"/>
          </a:xfrm>
          <a:prstGeom prst="rect">
            <a:avLst/>
          </a:prstGeom>
          <a:noFill/>
        </p:spPr>
      </p:pic>
      <p:pic>
        <p:nvPicPr>
          <p:cNvPr id="10" name="Picture 2" descr="C:\Users\Admin\Desktop\загрузки\Слайд1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9" y="3500438"/>
            <a:ext cx="1928827" cy="27616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\AppData\Local\Temp\Rar$DIa0.247\Слайд1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643703" y="285728"/>
            <a:ext cx="2152032" cy="3081254"/>
          </a:xfrm>
          <a:prstGeom prst="rect">
            <a:avLst/>
          </a:prstGeom>
          <a:noFill/>
        </p:spPr>
      </p:pic>
      <p:pic>
        <p:nvPicPr>
          <p:cNvPr id="5" name="Picture 2" descr="C:\Users\Admin\AppData\Local\Temp\Rar$DIa0.247\Слайд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1" y="714358"/>
            <a:ext cx="2152032" cy="3081254"/>
          </a:xfrm>
          <a:prstGeom prst="rect">
            <a:avLst/>
          </a:prstGeom>
          <a:noFill/>
        </p:spPr>
      </p:pic>
      <p:pic>
        <p:nvPicPr>
          <p:cNvPr id="6" name="Picture 2" descr="C:\Users\Admin\AppData\Local\Temp\Rar$DIa0.247\Слайд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1500175"/>
            <a:ext cx="2152032" cy="3081254"/>
          </a:xfrm>
          <a:prstGeom prst="rect">
            <a:avLst/>
          </a:prstGeom>
          <a:noFill/>
        </p:spPr>
      </p:pic>
      <p:pic>
        <p:nvPicPr>
          <p:cNvPr id="7" name="Picture 2" descr="C:\Users\Admin\AppData\Local\Temp\Rar$DIa0.247\Слайд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3" y="2214554"/>
            <a:ext cx="2152032" cy="3081254"/>
          </a:xfrm>
          <a:prstGeom prst="rect">
            <a:avLst/>
          </a:prstGeom>
          <a:noFill/>
        </p:spPr>
      </p:pic>
      <p:pic>
        <p:nvPicPr>
          <p:cNvPr id="8" name="Picture 2" descr="C:\Users\Admin\AppData\Local\Temp\Rar$DIa0.247\Слайд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3000373"/>
            <a:ext cx="2152032" cy="3081254"/>
          </a:xfrm>
          <a:prstGeom prst="rect">
            <a:avLst/>
          </a:prstGeom>
          <a:noFill/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28597" y="1397000"/>
          <a:ext cx="5072102" cy="960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"/>
                <a:gridCol w="1964547"/>
                <a:gridCol w="1535916"/>
                <a:gridCol w="1000135"/>
              </a:tblGrid>
              <a:tr h="914400"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реті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Аты-жөні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пәні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орны</a:t>
                      </a:r>
                      <a:endParaRPr lang="ru-RU" sz="1800" dirty="0"/>
                    </a:p>
                  </a:txBody>
                  <a:tcPr/>
                </a:tc>
              </a:tr>
              <a:tr h="173736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Бейісқалиева А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/>
                        <a:t>қазақ тілі, математика, дүниетану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73736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Ебінов Ж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тілі, математика, дүниетану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73736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Жанатбекова</a:t>
                      </a:r>
                      <a:r>
                        <a:rPr lang="kk-KZ" sz="1800" baseline="0" dirty="0" smtClean="0">
                          <a:latin typeface="Arial" pitchFamily="34" charset="0"/>
                          <a:cs typeface="Arial" pitchFamily="34" charset="0"/>
                        </a:rPr>
                        <a:t> Ш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 қазақ тілі, математика, дүниетану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73736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СерікжановаТ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тілі, математика, дүниетану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737360">
                <a:tc>
                  <a:txBody>
                    <a:bodyPr/>
                    <a:lstStyle/>
                    <a:p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Тұрғазина</a:t>
                      </a:r>
                      <a:r>
                        <a:rPr lang="kk-KZ" sz="1800" baseline="0" dirty="0" smtClean="0">
                          <a:latin typeface="Arial" pitchFamily="34" charset="0"/>
                          <a:cs typeface="Arial" pitchFamily="34" charset="0"/>
                        </a:rPr>
                        <a:t> Н 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/>
                        <a:t>қазақ тілі, математика, дүниетану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800" dirty="0" smtClean="0">
                          <a:latin typeface="Arial" pitchFamily="34" charset="0"/>
                          <a:cs typeface="Arial" pitchFamily="34" charset="0"/>
                        </a:rPr>
                        <a:t>І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-714412" y="71414"/>
            <a:ext cx="8229600" cy="1143000"/>
          </a:xfrm>
        </p:spPr>
        <p:txBody>
          <a:bodyPr>
            <a:normAutofit/>
          </a:bodyPr>
          <a:lstStyle/>
          <a:p>
            <a:r>
              <a:rPr lang="kk-KZ" sz="2800" dirty="0" smtClean="0"/>
              <a:t>“Өрлеу” республикалық олимпиадасы.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Аймақтық “Абай оқулары” </a:t>
            </a:r>
            <a:b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Бейісқалиева Аяла-ІІІ орын ( мәнерлеп оқу),</a:t>
            </a:r>
            <a:b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Серікжанова Тоғжан –Алғыс хат (ән бөлімі)</a:t>
            </a:r>
            <a:endParaRPr lang="ru-RU" sz="2800" dirty="0"/>
          </a:p>
        </p:txBody>
      </p:sp>
      <p:pic>
        <p:nvPicPr>
          <p:cNvPr id="4" name="Picture 2" descr="C:\Users\Admin\Desktop\фото шыгаратын\IMG-20180515-WA017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4695" y="1600203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\Downloads\шг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14349" y="3000374"/>
            <a:ext cx="750099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Мектептің білім сапасын көтеруде өз үлесін қосып, әртүрлі облыстық, аудандық, мектепішілік сайыстарда үздік нәтиже көрсетен </a:t>
            </a:r>
          </a:p>
          <a:p>
            <a:pPr algn="ctr"/>
            <a:r>
              <a:rPr lang="kk-KZ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Бейісқалиева Аяланының жетістігі.</a:t>
            </a:r>
            <a:endParaRPr lang="ru-RU" sz="2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озаттар 2018\IMG_6179.JPG"/>
          <p:cNvPicPr>
            <a:picLocks noChangeAspect="1" noChangeArrowheads="1"/>
          </p:cNvPicPr>
          <p:nvPr/>
        </p:nvPicPr>
        <p:blipFill>
          <a:blip r:embed="rId3" cstate="print"/>
          <a:srcRect l="12872" t="13229" r="11774" b="5186"/>
          <a:stretch>
            <a:fillRect/>
          </a:stretch>
        </p:blipFill>
        <p:spPr bwMode="auto">
          <a:xfrm>
            <a:off x="3357554" y="214290"/>
            <a:ext cx="2286016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Admin\шг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8943" t="7103" r="19494" b="64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1472" y="1000108"/>
            <a:ext cx="82868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“Зерде” ғылыми жоба байқауында–сертификат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Аудандық “Зерде”ғылыми жоба 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Халықаралық “Пони” конкурсында-жүлдергер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“Өрлеу” олимпиадасында қазақ тілі-І орын, математикадан –І орын иеленді.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ұлттық интернет олимпиада  қазақ тілі–І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дәстүрлі интернет олимпиада қазақ тілі 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“Балапан” конкурсы - 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“Айналайын” конкурсы – 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“Ақ бота” конкурсы – ІІ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“Асыл тас” конкурсы –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Аудандық пәндік олимпиадада дүниетанудан -  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Аймақтық “Абай оқулары” –ІІІ орын.</a:t>
            </a:r>
          </a:p>
          <a:p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428604"/>
            <a:ext cx="32391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Бейісқалиева Аяла </a:t>
            </a:r>
            <a:endParaRPr lang="ru-RU" sz="28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Admin\Downloads\шг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28728" y="3113316"/>
            <a:ext cx="650085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Сыныптың оқу озаттары,  өнер мен білімді қатар алып жүргені үшін</a:t>
            </a:r>
            <a:br>
              <a:rPr lang="kk-KZ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«Ең белсенді оқушы» </a:t>
            </a:r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Серікжанова Тоғжанның жетістіктері.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Admin\Desktop\озаттар 2018\IMG_617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57166"/>
            <a:ext cx="2412912" cy="28289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Admin\шг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8943" t="7103" r="19494" b="64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1472" y="1000108"/>
            <a:ext cx="828680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endParaRPr lang="kk-KZ" sz="2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“Өрлеу” олимпиадасында қазақ тілі-І орын, математикадан –І орын иеленді.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Аудандық “Зерде”ғылыми жоба –ІІІ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ұлттық интернет олимпиада  қазақ тілі–І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дәстүрлі интернет олимпиада қазақ тілі 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“Балапан” конкурсы - 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“Айналайын” конкурсы – 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“Ақ бота” конкурсы – ІІ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“Асыл тас” конкурсы –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Аудандық пәндік олимпиадада қазақ тілі мен әдебиеті -  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Аймақтық “Абай оқуларының” ән номинациясының жүлдегері.</a:t>
            </a:r>
          </a:p>
          <a:p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428604"/>
            <a:ext cx="3692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Серікжанова Тоғжан </a:t>
            </a:r>
            <a:endParaRPr lang="ru-RU" sz="28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Admin\Downloads\шг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57290" y="3071810"/>
            <a:ext cx="65722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Сыныптың оқу озаттары, көркем өнер мен шығармашылық қабілеттері бар </a:t>
            </a:r>
            <a:br>
              <a:rPr lang="kk-KZ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Сүйеуқан Мәдидің жетістігі.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C:\Users\Admin\Desktop\озаттар 2018\IMG_618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85728"/>
            <a:ext cx="2642717" cy="29003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Admin\шг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8943" t="7103" r="19494" b="64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1472" y="1000108"/>
            <a:ext cx="82868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“Өрлеу” олимпиадасында қазақ тілі-І орын, математикадан –І орын иеленді.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ұлттық интернет олимпиада  қазақ тілі–І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дәстүрлі интернет олимпиада қазақ тілі 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“Балапан” конкурсы - 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“Айналайын” конкурсы – 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“Ақ бота” конкурсы – ІІ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“Асыл тас” конкурсы –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Мектепішілік іс-шараларда жүргіуші.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Мәнелеп оқу,көркем сөз оқу сайыстарының жүлдегері.</a:t>
            </a:r>
          </a:p>
          <a:p>
            <a:pPr>
              <a:buFont typeface="Wingdings" pitchFamily="2" charset="2"/>
              <a:buChar char="v"/>
            </a:pPr>
            <a:endParaRPr lang="kk-KZ" sz="2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428604"/>
            <a:ext cx="2717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Сүйеуқан Мәди </a:t>
            </a:r>
            <a:endParaRPr lang="ru-RU" sz="28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шг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285852" y="2847330"/>
            <a:ext cx="664373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Мектептің  түрлі </a:t>
            </a: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</a:t>
            </a:r>
            <a:r>
              <a:rPr kumimoji="0" lang="kk-KZ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ң</a:t>
            </a:r>
            <a:r>
              <a:rPr kumimoji="0" lang="ru-RU" sz="240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гейлердегі</a:t>
            </a: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іс-шараларда</a:t>
            </a: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нәтижелі қорытындыларға </a:t>
            </a: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жете </a:t>
            </a:r>
            <a:r>
              <a:rPr kumimoji="0" lang="ru-RU" sz="240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отырып</a:t>
            </a: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сапалы</a:t>
            </a: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білім</a:t>
            </a: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саналы</a:t>
            </a: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тәрбие үлгісін көрсете</a:t>
            </a:r>
            <a:r>
              <a:rPr lang="ru-RU" sz="2400" i="1" dirty="0" err="1" smtClean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endParaRPr kumimoji="0" lang="ru-RU" sz="2400" i="1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Жанатбекова Шырайдың жетістігі.</a:t>
            </a: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400" i="1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Admin\Desktop\озаттар 2018\IMG_6175.JPG"/>
          <p:cNvPicPr>
            <a:picLocks noChangeAspect="1" noChangeArrowheads="1"/>
          </p:cNvPicPr>
          <p:nvPr/>
        </p:nvPicPr>
        <p:blipFill>
          <a:blip r:embed="rId3" cstate="print"/>
          <a:srcRect l="7649" r="13316" b="12432"/>
          <a:stretch>
            <a:fillRect/>
          </a:stretch>
        </p:blipFill>
        <p:spPr bwMode="auto">
          <a:xfrm>
            <a:off x="3214678" y="285728"/>
            <a:ext cx="2214578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Admin\шг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8943" t="7103" r="19494" b="64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1472" y="1059966"/>
            <a:ext cx="82868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“Өрлеу” олимпиадасында қазақ тілі-І орын, математикадан –І орын иеленді.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ұлттық интернет олимпиада  қазақ тілі–І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дәстүрлі интернет олимпиада қазақ тілі 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“Балапан” конкурсы - 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“Айналайын” конкурсы – 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“Ақ бота” конкурсы – ІІ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“Асыл тас” конкурсы –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Мектепішілік іс-шараларда жүргіуші.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“Рухани жаңғыру” апталығында фотосурет байқауы-Бас жүлде.</a:t>
            </a:r>
          </a:p>
          <a:p>
            <a:pPr>
              <a:buFont typeface="Wingdings" pitchFamily="2" charset="2"/>
              <a:buChar char="v"/>
            </a:pPr>
            <a:endParaRPr lang="kk-KZ" sz="2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428604"/>
            <a:ext cx="37673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Жанатбекова Шырай </a:t>
            </a:r>
            <a:endParaRPr lang="ru-RU" sz="28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" descr="C:\Users\Admin\Downloads\123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5625" t="3333" r="16764" b="3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42975" y="3237556"/>
            <a:ext cx="800105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200" dirty="0" smtClean="0">
                <a:latin typeface="Times New Roman" pitchFamily="18" charset="0"/>
                <a:cs typeface="Times New Roman" pitchFamily="18" charset="0"/>
              </a:rPr>
              <a:t>Мектептің озат оқушысы, салауатты өмір салтын</a:t>
            </a:r>
          </a:p>
          <a:p>
            <a:pPr algn="ctr"/>
            <a:r>
              <a:rPr lang="kk-KZ" sz="2200" dirty="0" smtClean="0">
                <a:latin typeface="Times New Roman" pitchFamily="18" charset="0"/>
                <a:cs typeface="Times New Roman" pitchFamily="18" charset="0"/>
              </a:rPr>
              <a:t> насихаттауда мектепішілік, аудандық</a:t>
            </a:r>
          </a:p>
          <a:p>
            <a:pPr algn="ctr"/>
            <a:r>
              <a:rPr lang="kk-KZ" sz="2200" dirty="0" smtClean="0">
                <a:latin typeface="Times New Roman" pitchFamily="18" charset="0"/>
                <a:cs typeface="Times New Roman" pitchFamily="18" charset="0"/>
              </a:rPr>
              <a:t> жарыстарға қатысқан</a:t>
            </a:r>
          </a:p>
          <a:p>
            <a:pPr algn="ctr"/>
            <a:r>
              <a:rPr lang="kk-K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Серікбосынов  Мұхамеджанның</a:t>
            </a:r>
          </a:p>
          <a:p>
            <a:pPr algn="ctr"/>
            <a:r>
              <a:rPr lang="kk-K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жетістігі.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Admin\Desktop\озаттар 2018\IMG_61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14290"/>
            <a:ext cx="2643206" cy="28332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Admin\шг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8943" t="7103" r="19494" b="64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1472" y="1059966"/>
            <a:ext cx="828680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“Өрлеу” олимпиадасында қазақ тілі-І орын, математикадан –І орын иеленді.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ұлттық интернет олимпиада  қазақ тілі–І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Республикалық дәстүрлі интернет олимпиада қазақ тілі –І орын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“Балапан” конкурсы - 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“Айналайын” конкурсы – 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“Ақ бота” конкурсы – ІІ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интеллектуалдық  “Асыл тас” конкурсы – </a:t>
            </a:r>
            <a:r>
              <a:rPr 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“Рухани жаңғыру” апталығында фотосурет байқауы-І орын.</a:t>
            </a:r>
          </a:p>
          <a:p>
            <a:pPr>
              <a:buFont typeface="Wingdings" pitchFamily="2" charset="2"/>
              <a:buChar char="v"/>
            </a:pPr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Аудандық күрес жарыстарына бірнеше рет қатысты, 1рет-ІІІ орын иеленді.</a:t>
            </a:r>
          </a:p>
          <a:p>
            <a:pPr>
              <a:buFont typeface="Wingdings" pitchFamily="2" charset="2"/>
              <a:buChar char="v"/>
            </a:pPr>
            <a:endParaRPr lang="kk-KZ" sz="2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428604"/>
            <a:ext cx="46578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Серікбосынов Мұхамеджан </a:t>
            </a:r>
            <a:endParaRPr lang="ru-RU" sz="28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Public\Music\Sample Music\6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302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3108" y="1714491"/>
            <a:ext cx="5429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2017-2018 </a:t>
            </a:r>
            <a:r>
              <a:rPr lang="ru-RU" sz="28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оқу жылындағы</a:t>
            </a:r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/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мұғалім жетістігі</a:t>
            </a:r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roki-shkola.ru/wp-content/uploads/2012/10/fon_pp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11897" r="46463" b="33707"/>
          <a:stretch>
            <a:fillRect/>
          </a:stretch>
        </p:blipFill>
        <p:spPr bwMode="auto">
          <a:xfrm>
            <a:off x="642913" y="357166"/>
            <a:ext cx="2643207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643437" y="1429300"/>
            <a:ext cx="335758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Оқушым -Тоқтарова Меруерт   Нүркенқызы</a:t>
            </a:r>
          </a:p>
          <a:p>
            <a:pPr algn="ctr"/>
            <a:r>
              <a:rPr lang="kk-K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Латвияда магистратурада оқиды. Парижде өткен ғылыми жобада “Бас жүлде” иеленді.Жобасын ағылшын тілінде қорғады. 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uroki-shkola.ru/wp-content/uploads/2012/10/fon_pp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429391" y="3"/>
            <a:ext cx="2014271" cy="2492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5" y="2500309"/>
            <a:ext cx="1785951" cy="223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 l="24607" t="37250" r="38281" b="31182"/>
          <a:stretch>
            <a:fillRect/>
          </a:stretch>
        </p:blipFill>
        <p:spPr bwMode="auto">
          <a:xfrm>
            <a:off x="3214677" y="1"/>
            <a:ext cx="2214579" cy="2331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14285" y="4786325"/>
            <a:ext cx="2643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Оралбекова Инабат Тасқынқызы</a:t>
            </a:r>
            <a:endParaRPr lang="ru-RU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14613" y="2500309"/>
            <a:ext cx="3357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Берікжанова Шырын Бауыржанқызы</a:t>
            </a:r>
            <a:endParaRPr lang="ru-RU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43569" y="2500307"/>
            <a:ext cx="3357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Тоқтаров Азамат Нүркенұлы Назарбаев Университетіне түсті.</a:t>
            </a:r>
          </a:p>
          <a:p>
            <a:pPr algn="ctr"/>
            <a:endParaRPr lang="ru-RU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Admin\казак кандыгы\ниш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3"/>
            <a:ext cx="2214547" cy="2098861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571870" y="3143248"/>
            <a:ext cx="41434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dirty="0" smtClean="0">
                <a:latin typeface="Arial" pitchFamily="34" charset="0"/>
                <a:cs typeface="Arial" pitchFamily="34" charset="0"/>
              </a:rPr>
              <a:t>Биылғы 2017-2018 оқу жылында</a:t>
            </a:r>
          </a:p>
          <a:p>
            <a:pPr algn="ctr"/>
            <a:r>
              <a:rPr lang="kk-KZ" dirty="0" smtClean="0">
                <a:latin typeface="Arial" pitchFamily="34" charset="0"/>
                <a:cs typeface="Arial" pitchFamily="34" charset="0"/>
              </a:rPr>
              <a:t> 3 оқушым Назарбаев зияткерлік мектебінің 12 сыныбын аяқтады.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0367" y="4143383"/>
            <a:ext cx="1785951" cy="238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4643437" y="4431110"/>
            <a:ext cx="4214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Мамырбекова</a:t>
            </a:r>
            <a:r>
              <a:rPr lang="ru-RU" sz="16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Г</a:t>
            </a:r>
            <a:r>
              <a:rPr lang="kk-KZ" sz="16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үлім </a:t>
            </a:r>
          </a:p>
          <a:p>
            <a:pPr algn="ctr"/>
            <a:r>
              <a:rPr lang="kk-KZ" sz="16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Назарбаев зияткелік мектебінің </a:t>
            </a:r>
          </a:p>
          <a:p>
            <a:pPr algn="ctr"/>
            <a:r>
              <a:rPr lang="kk-KZ" sz="16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 сыныбын үздік бітірді.</a:t>
            </a:r>
            <a:endParaRPr lang="ru-RU" sz="16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9"/>
            <a:ext cx="8229600" cy="5740409"/>
          </a:xfrm>
        </p:spPr>
        <p:txBody>
          <a:bodyPr/>
          <a:lstStyle/>
          <a:p>
            <a:pPr>
              <a:buNone/>
            </a:pPr>
            <a:r>
              <a:rPr lang="kk-KZ" dirty="0" smtClean="0"/>
              <a:t>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Admin\Pictures\2018-04-10\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870946" y="-727994"/>
            <a:ext cx="5402108" cy="7429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Admin\Desktop\загрузки\certificate502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7" y="785794"/>
            <a:ext cx="6929487" cy="4898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Admin\Desktop\загрузки\19875151672828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5" y="642918"/>
            <a:ext cx="3585748" cy="5072098"/>
          </a:xfrm>
          <a:prstGeom prst="rect">
            <a:avLst/>
          </a:prstGeom>
          <a:noFill/>
        </p:spPr>
      </p:pic>
      <p:pic>
        <p:nvPicPr>
          <p:cNvPr id="3076" name="Picture 4" descr="C:\Users\Admin\Desktop\загрузки\Свидетельство проекта infourok.ru №1114665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500042"/>
            <a:ext cx="3780293" cy="53498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Admin\Desktop\загрузки\Свидетельство проекта infourok.ru №111466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3" y="285729"/>
            <a:ext cx="3286148" cy="5138342"/>
          </a:xfrm>
          <a:prstGeom prst="rect">
            <a:avLst/>
          </a:prstGeom>
          <a:noFill/>
        </p:spPr>
      </p:pic>
      <p:pic>
        <p:nvPicPr>
          <p:cNvPr id="4099" name="Picture 3" descr="C:\Users\Admin\Pictures\2018-03-20\001.jpg"/>
          <p:cNvPicPr>
            <a:picLocks noChangeAspect="1" noChangeArrowheads="1"/>
          </p:cNvPicPr>
          <p:nvPr/>
        </p:nvPicPr>
        <p:blipFill>
          <a:blip r:embed="rId3" cstate="print"/>
          <a:srcRect b="50000"/>
          <a:stretch>
            <a:fillRect/>
          </a:stretch>
        </p:blipFill>
        <p:spPr bwMode="auto">
          <a:xfrm>
            <a:off x="3571873" y="571480"/>
            <a:ext cx="4986215" cy="3429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57818" y="4143380"/>
            <a:ext cx="21431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dirty="0" smtClean="0"/>
              <a:t>19.03.2018 жылы Өскемен қаласына семинарға бардым.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“Бастауыш –білім негізі”республикалық басылымға шыққан сабақ жоспары.</a:t>
            </a:r>
            <a:endParaRPr lang="ru-RU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Pictures\2018-06-08\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7" y="1714488"/>
            <a:ext cx="2856707" cy="3929090"/>
          </a:xfrm>
          <a:prstGeom prst="rect">
            <a:avLst/>
          </a:prstGeom>
          <a:noFill/>
        </p:spPr>
      </p:pic>
      <p:pic>
        <p:nvPicPr>
          <p:cNvPr id="1027" name="Picture 3" descr="C:\Users\Admin\Pictures\2018-06-08\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9" y="1500174"/>
            <a:ext cx="3220487" cy="4429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8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Рухани</a:t>
            </a:r>
            <a:r>
              <a:rPr 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жаңғыру» апталығында  тәрбие сағатынан </a:t>
            </a:r>
            <a:r>
              <a:rPr 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 Бас </a:t>
            </a:r>
            <a:r>
              <a:rPr lang="ru-RU" sz="28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жүлде иеленді</a:t>
            </a:r>
            <a:r>
              <a:rPr 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dmin\Pictures\2018-05-31\0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7" y="1571615"/>
            <a:ext cx="2928959" cy="4028465"/>
          </a:xfrm>
          <a:prstGeom prst="rect">
            <a:avLst/>
          </a:prstGeom>
          <a:noFill/>
        </p:spPr>
      </p:pic>
      <p:pic>
        <p:nvPicPr>
          <p:cNvPr id="4099" name="Picture 3" descr="C:\Users\Admin\Pictures\2018-05-31\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7" y="1500177"/>
            <a:ext cx="2961407" cy="40728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Тәуелсіздіктің 26 жылдығына орай кәсіподақ ұйымының алғыс хатымен марапатталдым.</a:t>
            </a:r>
            <a:endParaRPr lang="ru-RU" sz="20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Admin\Pictures\2018-05-31\0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500695" y="1785926"/>
            <a:ext cx="3290672" cy="4525963"/>
          </a:xfrm>
          <a:prstGeom prst="rect">
            <a:avLst/>
          </a:prstGeom>
          <a:noFill/>
        </p:spPr>
      </p:pic>
      <p:pic>
        <p:nvPicPr>
          <p:cNvPr id="8195" name="Picture 3" descr="C:\Users\Admin\Desktop\тауелсиздик фото\IMG_38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9" y="2500306"/>
            <a:ext cx="5000628" cy="3333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“Қош келдің ,Жаңа жыл” кешінде -Бас жүлде иелендік.</a:t>
            </a:r>
            <a:endParaRPr lang="ru-RU" sz="2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\Desktop\жана жыл 2108\IMG_45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9" y="1571612"/>
            <a:ext cx="6788944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Pictures\2018-05-31\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893808" y="249276"/>
            <a:ext cx="5142071" cy="70723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57227" y="642918"/>
            <a:ext cx="78687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Облыстық  “Нұр Отан” партиясының Алғыс хатымен марапатталдым.</a:t>
            </a:r>
            <a:endParaRPr lang="ru-RU" sz="2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50"/>
            <a:ext cx="8229600" cy="1143000"/>
          </a:xfrm>
        </p:spPr>
        <p:txBody>
          <a:bodyPr>
            <a:noAutofit/>
          </a:bodyPr>
          <a:lstStyle/>
          <a:p>
            <a: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2017-2018 оқу жылы бойы атқарған жұмыстар нәтижесінде сыныбым үздік деп танылып,</a:t>
            </a:r>
            <a:b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“Жыл сыныбы-2018” номинациясымен марапатталдық.</a:t>
            </a:r>
            <a:endParaRPr lang="ru-RU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Admin\Pictures\2018-05-31\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7" y="2143119"/>
            <a:ext cx="2927091" cy="4025897"/>
          </a:xfrm>
          <a:prstGeom prst="rect">
            <a:avLst/>
          </a:prstGeom>
          <a:noFill/>
        </p:spPr>
      </p:pic>
      <p:pic>
        <p:nvPicPr>
          <p:cNvPr id="1026" name="Picture 2" descr="C:\Users\Admin\Desktop\сонгы конырау\IMG_67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5" y="2143119"/>
            <a:ext cx="4071935" cy="27146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Public\Music\Sample Music\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" y="0"/>
            <a:ext cx="914399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85919" y="1285863"/>
            <a:ext cx="55721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Назарларыңызға рахмет!</a:t>
            </a:r>
            <a:endParaRPr lang="ru-RU" sz="4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1919</Words>
  <PresentationFormat>Экран (4:3)</PresentationFormat>
  <Paragraphs>517</Paragraphs>
  <Slides>51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2" baseType="lpstr">
      <vt:lpstr>Тема Office</vt:lpstr>
      <vt:lpstr>Слайд 1</vt:lpstr>
      <vt:lpstr>Слайд 2</vt:lpstr>
      <vt:lpstr>Слайд 3</vt:lpstr>
      <vt:lpstr>4 сыныпта-11 оқушы бар. 5 ұл,6 қыз бала.</vt:lpstr>
      <vt:lpstr>Слайд 5</vt:lpstr>
      <vt:lpstr>Слайд 6</vt:lpstr>
      <vt:lpstr>Слайд 7</vt:lpstr>
      <vt:lpstr>Слайд 8</vt:lpstr>
      <vt:lpstr>Слайд 9</vt:lpstr>
      <vt:lpstr> 2017-2018   оқу жылында 4 сынып оқушыларының білім сапасының монторингі. </vt:lpstr>
      <vt:lpstr> 2016-2017 оқу жылындағы    3 сынып оқушыларының білім сапасының мониторингі. </vt:lpstr>
      <vt:lpstr>Слайд 12</vt:lpstr>
      <vt:lpstr>Халықаралық “Пони”байқауы</vt:lpstr>
      <vt:lpstr>Слайд 14</vt:lpstr>
      <vt:lpstr>Слайд 15</vt:lpstr>
      <vt:lpstr>“Асыл тас” республикалық олимпиадасы.</vt:lpstr>
      <vt:lpstr>“Ақ бота” республикалық олимпиадасы.</vt:lpstr>
      <vt:lpstr>“Балапан” облыстық зияткерлік турнирі.</vt:lpstr>
      <vt:lpstr>“Айналайын” облыстық олимпиадасы.</vt:lpstr>
      <vt:lpstr>Слайд 20</vt:lpstr>
      <vt:lpstr>Аудандық пәндік олимпиада</vt:lpstr>
      <vt:lpstr>Слайд 22</vt:lpstr>
      <vt:lpstr>Слайд 23</vt:lpstr>
      <vt:lpstr>Дәстүрлі республикалық интернет  олимпиадасы.</vt:lpstr>
      <vt:lpstr>“Өрлеу” республикалық олимпиадасы.</vt:lpstr>
      <vt:lpstr>“Өрлеу” республикалық олимпиадасы.</vt:lpstr>
      <vt:lpstr>Аймақтық “Абай оқулары”  Бейісқалиева Аяла-ІІІ орын ( мәнерлеп оқу), Серікжанова Тоғжан –Алғыс хат (ән бөлімі)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“Бастауыш –білім негізі”республикалық басылымға шыққан сабақ жоспары.</vt:lpstr>
      <vt:lpstr> «Рухани жаңғыру» апталығында  тәрбие сағатынан – Бас жүлде иеленді.</vt:lpstr>
      <vt:lpstr>Тәуелсіздіктің 26 жылдығына орай кәсіподақ ұйымының алғыс хатымен марапатталдым.</vt:lpstr>
      <vt:lpstr>“Қош келдің ,Жаңа жыл” кешінде -Бас жүлде иелендік.</vt:lpstr>
      <vt:lpstr>Слайд 49</vt:lpstr>
      <vt:lpstr>2017-2018 оқу жылы бойы атқарған жұмыстар нәтижесінде сыныбым үздік деп танылып, “Жыл сыныбы-2018” номинациясымен марапатталдық.</vt:lpstr>
      <vt:lpstr>Слайд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Admin</cp:lastModifiedBy>
  <cp:revision>44</cp:revision>
  <dcterms:created xsi:type="dcterms:W3CDTF">2017-11-03T09:20:35Z</dcterms:created>
  <dcterms:modified xsi:type="dcterms:W3CDTF">2018-10-05T07:03:05Z</dcterms:modified>
</cp:coreProperties>
</file>