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5"/>
  </p:notesMasterIdLst>
  <p:sldIdLst>
    <p:sldId id="271" r:id="rId2"/>
    <p:sldId id="273" r:id="rId3"/>
    <p:sldId id="285" r:id="rId4"/>
    <p:sldId id="286" r:id="rId5"/>
    <p:sldId id="287" r:id="rId6"/>
    <p:sldId id="321" r:id="rId7"/>
    <p:sldId id="289" r:id="rId8"/>
    <p:sldId id="290" r:id="rId9"/>
    <p:sldId id="293" r:id="rId10"/>
    <p:sldId id="298" r:id="rId11"/>
    <p:sldId id="307" r:id="rId12"/>
    <p:sldId id="308" r:id="rId13"/>
    <p:sldId id="315" r:id="rId14"/>
    <p:sldId id="316" r:id="rId15"/>
    <p:sldId id="320" r:id="rId16"/>
    <p:sldId id="302" r:id="rId17"/>
    <p:sldId id="258" r:id="rId18"/>
    <p:sldId id="259" r:id="rId19"/>
    <p:sldId id="260" r:id="rId20"/>
    <p:sldId id="291" r:id="rId21"/>
    <p:sldId id="323" r:id="rId22"/>
    <p:sldId id="292" r:id="rId23"/>
    <p:sldId id="261" r:id="rId24"/>
    <p:sldId id="296" r:id="rId25"/>
    <p:sldId id="274" r:id="rId26"/>
    <p:sldId id="275" r:id="rId27"/>
    <p:sldId id="278" r:id="rId28"/>
    <p:sldId id="279" r:id="rId29"/>
    <p:sldId id="280" r:id="rId30"/>
    <p:sldId id="322" r:id="rId31"/>
    <p:sldId id="306" r:id="rId32"/>
    <p:sldId id="305" r:id="rId33"/>
    <p:sldId id="304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2E3DB-FBDB-40D8-97DE-1E5A11478521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3A2FA9-E2AB-4F39-828B-7C95A7B423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3A2FA9-E2AB-4F39-828B-7C95A7B423C1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F675E-D0F5-4644-B1EC-ECCCA3046D5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3A2FA9-E2AB-4F39-828B-7C95A7B423C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3A2FA9-E2AB-4F39-828B-7C95A7B423C1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file:///C:\Users\hpp\Desktop\&#1092;&#1086;&#1090;&#1086;%202017\&#1050;&#1086;&#1083;&#1083;&#1077;&#1076;&#1078;%20&#1090;&#1241;&#1088;&#1073;&#1080;&#1077;&#1083;&#1110;&#1082;%20&#1096;&#1072;&#1088;&#1072;&#1083;&#1072;&#1088;\&#1040;&#1055;&#1045;&#1050;\22494533_821227771417333_1788160524_o.jpg" TargetMode="Externa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90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12" Type="http://schemas.openxmlformats.org/officeDocument/2006/relationships/image" Target="../media/image89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11" Type="http://schemas.openxmlformats.org/officeDocument/2006/relationships/image" Target="../media/image88.jpeg"/><Relationship Id="rId5" Type="http://schemas.openxmlformats.org/officeDocument/2006/relationships/image" Target="../media/image82.jpeg"/><Relationship Id="rId10" Type="http://schemas.openxmlformats.org/officeDocument/2006/relationships/image" Target="../media/image87.jpeg"/><Relationship Id="rId4" Type="http://schemas.openxmlformats.org/officeDocument/2006/relationships/image" Target="../media/image81.jpeg"/><Relationship Id="rId9" Type="http://schemas.openxmlformats.org/officeDocument/2006/relationships/image" Target="../media/image8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13" Type="http://schemas.openxmlformats.org/officeDocument/2006/relationships/image" Target="../media/image101.jpeg"/><Relationship Id="rId3" Type="http://schemas.openxmlformats.org/officeDocument/2006/relationships/image" Target="../media/image92.jpeg"/><Relationship Id="rId7" Type="http://schemas.openxmlformats.org/officeDocument/2006/relationships/image" Target="../media/image95.jpeg"/><Relationship Id="rId12" Type="http://schemas.openxmlformats.org/officeDocument/2006/relationships/image" Target="../media/image100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11" Type="http://schemas.openxmlformats.org/officeDocument/2006/relationships/image" Target="../media/image99.jpe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77.jpeg"/><Relationship Id="rId9" Type="http://schemas.openxmlformats.org/officeDocument/2006/relationships/image" Target="../media/image9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03.jpeg"/><Relationship Id="rId7" Type="http://schemas.openxmlformats.org/officeDocument/2006/relationships/image" Target="../media/image106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10" Type="http://schemas.openxmlformats.org/officeDocument/2006/relationships/image" Target="../media/image113.wmf"/><Relationship Id="rId4" Type="http://schemas.openxmlformats.org/officeDocument/2006/relationships/image" Target="../media/image115.jpeg"/><Relationship Id="rId9" Type="http://schemas.openxmlformats.org/officeDocument/2006/relationships/oleObject" Target="../embeddings/oleObject1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9" name="AutoShape 21"/>
          <p:cNvSpPr>
            <a:spLocks noChangeArrowheads="1"/>
          </p:cNvSpPr>
          <p:nvPr/>
        </p:nvSpPr>
        <p:spPr bwMode="auto">
          <a:xfrm>
            <a:off x="3419475" y="1125538"/>
            <a:ext cx="3455988" cy="2016125"/>
          </a:xfrm>
          <a:prstGeom prst="flowChartDocument">
            <a:avLst/>
          </a:prstGeom>
          <a:gradFill rotWithShape="1">
            <a:gsLst>
              <a:gs pos="0">
                <a:srgbClr val="FFCCFF"/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1700" b="1" i="1" dirty="0">
                <a:solidFill>
                  <a:srgbClr val="FF0066"/>
                </a:solidFill>
              </a:rPr>
              <a:t>Педагогикалық мақсатым: </a:t>
            </a:r>
          </a:p>
          <a:p>
            <a:r>
              <a:rPr lang="kk-KZ" sz="1700" i="1" dirty="0">
                <a:solidFill>
                  <a:srgbClr val="FF0066"/>
                </a:solidFill>
              </a:rPr>
              <a:t>“</a:t>
            </a:r>
            <a:r>
              <a:rPr lang="kk-KZ" sz="1700" b="1" i="1" dirty="0">
                <a:solidFill>
                  <a:srgbClr val="7030A0"/>
                </a:solidFill>
              </a:rPr>
              <a:t>Егеменді ел болашағы </a:t>
            </a:r>
          </a:p>
          <a:p>
            <a:r>
              <a:rPr lang="kk-KZ" sz="1700" b="1" i="1" dirty="0">
                <a:solidFill>
                  <a:srgbClr val="7030A0"/>
                </a:solidFill>
              </a:rPr>
              <a:t>жас ұрпаққа сапалы</a:t>
            </a:r>
          </a:p>
          <a:p>
            <a:r>
              <a:rPr lang="kk-KZ" sz="1700" b="1" i="1" dirty="0">
                <a:solidFill>
                  <a:srgbClr val="7030A0"/>
                </a:solidFill>
              </a:rPr>
              <a:t> білім, саналы тәрбие беру”</a:t>
            </a:r>
            <a:endParaRPr lang="ru-RU" sz="1700" b="1" i="1" dirty="0">
              <a:solidFill>
                <a:srgbClr val="7030A0"/>
              </a:solidFill>
            </a:endParaRPr>
          </a:p>
        </p:txBody>
      </p:sp>
      <p:sp>
        <p:nvSpPr>
          <p:cNvPr id="2070" name="AutoShape 22"/>
          <p:cNvSpPr>
            <a:spLocks noChangeArrowheads="1"/>
          </p:cNvSpPr>
          <p:nvPr/>
        </p:nvSpPr>
        <p:spPr bwMode="auto">
          <a:xfrm>
            <a:off x="4211638" y="2636838"/>
            <a:ext cx="3673475" cy="2016125"/>
          </a:xfrm>
          <a:prstGeom prst="flowChartDocument">
            <a:avLst/>
          </a:prstGeom>
          <a:gradFill rotWithShape="1">
            <a:gsLst>
              <a:gs pos="0">
                <a:srgbClr val="FFCCFF"/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k-KZ" sz="1700" b="1" i="1" dirty="0" smtClean="0">
              <a:solidFill>
                <a:srgbClr val="FF0066"/>
              </a:solidFill>
            </a:endParaRPr>
          </a:p>
          <a:p>
            <a:pPr algn="ctr"/>
            <a:r>
              <a:rPr lang="kk-KZ" sz="1700" b="1" i="1" dirty="0" smtClean="0">
                <a:solidFill>
                  <a:srgbClr val="FF0066"/>
                </a:solidFill>
              </a:rPr>
              <a:t>Ұстанған </a:t>
            </a:r>
            <a:r>
              <a:rPr lang="kk-KZ" sz="1700" b="1" i="1" dirty="0">
                <a:solidFill>
                  <a:srgbClr val="FF0066"/>
                </a:solidFill>
              </a:rPr>
              <a:t>бағытым: </a:t>
            </a:r>
          </a:p>
          <a:p>
            <a:pPr algn="ctr"/>
            <a:r>
              <a:rPr lang="kk-KZ" sz="1700" i="1" dirty="0" smtClean="0">
                <a:solidFill>
                  <a:schemeClr val="accent1"/>
                </a:solidFill>
              </a:rPr>
              <a:t>“</a:t>
            </a:r>
            <a:r>
              <a:rPr lang="kk-KZ" sz="1700" b="1" i="1" dirty="0" smtClean="0">
                <a:solidFill>
                  <a:schemeClr val="accent1"/>
                </a:solidFill>
              </a:rPr>
              <a:t>Ең қиын пәнді,ең оңай тәсілмен </a:t>
            </a:r>
          </a:p>
          <a:p>
            <a:pPr algn="ctr"/>
            <a:r>
              <a:rPr lang="kk-KZ" sz="1700" b="1" i="1" dirty="0" smtClean="0">
                <a:solidFill>
                  <a:schemeClr val="accent1"/>
                </a:solidFill>
              </a:rPr>
              <a:t>түсіндіру”</a:t>
            </a:r>
            <a:endParaRPr lang="ru-RU" sz="1700" b="1" i="1" dirty="0">
              <a:solidFill>
                <a:schemeClr val="accent1"/>
              </a:solidFill>
            </a:endParaRPr>
          </a:p>
          <a:p>
            <a:pPr algn="ctr"/>
            <a:endParaRPr lang="ru-RU" sz="1700" i="1" dirty="0">
              <a:solidFill>
                <a:srgbClr val="FF0066"/>
              </a:solidFill>
            </a:endParaRPr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5148064" y="4221088"/>
            <a:ext cx="3600400" cy="2304256"/>
          </a:xfrm>
          <a:prstGeom prst="flowChartDocument">
            <a:avLst/>
          </a:prstGeom>
          <a:gradFill rotWithShape="1">
            <a:gsLst>
              <a:gs pos="0">
                <a:srgbClr val="FFCCFF"/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k-KZ" sz="1700" i="1" dirty="0">
              <a:solidFill>
                <a:srgbClr val="FF0066"/>
              </a:solidFill>
            </a:endParaRPr>
          </a:p>
          <a:p>
            <a:pPr algn="ctr"/>
            <a:endParaRPr lang="kk-KZ" sz="1700" i="1" dirty="0" smtClean="0">
              <a:solidFill>
                <a:srgbClr val="FF0066"/>
              </a:solidFill>
            </a:endParaRPr>
          </a:p>
          <a:p>
            <a:pPr algn="ctr"/>
            <a:endParaRPr lang="kk-KZ" sz="1700" b="1" i="1" dirty="0" smtClean="0">
              <a:solidFill>
                <a:srgbClr val="FF0066"/>
              </a:solidFill>
            </a:endParaRPr>
          </a:p>
          <a:p>
            <a:pPr algn="ctr"/>
            <a:r>
              <a:rPr lang="kk-KZ" sz="1700" b="1" i="1" dirty="0" smtClean="0">
                <a:solidFill>
                  <a:srgbClr val="FF0066"/>
                </a:solidFill>
              </a:rPr>
              <a:t>Педагогикалық </a:t>
            </a:r>
            <a:r>
              <a:rPr lang="kk-KZ" sz="1700" b="1" i="1" dirty="0">
                <a:solidFill>
                  <a:srgbClr val="FF0066"/>
                </a:solidFill>
              </a:rPr>
              <a:t>қызметімдегі </a:t>
            </a:r>
          </a:p>
          <a:p>
            <a:pPr algn="ctr"/>
            <a:r>
              <a:rPr lang="kk-KZ" sz="1700" b="1" i="1" dirty="0">
                <a:solidFill>
                  <a:srgbClr val="FF0066"/>
                </a:solidFill>
              </a:rPr>
              <a:t>шығармашылық тақырыбым</a:t>
            </a:r>
            <a:r>
              <a:rPr lang="kk-KZ" sz="1700" i="1" dirty="0">
                <a:solidFill>
                  <a:srgbClr val="FF0066"/>
                </a:solidFill>
              </a:rPr>
              <a:t>:</a:t>
            </a:r>
          </a:p>
          <a:p>
            <a:pPr algn="ctr"/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</a:t>
            </a:r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Химия сабағында жаңа</a:t>
            </a:r>
          </a:p>
          <a:p>
            <a:pPr algn="ctr"/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инновациялық технологияларды </a:t>
            </a:r>
          </a:p>
          <a:p>
            <a:pPr algn="ctr"/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қолдану арқылы -  бәсекеге қабілетті </a:t>
            </a:r>
          </a:p>
          <a:p>
            <a:pPr algn="ctr"/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маман даярлау</a:t>
            </a:r>
            <a:r>
              <a:rPr lang="kk-KZ" sz="14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ru-RU" sz="14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ru-RU" sz="1700" i="1" dirty="0">
              <a:solidFill>
                <a:srgbClr val="800080"/>
              </a:solidFill>
            </a:endParaRPr>
          </a:p>
        </p:txBody>
      </p:sp>
      <p:sp>
        <p:nvSpPr>
          <p:cNvPr id="2083" name="AutoShape 35"/>
          <p:cNvSpPr>
            <a:spLocks noChangeArrowheads="1"/>
          </p:cNvSpPr>
          <p:nvPr/>
        </p:nvSpPr>
        <p:spPr bwMode="auto">
          <a:xfrm rot="-722078">
            <a:off x="0" y="4652963"/>
            <a:ext cx="4643438" cy="1008062"/>
          </a:xfrm>
          <a:prstGeom prst="ribbon2">
            <a:avLst>
              <a:gd name="adj1" fmla="val 13481"/>
              <a:gd name="adj2" fmla="val 70657"/>
            </a:avLst>
          </a:prstGeom>
          <a:gradFill rotWithShape="1">
            <a:gsLst>
              <a:gs pos="0">
                <a:srgbClr val="CCFFFF"/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300" b="1" i="1" dirty="0" smtClean="0">
                <a:solidFill>
                  <a:srgbClr val="990033"/>
                </a:solidFill>
              </a:rPr>
              <a:t>Тем</a:t>
            </a:r>
            <a:r>
              <a:rPr lang="kk-KZ" sz="2300" b="1" i="1" dirty="0" smtClean="0">
                <a:solidFill>
                  <a:srgbClr val="990033"/>
                </a:solidFill>
              </a:rPr>
              <a:t>ірғалиев Рүстем</a:t>
            </a:r>
            <a:endParaRPr lang="ru-RU" sz="2300" b="1" i="1" dirty="0">
              <a:solidFill>
                <a:srgbClr val="990033"/>
              </a:solidFill>
            </a:endParaRPr>
          </a:p>
        </p:txBody>
      </p:sp>
      <p:sp>
        <p:nvSpPr>
          <p:cNvPr id="2085" name="WordArt 37"/>
          <p:cNvSpPr>
            <a:spLocks noChangeArrowheads="1" noChangeShapeType="1" noTextEdit="1"/>
          </p:cNvSpPr>
          <p:nvPr/>
        </p:nvSpPr>
        <p:spPr bwMode="auto">
          <a:xfrm rot="2366297">
            <a:off x="1832427" y="566470"/>
            <a:ext cx="6550025" cy="676751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845684"/>
              </a:avLst>
            </a:prstTxWarp>
          </a:bodyPr>
          <a:lstStyle/>
          <a:p>
            <a:pPr algn="ctr"/>
            <a:r>
              <a:rPr lang="ru-RU" sz="3200" kern="10" dirty="0" err="1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Ұлылықтың</a:t>
            </a:r>
            <a:r>
              <a:rPr lang="ru-RU" sz="3200" kern="10" dirty="0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200" kern="10" dirty="0" err="1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басында</a:t>
            </a:r>
            <a:r>
              <a:rPr lang="ru-RU" sz="3200" kern="10" dirty="0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200" kern="10" dirty="0" err="1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ұстаз</a:t>
            </a:r>
            <a:r>
              <a:rPr lang="ru-RU" sz="3200" kern="10" dirty="0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200" kern="10" dirty="0" err="1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тұрар</a:t>
            </a:r>
            <a:r>
              <a:rPr lang="ru-RU" sz="3200" kern="10" dirty="0">
                <a:ln w="9525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6796" dir="3806097" algn="ctr" rotWithShape="0">
                    <a:schemeClr val="bg1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 . . . </a:t>
            </a:r>
          </a:p>
          <a:p>
            <a:pPr algn="ctr"/>
            <a:endParaRPr lang="ru-RU" sz="3200" kern="10" dirty="0">
              <a:ln w="9525">
                <a:solidFill>
                  <a:srgbClr val="CC00CC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56796" dir="3806097" algn="ctr" rotWithShape="0">
                  <a:schemeClr val="bg1">
                    <a:alpha val="79999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2" name="Рисунок 11" descr="IMG_1113.JPG"/>
          <p:cNvPicPr>
            <a:picLocks noChangeAspect="1"/>
          </p:cNvPicPr>
          <p:nvPr/>
        </p:nvPicPr>
        <p:blipFill>
          <a:blip r:embed="rId3" cstate="print"/>
          <a:srcRect t="12201" r="1543" b="13250"/>
          <a:stretch>
            <a:fillRect/>
          </a:stretch>
        </p:blipFill>
        <p:spPr>
          <a:xfrm>
            <a:off x="611560" y="908719"/>
            <a:ext cx="2592288" cy="3483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1935480"/>
            <a:ext cx="3970784" cy="2861672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Нұралин Бекет Нәубетұлы.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.1964 жыл,20 шілде,Гурьев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 қаласында дүниеге келдім. 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.1971-1981 жылдар Алмалы               орта мектебінде оқыдым.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.1983-1985 жылдары Кеңес әскері қатарында,Ленин орденді Забайкалье әскери округінде,әскери әуе күштерінде боршымды өтедім.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.1986-1991 жылдарда Гурьев педагогика институтында тарих мамандығына оқыдым.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.Жалпы еңбек өтілім 26 жыл.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.Педагогикалық өтілім 12 жыл.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Нұралин Бекет Нәубетұлы.</a:t>
            </a:r>
          </a:p>
          <a:p>
            <a:pPr>
              <a:buNone/>
            </a:pP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/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.1964 жыл,20 шілде,Гурьев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 қаласында дүниеге келдім. 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.1971-1981 жылдар Алмалы               орта мектебінде оқыдым.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.1983-1985 жылдары Кеңес әскері қатарында,Ленин орденді Забайкалье әскери округінде,әскери әуе күштерінде боршымды өтедім.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.1986-1991 жылдарда Гурьев педагогика институтында тарих мамандығына оқыдым.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.Жалпы еңбек өтілім 26 жыл.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  <a:t>.Педагогикалық өтілім 12 жыл.</a:t>
            </a:r>
            <a:br>
              <a:rPr lang="kk-KZ" sz="24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rabic Typesetting" panose="03020402040406030203" pitchFamily="66" charset="-78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3968" y="1268760"/>
            <a:ext cx="4248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dirty="0" smtClean="0">
                <a:cs typeface="Arabic Typesetting" panose="03020402040406030203" pitchFamily="66" charset="-78"/>
              </a:rPr>
              <a:t/>
            </a:r>
            <a:br>
              <a:rPr lang="kk-KZ" dirty="0" smtClean="0">
                <a:cs typeface="Arabic Typesetting" panose="03020402040406030203" pitchFamily="66" charset="-78"/>
              </a:rPr>
            </a:br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247456" y="2276872"/>
            <a:ext cx="4896544" cy="18002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Аты</a:t>
            </a:r>
            <a:r>
              <a:rPr kumimoji="0" lang="ru-RU" sz="2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 - </a:t>
            </a:r>
            <a:r>
              <a:rPr kumimoji="0" lang="ru-RU" sz="28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жөнім:</a:t>
            </a:r>
            <a:r>
              <a:rPr kumimoji="0" lang="ru-RU" sz="2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Тем</a:t>
            </a:r>
            <a:r>
              <a:rPr kumimoji="0" lang="kk-KZ" sz="2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ірғалиев Рүстем</a:t>
            </a:r>
            <a:endParaRPr lang="kk-KZ" sz="2800" b="1" i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kk-KZ" sz="28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Химия пәні мұғалімі</a:t>
            </a:r>
            <a:endParaRPr kumimoji="0" lang="kk-KZ" sz="2800" b="1" i="1" u="sng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400" b="0" i="1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 descr="14429108_611641889042590_2140242246_n.jpg"/>
          <p:cNvPicPr>
            <a:picLocks noChangeAspect="1"/>
          </p:cNvPicPr>
          <p:nvPr/>
        </p:nvPicPr>
        <p:blipFill>
          <a:blip r:embed="rId3" cstate="print"/>
          <a:srcRect l="24370" t="-1621" r="18600" b="9209"/>
          <a:stretch>
            <a:fillRect/>
          </a:stretch>
        </p:blipFill>
        <p:spPr>
          <a:xfrm>
            <a:off x="611560" y="1340768"/>
            <a:ext cx="3816424" cy="46284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899592" y="332656"/>
            <a:ext cx="7272808" cy="1196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kk-KZ" sz="2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Атырау</a:t>
            </a:r>
            <a:r>
              <a:rPr kumimoji="0" lang="kk-KZ" sz="26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энергетика және құрылыс колледжі</a:t>
            </a:r>
            <a:endParaRPr kumimoji="0" lang="ru-RU" sz="26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Х.Досмұхамедов атындағы Атырау мемлекеттік университетіне 2012-2016 жылдары оқуға түстім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32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700808"/>
            <a:ext cx="4263631" cy="2160240"/>
          </a:xfrm>
          <a:prstGeom prst="rect">
            <a:avLst/>
          </a:prstGeom>
        </p:spPr>
      </p:pic>
      <p:pic>
        <p:nvPicPr>
          <p:cNvPr id="6" name="Рисунок 5" descr="IMG_32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4005064"/>
            <a:ext cx="3859907" cy="25372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k-KZ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Жаратылыстану ғылымдары  факультеті</a:t>
            </a:r>
            <a:br>
              <a:rPr lang="kk-KZ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5В011200 - Химия мамандығына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13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988840"/>
            <a:ext cx="3035829" cy="2276872"/>
          </a:xfrm>
          <a:prstGeom prst="rect">
            <a:avLst/>
          </a:prstGeom>
        </p:spPr>
      </p:pic>
      <p:pic>
        <p:nvPicPr>
          <p:cNvPr id="5" name="Рисунок 4" descr="IMG_077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988840"/>
            <a:ext cx="2119164" cy="2825552"/>
          </a:xfrm>
          <a:prstGeom prst="rect">
            <a:avLst/>
          </a:prstGeom>
        </p:spPr>
      </p:pic>
      <p:pic>
        <p:nvPicPr>
          <p:cNvPr id="6" name="Рисунок 5" descr="IMG_13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509120"/>
            <a:ext cx="3047924" cy="2016075"/>
          </a:xfrm>
          <a:prstGeom prst="rect">
            <a:avLst/>
          </a:prstGeom>
        </p:spPr>
      </p:pic>
      <p:pic>
        <p:nvPicPr>
          <p:cNvPr id="7" name="Рисунок 6" descr="12970239_533753090164804_413907823_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68144" y="4221088"/>
            <a:ext cx="3275856" cy="2456892"/>
          </a:xfrm>
          <a:prstGeom prst="rect">
            <a:avLst/>
          </a:prstGeom>
        </p:spPr>
      </p:pic>
      <p:pic>
        <p:nvPicPr>
          <p:cNvPr id="9" name="Рисунок 8" descr="IMG_084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12160" y="1844824"/>
            <a:ext cx="2928325" cy="219624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kk-KZ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2016 жылы “Үздік дипломмен” университетті бітірдім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3650529_575664129307033_13299233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700808"/>
            <a:ext cx="3245173" cy="2743607"/>
          </a:xfrm>
          <a:prstGeom prst="rect">
            <a:avLst/>
          </a:prstGeom>
        </p:spPr>
      </p:pic>
      <p:pic>
        <p:nvPicPr>
          <p:cNvPr id="5" name="Рисунок 4" descr="13624699_575663375973775_164087144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348880"/>
            <a:ext cx="2130665" cy="3212976"/>
          </a:xfrm>
          <a:prstGeom prst="rect">
            <a:avLst/>
          </a:prstGeom>
        </p:spPr>
      </p:pic>
      <p:pic>
        <p:nvPicPr>
          <p:cNvPr id="6" name="Рисунок 5" descr="IMG_71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653136"/>
            <a:ext cx="2939819" cy="2204864"/>
          </a:xfrm>
          <a:prstGeom prst="rect">
            <a:avLst/>
          </a:prstGeom>
        </p:spPr>
      </p:pic>
      <p:pic>
        <p:nvPicPr>
          <p:cNvPr id="8" name="Рисунок 7" descr="13625134_575664299307016_1604959792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1628800"/>
            <a:ext cx="3194904" cy="2399928"/>
          </a:xfrm>
          <a:prstGeom prst="rect">
            <a:avLst/>
          </a:prstGeom>
        </p:spPr>
      </p:pic>
      <p:pic>
        <p:nvPicPr>
          <p:cNvPr id="9" name="Рисунок 8" descr="13621448_575664285973684_79149490_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24127" y="4077072"/>
            <a:ext cx="3360373" cy="25202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3616147_575664542640325_29428490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513827" y="2771158"/>
            <a:ext cx="3076804" cy="4104457"/>
          </a:xfrm>
          <a:prstGeom prst="rect">
            <a:avLst/>
          </a:prstGeom>
        </p:spPr>
      </p:pic>
      <p:pic>
        <p:nvPicPr>
          <p:cNvPr id="6" name="Рисунок 5" descr="сканирование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692696"/>
            <a:ext cx="4286371" cy="3068960"/>
          </a:xfrm>
          <a:prstGeom prst="rect">
            <a:avLst/>
          </a:prstGeom>
        </p:spPr>
      </p:pic>
      <p:pic>
        <p:nvPicPr>
          <p:cNvPr id="7" name="Рисунок 6" descr="сканирование00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2996952"/>
            <a:ext cx="4231039" cy="3140968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95536" y="620688"/>
            <a:ext cx="4114800" cy="22136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2800" b="1" i="1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Білімі</a:t>
            </a:r>
            <a:r>
              <a:rPr lang="ru-RU" sz="28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:  </a:t>
            </a:r>
            <a:r>
              <a:rPr lang="ru-RU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жоғары</a:t>
            </a:r>
            <a:r>
              <a:rPr lang="ru-RU" sz="2800" b="1" i="1" dirty="0" err="1" smtClean="0">
                <a:solidFill>
                  <a:srgbClr val="002060"/>
                </a:solidFill>
                <a:latin typeface="Constantia" pitchFamily="18" charset="0"/>
              </a:rPr>
              <a:t>,</a:t>
            </a:r>
            <a:r>
              <a:rPr lang="ru-RU" sz="2800" b="1" i="1" dirty="0" smtClean="0">
                <a:solidFill>
                  <a:srgbClr val="002060"/>
                </a:solidFill>
                <a:latin typeface="Constantia" pitchFamily="18" charset="0"/>
              </a:rPr>
              <a:t> </a:t>
            </a:r>
          </a:p>
          <a:p>
            <a:pPr algn="ctr">
              <a:buNone/>
            </a:pPr>
            <a:r>
              <a:rPr lang="ru-RU" sz="2800" b="1" i="1" dirty="0" err="1" smtClean="0">
                <a:solidFill>
                  <a:srgbClr val="002060"/>
                </a:solidFill>
                <a:latin typeface="Constantia" pitchFamily="18" charset="0"/>
              </a:rPr>
              <a:t>Х.Досмұхамедов атындағы </a:t>
            </a:r>
            <a:r>
              <a:rPr lang="ru-RU" sz="2800" b="1" i="1" dirty="0" smtClean="0">
                <a:solidFill>
                  <a:srgbClr val="002060"/>
                </a:solidFill>
                <a:latin typeface="Constantia" pitchFamily="18" charset="0"/>
              </a:rPr>
              <a:t>Атырау </a:t>
            </a:r>
            <a:r>
              <a:rPr lang="ru-RU" sz="2800" b="1" i="1" dirty="0" err="1" smtClean="0">
                <a:solidFill>
                  <a:srgbClr val="002060"/>
                </a:solidFill>
                <a:latin typeface="Constantia" pitchFamily="18" charset="0"/>
              </a:rPr>
              <a:t>мемлекеттік</a:t>
            </a:r>
            <a:r>
              <a:rPr lang="ru-RU" sz="2800" b="1" i="1" dirty="0" smtClean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Constantia" pitchFamily="18" charset="0"/>
              </a:rPr>
              <a:t>университетінің</a:t>
            </a:r>
            <a:r>
              <a:rPr lang="ru-RU" sz="2800" b="1" i="1" dirty="0" smtClean="0">
                <a:solidFill>
                  <a:srgbClr val="002060"/>
                </a:solidFill>
                <a:latin typeface="Constantia" pitchFamily="18" charset="0"/>
              </a:rPr>
              <a:t> </a:t>
            </a:r>
          </a:p>
          <a:p>
            <a:pPr algn="ctr">
              <a:buNone/>
            </a:pPr>
            <a:r>
              <a:rPr lang="kk-KZ" sz="2800" b="1" i="1" dirty="0" smtClean="0">
                <a:solidFill>
                  <a:srgbClr val="002060"/>
                </a:solidFill>
                <a:latin typeface="Constantia" pitchFamily="18" charset="0"/>
              </a:rPr>
              <a:t>Жаратылыстану ғылымдары факультеті</a:t>
            </a:r>
          </a:p>
          <a:p>
            <a:pPr algn="ctr">
              <a:buNone/>
            </a:pPr>
            <a:r>
              <a:rPr lang="kk-KZ" sz="2800" b="1" i="1" dirty="0" smtClean="0">
                <a:solidFill>
                  <a:srgbClr val="002060"/>
                </a:solidFill>
                <a:latin typeface="Constantia" pitchFamily="18" charset="0"/>
              </a:rPr>
              <a:t>“Химия “мамандығы</a:t>
            </a:r>
            <a:endParaRPr lang="ru-RU" sz="2800" b="1" i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8"/>
          <p:cNvSpPr>
            <a:spLocks noGrp="1"/>
          </p:cNvSpPr>
          <p:nvPr>
            <p:ph idx="1"/>
          </p:nvPr>
        </p:nvSpPr>
        <p:spPr>
          <a:xfrm>
            <a:off x="683568" y="764704"/>
            <a:ext cx="7416824" cy="1296144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kk-KZ" sz="3200" b="1" dirty="0" smtClean="0">
                <a:latin typeface="Times New Roman" pitchFamily="18" charset="0"/>
                <a:cs typeface="Times New Roman" pitchFamily="18" charset="0"/>
              </a:rPr>
              <a:t>Еңбек жолымды 2016 жылы Атырау қаласындағы Атырау энергетика және құрылыс колледжіне – “Химия пәні” оқытушысы болып жұмысқа орналастым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3225.JPG"/>
          <p:cNvPicPr>
            <a:picLocks noChangeAspect="1"/>
          </p:cNvPicPr>
          <p:nvPr/>
        </p:nvPicPr>
        <p:blipFill>
          <a:blip r:embed="rId2" cstate="print"/>
          <a:srcRect t="18500" r="-425" b="48950"/>
          <a:stretch>
            <a:fillRect/>
          </a:stretch>
        </p:blipFill>
        <p:spPr>
          <a:xfrm>
            <a:off x="467544" y="2348880"/>
            <a:ext cx="4871308" cy="2808312"/>
          </a:xfrm>
          <a:prstGeom prst="rect">
            <a:avLst/>
          </a:prstGeom>
        </p:spPr>
      </p:pic>
      <p:pic>
        <p:nvPicPr>
          <p:cNvPr id="6" name="Рисунок 5" descr="IMG_71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305645" y="2839371"/>
            <a:ext cx="3923928" cy="29429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8"/>
          <p:cNvSpPr>
            <a:spLocks noGrp="1"/>
          </p:cNvSpPr>
          <p:nvPr>
            <p:ph idx="1"/>
          </p:nvPr>
        </p:nvSpPr>
        <p:spPr>
          <a:xfrm>
            <a:off x="683568" y="404664"/>
            <a:ext cx="7416824" cy="12961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kk-KZ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Атырау энергетика және құрылыс колледжіне ұжымы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19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3528392" cy="2646294"/>
          </a:xfrm>
          <a:prstGeom prst="rect">
            <a:avLst/>
          </a:prstGeom>
        </p:spPr>
      </p:pic>
      <p:pic>
        <p:nvPicPr>
          <p:cNvPr id="7" name="Рисунок 6" descr="IMG_28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362333"/>
            <a:ext cx="3744416" cy="2495668"/>
          </a:xfrm>
          <a:prstGeom prst="rect">
            <a:avLst/>
          </a:prstGeom>
        </p:spPr>
      </p:pic>
      <p:pic>
        <p:nvPicPr>
          <p:cNvPr id="5" name="Рисунок 4" descr="DSC_00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1484784"/>
            <a:ext cx="3923928" cy="2615952"/>
          </a:xfrm>
          <a:prstGeom prst="rect">
            <a:avLst/>
          </a:prstGeom>
        </p:spPr>
      </p:pic>
      <p:pic>
        <p:nvPicPr>
          <p:cNvPr id="8" name="Рисунок 7" descr="DSC_00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4265712"/>
            <a:ext cx="3888432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Ашық сабағым “Металдар мен бейметалдарға жалпы сипаттама”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5183979_647105052162940_603393789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124744"/>
            <a:ext cx="3384376" cy="2537013"/>
          </a:xfrm>
          <a:prstGeom prst="rect">
            <a:avLst/>
          </a:prstGeom>
        </p:spPr>
      </p:pic>
      <p:pic>
        <p:nvPicPr>
          <p:cNvPr id="5" name="Рисунок 4" descr="15215706_647105812162864_1156322441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196752"/>
            <a:ext cx="3312368" cy="2483034"/>
          </a:xfrm>
          <a:prstGeom prst="rect">
            <a:avLst/>
          </a:prstGeom>
        </p:spPr>
      </p:pic>
      <p:pic>
        <p:nvPicPr>
          <p:cNvPr id="7" name="Рисунок 6" descr="15205794_647105085496270_20457211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789040"/>
            <a:ext cx="3635896" cy="2725559"/>
          </a:xfrm>
          <a:prstGeom prst="rect">
            <a:avLst/>
          </a:prstGeom>
        </p:spPr>
      </p:pic>
      <p:pic>
        <p:nvPicPr>
          <p:cNvPr id="8" name="Рисунок 7" descr="15184030_647105258829586_484620666_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4005064"/>
            <a:ext cx="3419295" cy="25631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064896" cy="764704"/>
          </a:xfrm>
        </p:spPr>
        <p:txBody>
          <a:bodyPr>
            <a:normAutofit/>
          </a:bodyPr>
          <a:lstStyle/>
          <a:p>
            <a:pPr algn="ctr"/>
            <a:r>
              <a:rPr lang="kk-KZ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“Химия ғажайыптары -2017”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3874522_841160196090757_221749820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764704"/>
            <a:ext cx="3456385" cy="2592288"/>
          </a:xfrm>
        </p:spPr>
      </p:pic>
      <p:pic>
        <p:nvPicPr>
          <p:cNvPr id="5" name="Рисунок 4" descr="23874474_841160162757427_954014308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764704"/>
            <a:ext cx="3594144" cy="2708920"/>
          </a:xfrm>
          <a:prstGeom prst="rect">
            <a:avLst/>
          </a:prstGeom>
        </p:spPr>
      </p:pic>
      <p:pic>
        <p:nvPicPr>
          <p:cNvPr id="6" name="Рисунок 5" descr="23874496_841162292757214_926084739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501008"/>
            <a:ext cx="3600400" cy="2698950"/>
          </a:xfrm>
          <a:prstGeom prst="rect">
            <a:avLst/>
          </a:prstGeom>
        </p:spPr>
      </p:pic>
      <p:pic>
        <p:nvPicPr>
          <p:cNvPr id="7" name="Рисунок 6" descr="23896994_841160332757410_431824937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3573016"/>
            <a:ext cx="3635896" cy="272555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260648"/>
            <a:ext cx="914400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Сынып сағаты “Кітап біздің досымыз”</a:t>
            </a:r>
            <a:endParaRPr lang="ru-RU" sz="20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17820180_719273148279463_241353574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704"/>
            <a:ext cx="4067944" cy="3049433"/>
          </a:xfrm>
          <a:prstGeom prst="rect">
            <a:avLst/>
          </a:prstGeom>
        </p:spPr>
      </p:pic>
      <p:pic>
        <p:nvPicPr>
          <p:cNvPr id="11" name="Рисунок 10" descr="17820481_719273058279472_1212248228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692696"/>
            <a:ext cx="4211960" cy="3157391"/>
          </a:xfrm>
          <a:prstGeom prst="rect">
            <a:avLst/>
          </a:prstGeom>
        </p:spPr>
      </p:pic>
      <p:pic>
        <p:nvPicPr>
          <p:cNvPr id="12" name="Рисунок 11" descr="17837512_719273414946103_2075172046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889155"/>
            <a:ext cx="3960440" cy="2968845"/>
          </a:xfrm>
          <a:prstGeom prst="rect">
            <a:avLst/>
          </a:prstGeom>
        </p:spPr>
      </p:pic>
      <p:pic>
        <p:nvPicPr>
          <p:cNvPr id="13" name="Рисунок 12" descr="17837573_719273371612774_771788097_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4149080"/>
            <a:ext cx="3323237" cy="24911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62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08720"/>
            <a:ext cx="3600400" cy="2700300"/>
          </a:xfrm>
        </p:spPr>
      </p:pic>
      <p:pic>
        <p:nvPicPr>
          <p:cNvPr id="5" name="Рисунок 4" descr="IMG_63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61048"/>
            <a:ext cx="3635896" cy="2726922"/>
          </a:xfrm>
          <a:prstGeom prst="rect">
            <a:avLst/>
          </a:prstGeom>
        </p:spPr>
      </p:pic>
      <p:pic>
        <p:nvPicPr>
          <p:cNvPr id="6" name="Рисунок 5" descr="IMG_63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717032"/>
            <a:ext cx="3923928" cy="2942946"/>
          </a:xfrm>
          <a:prstGeom prst="rect">
            <a:avLst/>
          </a:prstGeom>
        </p:spPr>
      </p:pic>
      <p:pic>
        <p:nvPicPr>
          <p:cNvPr id="7" name="Рисунок 6" descr="IMG_62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764704"/>
            <a:ext cx="4248472" cy="318635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260648"/>
            <a:ext cx="9144000" cy="400110"/>
          </a:xfrm>
          <a:prstGeom prst="rect">
            <a:avLst/>
          </a:prstGeom>
          <a:solidFill>
            <a:srgbClr val="FFFF66"/>
          </a:solidFill>
          <a:ln w="38100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  сағаты “Жас Химик 2017”</a:t>
            </a:r>
            <a:endParaRPr lang="ru-RU" sz="20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2472189_821227678084009_2132757416_o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3746288" cy="2808312"/>
          </a:xfrm>
        </p:spPr>
      </p:pic>
      <p:pic>
        <p:nvPicPr>
          <p:cNvPr id="5" name="Рисунок 4" descr="22472198_821227838083993_931180680_o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645024"/>
            <a:ext cx="3995936" cy="2996952"/>
          </a:xfrm>
          <a:prstGeom prst="rect">
            <a:avLst/>
          </a:prstGeom>
        </p:spPr>
      </p:pic>
      <p:pic>
        <p:nvPicPr>
          <p:cNvPr id="6" name="22494533_821227771417333_1788160524_o.jpg" descr="C:\Users\hpp\Desktop\фото 2017\Колледж тәрбиелік шаралар\АПЕК\22494533_821227771417333_1788160524_o.jpg"/>
          <p:cNvPicPr>
            <a:picLocks noChangeAspect="1"/>
          </p:cNvPicPr>
          <p:nvPr/>
        </p:nvPicPr>
        <p:blipFill>
          <a:blip r:embed="rId4" r:link="rId5" cstate="print"/>
          <a:stretch>
            <a:fillRect/>
          </a:stretch>
        </p:blipFill>
        <p:spPr>
          <a:xfrm>
            <a:off x="4644008" y="332656"/>
            <a:ext cx="3899589" cy="2923230"/>
          </a:xfrm>
          <a:prstGeom prst="rect">
            <a:avLst/>
          </a:prstGeom>
        </p:spPr>
      </p:pic>
      <p:pic>
        <p:nvPicPr>
          <p:cNvPr id="7" name="Рисунок 6" descr="22473571_821228104750633_671030336_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9992" y="3645024"/>
            <a:ext cx="3899589" cy="292323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d18542e-b81c-4eb2-b095-ef1d4a278da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3844463" cy="2883347"/>
          </a:xfrm>
        </p:spPr>
      </p:pic>
      <p:pic>
        <p:nvPicPr>
          <p:cNvPr id="5" name="Рисунок 4" descr="164b915c-d917-4147-8e3e-0c8d8678b6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645024"/>
            <a:ext cx="3899925" cy="2924944"/>
          </a:xfrm>
          <a:prstGeom prst="rect">
            <a:avLst/>
          </a:prstGeom>
        </p:spPr>
      </p:pic>
      <p:pic>
        <p:nvPicPr>
          <p:cNvPr id="6" name="Рисунок 5" descr="1f8a0bc4-4262-4107-9974-f8afdbd687f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260648"/>
            <a:ext cx="4379979" cy="3284984"/>
          </a:xfrm>
          <a:prstGeom prst="rect">
            <a:avLst/>
          </a:prstGeom>
        </p:spPr>
      </p:pic>
      <p:pic>
        <p:nvPicPr>
          <p:cNvPr id="7" name="Рисунок 6" descr="3073651c-2dab-4eab-8fba-3d7ee4b66ac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861048"/>
            <a:ext cx="3995936" cy="299695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3949468_841160329424077_1319717245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7684694" cy="576064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3742780" cy="3153916"/>
          </a:xfrm>
          <a:prstGeom prst="rect">
            <a:avLst/>
          </a:prstGeom>
        </p:spPr>
      </p:pic>
      <p:pic>
        <p:nvPicPr>
          <p:cNvPr id="4" name="Рисунок 3" descr="IMG_2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645024"/>
            <a:ext cx="3515883" cy="2636912"/>
          </a:xfrm>
          <a:prstGeom prst="rect">
            <a:avLst/>
          </a:prstGeom>
        </p:spPr>
      </p:pic>
      <p:pic>
        <p:nvPicPr>
          <p:cNvPr id="5" name="Рисунок 4" descr="IMG_72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789040"/>
            <a:ext cx="4188288" cy="2357941"/>
          </a:xfrm>
          <a:prstGeom prst="rect">
            <a:avLst/>
          </a:prstGeom>
        </p:spPr>
      </p:pic>
      <p:pic>
        <p:nvPicPr>
          <p:cNvPr id="6" name="Рисунок 5" descr="IMG_729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3968" y="836712"/>
            <a:ext cx="4444096" cy="2501957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67544" y="0"/>
            <a:ext cx="8064896" cy="7647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“Әр</a:t>
            </a:r>
            <a:r>
              <a:rPr kumimoji="0" lang="kk-KZ" sz="32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уақытта спортпен шұғылданамын</a:t>
            </a:r>
            <a:r>
              <a:rPr kumimoji="0" lang="kk-K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”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УРС ОРЛЕ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908720"/>
            <a:ext cx="3768308" cy="2701022"/>
          </a:xfrm>
          <a:prstGeom prst="rect">
            <a:avLst/>
          </a:prstGeom>
        </p:spPr>
      </p:pic>
      <p:pic>
        <p:nvPicPr>
          <p:cNvPr id="7" name="Рисунок 6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501008"/>
            <a:ext cx="4048305" cy="278321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23728" y="332656"/>
            <a:ext cx="5267211" cy="523220"/>
          </a:xfrm>
          <a:prstGeom prst="rect">
            <a:avLst/>
          </a:prstGeom>
          <a:solidFill>
            <a:srgbClr val="FFFF66"/>
          </a:solidFill>
          <a:ln w="38100">
            <a:solidFill>
              <a:srgbClr val="FFC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Біліктілікті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артыру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курстары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lang="ru-RU" sz="2800" b="1" cap="none" spc="0" dirty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44008" y="1331477"/>
            <a:ext cx="40896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Атырау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облысы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Өрлеу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біліктілікті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артыру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ұлтық орталығы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Тақырыбы: «Техникалық және кәсіптік білім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жүйесін жаңғырту жағдайындағы жалпы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пәндер оқытушыларының кәсіби құзіреттілі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қаңтар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</a:t>
            </a:r>
            <a:r>
              <a:rPr lang="ru-RU" sz="16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51520" y="4416208"/>
            <a:ext cx="408962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Атырау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облысы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Жастар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саясаты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мәселесі басқармасы.</a:t>
            </a:r>
            <a:endParaRPr lang="ru-RU" sz="1600" b="1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Тақырыбы: «Жастардың бәсекеге қабілеттілігін дамыту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15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қараша 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</a:t>
            </a:r>
            <a:r>
              <a:rPr lang="ru-RU" sz="16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052736"/>
            <a:ext cx="3956297" cy="2776192"/>
          </a:xfrm>
          <a:prstGeom prst="rect">
            <a:avLst/>
          </a:prstGeom>
        </p:spPr>
      </p:pic>
      <p:pic>
        <p:nvPicPr>
          <p:cNvPr id="5" name="Рисунок 4" descr="АПЕ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501008"/>
            <a:ext cx="4164622" cy="29445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23728" y="332656"/>
            <a:ext cx="5267211" cy="523220"/>
          </a:xfrm>
          <a:prstGeom prst="rect">
            <a:avLst/>
          </a:prstGeom>
          <a:solidFill>
            <a:srgbClr val="FFFF66"/>
          </a:solidFill>
          <a:ln w="38100">
            <a:solidFill>
              <a:srgbClr val="FFC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Біліктілікті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артыру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курстары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lang="ru-RU" sz="2800" b="1" cap="none" spc="0" dirty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644008" y="1454589"/>
            <a:ext cx="40896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«Кәсіпқор» холдингі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кәсіптік білім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орталығы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Тақырыбы: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«КЛИЛ»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әдістемесі арнайы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пәндерді ағылшын тілінде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оқыту процесінде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пәндік интеграцияланған  оқыту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23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қазан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 </a:t>
            </a:r>
            <a:r>
              <a:rPr lang="ru-RU" sz="16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23528" y="4365105"/>
            <a:ext cx="40896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Кәсіпқор» холдингі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кәсіптік білім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орталығы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Тақырыбы: 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Модульдік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құзіреттілік тәсіл негізінде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әзірленген техникалық және кәсіптік білім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беру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бағдарламасын жүзеге асыру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16 </a:t>
            </a:r>
            <a:r>
              <a:rPr lang="ru-RU" sz="16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маусым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2017 </a:t>
            </a:r>
            <a:r>
              <a:rPr lang="ru-RU" sz="16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0102" y="332656"/>
            <a:ext cx="7274491" cy="954107"/>
          </a:xfrm>
          <a:prstGeom prst="rect">
            <a:avLst/>
          </a:prstGeom>
          <a:solidFill>
            <a:srgbClr val="FFFF66"/>
          </a:solidFill>
          <a:ln w="38100">
            <a:solidFill>
              <a:srgbClr val="FFC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Облыстық «Үздік сабақ 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2017»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сайысында</a:t>
            </a:r>
            <a:endParaRPr lang="ru-RU" sz="2800" b="1" cap="none" spc="0" dirty="0" smtClean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жүлделі орын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иелендім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lang="ru-RU" sz="2800" b="1" cap="none" spc="0" dirty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 descr="сканирование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628800"/>
            <a:ext cx="5076056" cy="368535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260648"/>
            <a:ext cx="6120680" cy="1477328"/>
          </a:xfrm>
          <a:prstGeom prst="rect">
            <a:avLst/>
          </a:prstGeom>
          <a:solidFill>
            <a:srgbClr val="FFFF66"/>
          </a:solidFill>
          <a:ln w="38100">
            <a:solidFill>
              <a:srgbClr val="FFC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«Жаһандық бәсекеге қабілетті жеке тұлғаны дамытудағы инновациясық технологиялардың тиімдігін арттыру жолдары» тақырыбындағы білім беру қызметкерлеріне облыстық педагогикалық оқуларында ІІІ жүлделі орын алдым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9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916832"/>
            <a:ext cx="3200011" cy="4653136"/>
          </a:xfrm>
          <a:prstGeom prst="rect">
            <a:avLst/>
          </a:prstGeom>
        </p:spPr>
      </p:pic>
      <p:pic>
        <p:nvPicPr>
          <p:cNvPr id="6" name="Рисунок 5" descr="IMG_29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420888"/>
            <a:ext cx="4091470" cy="306555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Үздік оқытушы 2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4267175" cy="302407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30705669_1655416507829277_8221469691273543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60"/>
            <a:ext cx="3888432" cy="259228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IMG_33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995682"/>
            <a:ext cx="3816424" cy="286231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214259" y="188640"/>
            <a:ext cx="6213111" cy="954107"/>
          </a:xfrm>
          <a:prstGeom prst="rect">
            <a:avLst/>
          </a:prstGeom>
          <a:solidFill>
            <a:srgbClr val="FFFF66"/>
          </a:solidFill>
          <a:ln w="38100">
            <a:solidFill>
              <a:srgbClr val="FFC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«Үздік </a:t>
            </a:r>
            <a:r>
              <a:rPr lang="ru-RU" sz="2800" b="1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оқытушы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2018»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сайысында</a:t>
            </a:r>
            <a:endParaRPr lang="ru-RU" sz="2800" b="1" cap="none" spc="0" dirty="0" smtClean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ІІ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жүлделі орын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cap="none" spc="0" dirty="0" err="1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иелендім</a:t>
            </a:r>
            <a:r>
              <a:rPr lang="ru-RU" sz="2800" b="1" cap="none" spc="0" dirty="0" smtClean="0">
                <a:ln w="9525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lang="ru-RU" sz="2800" b="1" cap="none" spc="0" dirty="0">
              <a:ln w="9525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CC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111374_728528507353927_152256988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492896"/>
            <a:ext cx="3816424" cy="2860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18083594_728528444020600_2088193456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2420888"/>
            <a:ext cx="2232248" cy="2977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сканирование0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420888"/>
            <a:ext cx="2247777" cy="3068960"/>
          </a:xfrm>
          <a:prstGeom prst="rect">
            <a:avLst/>
          </a:prstGeom>
        </p:spPr>
      </p:pic>
      <p:sp>
        <p:nvSpPr>
          <p:cNvPr id="8" name="AutoShape 35"/>
          <p:cNvSpPr>
            <a:spLocks noChangeArrowheads="1"/>
          </p:cNvSpPr>
          <p:nvPr/>
        </p:nvSpPr>
        <p:spPr bwMode="auto">
          <a:xfrm>
            <a:off x="755576" y="0"/>
            <a:ext cx="8136904" cy="1700808"/>
          </a:xfrm>
          <a:prstGeom prst="ribbon2">
            <a:avLst>
              <a:gd name="adj1" fmla="val 13481"/>
              <a:gd name="adj2" fmla="val 70657"/>
            </a:avLst>
          </a:prstGeom>
          <a:gradFill rotWithShape="1">
            <a:gsLst>
              <a:gs pos="0">
                <a:srgbClr val="CCFFFF"/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k-KZ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95736" y="0"/>
            <a:ext cx="5328592" cy="5040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8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Химия</a:t>
            </a:r>
            <a:r>
              <a:rPr kumimoji="0" lang="kk-KZ" sz="2800" b="1" i="0" u="none" strike="noStrike" kern="1200" normalizeH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пәнінен облыстық олимпиада бойынша 2017 жылы студенттім І орын алды</a:t>
            </a:r>
            <a:endParaRPr kumimoji="0" lang="ru-RU" sz="2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5"/>
          <p:cNvSpPr>
            <a:spLocks noChangeArrowheads="1"/>
          </p:cNvSpPr>
          <p:nvPr/>
        </p:nvSpPr>
        <p:spPr bwMode="auto">
          <a:xfrm>
            <a:off x="755576" y="0"/>
            <a:ext cx="8136904" cy="1700808"/>
          </a:xfrm>
          <a:prstGeom prst="ribbon2">
            <a:avLst>
              <a:gd name="adj1" fmla="val 13481"/>
              <a:gd name="adj2" fmla="val 70657"/>
            </a:avLst>
          </a:prstGeom>
          <a:gradFill rotWithShape="1">
            <a:gsLst>
              <a:gs pos="0">
                <a:srgbClr val="CCFFFF"/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k-KZ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95736" y="0"/>
            <a:ext cx="5616624" cy="5040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8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Химия</a:t>
            </a:r>
            <a:r>
              <a:rPr kumimoji="0" lang="kk-KZ" sz="2800" b="1" i="0" u="none" strike="noStrike" kern="1200" normalizeH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пәнінен облыстық олимпиада бойынша 2018 жылы студенттім ІІІ орын алды</a:t>
            </a:r>
            <a:endParaRPr kumimoji="0" lang="ru-RU" sz="2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 descr="IMG_2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2413152" cy="3384376"/>
          </a:xfrm>
          <a:prstGeom prst="rect">
            <a:avLst/>
          </a:prstGeom>
        </p:spPr>
      </p:pic>
      <p:pic>
        <p:nvPicPr>
          <p:cNvPr id="7" name="Рисунок 6" descr="IMG_28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132856"/>
            <a:ext cx="4187957" cy="314096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Халықаралық,республикалық,облыстық ғылыми-тәжірибелік конференциялардың қатысушысы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АТЫРАУ ОРЛЕ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340768"/>
            <a:ext cx="2694652" cy="1963778"/>
          </a:xfrm>
          <a:prstGeom prst="rect">
            <a:avLst/>
          </a:prstGeom>
        </p:spPr>
      </p:pic>
      <p:pic>
        <p:nvPicPr>
          <p:cNvPr id="5" name="Рисунок 4" descr="Актөб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861048"/>
            <a:ext cx="2775273" cy="2016224"/>
          </a:xfrm>
          <a:prstGeom prst="rect">
            <a:avLst/>
          </a:prstGeom>
        </p:spPr>
      </p:pic>
      <p:pic>
        <p:nvPicPr>
          <p:cNvPr id="6" name="Рисунок 5" descr="сертификат 0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484784"/>
            <a:ext cx="1872208" cy="2577870"/>
          </a:xfrm>
          <a:prstGeom prst="rect">
            <a:avLst/>
          </a:prstGeom>
        </p:spPr>
      </p:pic>
      <p:pic>
        <p:nvPicPr>
          <p:cNvPr id="7" name="Рисунок 6" descr="Орал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3717032"/>
            <a:ext cx="2820798" cy="1971812"/>
          </a:xfrm>
          <a:prstGeom prst="rect">
            <a:avLst/>
          </a:prstGeom>
        </p:spPr>
      </p:pic>
      <p:pic>
        <p:nvPicPr>
          <p:cNvPr id="8" name="Рисунок 7" descr="Темииршалиев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1340769"/>
            <a:ext cx="2658964" cy="187220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11560" y="3140968"/>
            <a:ext cx="20162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Атырау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5733256"/>
            <a:ext cx="20162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Ақтөбе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35896" y="4005064"/>
            <a:ext cx="20162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Алматы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3068960"/>
            <a:ext cx="23042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Қарағанды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5589240"/>
            <a:ext cx="20162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Орал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05011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4581128"/>
            <a:ext cx="2645347" cy="186685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707904" y="6309320"/>
            <a:ext cx="20162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Астана қаласы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нирование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908720"/>
            <a:ext cx="2016224" cy="1463834"/>
          </a:xfrm>
          <a:prstGeom prst="rect">
            <a:avLst/>
          </a:prstGeom>
        </p:spPr>
      </p:pic>
      <p:pic>
        <p:nvPicPr>
          <p:cNvPr id="3" name="Рисунок 2" descr="АПЕ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980728"/>
            <a:ext cx="2036889" cy="1440160"/>
          </a:xfrm>
          <a:prstGeom prst="rect">
            <a:avLst/>
          </a:prstGeom>
        </p:spPr>
      </p:pic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908720"/>
            <a:ext cx="2058266" cy="1415058"/>
          </a:xfrm>
          <a:prstGeom prst="rect">
            <a:avLst/>
          </a:prstGeom>
        </p:spPr>
      </p:pic>
      <p:pic>
        <p:nvPicPr>
          <p:cNvPr id="5" name="Рисунок 4" descr="АТЫРАУ ОРЛЕУ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980728"/>
            <a:ext cx="1904190" cy="1387714"/>
          </a:xfrm>
          <a:prstGeom prst="rect">
            <a:avLst/>
          </a:prstGeom>
        </p:spPr>
      </p:pic>
      <p:pic>
        <p:nvPicPr>
          <p:cNvPr id="6" name="Рисунок 5" descr="Актөбе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2780928"/>
            <a:ext cx="2160240" cy="1569405"/>
          </a:xfrm>
          <a:prstGeom prst="rect">
            <a:avLst/>
          </a:prstGeom>
        </p:spPr>
      </p:pic>
      <p:pic>
        <p:nvPicPr>
          <p:cNvPr id="7" name="Рисунок 6" descr="КУРС ОРЛЕУ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83768" y="2780928"/>
            <a:ext cx="2232248" cy="1600015"/>
          </a:xfrm>
          <a:prstGeom prst="rect">
            <a:avLst/>
          </a:prstGeom>
        </p:spPr>
      </p:pic>
      <p:pic>
        <p:nvPicPr>
          <p:cNvPr id="8" name="Рисунок 7" descr="05011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852936"/>
            <a:ext cx="2088232" cy="1473695"/>
          </a:xfrm>
          <a:prstGeom prst="rect">
            <a:avLst/>
          </a:prstGeom>
        </p:spPr>
      </p:pic>
      <p:pic>
        <p:nvPicPr>
          <p:cNvPr id="9" name="Рисунок 8" descr="201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20272" y="2780928"/>
            <a:ext cx="1979712" cy="1484784"/>
          </a:xfrm>
          <a:prstGeom prst="rect">
            <a:avLst/>
          </a:prstGeom>
        </p:spPr>
      </p:pic>
      <p:pic>
        <p:nvPicPr>
          <p:cNvPr id="10" name="Рисунок 9" descr="Темірғалиев Рүстем костанай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9512" y="4952958"/>
            <a:ext cx="2232248" cy="1522637"/>
          </a:xfrm>
          <a:prstGeom prst="rect">
            <a:avLst/>
          </a:prstGeom>
        </p:spPr>
      </p:pic>
      <p:pic>
        <p:nvPicPr>
          <p:cNvPr id="11" name="Рисунок 10" descr="Темиргалиев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55776" y="5013176"/>
            <a:ext cx="2020175" cy="1407865"/>
          </a:xfrm>
          <a:prstGeom prst="rect">
            <a:avLst/>
          </a:prstGeom>
        </p:spPr>
      </p:pic>
      <p:pic>
        <p:nvPicPr>
          <p:cNvPr id="12" name="Рисунок 11" descr="АЭСК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716016" y="4941168"/>
            <a:ext cx="2210897" cy="1550823"/>
          </a:xfrm>
          <a:prstGeom prst="rect">
            <a:avLst/>
          </a:prstGeom>
        </p:spPr>
      </p:pic>
      <p:pic>
        <p:nvPicPr>
          <p:cNvPr id="13" name="Рисунок 12" descr="сканирование0004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997841" y="4941168"/>
            <a:ext cx="2146159" cy="1528944"/>
          </a:xfrm>
          <a:prstGeom prst="rect">
            <a:avLst/>
          </a:prstGeom>
        </p:spPr>
      </p:pic>
      <p:sp>
        <p:nvSpPr>
          <p:cNvPr id="14" name="AutoShape 35"/>
          <p:cNvSpPr>
            <a:spLocks noChangeArrowheads="1"/>
          </p:cNvSpPr>
          <p:nvPr/>
        </p:nvSpPr>
        <p:spPr bwMode="auto">
          <a:xfrm>
            <a:off x="1403648" y="0"/>
            <a:ext cx="6264696" cy="836712"/>
          </a:xfrm>
          <a:prstGeom prst="ribbon2">
            <a:avLst>
              <a:gd name="adj1" fmla="val 13481"/>
              <a:gd name="adj2" fmla="val 70657"/>
            </a:avLst>
          </a:prstGeom>
          <a:gradFill rotWithShape="1">
            <a:gsLst>
              <a:gs pos="0">
                <a:srgbClr val="CCFFFF"/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k-KZ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411760" y="0"/>
            <a:ext cx="4464496" cy="5040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Менің   жетістіктерім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04664"/>
            <a:ext cx="2036889" cy="1440160"/>
          </a:xfrm>
          <a:prstGeom prst="rect">
            <a:avLst/>
          </a:prstGeom>
        </p:spPr>
      </p:pic>
      <p:pic>
        <p:nvPicPr>
          <p:cNvPr id="3" name="Рисунок 2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916832"/>
            <a:ext cx="1969546" cy="1382060"/>
          </a:xfrm>
          <a:prstGeom prst="rect">
            <a:avLst/>
          </a:prstGeom>
        </p:spPr>
      </p:pic>
      <p:pic>
        <p:nvPicPr>
          <p:cNvPr id="4" name="Рисунок 3" descr="Темииршалиев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3501008"/>
            <a:ext cx="1944216" cy="1368946"/>
          </a:xfrm>
          <a:prstGeom prst="rect">
            <a:avLst/>
          </a:prstGeom>
        </p:spPr>
      </p:pic>
      <p:pic>
        <p:nvPicPr>
          <p:cNvPr id="5" name="Рисунок 4" descr="ОБЛОСНОЙ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764704"/>
            <a:ext cx="1368152" cy="1898872"/>
          </a:xfrm>
          <a:prstGeom prst="rect">
            <a:avLst/>
          </a:prstGeom>
        </p:spPr>
      </p:pic>
      <p:pic>
        <p:nvPicPr>
          <p:cNvPr id="6" name="Рисунок 5" descr="сертификат 0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1628800"/>
            <a:ext cx="1810495" cy="2492896"/>
          </a:xfrm>
          <a:prstGeom prst="rect">
            <a:avLst/>
          </a:prstGeom>
        </p:spPr>
      </p:pic>
      <p:pic>
        <p:nvPicPr>
          <p:cNvPr id="7" name="Рисунок 6" descr="АЭСК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3212976"/>
            <a:ext cx="1440160" cy="1940689"/>
          </a:xfrm>
          <a:prstGeom prst="rect">
            <a:avLst/>
          </a:prstGeom>
        </p:spPr>
      </p:pic>
      <p:pic>
        <p:nvPicPr>
          <p:cNvPr id="8" name="Рисунок 7" descr="Қарағанды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5013176"/>
            <a:ext cx="1945411" cy="1368151"/>
          </a:xfrm>
          <a:prstGeom prst="rect">
            <a:avLst/>
          </a:prstGeom>
        </p:spPr>
      </p:pic>
      <p:pic>
        <p:nvPicPr>
          <p:cNvPr id="9" name="Рисунок 8" descr="сканирование000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2200" y="5013176"/>
            <a:ext cx="1905511" cy="1302928"/>
          </a:xfrm>
          <a:prstGeom prst="rect">
            <a:avLst/>
          </a:prstGeom>
        </p:spPr>
      </p:pic>
      <p:pic>
        <p:nvPicPr>
          <p:cNvPr id="10" name="Рисунок 9" descr="сертификат  201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28184" y="332656"/>
            <a:ext cx="1944216" cy="1383736"/>
          </a:xfrm>
          <a:prstGeom prst="rect">
            <a:avLst/>
          </a:prstGeom>
        </p:spPr>
      </p:pic>
      <p:pic>
        <p:nvPicPr>
          <p:cNvPr id="11" name="Рисунок 10" descr="Орал (1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184" y="1988840"/>
            <a:ext cx="2016224" cy="1409393"/>
          </a:xfrm>
          <a:prstGeom prst="rect">
            <a:avLst/>
          </a:prstGeom>
        </p:spPr>
      </p:pic>
      <p:pic>
        <p:nvPicPr>
          <p:cNvPr id="13" name="Рисунок 12" descr="Тайм-менеджмент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300192" y="3501008"/>
            <a:ext cx="1944216" cy="1369890"/>
          </a:xfrm>
          <a:prstGeom prst="rect">
            <a:avLst/>
          </a:prstGeom>
        </p:spPr>
      </p:pic>
      <p:pic>
        <p:nvPicPr>
          <p:cNvPr id="14" name="Рисунок 13" descr="АИГИ ЕХПО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907704" y="4365104"/>
            <a:ext cx="1598890" cy="22768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8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404664"/>
            <a:ext cx="3800714" cy="2391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07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204864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сканирование0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204864"/>
            <a:ext cx="2883648" cy="1993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сканирование0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548680"/>
            <a:ext cx="2880320" cy="1975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22472189_821227678084009_2132757416_o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4221088"/>
            <a:ext cx="3096344" cy="2321097"/>
          </a:xfrm>
          <a:prstGeom prst="rect">
            <a:avLst/>
          </a:prstGeom>
        </p:spPr>
      </p:pic>
      <p:pic>
        <p:nvPicPr>
          <p:cNvPr id="13" name="Рисунок 12" descr="img00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717032"/>
            <a:ext cx="2550610" cy="1803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img00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07704" y="4797152"/>
            <a:ext cx="2636954" cy="1864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AutoShape 35"/>
          <p:cNvSpPr>
            <a:spLocks noChangeArrowheads="1"/>
          </p:cNvSpPr>
          <p:nvPr/>
        </p:nvSpPr>
        <p:spPr bwMode="auto">
          <a:xfrm>
            <a:off x="1115616" y="0"/>
            <a:ext cx="6840760" cy="836712"/>
          </a:xfrm>
          <a:prstGeom prst="ribbon2">
            <a:avLst>
              <a:gd name="adj1" fmla="val 13481"/>
              <a:gd name="adj2" fmla="val 70657"/>
            </a:avLst>
          </a:prstGeom>
          <a:gradFill rotWithShape="1">
            <a:gsLst>
              <a:gs pos="0">
                <a:srgbClr val="CCFFFF"/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k-KZ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07704" y="0"/>
            <a:ext cx="5328592" cy="5040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Студенттерім  жетістіктерім</a:t>
            </a:r>
            <a:endParaRPr kumimoji="0" lang="ru-RU" sz="2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0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501008"/>
            <a:ext cx="4091353" cy="3064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сканирование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933056"/>
            <a:ext cx="3624204" cy="2478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63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404664"/>
            <a:ext cx="3984443" cy="2988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6375.JPG"/>
          <p:cNvPicPr>
            <a:picLocks noChangeAspect="1"/>
          </p:cNvPicPr>
          <p:nvPr/>
        </p:nvPicPr>
        <p:blipFill>
          <a:blip r:embed="rId5" cstate="print"/>
          <a:srcRect t="6951"/>
          <a:stretch>
            <a:fillRect/>
          </a:stretch>
        </p:blipFill>
        <p:spPr>
          <a:xfrm>
            <a:off x="251520" y="332656"/>
            <a:ext cx="2956650" cy="2063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6376.JPG"/>
          <p:cNvPicPr>
            <a:picLocks noChangeAspect="1"/>
          </p:cNvPicPr>
          <p:nvPr/>
        </p:nvPicPr>
        <p:blipFill>
          <a:blip r:embed="rId6" cstate="print"/>
          <a:srcRect t="8001" r="2751"/>
          <a:stretch>
            <a:fillRect/>
          </a:stretch>
        </p:blipFill>
        <p:spPr>
          <a:xfrm>
            <a:off x="1475656" y="1916832"/>
            <a:ext cx="2736304" cy="1941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32656"/>
            <a:ext cx="2747797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_02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2276872"/>
            <a:ext cx="3563888" cy="26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019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4751766"/>
            <a:ext cx="2808312" cy="2106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сканирование00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2348880"/>
            <a:ext cx="3371552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hpp\Desktop\КОЛЛЕДЖ\сканер рус\сканирование0003.jpg"/>
          <p:cNvPicPr>
            <a:picLocks noChangeAspect="1" noChangeArrowheads="1"/>
          </p:cNvPicPr>
          <p:nvPr/>
        </p:nvPicPr>
        <p:blipFill>
          <a:blip r:embed="rId7" cstate="print"/>
          <a:srcRect t="55490" r="-133"/>
          <a:stretch>
            <a:fillRect/>
          </a:stretch>
        </p:blipFill>
        <p:spPr bwMode="auto">
          <a:xfrm>
            <a:off x="1835696" y="4707656"/>
            <a:ext cx="3045970" cy="2150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hpp\Desktop\КОЛЛЕДЖ\сканер рус\сканирование0003.jpg"/>
          <p:cNvPicPr>
            <a:picLocks noChangeAspect="1" noChangeArrowheads="1"/>
          </p:cNvPicPr>
          <p:nvPr/>
        </p:nvPicPr>
        <p:blipFill>
          <a:blip r:embed="rId8" cstate="print"/>
          <a:srcRect b="55396"/>
          <a:stretch>
            <a:fillRect/>
          </a:stretch>
        </p:blipFill>
        <p:spPr bwMode="auto">
          <a:xfrm>
            <a:off x="1547664" y="332656"/>
            <a:ext cx="3051052" cy="2161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35842" name="Object 10"/>
          <p:cNvGraphicFramePr>
            <a:graphicFrameLocks noChangeAspect="1"/>
          </p:cNvGraphicFramePr>
          <p:nvPr/>
        </p:nvGraphicFramePr>
        <p:xfrm>
          <a:off x="0" y="5129808"/>
          <a:ext cx="1745565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lip" r:id="rId9" imgW="3974471" imgH="3468986" progId="">
                  <p:embed/>
                </p:oleObj>
              </mc:Choice>
              <mc:Fallback>
                <p:oleObj name="Clip" r:id="rId9" imgW="3974471" imgH="3468986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129808"/>
                        <a:ext cx="1745565" cy="17281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34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268760"/>
            <a:ext cx="3131840" cy="234888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 descr="IMG_3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861048"/>
            <a:ext cx="3035829" cy="227687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IMG_34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442186" y="3398574"/>
            <a:ext cx="3212976" cy="240973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Агро конф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2272412" cy="3312368"/>
          </a:xfrm>
          <a:prstGeom prst="rect">
            <a:avLst/>
          </a:prstGeom>
        </p:spPr>
      </p:pic>
      <p:pic>
        <p:nvPicPr>
          <p:cNvPr id="6" name="Рисунок 5" descr="Агро конф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645024"/>
            <a:ext cx="2204225" cy="321297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32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3419872" cy="256490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32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573016"/>
            <a:ext cx="3635896" cy="272692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Стрелка вправо с вырезом 6"/>
          <p:cNvSpPr/>
          <p:nvPr/>
        </p:nvSpPr>
        <p:spPr>
          <a:xfrm>
            <a:off x="4499992" y="1052736"/>
            <a:ext cx="4032448" cy="1872208"/>
          </a:xfrm>
          <a:prstGeom prst="notched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“Химия пәні сабағымда қолданылатын” әдістемелік ұсынымдарым</a:t>
            </a:r>
            <a:endParaRPr lang="ru-RU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трелка вправо с вырезом 7"/>
          <p:cNvSpPr/>
          <p:nvPr/>
        </p:nvSpPr>
        <p:spPr>
          <a:xfrm>
            <a:off x="683568" y="3933056"/>
            <a:ext cx="3528392" cy="1872208"/>
          </a:xfrm>
          <a:prstGeom prst="notched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“Химия пәнінен</a:t>
            </a:r>
          </a:p>
          <a:p>
            <a:pPr algn="ctr"/>
            <a:r>
              <a:rPr lang="kk-KZ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электрондық оқулықтар</a:t>
            </a:r>
            <a:r>
              <a:rPr lang="kk-KZ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”</a:t>
            </a:r>
            <a:endParaRPr lang="ru-RU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Жеткен нәтижем</a:t>
            </a:r>
            <a:endParaRPr lang="ru-RU" dirty="0"/>
          </a:p>
        </p:txBody>
      </p:sp>
      <p:pic>
        <p:nvPicPr>
          <p:cNvPr id="4" name="Содержимое 3" descr="slide_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_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" name="Рисунок 2" descr="IMG_1110.JPG"/>
          <p:cNvPicPr>
            <a:picLocks noChangeAspect="1"/>
          </p:cNvPicPr>
          <p:nvPr/>
        </p:nvPicPr>
        <p:blipFill>
          <a:blip r:embed="rId3" cstate="print"/>
          <a:srcRect t="13251" r="1543" b="14300"/>
          <a:stretch>
            <a:fillRect/>
          </a:stretch>
        </p:blipFill>
        <p:spPr>
          <a:xfrm>
            <a:off x="6444208" y="476672"/>
            <a:ext cx="2435887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331640" y="2204864"/>
            <a:ext cx="5400600" cy="2448272"/>
          </a:xfrm>
          <a:prstGeom prst="roundRect">
            <a:avLst/>
          </a:prstGeom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600" b="1" i="1" dirty="0" smtClean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Озық ойлы заманауи тұлға </a:t>
            </a:r>
          </a:p>
          <a:p>
            <a:pPr algn="ctr"/>
            <a:r>
              <a:rPr lang="kk-KZ" sz="2600" b="1" i="1" dirty="0" smtClean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болу, студентерге үздік технологияны қолданып сабақ беріп,саналы да сапалы ұрпақ тәрбиелеу.</a:t>
            </a:r>
          </a:p>
          <a:p>
            <a:pPr algn="ctr"/>
            <a:endParaRPr lang="ru-RU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486</TotalTime>
  <Words>423</Words>
  <Application>Microsoft Office PowerPoint</Application>
  <PresentationFormat>Экран (4:3)</PresentationFormat>
  <Paragraphs>79</Paragraphs>
  <Slides>33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2" baseType="lpstr">
      <vt:lpstr>Arabic Typesetting</vt:lpstr>
      <vt:lpstr>Calibri</vt:lpstr>
      <vt:lpstr>Constantia</vt:lpstr>
      <vt:lpstr>Times New Roman</vt:lpstr>
      <vt:lpstr>Trebuchet MS</vt:lpstr>
      <vt:lpstr>Wingdings</vt:lpstr>
      <vt:lpstr>Wingdings 2</vt:lpstr>
      <vt:lpstr>Изящная</vt:lpstr>
      <vt:lpstr>Clip</vt:lpstr>
      <vt:lpstr>Презентация PowerPoint</vt:lpstr>
      <vt:lpstr>Презентация PowerPoint</vt:lpstr>
      <vt:lpstr>Х.Досмұхамедов атындағы Атырау мемлекеттік университетіне 2012-2016 жылдары оқуға түстім</vt:lpstr>
      <vt:lpstr>Жаратылыстану ғылымдары  факультеті 5В011200 - Химия мамандығына</vt:lpstr>
      <vt:lpstr>2016 жылы “Үздік дипломмен” университетті бітірдім</vt:lpstr>
      <vt:lpstr>Презентация PowerPoint</vt:lpstr>
      <vt:lpstr>Презентация PowerPoint</vt:lpstr>
      <vt:lpstr>Презентация PowerPoint</vt:lpstr>
      <vt:lpstr>Ашық сабағым “Металдар мен бейметалдарға жалпы сипаттама”</vt:lpstr>
      <vt:lpstr>“Химия ғажайыптары -2017”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Халықаралық,республикалық,облыстық ғылыми-тәжірибелік конференциялардың қатысушысы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Жеткен нәтижем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Рустем</dc:creator>
  <cp:lastModifiedBy>Пользователь</cp:lastModifiedBy>
  <cp:revision>17</cp:revision>
  <dcterms:created xsi:type="dcterms:W3CDTF">2018-04-04T07:32:47Z</dcterms:created>
  <dcterms:modified xsi:type="dcterms:W3CDTF">2020-05-26T11:09:14Z</dcterms:modified>
</cp:coreProperties>
</file>