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1" r:id="rId1"/>
  </p:sldMasterIdLst>
  <p:sldIdLst>
    <p:sldId id="267" r:id="rId2"/>
    <p:sldId id="298" r:id="rId3"/>
    <p:sldId id="288" r:id="rId4"/>
    <p:sldId id="292" r:id="rId5"/>
    <p:sldId id="290" r:id="rId6"/>
    <p:sldId id="305" r:id="rId7"/>
    <p:sldId id="317" r:id="rId8"/>
    <p:sldId id="293" r:id="rId9"/>
    <p:sldId id="294" r:id="rId10"/>
    <p:sldId id="295" r:id="rId11"/>
    <p:sldId id="296" r:id="rId12"/>
    <p:sldId id="297" r:id="rId13"/>
    <p:sldId id="276" r:id="rId14"/>
    <p:sldId id="299" r:id="rId15"/>
    <p:sldId id="300" r:id="rId16"/>
    <p:sldId id="301" r:id="rId17"/>
    <p:sldId id="283" r:id="rId18"/>
    <p:sldId id="304" r:id="rId19"/>
    <p:sldId id="309" r:id="rId20"/>
    <p:sldId id="308" r:id="rId21"/>
    <p:sldId id="311" r:id="rId22"/>
    <p:sldId id="313" r:id="rId23"/>
    <p:sldId id="284" r:id="rId24"/>
    <p:sldId id="285" r:id="rId25"/>
    <p:sldId id="286" r:id="rId26"/>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294"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7EAF463A-BC7C-46EE-9F1E-7F377CCA4891}" type="datetimeFigureOut">
              <a:rPr lang="en-US" smtClean="0"/>
              <a:pPr/>
              <a:t>4/9/2018</a:t>
            </a:fld>
            <a:endParaRPr lang="en-US"/>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A483448D-3A78-4528-A469-B745A65DA480}" type="slidenum">
              <a:rPr lang="en-US" smtClean="0"/>
              <a:pPr/>
              <a:t>‹#›</a:t>
            </a:fld>
            <a:endParaRPr lang="en-US"/>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A483448D-3A78-4528-A469-B745A65DA480}" type="slidenum">
              <a:rPr lang="en-US" smtClean="0"/>
              <a:pPr/>
              <a:t>‹#›</a:t>
            </a:fld>
            <a:endParaRPr lang="en-US"/>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p:txBody>
          <a:bodyPr/>
          <a:lstStyle>
            <a:extLst/>
          </a:lstStyle>
          <a:p>
            <a:fld id="{A483448D-3A78-4528-A469-B745A65DA480}" type="slidenum">
              <a:rPr lang="en-US" smtClean="0"/>
              <a:pPr/>
              <a:t>‹#›</a:t>
            </a:fld>
            <a:endParaRPr lang="en-US"/>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8" name="Нижний колонтитул 7"/>
          <p:cNvSpPr>
            <a:spLocks noGrp="1"/>
          </p:cNvSpPr>
          <p:nvPr>
            <p:ph type="ftr" sz="quarter" idx="11"/>
          </p:nvPr>
        </p:nvSpPr>
        <p:spPr/>
        <p:txBody>
          <a:bodyPr/>
          <a:lstStyle>
            <a:extLst/>
          </a:lstStyle>
          <a:p>
            <a:endParaRPr lang="en-US"/>
          </a:p>
        </p:txBody>
      </p:sp>
      <p:sp>
        <p:nvSpPr>
          <p:cNvPr id="9" name="Номер слайда 8"/>
          <p:cNvSpPr>
            <a:spLocks noGrp="1"/>
          </p:cNvSpPr>
          <p:nvPr>
            <p:ph type="sldNum" sz="quarter" idx="12"/>
          </p:nvPr>
        </p:nvSpPr>
        <p:spPr/>
        <p:txBody>
          <a:bodyPr/>
          <a:lstStyle>
            <a:extLst/>
          </a:lstStyle>
          <a:p>
            <a:fld id="{A483448D-3A78-4528-A469-B745A65DA48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4" name="Нижний колонтитул 3"/>
          <p:cNvSpPr>
            <a:spLocks noGrp="1"/>
          </p:cNvSpPr>
          <p:nvPr>
            <p:ph type="ftr" sz="quarter" idx="11"/>
          </p:nvPr>
        </p:nvSpPr>
        <p:spPr/>
        <p:txBody>
          <a:bodyPr/>
          <a:lstStyle>
            <a:extLst/>
          </a:lstStyle>
          <a:p>
            <a:endParaRPr lang="en-US"/>
          </a:p>
        </p:txBody>
      </p:sp>
      <p:sp>
        <p:nvSpPr>
          <p:cNvPr id="5" name="Номер слайда 4"/>
          <p:cNvSpPr>
            <a:spLocks noGrp="1"/>
          </p:cNvSpPr>
          <p:nvPr>
            <p:ph type="sldNum" sz="quarter" idx="12"/>
          </p:nvPr>
        </p:nvSpPr>
        <p:spPr/>
        <p:txBody>
          <a:bodyPr/>
          <a:lstStyle>
            <a:extLst/>
          </a:lstStyle>
          <a:p>
            <a:fld id="{A483448D-3A78-4528-A469-B745A65DA480}" type="slidenum">
              <a:rPr lang="en-US" smtClean="0"/>
              <a:pPr/>
              <a:t>‹#›</a:t>
            </a:fld>
            <a:endParaRPr lang="en-US"/>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3" name="Нижний колонтитул 2"/>
          <p:cNvSpPr>
            <a:spLocks noGrp="1"/>
          </p:cNvSpPr>
          <p:nvPr>
            <p:ph type="ftr" sz="quarter" idx="11"/>
          </p:nvPr>
        </p:nvSpPr>
        <p:spPr/>
        <p:txBody>
          <a:bodyPr/>
          <a:lstStyle>
            <a:extLst/>
          </a:lstStyle>
          <a:p>
            <a:endParaRPr lang="en-US"/>
          </a:p>
        </p:txBody>
      </p:sp>
      <p:sp>
        <p:nvSpPr>
          <p:cNvPr id="4" name="Номер слайда 3"/>
          <p:cNvSpPr>
            <a:spLocks noGrp="1"/>
          </p:cNvSpPr>
          <p:nvPr>
            <p:ph type="sldNum" sz="quarter" idx="12"/>
          </p:nvPr>
        </p:nvSpPr>
        <p:spPr/>
        <p:txBody>
          <a:bodyPr/>
          <a:lstStyle>
            <a:extLst/>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7EAF463A-BC7C-46EE-9F1E-7F377CCA4891}" type="datetimeFigureOut">
              <a:rPr lang="en-US" smtClean="0"/>
              <a:pPr/>
              <a:t>4/9/2018</a:t>
            </a:fld>
            <a:endParaRPr lang="en-US"/>
          </a:p>
        </p:txBody>
      </p:sp>
      <p:sp>
        <p:nvSpPr>
          <p:cNvPr id="6" name="Нижний колонтитул 5"/>
          <p:cNvSpPr>
            <a:spLocks noGrp="1"/>
          </p:cNvSpPr>
          <p:nvPr>
            <p:ph type="ftr" sz="quarter" idx="11"/>
          </p:nvPr>
        </p:nvSpPr>
        <p:spPr/>
        <p:txBody>
          <a:bodyPr/>
          <a:lstStyle>
            <a:extLst/>
          </a:lstStyle>
          <a:p>
            <a:endParaRPr lang="en-US"/>
          </a:p>
        </p:txBody>
      </p:sp>
      <p:sp>
        <p:nvSpPr>
          <p:cNvPr id="7" name="Номер слайда 6"/>
          <p:cNvSpPr>
            <a:spLocks noGrp="1"/>
          </p:cNvSpPr>
          <p:nvPr>
            <p:ph type="sldNum" sz="quarter" idx="12"/>
          </p:nvPr>
        </p:nvSpPr>
        <p:spPr/>
        <p:txBody>
          <a:bodyPr/>
          <a:lstStyle>
            <a:extLst/>
          </a:lstStyle>
          <a:p>
            <a:fld id="{A483448D-3A78-4528-A469-B745A65DA48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7EAF463A-BC7C-46EE-9F1E-7F377CCA4891}" type="datetimeFigureOut">
              <a:rPr lang="en-US" smtClean="0"/>
              <a:pPr/>
              <a:t>4/9/2018</a:t>
            </a:fld>
            <a:endParaRPr lang="en-US"/>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A483448D-3A78-4528-A469-B745A65DA480}" type="slidenum">
              <a:rPr lang="en-US" smtClean="0"/>
              <a:pPr/>
              <a:t>‹#›</a:t>
            </a:fld>
            <a:endParaRPr lang="en-US"/>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7EAF463A-BC7C-46EE-9F1E-7F377CCA4891}" type="datetimeFigureOut">
              <a:rPr lang="en-US" smtClean="0"/>
              <a:pPr/>
              <a:t>4/9/2018</a:t>
            </a:fld>
            <a:endParaRPr lang="en-US"/>
          </a:p>
        </p:txBody>
      </p:sp>
      <p:sp>
        <p:nvSpPr>
          <p:cNvPr id="5" name="Нижний колонтитул 4"/>
          <p:cNvSpPr>
            <a:spLocks noGrp="1"/>
          </p:cNvSpPr>
          <p:nvPr>
            <p:ph type="ftr" sz="quarter" idx="11"/>
          </p:nvPr>
        </p:nvSpPr>
        <p:spPr/>
        <p:txBody>
          <a:bodyPr/>
          <a:lstStyle>
            <a:extLst/>
          </a:lstStyle>
          <a:p>
            <a:endParaRPr lang="en-US"/>
          </a:p>
        </p:txBody>
      </p:sp>
      <p:sp>
        <p:nvSpPr>
          <p:cNvPr id="6" name="Номер слайда 5"/>
          <p:cNvSpPr>
            <a:spLocks noGrp="1"/>
          </p:cNvSpPr>
          <p:nvPr>
            <p:ph type="sldNum" sz="quarter" idx="12"/>
          </p:nvPr>
        </p:nvSpPr>
        <p:spPr/>
        <p:txBody>
          <a:bodyPr/>
          <a:lstStyle>
            <a:extLst/>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EAF463A-BC7C-46EE-9F1E-7F377CCA4891}" type="datetimeFigureOut">
              <a:rPr lang="en-US" smtClean="0"/>
              <a:pPr/>
              <a:t>4/9/2018</a:t>
            </a:fld>
            <a:endParaRPr lang="en-US"/>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slide" Target="slide13.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hyperlink" Target="http://go.mail.ru/frame.html?imgurl=http://k92fm.com/markets/orlando/images/2009/02/school%2001_s.jpg&amp;pageurl=http://wap.kp.ua/news/article/40506/&amp;id=36451430&amp;iid=6&amp;imgwidth=80&amp;imgheight=80&amp;imgsize=47096&amp;images_links=b" TargetMode="External"/><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http://im6-tub.mail.ru/i?id=36451430&amp;tov=6" TargetMode="External"/><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i.juzi-jep.ru/u/b6/f94ba8cd6e4f8098a2387117e0aee8/-/&#1041;&#1110;&#1083;&#1110;&#1084;%20&#1090;&#1091;&#1088;&#1072;&#1083;&#1099;%20&#1050;&#1056;%20&#1079;&#1072;&#1085;&#1099;.doc"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http://i.juzi-jep.ru/u/e2/677115d9fd4667866d2e64dc8df74b/-/&#1057;&#1077;&#1085;&#1073;&#1110;.docx" TargetMode="External"/><Relationship Id="rId5" Type="http://schemas.openxmlformats.org/officeDocument/2006/relationships/hyperlink" Target="http://i.juzi-jep.ru/u/ac/e341de921b432bb3d7a887c12584b1/-/&#1178;&#1072;&#1079;&#1072;&#1179;&#1089;&#1090;&#1072;&#1085;%20&#1056;&#1077;&#1089;&#1087;&#1091;&#1073;&#1083;&#1080;&#1082;&#1072;&#1089;&#1099;&#1085;&#1076;&#1072;&#1171;&#1099;%20&#1077;&#1187;&#1073;&#1077;&#1082;%20&#1090;&#1091;&#1088;&#1072;&#1083;&#1099;.docx" TargetMode="External"/><Relationship Id="rId4" Type="http://schemas.openxmlformats.org/officeDocument/2006/relationships/hyperlink" Target="http://i.juzi-jep.ru/u/95/77dd379017461e94b0c6f7f9dec6f9/-/&#1178;&#1072;&#1079;&#1072;&#1179;&#1089;&#1090;&#1072;&#1085;%20&#1056;&#1077;&#1089;&#1087;&#1091;&#1073;&#1083;&#1080;&#1082;&#1072;&#1089;&#1099;&#1085;&#1076;&#1072;&#1171;&#1099;%20&#1090;i&#1083;%20&#1090;&#1091;&#1088;&#1072;&#1083;&#1099;.doc"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video" Target="file:///C:\Documents%20and%20Settings\Admin\&#1056;&#1072;&#1073;&#1086;&#1095;&#1080;&#1081;%20&#1089;&#1090;&#1086;&#1083;\&#1046;&#1072;&#1076;&#1099;&#1088;&#1072;(2)\&#1069;&#1083;&#1077;&#1082;&#1090;&#1088;&#1086;&#1085;&#1076;&#1099;%20&#1087;&#1086;&#1088;&#1090;&#1092;&#1086;&#1083;&#1080;&#1086;\&#1179;&#1086;&#1096;%20&#1073;&#1086;&#1083;%20&#1073;&#1072;&#1089;&#1090;&#1072;&#1091;&#1099;&#1096;%20&#1084;&#1077;&#1082;&#1090;&#1077;&#1087;.wmv" TargetMode="Externa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http://qarlygash.kz/images/img_main_menu.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150" name="WordArt 6"/>
          <p:cNvSpPr>
            <a:spLocks noChangeArrowheads="1" noChangeShapeType="1" noTextEdit="1"/>
          </p:cNvSpPr>
          <p:nvPr/>
        </p:nvSpPr>
        <p:spPr bwMode="auto">
          <a:xfrm>
            <a:off x="1066800" y="457200"/>
            <a:ext cx="7391400" cy="5486400"/>
          </a:xfrm>
          <a:prstGeom prst="rect">
            <a:avLst/>
          </a:prstGeom>
        </p:spPr>
        <p:txBody>
          <a:bodyPr wrap="none" fromWordArt="1">
            <a:prstTxWarp prst="textPlain">
              <a:avLst>
                <a:gd name="adj" fmla="val 50657"/>
              </a:avLst>
            </a:prstTxWarp>
          </a:bodyPr>
          <a:lstStyle/>
          <a:p>
            <a:pPr algn="ct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Ақтау</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қаласы</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a:t>
            </a:r>
            <a:endPar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endParaRPr>
          </a:p>
          <a:p>
            <a:pPr algn="ct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Саламат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Мұқашев</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атындағы</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p>
          <a:p>
            <a:pPr algn="ct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16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жалпы</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білім</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беру </a:t>
            </a:r>
          </a:p>
          <a:p>
            <a:pPr algn="ct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орта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мектебі</a:t>
            </a:r>
            <a:r>
              <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КММ- </a:t>
            </a:r>
            <a:r>
              <a:rPr lang="ru-RU" sz="3600" b="1" kern="10" dirty="0" err="1"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нің</a:t>
            </a:r>
            <a:endPar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endParaRPr>
          </a:p>
          <a:p>
            <a:pPr algn="ctr"/>
            <a:r>
              <a:rPr lang="ru-RU" sz="3600" b="1" kern="10" dirty="0" err="1">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Бастауыш</a:t>
            </a:r>
            <a:r>
              <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err="1">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сынып</a:t>
            </a:r>
            <a:r>
              <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 </a:t>
            </a:r>
            <a:r>
              <a:rPr lang="ru-RU" sz="3600" b="1" kern="10" dirty="0" err="1">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мұғалімі</a:t>
            </a:r>
            <a:endPar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endParaRPr>
          </a:p>
          <a:p>
            <a:pPr algn="ctr"/>
            <a:r>
              <a:rPr lang="kk-KZ" sz="3600" b="1" kern="10" dirty="0" smtClean="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rPr>
              <a:t>Оразниязова Қалдыгүл Түркменбайқызы</a:t>
            </a:r>
            <a:endPar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endParaRPr>
          </a:p>
          <a:p>
            <a:pPr algn="ctr"/>
            <a:endParaRPr lang="ru-RU" sz="3600" b="1" kern="10" dirty="0">
              <a:ln w="9525">
                <a:noFill/>
                <a:round/>
                <a:headEnd/>
                <a:tailEnd/>
              </a:ln>
              <a:gradFill rotWithShape="1">
                <a:gsLst>
                  <a:gs pos="0">
                    <a:srgbClr val="0000FF"/>
                  </a:gs>
                  <a:gs pos="50000">
                    <a:srgbClr val="CC0000"/>
                  </a:gs>
                  <a:gs pos="100000">
                    <a:srgbClr val="0000FF"/>
                  </a:gs>
                </a:gsLst>
                <a:lin ang="5400000" scaled="1"/>
              </a:gradFill>
              <a:effectLst>
                <a:outerShdw dist="45791" dir="2021404" algn="ctr" rotWithShape="0">
                  <a:srgbClr val="B2B2B2">
                    <a:alpha val="79999"/>
                  </a:srgbClr>
                </a:outerShdw>
              </a:effectLst>
              <a:latin typeface="Times New Roman"/>
              <a:cs typeface="Times New Roman"/>
            </a:endParaRPr>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dissolve">
                                      <p:cBhvr>
                                        <p:cTn id="7"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964"/>
            <a:ext cx="9217024" cy="68695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D0%BA%D0%B0%D0%B7%D0%B0%D1%85%D1%81%D1%82%D0%B0%D0%BD"/>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0" y="-228599"/>
            <a:ext cx="2667000" cy="2057400"/>
          </a:xfrm>
          <a:prstGeom prst="rect">
            <a:avLst/>
          </a:prstGeom>
          <a:noFill/>
          <a:ln w="9525">
            <a:noFill/>
            <a:miter lim="800000"/>
            <a:headEnd/>
            <a:tailEnd/>
          </a:ln>
        </p:spPr>
      </p:pic>
      <p:pic>
        <p:nvPicPr>
          <p:cNvPr id="8" name="Picture 5" descr="http://t2.gstatic.com/images?q=tbn:ANd9GcSQMuF0slrvashR0Td0_sRUjFP_OZmidkeClN_un_j8u3aVLyN9"/>
          <p:cNvPicPr>
            <a:picLocks noChangeAspect="1" noChangeArrowheads="1"/>
          </p:cNvPicPr>
          <p:nvPr/>
        </p:nvPicPr>
        <p:blipFill>
          <a:blip r:embed="rId4" cstate="print"/>
          <a:srcRect/>
          <a:stretch>
            <a:fillRect/>
          </a:stretch>
        </p:blipFill>
        <p:spPr bwMode="auto">
          <a:xfrm>
            <a:off x="7200900" y="0"/>
            <a:ext cx="1943100" cy="2352675"/>
          </a:xfrm>
          <a:prstGeom prst="rect">
            <a:avLst/>
          </a:prstGeom>
          <a:noFill/>
          <a:ln w="9525">
            <a:noFill/>
            <a:miter lim="800000"/>
            <a:headEnd/>
            <a:tailEnd/>
          </a:ln>
        </p:spPr>
      </p:pic>
      <p:sp>
        <p:nvSpPr>
          <p:cNvPr id="13" name="Прямоугольник 12"/>
          <p:cNvSpPr/>
          <p:nvPr/>
        </p:nvSpPr>
        <p:spPr>
          <a:xfrm>
            <a:off x="1752600" y="1828800"/>
            <a:ext cx="5410200" cy="954107"/>
          </a:xfrm>
          <a:prstGeom prst="rect">
            <a:avLst/>
          </a:prstGeom>
        </p:spPr>
        <p:txBody>
          <a:bodyPr wrap="square">
            <a:spAutoFit/>
          </a:bodyPr>
          <a:lstStyle/>
          <a:p>
            <a:r>
              <a:rPr lang="kk-KZ" sz="2800" b="1" dirty="0" smtClean="0">
                <a:solidFill>
                  <a:srgbClr val="FF0000"/>
                </a:solidFill>
                <a:latin typeface="Times New Roman" pitchFamily="18" charset="0"/>
                <a:cs typeface="Times New Roman" pitchFamily="18" charset="0"/>
              </a:rPr>
              <a:t>Ел  Президентінің Қазақстан </a:t>
            </a:r>
            <a:br>
              <a:rPr lang="kk-KZ" sz="2800" b="1" dirty="0" smtClean="0">
                <a:solidFill>
                  <a:srgbClr val="FF0000"/>
                </a:solidFill>
                <a:latin typeface="Times New Roman" pitchFamily="18" charset="0"/>
                <a:cs typeface="Times New Roman" pitchFamily="18" charset="0"/>
              </a:rPr>
            </a:br>
            <a:r>
              <a:rPr lang="kk-KZ" sz="2800" b="1" dirty="0" smtClean="0">
                <a:solidFill>
                  <a:srgbClr val="FF0000"/>
                </a:solidFill>
                <a:latin typeface="Times New Roman" pitchFamily="18" charset="0"/>
                <a:cs typeface="Times New Roman" pitchFamily="18" charset="0"/>
              </a:rPr>
              <a:t>халқына жолдауында:</a:t>
            </a:r>
            <a:endParaRPr lang="ru-RU" sz="2800" dirty="0">
              <a:solidFill>
                <a:srgbClr val="FF0000"/>
              </a:solidFill>
              <a:latin typeface="Times New Roman" pitchFamily="18" charset="0"/>
              <a:cs typeface="Times New Roman" pitchFamily="18" charset="0"/>
            </a:endParaRPr>
          </a:p>
        </p:txBody>
      </p:sp>
      <p:sp>
        <p:nvSpPr>
          <p:cNvPr id="16" name="Прямоугольник 15"/>
          <p:cNvSpPr/>
          <p:nvPr/>
        </p:nvSpPr>
        <p:spPr>
          <a:xfrm>
            <a:off x="381000" y="2743200"/>
            <a:ext cx="8382000" cy="3970318"/>
          </a:xfrm>
          <a:prstGeom prst="rect">
            <a:avLst/>
          </a:prstGeom>
        </p:spPr>
        <p:txBody>
          <a:bodyPr wrap="square">
            <a:spAutoFit/>
          </a:bodyPr>
          <a:lstStyle/>
          <a:p>
            <a:r>
              <a:rPr lang="kk-KZ" sz="2800" b="1" dirty="0" smtClean="0">
                <a:solidFill>
                  <a:schemeClr val="accent2">
                    <a:lumMod val="50000"/>
                  </a:schemeClr>
                </a:solidFill>
                <a:latin typeface="Times New Roman" pitchFamily="18" charset="0"/>
                <a:cs typeface="Times New Roman" pitchFamily="18" charset="0"/>
              </a:rPr>
              <a:t>ХХ</a:t>
            </a:r>
            <a:r>
              <a:rPr lang="en-US" sz="2800" b="1" dirty="0" smtClean="0">
                <a:solidFill>
                  <a:schemeClr val="accent2">
                    <a:lumMod val="50000"/>
                  </a:schemeClr>
                </a:solidFill>
                <a:latin typeface="Times New Roman" pitchFamily="18" charset="0"/>
                <a:cs typeface="Times New Roman" pitchFamily="18" charset="0"/>
              </a:rPr>
              <a:t>I</a:t>
            </a:r>
            <a:r>
              <a:rPr lang="kk-KZ" sz="2800" b="1" dirty="0" smtClean="0">
                <a:solidFill>
                  <a:schemeClr val="accent2">
                    <a:lumMod val="50000"/>
                  </a:schemeClr>
                </a:solidFill>
                <a:latin typeface="Times New Roman" pitchFamily="18" charset="0"/>
                <a:cs typeface="Times New Roman" pitchFamily="18" charset="0"/>
              </a:rPr>
              <a:t> ғасырда ақпараттық қоғам қажеттілігін қанағаттандыру үшін білім беру саласында  төмендегідей міндеттерді шешу керектігін атап көрсетті:Компьютерлік техниканы,</a:t>
            </a:r>
          </a:p>
          <a:p>
            <a:r>
              <a:rPr lang="kk-KZ" sz="2800" b="1" dirty="0" smtClean="0">
                <a:solidFill>
                  <a:schemeClr val="accent2">
                    <a:lumMod val="50000"/>
                  </a:schemeClr>
                </a:solidFill>
                <a:latin typeface="Times New Roman" pitchFamily="18" charset="0"/>
                <a:cs typeface="Times New Roman" pitchFamily="18" charset="0"/>
              </a:rPr>
              <a:t>интернет,телекоммуникациялық желі, электрондық және телекоммуникациялық құралдарды,мультимедиалық электрондық оқулықтарды оқу үрдісіне тиімді пайдалану арқылы білім сапасын көтеру.</a:t>
            </a:r>
            <a:endParaRPr lang="ru-RU" sz="2800" b="1" dirty="0">
              <a:solidFill>
                <a:schemeClr val="accent2">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xn----8sbccpc6brjgreq"/>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177" name="AutoShape 17"/>
          <p:cNvSpPr>
            <a:spLocks noChangeArrowheads="1"/>
          </p:cNvSpPr>
          <p:nvPr/>
        </p:nvSpPr>
        <p:spPr bwMode="auto">
          <a:xfrm>
            <a:off x="1447800" y="1371600"/>
            <a:ext cx="838200" cy="3810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E8ED2D"/>
          </a:solidFill>
          <a:ln w="9525">
            <a:solidFill>
              <a:schemeClr val="tx1"/>
            </a:solidFill>
            <a:miter lim="800000"/>
            <a:headEnd/>
            <a:tailEnd/>
          </a:ln>
        </p:spPr>
        <p:txBody>
          <a:bodyPr wrap="none" anchor="ctr"/>
          <a:lstStyle/>
          <a:p>
            <a:endParaRPr lang="ru-RU"/>
          </a:p>
        </p:txBody>
      </p:sp>
      <p:sp>
        <p:nvSpPr>
          <p:cNvPr id="7180" name="AutoShape 20"/>
          <p:cNvSpPr>
            <a:spLocks noChangeArrowheads="1"/>
          </p:cNvSpPr>
          <p:nvPr/>
        </p:nvSpPr>
        <p:spPr bwMode="auto">
          <a:xfrm rot="10800000">
            <a:off x="6096000" y="1295400"/>
            <a:ext cx="838200" cy="38100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E8ED2D"/>
          </a:solidFill>
          <a:ln w="9525">
            <a:solidFill>
              <a:schemeClr val="tx1"/>
            </a:solidFill>
            <a:miter lim="800000"/>
            <a:headEnd/>
            <a:tailEnd/>
          </a:ln>
        </p:spPr>
        <p:txBody>
          <a:bodyPr wrap="none" anchor="ctr"/>
          <a:lstStyle/>
          <a:p>
            <a:endParaRPr lang="ru-RU"/>
          </a:p>
        </p:txBody>
      </p:sp>
      <p:sp>
        <p:nvSpPr>
          <p:cNvPr id="18" name="Заголовок 17"/>
          <p:cNvSpPr>
            <a:spLocks noGrp="1"/>
          </p:cNvSpPr>
          <p:nvPr>
            <p:ph type="title"/>
          </p:nvPr>
        </p:nvSpPr>
        <p:spPr>
          <a:xfrm>
            <a:off x="381000" y="152400"/>
            <a:ext cx="8113776" cy="5791200"/>
          </a:xfrm>
        </p:spPr>
        <p:txBody>
          <a:bodyPr>
            <a:normAutofit fontScale="90000"/>
          </a:bodyPr>
          <a:lstStyle/>
          <a:p>
            <a:r>
              <a:rPr lang="ru-RU" dirty="0" smtClean="0">
                <a:latin typeface="Arial" pitchFamily="34" charset="0"/>
                <a:cs typeface="Arial" pitchFamily="34" charset="0"/>
              </a:rPr>
              <a:t>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dirty="0" smtClean="0">
                <a:latin typeface="Arial" pitchFamily="34" charset="0"/>
                <a:cs typeface="Arial" pitchFamily="34" charset="0"/>
              </a:rPr>
              <a:t/>
            </a:r>
            <a:br>
              <a:rPr lang="ru-RU" dirty="0" smtClean="0">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Ұстаз </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жаратылысынан</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өзіне</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айтылғанның бәрін </a:t>
            </a:r>
            <a:r>
              <a:rPr lang="ru-RU" sz="2200" dirty="0" smtClean="0">
                <a:solidFill>
                  <a:schemeClr val="accent2">
                    <a:lumMod val="50000"/>
                  </a:schemeClr>
                </a:solidFill>
                <a:latin typeface="Arial" pitchFamily="34" charset="0"/>
                <a:cs typeface="Arial" pitchFamily="34" charset="0"/>
              </a:rPr>
              <a:t>жете </a:t>
            </a:r>
            <a:r>
              <a:rPr lang="ru-RU" sz="2200" dirty="0" err="1" smtClean="0">
                <a:solidFill>
                  <a:schemeClr val="accent2">
                    <a:lumMod val="50000"/>
                  </a:schemeClr>
                </a:solidFill>
                <a:latin typeface="Arial" pitchFamily="34" charset="0"/>
                <a:cs typeface="Arial" pitchFamily="34" charset="0"/>
              </a:rPr>
              <a:t>түсінген</a:t>
            </a:r>
            <a:r>
              <a:rPr lang="ru-RU" sz="2200" dirty="0" smtClean="0">
                <a:solidFill>
                  <a:schemeClr val="accent2">
                    <a:lumMod val="50000"/>
                  </a:schemeClr>
                </a:solidFill>
                <a:latin typeface="Arial" pitchFamily="34" charset="0"/>
                <a:cs typeface="Arial" pitchFamily="34" charset="0"/>
              </a:rPr>
              <a:t>,</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көрген</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естіген</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және аңғарған</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нәрселердің бәрін жадында</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жақсы</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сақтайтын</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бұлардың еш</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нәрсені</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ұмытпайтын </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алғыр </a:t>
            </a:r>
            <a:r>
              <a:rPr lang="ru-RU" sz="2200" dirty="0" smtClean="0">
                <a:solidFill>
                  <a:schemeClr val="accent2">
                    <a:lumMod val="50000"/>
                  </a:schemeClr>
                </a:solidFill>
                <a:latin typeface="Arial" pitchFamily="34" charset="0"/>
                <a:cs typeface="Arial" pitchFamily="34" charset="0"/>
              </a:rPr>
              <a:t>да, </a:t>
            </a:r>
            <a:r>
              <a:rPr lang="ru-RU" sz="2200" dirty="0" err="1" smtClean="0">
                <a:solidFill>
                  <a:schemeClr val="accent2">
                    <a:lumMod val="50000"/>
                  </a:schemeClr>
                </a:solidFill>
                <a:latin typeface="Arial" pitchFamily="34" charset="0"/>
                <a:cs typeface="Arial" pitchFamily="34" charset="0"/>
              </a:rPr>
              <a:t>алғарымпаз,</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ақыл иесі</a:t>
            </a:r>
            <a:r>
              <a:rPr lang="ru-RU" sz="2200" dirty="0" smtClean="0">
                <a:solidFill>
                  <a:schemeClr val="accent2">
                    <a:lumMod val="50000"/>
                  </a:schemeClr>
                </a:solidFill>
                <a:latin typeface="Arial" pitchFamily="34" charset="0"/>
                <a:cs typeface="Arial" pitchFamily="34" charset="0"/>
              </a:rPr>
              <a:t>, ... </a:t>
            </a:r>
            <a:r>
              <a:rPr lang="ru-RU" sz="2200" dirty="0" err="1" smtClean="0">
                <a:solidFill>
                  <a:schemeClr val="accent2">
                    <a:lumMod val="50000"/>
                  </a:schemeClr>
                </a:solidFill>
                <a:latin typeface="Arial" pitchFamily="34" charset="0"/>
                <a:cs typeface="Arial" pitchFamily="34" charset="0"/>
              </a:rPr>
              <a:t>мейлінше</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шешен</a:t>
            </a:r>
            <a:r>
              <a:rPr lang="ru-RU" sz="2200" dirty="0" smtClean="0">
                <a:solidFill>
                  <a:schemeClr val="accent2">
                    <a:lumMod val="50000"/>
                  </a:schemeClr>
                </a:solidFill>
                <a:latin typeface="Arial" pitchFamily="34" charset="0"/>
                <a:cs typeface="Arial" pitchFamily="34" charset="0"/>
              </a:rPr>
              <a:t>,</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өнер білімге</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құштар, </a:t>
            </a:r>
            <a:r>
              <a:rPr lang="ru-RU" sz="2200" dirty="0" smtClean="0">
                <a:solidFill>
                  <a:schemeClr val="accent2">
                    <a:lumMod val="50000"/>
                  </a:schemeClr>
                </a:solidFill>
                <a:latin typeface="Arial" pitchFamily="34" charset="0"/>
                <a:cs typeface="Arial" pitchFamily="34" charset="0"/>
              </a:rPr>
              <a:t>аса </a:t>
            </a:r>
            <a:r>
              <a:rPr lang="ru-RU" sz="2200" dirty="0" err="1" smtClean="0">
                <a:solidFill>
                  <a:schemeClr val="accent2">
                    <a:lumMod val="50000"/>
                  </a:schemeClr>
                </a:solidFill>
                <a:latin typeface="Arial" pitchFamily="34" charset="0"/>
                <a:cs typeface="Arial" pitchFamily="34" charset="0"/>
              </a:rPr>
              <a:t>қанағатшыл</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жаны</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асқақ және </a:t>
            </a:r>
            <a:r>
              <a:rPr lang="ru-RU" sz="2200" dirty="0" smtClean="0">
                <a:solidFill>
                  <a:schemeClr val="accent2">
                    <a:lumMod val="50000"/>
                  </a:schemeClr>
                </a:solidFill>
                <a:latin typeface="Arial" pitchFamily="34" charset="0"/>
                <a:cs typeface="Arial" pitchFamily="34" charset="0"/>
              </a:rPr>
              <a:t>ар </a:t>
            </a:r>
            <a:r>
              <a:rPr lang="ru-RU" sz="2200" dirty="0" err="1" smtClean="0">
                <a:solidFill>
                  <a:schemeClr val="accent2">
                    <a:lumMod val="50000"/>
                  </a:schemeClr>
                </a:solidFill>
                <a:latin typeface="Arial" pitchFamily="34" charset="0"/>
                <a:cs typeface="Arial" pitchFamily="34" charset="0"/>
              </a:rPr>
              <a:t>намысын</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ардақтайтын</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жақындарына </a:t>
            </a:r>
            <a:r>
              <a:rPr lang="ru-RU" sz="2200" dirty="0" smtClean="0">
                <a:solidFill>
                  <a:schemeClr val="accent2">
                    <a:lumMod val="50000"/>
                  </a:schemeClr>
                </a:solidFill>
                <a:latin typeface="Arial" pitchFamily="34" charset="0"/>
                <a:cs typeface="Arial" pitchFamily="34" charset="0"/>
              </a:rPr>
              <a:t>да, жат </a:t>
            </a:r>
            <a:r>
              <a:rPr lang="ru-RU" sz="2200" dirty="0" err="1" smtClean="0">
                <a:solidFill>
                  <a:schemeClr val="accent2">
                    <a:lumMod val="50000"/>
                  </a:schemeClr>
                </a:solidFill>
                <a:latin typeface="Arial" pitchFamily="34" charset="0"/>
                <a:cs typeface="Arial" pitchFamily="34" charset="0"/>
              </a:rPr>
              <a:t>адамдарына</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да </a:t>
            </a:r>
            <a:r>
              <a:rPr lang="ru-RU" sz="2200" dirty="0" err="1" smtClean="0">
                <a:solidFill>
                  <a:schemeClr val="accent2">
                    <a:lumMod val="50000"/>
                  </a:schemeClr>
                </a:solidFill>
                <a:latin typeface="Arial" pitchFamily="34" charset="0"/>
                <a:cs typeface="Arial" pitchFamily="34" charset="0"/>
              </a:rPr>
              <a:t>әділ </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жұрттың бәріне</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жақсылық</a:t>
            </a:r>
            <a:r>
              <a:rPr lang="ru-RU" sz="2200" dirty="0" smtClean="0">
                <a:solidFill>
                  <a:schemeClr val="accent2">
                    <a:lumMod val="50000"/>
                  </a:schemeClr>
                </a:solidFill>
                <a:latin typeface="Arial" pitchFamily="34" charset="0"/>
                <a:cs typeface="Arial" pitchFamily="34" charset="0"/>
              </a:rPr>
              <a:t> пен </a:t>
            </a:r>
            <a:r>
              <a:rPr lang="ru-RU" sz="2200" dirty="0" err="1" smtClean="0">
                <a:solidFill>
                  <a:schemeClr val="accent2">
                    <a:lumMod val="50000"/>
                  </a:schemeClr>
                </a:solidFill>
                <a:latin typeface="Arial" pitchFamily="34" charset="0"/>
                <a:cs typeface="Arial" pitchFamily="34" charset="0"/>
              </a:rPr>
              <a:t>ізгілік</a:t>
            </a:r>
            <a:r>
              <a:rPr lang="ru-RU" sz="2200" dirty="0" smtClean="0">
                <a:solidFill>
                  <a:schemeClr val="accent2">
                    <a:lumMod val="50000"/>
                  </a:schemeClr>
                </a:solidFill>
                <a:latin typeface="Arial" pitchFamily="34" charset="0"/>
                <a:cs typeface="Arial" pitchFamily="34" charset="0"/>
              </a:rPr>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көрсетіп</a:t>
            </a:r>
            <a:r>
              <a:rPr lang="ru-RU" sz="2200" dirty="0" smtClean="0">
                <a:solidFill>
                  <a:schemeClr val="accent2">
                    <a:lumMod val="50000"/>
                  </a:schemeClr>
                </a:solidFill>
                <a:latin typeface="Arial" pitchFamily="34" charset="0"/>
                <a:cs typeface="Arial" pitchFamily="34" charset="0"/>
              </a:rPr>
              <a:t> .... </a:t>
            </a:r>
            <a:r>
              <a:rPr lang="ru-RU" sz="2200" dirty="0" err="1" smtClean="0">
                <a:solidFill>
                  <a:schemeClr val="accent2">
                    <a:lumMod val="50000"/>
                  </a:schemeClr>
                </a:solidFill>
                <a:latin typeface="Arial" pitchFamily="34" charset="0"/>
                <a:cs typeface="Arial" pitchFamily="34" charset="0"/>
              </a:rPr>
              <a:t>қорқыныш </a:t>
            </a:r>
            <a:r>
              <a:rPr lang="ru-RU" sz="2200" dirty="0" smtClean="0">
                <a:solidFill>
                  <a:schemeClr val="accent2">
                    <a:lumMod val="50000"/>
                  </a:schemeClr>
                </a:solidFill>
                <a:latin typeface="Arial" pitchFamily="34" charset="0"/>
                <a:cs typeface="Arial" pitchFamily="34" charset="0"/>
              </a:rPr>
              <a:t>пен </a:t>
            </a:r>
            <a:r>
              <a:rPr lang="ru-RU" sz="2200" dirty="0" err="1" smtClean="0">
                <a:solidFill>
                  <a:schemeClr val="accent2">
                    <a:lumMod val="50000"/>
                  </a:schemeClr>
                </a:solidFill>
                <a:latin typeface="Arial" pitchFamily="34" charset="0"/>
                <a:cs typeface="Arial" pitchFamily="34" charset="0"/>
              </a:rPr>
              <a:t>жасқану дегенді</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err="1" smtClean="0">
                <a:solidFill>
                  <a:schemeClr val="accent2">
                    <a:lumMod val="50000"/>
                  </a:schemeClr>
                </a:solidFill>
                <a:latin typeface="Arial" pitchFamily="34" charset="0"/>
                <a:cs typeface="Arial" pitchFamily="34" charset="0"/>
              </a:rPr>
              <a:t>білмейтін</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батыл</a:t>
            </a:r>
            <a:r>
              <a:rPr lang="ru-RU" sz="2200" dirty="0" smtClean="0">
                <a:solidFill>
                  <a:schemeClr val="accent2">
                    <a:lumMod val="50000"/>
                  </a:schemeClr>
                </a:solidFill>
                <a:latin typeface="Arial" pitchFamily="34" charset="0"/>
                <a:cs typeface="Arial" pitchFamily="34" charset="0"/>
              </a:rPr>
              <a:t>, </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ер </a:t>
            </a:r>
            <a:r>
              <a:rPr lang="ru-RU" sz="2200" dirty="0" err="1" smtClean="0">
                <a:solidFill>
                  <a:schemeClr val="accent2">
                    <a:lumMod val="50000"/>
                  </a:schemeClr>
                </a:solidFill>
                <a:latin typeface="Arial" pitchFamily="34" charset="0"/>
                <a:cs typeface="Arial" pitchFamily="34" charset="0"/>
              </a:rPr>
              <a:t>жүрек </a:t>
            </a:r>
            <a:r>
              <a:rPr lang="ru-RU" sz="2200" dirty="0" smtClean="0">
                <a:solidFill>
                  <a:schemeClr val="accent2">
                    <a:lumMod val="50000"/>
                  </a:schemeClr>
                </a:solidFill>
                <a:latin typeface="Arial" pitchFamily="34" charset="0"/>
                <a:cs typeface="Arial" pitchFamily="34" charset="0"/>
              </a:rPr>
              <a:t>болу </a:t>
            </a:r>
            <a:r>
              <a:rPr lang="ru-RU" sz="2200" dirty="0" err="1" smtClean="0">
                <a:solidFill>
                  <a:schemeClr val="accent2">
                    <a:lumMod val="50000"/>
                  </a:schemeClr>
                </a:solidFill>
                <a:latin typeface="Arial" pitchFamily="34" charset="0"/>
                <a:cs typeface="Arial" pitchFamily="34" charset="0"/>
              </a:rPr>
              <a:t>керек</a:t>
            </a:r>
            <a:r>
              <a:rPr lang="ru-RU" sz="2200" dirty="0" smtClean="0">
                <a:solidFill>
                  <a:schemeClr val="accent2">
                    <a:lumMod val="50000"/>
                  </a:schemeClr>
                </a:solidFill>
                <a:latin typeface="Arial" pitchFamily="34" charset="0"/>
                <a:cs typeface="Arial" pitchFamily="34" charset="0"/>
              </a:rPr>
              <a:t>.</a:t>
            </a:r>
            <a:br>
              <a:rPr lang="ru-RU" sz="2200" dirty="0" smtClean="0">
                <a:solidFill>
                  <a:schemeClr val="accent2">
                    <a:lumMod val="50000"/>
                  </a:schemeClr>
                </a:solidFill>
                <a:latin typeface="Arial" pitchFamily="34" charset="0"/>
                <a:cs typeface="Arial" pitchFamily="34" charset="0"/>
              </a:rPr>
            </a:b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Әл </a:t>
            </a:r>
            <a:r>
              <a:rPr lang="ru-RU" sz="2200" dirty="0" smtClean="0">
                <a:solidFill>
                  <a:schemeClr val="accent2">
                    <a:lumMod val="50000"/>
                  </a:schemeClr>
                </a:solidFill>
                <a:latin typeface="Arial" pitchFamily="34" charset="0"/>
                <a:cs typeface="Arial" pitchFamily="34" charset="0"/>
              </a:rPr>
              <a:t>- </a:t>
            </a:r>
            <a:r>
              <a:rPr lang="ru-RU" sz="2200" dirty="0" err="1" smtClean="0">
                <a:solidFill>
                  <a:schemeClr val="accent2">
                    <a:lumMod val="50000"/>
                  </a:schemeClr>
                </a:solidFill>
                <a:latin typeface="Arial" pitchFamily="34" charset="0"/>
                <a:cs typeface="Arial" pitchFamily="34" charset="0"/>
              </a:rPr>
              <a:t>Фараби</a:t>
            </a:r>
            <a:endParaRPr lang="ru-RU" sz="2000" dirty="0">
              <a:solidFill>
                <a:schemeClr val="accent2">
                  <a:lumMod val="50000"/>
                </a:schemeClr>
              </a:solidFill>
            </a:endParaRPr>
          </a:p>
        </p:txBody>
      </p:sp>
    </p:spTree>
  </p:cSld>
  <p:clrMapOvr>
    <a:masterClrMapping/>
  </p:clrMapOvr>
  <p:transition advClick="0" advTm="2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24" y="0"/>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7">
            <a:hlinkClick r:id="rId3" action="ppaction://hlinksldjump"/>
          </p:cNvPr>
          <p:cNvSpPr>
            <a:spLocks noChangeArrowheads="1"/>
          </p:cNvSpPr>
          <p:nvPr/>
        </p:nvSpPr>
        <p:spPr bwMode="auto">
          <a:xfrm>
            <a:off x="2667000" y="0"/>
            <a:ext cx="3962400" cy="2133600"/>
          </a:xfrm>
          <a:prstGeom prst="star8">
            <a:avLst>
              <a:gd name="adj" fmla="val 38250"/>
            </a:avLst>
          </a:prstGeom>
          <a:gradFill rotWithShape="1">
            <a:gsLst>
              <a:gs pos="0">
                <a:schemeClr val="bg1"/>
              </a:gs>
              <a:gs pos="50000">
                <a:srgbClr val="FF3300"/>
              </a:gs>
              <a:gs pos="100000">
                <a:schemeClr val="bg1"/>
              </a:gs>
            </a:gsLst>
            <a:lin ang="2700000" scaled="1"/>
          </a:gradFill>
          <a:ln w="9525">
            <a:solidFill>
              <a:schemeClr val="tx1"/>
            </a:solidFill>
            <a:miter lim="800000"/>
            <a:headEnd/>
            <a:tailEnd/>
          </a:ln>
          <a:effectLst/>
        </p:spPr>
        <p:txBody>
          <a:bodyPr wrap="none" anchor="ctr"/>
          <a:lstStyle/>
          <a:p>
            <a:pPr algn="ctr">
              <a:defRPr/>
            </a:pPr>
            <a:r>
              <a:rPr lang="kk-KZ" sz="2000" b="1" i="1" dirty="0"/>
              <a:t>Мұғалім туралы</a:t>
            </a:r>
          </a:p>
          <a:p>
            <a:pPr algn="ctr">
              <a:defRPr/>
            </a:pPr>
            <a:r>
              <a:rPr lang="kk-KZ" sz="2000" b="1" i="1" dirty="0"/>
              <a:t>жалпы мәлімет</a:t>
            </a:r>
            <a:endParaRPr lang="ru-RU" sz="2000" b="1" i="1" dirty="0"/>
          </a:p>
        </p:txBody>
      </p:sp>
      <p:sp>
        <p:nvSpPr>
          <p:cNvPr id="5" name="AutoShape 13">
            <a:hlinkClick r:id="" action="ppaction://noaction"/>
          </p:cNvPr>
          <p:cNvSpPr>
            <a:spLocks noChangeArrowheads="1"/>
          </p:cNvSpPr>
          <p:nvPr/>
        </p:nvSpPr>
        <p:spPr bwMode="auto">
          <a:xfrm>
            <a:off x="5867400" y="2286000"/>
            <a:ext cx="3276600" cy="2133600"/>
          </a:xfrm>
          <a:prstGeom prst="star8">
            <a:avLst>
              <a:gd name="adj" fmla="val 38250"/>
            </a:avLst>
          </a:prstGeom>
          <a:gradFill rotWithShape="1">
            <a:gsLst>
              <a:gs pos="0">
                <a:schemeClr val="bg1"/>
              </a:gs>
              <a:gs pos="50000">
                <a:srgbClr val="FF3300"/>
              </a:gs>
              <a:gs pos="100000">
                <a:schemeClr val="bg1"/>
              </a:gs>
            </a:gsLst>
            <a:lin ang="2700000" scaled="1"/>
          </a:gradFill>
          <a:ln w="9525">
            <a:solidFill>
              <a:schemeClr val="tx1"/>
            </a:solidFill>
            <a:miter lim="800000"/>
            <a:headEnd/>
            <a:tailEnd/>
          </a:ln>
          <a:effectLst/>
        </p:spPr>
        <p:txBody>
          <a:bodyPr wrap="none" anchor="ctr"/>
          <a:lstStyle/>
          <a:p>
            <a:pPr algn="ctr">
              <a:defRPr/>
            </a:pPr>
            <a:r>
              <a:rPr lang="kk-KZ" sz="2000" b="1" i="1" dirty="0" smtClean="0"/>
              <a:t>Сынып жетекші </a:t>
            </a:r>
          </a:p>
          <a:p>
            <a:pPr algn="ctr">
              <a:defRPr/>
            </a:pPr>
            <a:r>
              <a:rPr lang="kk-KZ" sz="2000" b="1" i="1" dirty="0" smtClean="0"/>
              <a:t>ретінде</a:t>
            </a:r>
          </a:p>
          <a:p>
            <a:pPr algn="ctr">
              <a:defRPr/>
            </a:pPr>
            <a:r>
              <a:rPr lang="kk-KZ" sz="2000" b="1" i="1" dirty="0" smtClean="0"/>
              <a:t>жұмысы</a:t>
            </a:r>
            <a:endParaRPr lang="kk-KZ" sz="2000" b="1" i="1" dirty="0"/>
          </a:p>
        </p:txBody>
      </p:sp>
      <p:sp>
        <p:nvSpPr>
          <p:cNvPr id="6" name="AutoShape 8">
            <a:hlinkClick r:id="rId4" action="ppaction://hlinksldjump"/>
          </p:cNvPr>
          <p:cNvSpPr>
            <a:spLocks noChangeArrowheads="1"/>
          </p:cNvSpPr>
          <p:nvPr/>
        </p:nvSpPr>
        <p:spPr bwMode="auto">
          <a:xfrm>
            <a:off x="0" y="2286000"/>
            <a:ext cx="3429000" cy="2133600"/>
          </a:xfrm>
          <a:prstGeom prst="star8">
            <a:avLst>
              <a:gd name="adj" fmla="val 38250"/>
            </a:avLst>
          </a:prstGeom>
          <a:gradFill rotWithShape="1">
            <a:gsLst>
              <a:gs pos="0">
                <a:schemeClr val="bg1"/>
              </a:gs>
              <a:gs pos="50000">
                <a:srgbClr val="FF3300"/>
              </a:gs>
              <a:gs pos="100000">
                <a:schemeClr val="bg1"/>
              </a:gs>
            </a:gsLst>
            <a:lin ang="2700000" scaled="1"/>
          </a:gradFill>
          <a:ln w="9525">
            <a:solidFill>
              <a:schemeClr val="tx1"/>
            </a:solidFill>
            <a:miter lim="800000"/>
            <a:headEnd/>
            <a:tailEnd/>
          </a:ln>
          <a:effectLst/>
        </p:spPr>
        <p:txBody>
          <a:bodyPr wrap="none" anchor="ctr"/>
          <a:lstStyle/>
          <a:p>
            <a:pPr algn="ctr">
              <a:defRPr/>
            </a:pPr>
            <a:r>
              <a:rPr lang="kk-KZ" sz="2000" b="1" i="1" dirty="0" smtClean="0"/>
              <a:t>Ғылыми –</a:t>
            </a:r>
          </a:p>
          <a:p>
            <a:pPr algn="ctr">
              <a:defRPr/>
            </a:pPr>
            <a:r>
              <a:rPr lang="kk-KZ" sz="2000" b="1" i="1" dirty="0" smtClean="0"/>
              <a:t>әдістемелік </a:t>
            </a:r>
          </a:p>
          <a:p>
            <a:pPr algn="ctr">
              <a:defRPr/>
            </a:pPr>
            <a:r>
              <a:rPr lang="kk-KZ" sz="2000" b="1" i="1" dirty="0" smtClean="0"/>
              <a:t>қызмет</a:t>
            </a:r>
            <a:endParaRPr lang="kk-KZ" sz="2000" b="1" i="1" dirty="0"/>
          </a:p>
        </p:txBody>
      </p:sp>
      <p:sp>
        <p:nvSpPr>
          <p:cNvPr id="7" name="AutoShape 9">
            <a:hlinkClick r:id="rId5" action="ppaction://hlinksldjump"/>
          </p:cNvPr>
          <p:cNvSpPr>
            <a:spLocks noChangeArrowheads="1"/>
          </p:cNvSpPr>
          <p:nvPr/>
        </p:nvSpPr>
        <p:spPr bwMode="auto">
          <a:xfrm>
            <a:off x="0" y="4724400"/>
            <a:ext cx="3810000" cy="1905000"/>
          </a:xfrm>
          <a:prstGeom prst="star8">
            <a:avLst>
              <a:gd name="adj" fmla="val 38250"/>
            </a:avLst>
          </a:prstGeom>
          <a:gradFill rotWithShape="1">
            <a:gsLst>
              <a:gs pos="0">
                <a:schemeClr val="bg1"/>
              </a:gs>
              <a:gs pos="50000">
                <a:srgbClr val="FF3300"/>
              </a:gs>
              <a:gs pos="100000">
                <a:schemeClr val="bg1"/>
              </a:gs>
            </a:gsLst>
            <a:lin ang="2700000" scaled="1"/>
          </a:gradFill>
          <a:ln w="9525">
            <a:solidFill>
              <a:schemeClr val="tx1"/>
            </a:solidFill>
            <a:miter lim="800000"/>
            <a:headEnd/>
            <a:tailEnd/>
          </a:ln>
          <a:effectLst/>
        </p:spPr>
        <p:txBody>
          <a:bodyPr wrap="none" anchor="ctr"/>
          <a:lstStyle/>
          <a:p>
            <a:pPr algn="ctr">
              <a:defRPr/>
            </a:pPr>
            <a:r>
              <a:rPr lang="kk-KZ" sz="2000" b="1" i="1" dirty="0" smtClean="0"/>
              <a:t>Педагогикалық </a:t>
            </a:r>
          </a:p>
          <a:p>
            <a:pPr algn="ctr">
              <a:defRPr/>
            </a:pPr>
            <a:r>
              <a:rPr lang="kk-KZ" sz="2000" b="1" i="1" dirty="0" smtClean="0"/>
              <a:t>қызметінің </a:t>
            </a:r>
          </a:p>
          <a:p>
            <a:pPr algn="ctr">
              <a:defRPr/>
            </a:pPr>
            <a:r>
              <a:rPr lang="kk-KZ" sz="2000" b="1" i="1" dirty="0" smtClean="0"/>
              <a:t>нәтижесі.</a:t>
            </a:r>
            <a:endParaRPr lang="kk-KZ" sz="2000" b="1" i="1" dirty="0"/>
          </a:p>
        </p:txBody>
      </p:sp>
      <p:sp>
        <p:nvSpPr>
          <p:cNvPr id="11" name="AutoShape 14">
            <a:hlinkClick r:id="" action="ppaction://noaction"/>
          </p:cNvPr>
          <p:cNvSpPr>
            <a:spLocks noChangeArrowheads="1"/>
          </p:cNvSpPr>
          <p:nvPr/>
        </p:nvSpPr>
        <p:spPr bwMode="auto">
          <a:xfrm>
            <a:off x="5029200" y="4724400"/>
            <a:ext cx="3733800" cy="1752600"/>
          </a:xfrm>
          <a:prstGeom prst="star8">
            <a:avLst>
              <a:gd name="adj" fmla="val 38250"/>
            </a:avLst>
          </a:prstGeom>
          <a:gradFill rotWithShape="1">
            <a:gsLst>
              <a:gs pos="0">
                <a:schemeClr val="bg1"/>
              </a:gs>
              <a:gs pos="50000">
                <a:srgbClr val="FF3300"/>
              </a:gs>
              <a:gs pos="100000">
                <a:schemeClr val="bg1"/>
              </a:gs>
            </a:gsLst>
            <a:lin ang="2700000" scaled="1"/>
          </a:gradFill>
          <a:ln w="9525">
            <a:solidFill>
              <a:schemeClr val="tx1"/>
            </a:solidFill>
            <a:miter lim="800000"/>
            <a:headEnd/>
            <a:tailEnd/>
          </a:ln>
          <a:effectLst/>
        </p:spPr>
        <p:txBody>
          <a:bodyPr wrap="none" anchor="ctr"/>
          <a:lstStyle/>
          <a:p>
            <a:pPr algn="ctr">
              <a:defRPr/>
            </a:pPr>
            <a:r>
              <a:rPr lang="kk-KZ" sz="2000" b="1" i="1" dirty="0" smtClean="0"/>
              <a:t>Оқу –</a:t>
            </a:r>
          </a:p>
          <a:p>
            <a:pPr algn="ctr">
              <a:defRPr/>
            </a:pPr>
            <a:r>
              <a:rPr lang="kk-KZ" sz="2000" b="1" i="1" dirty="0" smtClean="0"/>
              <a:t>материалдық</a:t>
            </a:r>
          </a:p>
          <a:p>
            <a:pPr algn="ctr">
              <a:defRPr/>
            </a:pPr>
            <a:r>
              <a:rPr lang="kk-KZ" sz="2000" b="1" i="1" dirty="0" smtClean="0"/>
              <a:t>базасы.</a:t>
            </a:r>
            <a:endParaRPr lang="kk-KZ" sz="2000" b="1" i="1" dirty="0"/>
          </a:p>
        </p:txBody>
      </p:sp>
      <p:sp>
        <p:nvSpPr>
          <p:cNvPr id="13" name="Скругленный прямоугольник 12"/>
          <p:cNvSpPr/>
          <p:nvPr/>
        </p:nvSpPr>
        <p:spPr>
          <a:xfrm rot="19350742">
            <a:off x="2810068" y="2734744"/>
            <a:ext cx="3870759" cy="1221439"/>
          </a:xfrm>
          <a:prstGeom prst="roundRect">
            <a:avLst>
              <a:gd name="adj" fmla="val 2067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3600" dirty="0" smtClean="0">
                <a:solidFill>
                  <a:schemeClr val="accent2">
                    <a:lumMod val="50000"/>
                  </a:schemeClr>
                </a:solidFill>
              </a:rPr>
              <a:t>Мектеп білім ордасы</a:t>
            </a:r>
            <a:endParaRPr lang="ru-RU" sz="3600"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963"/>
            <a:ext cx="9217024" cy="9130037"/>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304800" y="457200"/>
            <a:ext cx="8458200" cy="830997"/>
          </a:xfrm>
          <a:prstGeom prst="rect">
            <a:avLst/>
          </a:prstGeom>
        </p:spPr>
        <p:txBody>
          <a:bodyPr wrap="square">
            <a:spAutoFit/>
          </a:bodyPr>
          <a:lstStyle/>
          <a:p>
            <a:r>
              <a:rPr lang="sr-Cyrl-CS" sz="4800" b="1" i="1" dirty="0" smtClean="0">
                <a:solidFill>
                  <a:schemeClr val="accent2">
                    <a:lumMod val="50000"/>
                  </a:schemeClr>
                </a:solidFill>
                <a:latin typeface="Times New Roman" pitchFamily="18" charset="0"/>
              </a:rPr>
              <a:t>Өзім туралы бірер сөз...</a:t>
            </a:r>
            <a:r>
              <a:rPr lang="ru-RU" sz="4800" dirty="0" smtClean="0">
                <a:solidFill>
                  <a:schemeClr val="accent2">
                    <a:lumMod val="50000"/>
                  </a:schemeClr>
                </a:solidFill>
              </a:rPr>
              <a:t> </a:t>
            </a:r>
            <a:endParaRPr lang="ru-RU" sz="4800" dirty="0">
              <a:solidFill>
                <a:schemeClr val="accent2">
                  <a:lumMod val="50000"/>
                </a:schemeClr>
              </a:solidFill>
            </a:endParaRPr>
          </a:p>
        </p:txBody>
      </p:sp>
      <p:sp>
        <p:nvSpPr>
          <p:cNvPr id="11" name="Прямоугольник 10"/>
          <p:cNvSpPr/>
          <p:nvPr/>
        </p:nvSpPr>
        <p:spPr>
          <a:xfrm>
            <a:off x="2514600" y="1295400"/>
            <a:ext cx="6248400" cy="5078313"/>
          </a:xfrm>
          <a:prstGeom prst="rect">
            <a:avLst/>
          </a:prstGeom>
        </p:spPr>
        <p:txBody>
          <a:bodyPr wrap="square">
            <a:spAutoFit/>
          </a:bodyPr>
          <a:lstStyle/>
          <a:p>
            <a:pPr lvl="4" eaLnBrk="1" hangingPunct="1">
              <a:lnSpc>
                <a:spcPct val="90000"/>
              </a:lnSpc>
              <a:buFontTx/>
              <a:buNone/>
            </a:pPr>
            <a:r>
              <a:rPr lang="sr-Cyrl-CS" sz="1400" b="1" i="1" dirty="0" smtClean="0"/>
              <a:t> </a:t>
            </a:r>
            <a:r>
              <a:rPr lang="sr-Cyrl-CS" sz="2400" b="1" i="1" dirty="0" smtClean="0">
                <a:solidFill>
                  <a:schemeClr val="accent2">
                    <a:lumMod val="50000"/>
                  </a:schemeClr>
                </a:solidFill>
                <a:latin typeface="Times New Roman" pitchFamily="18" charset="0"/>
                <a:cs typeface="Times New Roman" pitchFamily="18" charset="0"/>
              </a:rPr>
              <a:t>1.Оразниязова Сәнімгүл Түркменбаевна.</a:t>
            </a:r>
          </a:p>
          <a:p>
            <a:pPr lvl="4" eaLnBrk="1" hangingPunct="1">
              <a:lnSpc>
                <a:spcPct val="90000"/>
              </a:lnSpc>
              <a:buFontTx/>
              <a:buNone/>
            </a:pPr>
            <a:r>
              <a:rPr lang="sr-Cyrl-CS" sz="2400" b="1" i="1" dirty="0" smtClean="0">
                <a:solidFill>
                  <a:schemeClr val="accent2">
                    <a:lumMod val="50000"/>
                  </a:schemeClr>
                </a:solidFill>
                <a:latin typeface="Times New Roman" pitchFamily="18" charset="0"/>
                <a:cs typeface="Times New Roman" pitchFamily="18" charset="0"/>
              </a:rPr>
              <a:t>    20.01.1975 жылы тудым.   </a:t>
            </a:r>
          </a:p>
          <a:p>
            <a:pPr lvl="4" eaLnBrk="1" hangingPunct="1">
              <a:lnSpc>
                <a:spcPct val="90000"/>
              </a:lnSpc>
              <a:buFontTx/>
              <a:buNone/>
            </a:pPr>
            <a:r>
              <a:rPr lang="sr-Cyrl-CS" sz="2400" b="1" i="1" dirty="0" smtClean="0">
                <a:solidFill>
                  <a:schemeClr val="accent2">
                    <a:lumMod val="50000"/>
                  </a:schemeClr>
                </a:solidFill>
                <a:latin typeface="Times New Roman" pitchFamily="18" charset="0"/>
                <a:cs typeface="Times New Roman" pitchFamily="18" charset="0"/>
              </a:rPr>
              <a:t>  2.Ақтау педагогикалық колледжін 2001 жылы бастауыш сынып мұғалімі мамандығы бойынша бітірдім. </a:t>
            </a:r>
          </a:p>
          <a:p>
            <a:pPr lvl="4" eaLnBrk="1" hangingPunct="1">
              <a:lnSpc>
                <a:spcPct val="90000"/>
              </a:lnSpc>
              <a:buFontTx/>
              <a:buNone/>
            </a:pPr>
            <a:r>
              <a:rPr lang="sr-Cyrl-CS" sz="2400" b="1" i="1" dirty="0" smtClean="0">
                <a:solidFill>
                  <a:schemeClr val="accent2">
                    <a:lumMod val="50000"/>
                  </a:schemeClr>
                </a:solidFill>
                <a:latin typeface="Times New Roman" pitchFamily="18" charset="0"/>
                <a:cs typeface="Times New Roman" pitchFamily="18" charset="0"/>
              </a:rPr>
              <a:t>3.Ш.Есенов атындағы АМУ сырттай “Педагог - психолог” мамандығы бойынша 2006 жылы бітірдім.</a:t>
            </a:r>
          </a:p>
          <a:p>
            <a:pPr lvl="4" eaLnBrk="1" hangingPunct="1">
              <a:lnSpc>
                <a:spcPct val="90000"/>
              </a:lnSpc>
              <a:buFontTx/>
              <a:buNone/>
            </a:pPr>
            <a:r>
              <a:rPr lang="sr-Cyrl-CS" sz="2400" b="1" i="1" dirty="0" smtClean="0">
                <a:solidFill>
                  <a:schemeClr val="accent2">
                    <a:lumMod val="50000"/>
                  </a:schemeClr>
                </a:solidFill>
                <a:latin typeface="Times New Roman" pitchFamily="18" charset="0"/>
                <a:cs typeface="Times New Roman" pitchFamily="18" charset="0"/>
              </a:rPr>
              <a:t>   4.Еңбек өтілім 27 жыл</a:t>
            </a:r>
          </a:p>
          <a:p>
            <a:pPr lvl="4" eaLnBrk="1" hangingPunct="1">
              <a:lnSpc>
                <a:spcPct val="90000"/>
              </a:lnSpc>
              <a:buFontTx/>
              <a:buNone/>
            </a:pPr>
            <a:r>
              <a:rPr lang="sr-Cyrl-CS" sz="2400" b="1" i="1" dirty="0">
                <a:solidFill>
                  <a:schemeClr val="accent2">
                    <a:lumMod val="50000"/>
                  </a:schemeClr>
                </a:solidFill>
                <a:latin typeface="Times New Roman" pitchFamily="18" charset="0"/>
                <a:cs typeface="Times New Roman" pitchFamily="18" charset="0"/>
              </a:rPr>
              <a:t> </a:t>
            </a:r>
            <a:r>
              <a:rPr lang="sr-Cyrl-CS" sz="2400" b="1" i="1" dirty="0" smtClean="0">
                <a:solidFill>
                  <a:schemeClr val="accent2">
                    <a:lumMod val="50000"/>
                  </a:schemeClr>
                </a:solidFill>
                <a:latin typeface="Times New Roman" pitchFamily="18" charset="0"/>
                <a:cs typeface="Times New Roman" pitchFamily="18" charset="0"/>
              </a:rPr>
              <a:t>  5.Педагогтық өтілім 17 жыл</a:t>
            </a:r>
          </a:p>
          <a:p>
            <a:pPr lvl="4" eaLnBrk="1" hangingPunct="1">
              <a:lnSpc>
                <a:spcPct val="90000"/>
              </a:lnSpc>
              <a:buFontTx/>
              <a:buNone/>
            </a:pPr>
            <a:r>
              <a:rPr lang="sr-Cyrl-CS" sz="2400" b="1" i="1" dirty="0" smtClean="0">
                <a:solidFill>
                  <a:schemeClr val="accent2">
                    <a:lumMod val="50000"/>
                  </a:schemeClr>
                </a:solidFill>
                <a:latin typeface="Times New Roman" pitchFamily="18" charset="0"/>
                <a:cs typeface="Times New Roman" pitchFamily="18" charset="0"/>
              </a:rPr>
              <a:t>   6. 1-санатты бастауыш сынып мұғалімімін</a:t>
            </a:r>
            <a:r>
              <a:rPr lang="sr-Cyrl-CS" sz="2000" b="1" i="1" dirty="0" smtClean="0">
                <a:solidFill>
                  <a:schemeClr val="accent2">
                    <a:lumMod val="50000"/>
                  </a:schemeClr>
                </a:solidFill>
                <a:latin typeface="Times New Roman" pitchFamily="18" charset="0"/>
                <a:cs typeface="Times New Roman" pitchFamily="18" charset="0"/>
              </a:rPr>
              <a:t>.</a:t>
            </a:r>
            <a:endParaRPr lang="ru-RU" sz="2000" dirty="0">
              <a:solidFill>
                <a:schemeClr val="accent2">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6159763" cy="830997"/>
          </a:xfrm>
          <a:prstGeom prst="rect">
            <a:avLst/>
          </a:prstGeom>
        </p:spPr>
        <p:txBody>
          <a:bodyPr wrap="none">
            <a:spAutoFit/>
          </a:bodyPr>
          <a:lstStyle/>
          <a:p>
            <a:r>
              <a:rPr lang="kk-KZ" sz="4800" dirty="0" smtClean="0">
                <a:solidFill>
                  <a:schemeClr val="accent2">
                    <a:lumMod val="50000"/>
                  </a:schemeClr>
                </a:solidFill>
                <a:latin typeface="Times New Roman" pitchFamily="18" charset="0"/>
                <a:cs typeface="Times New Roman" pitchFamily="18" charset="0"/>
              </a:rPr>
              <a:t>Дипломның көшірмесі</a:t>
            </a:r>
          </a:p>
        </p:txBody>
      </p:sp>
      <p:pic>
        <p:nvPicPr>
          <p:cNvPr id="2051" name="Picture 3" descr="D:\Users\admin 007\Desktop\20170228_160641.jpg"/>
          <p:cNvPicPr>
            <a:picLocks noChangeAspect="1" noChangeArrowheads="1"/>
          </p:cNvPicPr>
          <p:nvPr/>
        </p:nvPicPr>
        <p:blipFill>
          <a:blip r:embed="rId3" cstate="print"/>
          <a:srcRect/>
          <a:stretch>
            <a:fillRect/>
          </a:stretch>
        </p:blipFill>
        <p:spPr bwMode="auto">
          <a:xfrm>
            <a:off x="2741612" y="1682159"/>
            <a:ext cx="3886200" cy="36576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762000"/>
            <a:ext cx="6553200" cy="1754326"/>
          </a:xfrm>
          <a:prstGeom prst="rect">
            <a:avLst/>
          </a:prstGeom>
        </p:spPr>
        <p:txBody>
          <a:bodyPr wrap="square">
            <a:spAutoFit/>
          </a:bodyPr>
          <a:lstStyle/>
          <a:p>
            <a:pPr algn="ctr"/>
            <a:r>
              <a:rPr lang="kk-KZ" sz="6000" dirty="0" smtClean="0">
                <a:solidFill>
                  <a:schemeClr val="accent2">
                    <a:lumMod val="50000"/>
                  </a:schemeClr>
                </a:solidFill>
                <a:latin typeface="Times New Roman" pitchFamily="18" charset="0"/>
                <a:cs typeface="Times New Roman" pitchFamily="18" charset="0"/>
              </a:rPr>
              <a:t>Жетістіктерім.</a:t>
            </a:r>
          </a:p>
          <a:p>
            <a:endParaRPr lang="kk-KZ" sz="4800" dirty="0" smtClean="0">
              <a:solidFill>
                <a:schemeClr val="accent2">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6506909" cy="3046988"/>
          </a:xfrm>
          <a:prstGeom prst="rect">
            <a:avLst/>
          </a:prstGeom>
        </p:spPr>
        <p:txBody>
          <a:bodyPr wrap="none">
            <a:spAutoFit/>
          </a:bodyPr>
          <a:lstStyle/>
          <a:p>
            <a:r>
              <a:rPr lang="kk-KZ" sz="4800" dirty="0" smtClean="0">
                <a:solidFill>
                  <a:schemeClr val="accent2">
                    <a:lumMod val="50000"/>
                  </a:schemeClr>
                </a:solidFill>
                <a:latin typeface="Times New Roman" pitchFamily="18" charset="0"/>
                <a:cs typeface="Times New Roman" pitchFamily="18" charset="0"/>
              </a:rPr>
              <a:t>ІІ Бөлім.</a:t>
            </a:r>
          </a:p>
          <a:p>
            <a:endParaRPr lang="kk-KZ" sz="4800" dirty="0" smtClean="0">
              <a:solidFill>
                <a:schemeClr val="accent2">
                  <a:lumMod val="50000"/>
                </a:schemeClr>
              </a:solidFill>
            </a:endParaRPr>
          </a:p>
          <a:p>
            <a:pPr algn="ctr"/>
            <a:r>
              <a:rPr lang="kk-KZ" sz="4800" dirty="0" smtClean="0">
                <a:solidFill>
                  <a:schemeClr val="accent2">
                    <a:lumMod val="50000"/>
                  </a:schemeClr>
                </a:solidFill>
                <a:latin typeface="Times New Roman" pitchFamily="18" charset="0"/>
                <a:cs typeface="Times New Roman" pitchFamily="18" charset="0"/>
              </a:rPr>
              <a:t>Ғылыми – әдістемелік</a:t>
            </a:r>
          </a:p>
          <a:p>
            <a:pPr algn="ctr"/>
            <a:r>
              <a:rPr lang="kk-KZ" sz="4800" dirty="0" smtClean="0">
                <a:solidFill>
                  <a:schemeClr val="accent2">
                    <a:lumMod val="50000"/>
                  </a:schemeClr>
                </a:solidFill>
                <a:latin typeface="Times New Roman" pitchFamily="18" charset="0"/>
                <a:cs typeface="Times New Roman" pitchFamily="18" charset="0"/>
              </a:rPr>
              <a:t>    қызметі.</a:t>
            </a:r>
            <a:endParaRPr lang="ru-RU" sz="4800" dirty="0">
              <a:solidFill>
                <a:schemeClr val="accent2">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625" y="0"/>
            <a:ext cx="9217024" cy="6869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2743200" y="2667000"/>
            <a:ext cx="3886200" cy="2667000"/>
          </a:xfrm>
          <a:prstGeom prst="rect">
            <a:avLst/>
          </a:prstGeom>
          <a:noFill/>
          <a:ln w="9525">
            <a:noFill/>
            <a:miter lim="800000"/>
            <a:headEnd/>
            <a:tailEnd/>
          </a:ln>
        </p:spPr>
      </p:pic>
      <p:sp>
        <p:nvSpPr>
          <p:cNvPr id="3" name="Двойная волна 2"/>
          <p:cNvSpPr/>
          <p:nvPr/>
        </p:nvSpPr>
        <p:spPr>
          <a:xfrm>
            <a:off x="1066800" y="685800"/>
            <a:ext cx="7010400" cy="1295400"/>
          </a:xfrm>
          <a:prstGeom prst="doubleWave">
            <a:avLst>
              <a:gd name="adj1" fmla="val 6250"/>
              <a:gd name="adj2" fmla="val -13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kk-KZ" sz="3200" b="1" i="1" dirty="0">
                <a:solidFill>
                  <a:schemeClr val="accent2">
                    <a:lumMod val="50000"/>
                  </a:schemeClr>
                </a:solidFill>
                <a:latin typeface="Times New Roman" pitchFamily="18" charset="0"/>
                <a:cs typeface="Times New Roman" pitchFamily="18" charset="0"/>
              </a:rPr>
              <a:t>Біліктілігін жоғарылату курстары:</a:t>
            </a:r>
            <a:endParaRPr lang="ru-RU" sz="3200" b="1" i="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5847948" cy="1569660"/>
          </a:xfrm>
          <a:prstGeom prst="rect">
            <a:avLst/>
          </a:prstGeom>
        </p:spPr>
        <p:txBody>
          <a:bodyPr wrap="none">
            <a:spAutoFit/>
          </a:bodyPr>
          <a:lstStyle/>
          <a:p>
            <a:r>
              <a:rPr lang="kk-KZ" sz="4800" dirty="0" smtClean="0">
                <a:latin typeface="Times New Roman" pitchFamily="18" charset="0"/>
                <a:cs typeface="Times New Roman" pitchFamily="18" charset="0"/>
              </a:rPr>
              <a:t> </a:t>
            </a:r>
            <a:r>
              <a:rPr lang="kk-KZ" sz="4000" dirty="0" smtClean="0">
                <a:solidFill>
                  <a:schemeClr val="accent2">
                    <a:lumMod val="50000"/>
                  </a:schemeClr>
                </a:solidFill>
                <a:latin typeface="Times New Roman" pitchFamily="18" charset="0"/>
                <a:cs typeface="Times New Roman" pitchFamily="18" charset="0"/>
              </a:rPr>
              <a:t>Әдістемелік тақырыбым:</a:t>
            </a:r>
          </a:p>
          <a:p>
            <a:endParaRPr lang="kk-KZ" sz="4800" dirty="0" smtClean="0">
              <a:solidFill>
                <a:schemeClr val="accent2">
                  <a:lumMod val="50000"/>
                </a:schemeClr>
              </a:solidFill>
            </a:endParaRPr>
          </a:p>
        </p:txBody>
      </p:sp>
      <p:sp>
        <p:nvSpPr>
          <p:cNvPr id="5" name="Прямоугольник 4"/>
          <p:cNvSpPr/>
          <p:nvPr/>
        </p:nvSpPr>
        <p:spPr>
          <a:xfrm>
            <a:off x="990600" y="1143000"/>
            <a:ext cx="7543800" cy="5262979"/>
          </a:xfrm>
          <a:prstGeom prst="rect">
            <a:avLst/>
          </a:prstGeom>
        </p:spPr>
        <p:txBody>
          <a:bodyPr wrap="square">
            <a:spAutoFit/>
          </a:bodyPr>
          <a:lstStyle/>
          <a:p>
            <a:r>
              <a:rPr lang="kk-KZ" sz="2400" b="1" u="sng" dirty="0" smtClean="0">
                <a:solidFill>
                  <a:schemeClr val="accent2">
                    <a:lumMod val="50000"/>
                  </a:schemeClr>
                </a:solidFill>
                <a:latin typeface="Times New Roman" pitchFamily="18" charset="0"/>
                <a:cs typeface="Times New Roman" pitchFamily="18" charset="0"/>
              </a:rPr>
              <a:t>Білім беру процесінде оқушылардың </a:t>
            </a:r>
          </a:p>
          <a:p>
            <a:r>
              <a:rPr lang="kk-KZ" sz="2400" b="1" u="sng" dirty="0" smtClean="0">
                <a:solidFill>
                  <a:schemeClr val="accent2">
                    <a:lumMod val="50000"/>
                  </a:schemeClr>
                </a:solidFill>
                <a:latin typeface="Times New Roman" pitchFamily="18" charset="0"/>
                <a:cs typeface="Times New Roman" pitchFamily="18" charset="0"/>
              </a:rPr>
              <a:t>функционалды сауаттылықтарын арттыру жолдары.</a:t>
            </a:r>
          </a:p>
          <a:p>
            <a:endParaRPr lang="kk-KZ" sz="2400" b="1" u="sng" dirty="0" smtClean="0">
              <a:solidFill>
                <a:schemeClr val="accent2">
                  <a:lumMod val="50000"/>
                </a:schemeClr>
              </a:solidFill>
              <a:latin typeface="Times New Roman" pitchFamily="18" charset="0"/>
              <a:cs typeface="Times New Roman" pitchFamily="18" charset="0"/>
            </a:endParaRPr>
          </a:p>
          <a:p>
            <a:r>
              <a:rPr lang="kk-KZ" sz="2400" u="sng" dirty="0" smtClean="0">
                <a:solidFill>
                  <a:schemeClr val="accent2">
                    <a:lumMod val="50000"/>
                  </a:schemeClr>
                </a:solidFill>
              </a:rPr>
              <a:t>Мақсатым: </a:t>
            </a:r>
            <a:r>
              <a:rPr lang="kk-KZ" sz="2400" dirty="0" smtClean="0">
                <a:solidFill>
                  <a:schemeClr val="accent2">
                    <a:lumMod val="50000"/>
                  </a:schemeClr>
                </a:solidFill>
              </a:rPr>
              <a:t>Бастауыш сынып оқушыларының функционалды сауаттылықтарын арттыу,  функцианалды сауаттылығын дамыту, білімді жете меңгеру мен оларды өмір жағдайларында қолдана білу қабілеттерін анықтауға арналған;</a:t>
            </a:r>
            <a:endParaRPr lang="ru-RU" sz="2400" dirty="0" smtClean="0">
              <a:solidFill>
                <a:schemeClr val="accent2">
                  <a:lumMod val="50000"/>
                </a:schemeClr>
              </a:solidFill>
            </a:endParaRPr>
          </a:p>
          <a:p>
            <a:r>
              <a:rPr lang="kk-KZ" sz="2400" dirty="0" smtClean="0">
                <a:solidFill>
                  <a:schemeClr val="accent2">
                    <a:lumMod val="50000"/>
                  </a:schemeClr>
                </a:solidFill>
              </a:rPr>
              <a:t>-Білім берудің бақылау-бағалау жүйесін реформалаудағы қажеттілік;</a:t>
            </a:r>
            <a:endParaRPr lang="ru-RU" sz="2400" dirty="0" smtClean="0">
              <a:solidFill>
                <a:schemeClr val="accent2">
                  <a:lumMod val="50000"/>
                </a:schemeClr>
              </a:solidFill>
            </a:endParaRPr>
          </a:p>
          <a:p>
            <a:r>
              <a:rPr lang="kk-KZ" sz="2400" dirty="0" smtClean="0">
                <a:solidFill>
                  <a:schemeClr val="accent2">
                    <a:lumMod val="50000"/>
                  </a:schemeClr>
                </a:solidFill>
              </a:rPr>
              <a:t>-Білім беру мазмұныны жаңарту,білім беру сапасын бағалаудың Қазақстандық жүйесін құру.</a:t>
            </a:r>
            <a:endParaRPr lang="ru-RU" sz="2400" dirty="0" smtClean="0">
              <a:solidFill>
                <a:schemeClr val="accent2">
                  <a:lumMod val="50000"/>
                </a:schemeClr>
              </a:solidFill>
            </a:endParaRPr>
          </a:p>
        </p:txBody>
      </p:sp>
      <p:pic>
        <p:nvPicPr>
          <p:cNvPr id="6"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152400"/>
            <a:ext cx="1676400" cy="175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24"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338554" cy="830997"/>
          </a:xfrm>
          <a:prstGeom prst="rect">
            <a:avLst/>
          </a:prstGeom>
        </p:spPr>
        <p:txBody>
          <a:bodyPr wrap="none">
            <a:spAutoFit/>
          </a:bodyPr>
          <a:lstStyle/>
          <a:p>
            <a:r>
              <a:rPr lang="kk-KZ" sz="4800" dirty="0" smtClean="0">
                <a:latin typeface="Times New Roman" pitchFamily="18" charset="0"/>
                <a:cs typeface="Times New Roman" pitchFamily="18" charset="0"/>
              </a:rPr>
              <a:t> </a:t>
            </a:r>
            <a:endParaRPr lang="kk-KZ" sz="4800" dirty="0" smtClean="0">
              <a:solidFill>
                <a:schemeClr val="accent2">
                  <a:lumMod val="50000"/>
                </a:schemeClr>
              </a:solidFill>
            </a:endParaRPr>
          </a:p>
        </p:txBody>
      </p:sp>
      <p:sp>
        <p:nvSpPr>
          <p:cNvPr id="6" name="Прямоугольник 5"/>
          <p:cNvSpPr/>
          <p:nvPr/>
        </p:nvSpPr>
        <p:spPr>
          <a:xfrm>
            <a:off x="2362200" y="457200"/>
            <a:ext cx="3810000" cy="707886"/>
          </a:xfrm>
          <a:prstGeom prst="rect">
            <a:avLst/>
          </a:prstGeom>
        </p:spPr>
        <p:txBody>
          <a:bodyPr wrap="square">
            <a:spAutoFit/>
          </a:bodyPr>
          <a:lstStyle/>
          <a:p>
            <a:pPr algn="ctr"/>
            <a:r>
              <a:rPr lang="ru-RU" sz="4000" b="1" i="1" kern="10" dirty="0" err="1" smtClean="0">
                <a:ln w="22225" cap="rnd">
                  <a:solidFill>
                    <a:srgbClr val="800000"/>
                  </a:solidFill>
                  <a:prstDash val="sysDot"/>
                  <a:round/>
                  <a:headEnd/>
                  <a:tailEnd/>
                </a:ln>
                <a:solidFill>
                  <a:srgbClr val="800000">
                    <a:alpha val="50195"/>
                  </a:srgbClr>
                </a:solidFill>
                <a:effectLst>
                  <a:outerShdw dist="45791" dir="2021404" algn="ctr" rotWithShape="0">
                    <a:srgbClr val="9999FF"/>
                  </a:outerShdw>
                </a:effectLst>
                <a:latin typeface="Arial"/>
                <a:cs typeface="Arial"/>
              </a:rPr>
              <a:t>Мақсатым:</a:t>
            </a:r>
            <a:endParaRPr lang="ru-RU" sz="4000" b="1" i="1" kern="10" dirty="0">
              <a:ln w="22225" cap="rnd">
                <a:solidFill>
                  <a:srgbClr val="800000"/>
                </a:solidFill>
                <a:prstDash val="sysDot"/>
                <a:round/>
                <a:headEnd/>
                <a:tailEnd/>
              </a:ln>
              <a:solidFill>
                <a:srgbClr val="800000">
                  <a:alpha val="50195"/>
                </a:srgbClr>
              </a:solidFill>
              <a:effectLst>
                <a:outerShdw dist="45791" dir="2021404" algn="ctr" rotWithShape="0">
                  <a:srgbClr val="9999FF"/>
                </a:outerShdw>
              </a:effectLst>
              <a:latin typeface="Arial"/>
              <a:cs typeface="Arial"/>
            </a:endParaRPr>
          </a:p>
        </p:txBody>
      </p:sp>
      <p:sp>
        <p:nvSpPr>
          <p:cNvPr id="8" name="AutoShape 6"/>
          <p:cNvSpPr>
            <a:spLocks noChangeArrowheads="1"/>
          </p:cNvSpPr>
          <p:nvPr/>
        </p:nvSpPr>
        <p:spPr bwMode="auto">
          <a:xfrm>
            <a:off x="1600200" y="1524000"/>
            <a:ext cx="6172200" cy="4800600"/>
          </a:xfrm>
          <a:prstGeom prst="verticalScroll">
            <a:avLst>
              <a:gd name="adj" fmla="val 12500"/>
            </a:avLst>
          </a:prstGeom>
          <a:gradFill rotWithShape="1">
            <a:gsLst>
              <a:gs pos="0">
                <a:srgbClr val="D351CD"/>
              </a:gs>
              <a:gs pos="50000">
                <a:srgbClr val="FFFF66"/>
              </a:gs>
              <a:gs pos="100000">
                <a:srgbClr val="D351CD"/>
              </a:gs>
            </a:gsLst>
            <a:lin ang="2700000" scaled="1"/>
          </a:gradFill>
          <a:ln w="28575">
            <a:solidFill>
              <a:schemeClr val="tx1"/>
            </a:solidFill>
            <a:round/>
            <a:headEnd/>
            <a:tailEnd/>
          </a:ln>
        </p:spPr>
        <p:txBody>
          <a:bodyPr anchor="ctr"/>
          <a:lstStyle/>
          <a:p>
            <a:pPr algn="ctr"/>
            <a:r>
              <a:rPr lang="kk-KZ" sz="2500" b="1" i="1" dirty="0">
                <a:solidFill>
                  <a:srgbClr val="800000"/>
                </a:solidFill>
              </a:rPr>
              <a:t>Еліміздің әлеуметтік экономикасының дамуына өзіндік үлес қоса алатын, өзіндік ой-пікірі бар, жан-жақты дамыған білімді де, білікті тұлғаны дайындап, тәрбиелеу</a:t>
            </a:r>
            <a:endParaRPr lang="ru-RU" sz="2500" b="1" i="1" dirty="0">
              <a:solidFill>
                <a:srgbClr val="800000"/>
              </a:solidFill>
            </a:endParaRPr>
          </a:p>
        </p:txBody>
      </p:sp>
      <p:pic>
        <p:nvPicPr>
          <p:cNvPr id="11"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0"/>
            <a:ext cx="1676400" cy="1752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338554" cy="830997"/>
          </a:xfrm>
          <a:prstGeom prst="rect">
            <a:avLst/>
          </a:prstGeom>
        </p:spPr>
        <p:txBody>
          <a:bodyPr wrap="none">
            <a:spAutoFit/>
          </a:bodyPr>
          <a:lstStyle/>
          <a:p>
            <a:r>
              <a:rPr lang="kk-KZ" sz="4800" dirty="0" smtClean="0">
                <a:latin typeface="Times New Roman" pitchFamily="18" charset="0"/>
                <a:cs typeface="Times New Roman" pitchFamily="18" charset="0"/>
              </a:rPr>
              <a:t> </a:t>
            </a:r>
            <a:endParaRPr lang="kk-KZ" sz="4800" dirty="0" smtClean="0">
              <a:solidFill>
                <a:schemeClr val="accent2">
                  <a:lumMod val="50000"/>
                </a:schemeClr>
              </a:solidFill>
            </a:endParaRPr>
          </a:p>
        </p:txBody>
      </p:sp>
      <p:sp>
        <p:nvSpPr>
          <p:cNvPr id="6" name="Прямоугольник 5"/>
          <p:cNvSpPr/>
          <p:nvPr/>
        </p:nvSpPr>
        <p:spPr>
          <a:xfrm>
            <a:off x="1667015" y="533400"/>
            <a:ext cx="4131259" cy="1015663"/>
          </a:xfrm>
          <a:prstGeom prst="rect">
            <a:avLst/>
          </a:prstGeom>
        </p:spPr>
        <p:txBody>
          <a:bodyPr wrap="none">
            <a:spAutoFit/>
          </a:bodyPr>
          <a:lstStyle/>
          <a:p>
            <a:pPr algn="ctr"/>
            <a:r>
              <a:rPr lang="ru-RU" sz="6000" b="1" i="1" kern="10" dirty="0" err="1" smtClean="0">
                <a:ln w="22225" cap="rnd">
                  <a:solidFill>
                    <a:schemeClr val="tx1"/>
                  </a:solidFill>
                  <a:prstDash val="sysDot"/>
                  <a:round/>
                  <a:headEnd/>
                  <a:tailEnd/>
                </a:ln>
                <a:solidFill>
                  <a:srgbClr val="FF0000">
                    <a:alpha val="50195"/>
                  </a:srgbClr>
                </a:solidFill>
                <a:effectLst>
                  <a:outerShdw dist="45791" dir="2021404" algn="ctr" rotWithShape="0">
                    <a:srgbClr val="9999FF"/>
                  </a:outerShdw>
                </a:effectLst>
                <a:latin typeface="Arial"/>
                <a:cs typeface="Arial"/>
              </a:rPr>
              <a:t>Міндетім</a:t>
            </a:r>
            <a:r>
              <a:rPr lang="ru-RU" sz="6000" b="1" i="1" kern="10" dirty="0" smtClean="0">
                <a:ln w="22225" cap="rnd">
                  <a:solidFill>
                    <a:schemeClr val="tx1"/>
                  </a:solidFill>
                  <a:prstDash val="sysDot"/>
                  <a:round/>
                  <a:headEnd/>
                  <a:tailEnd/>
                </a:ln>
                <a:solidFill>
                  <a:srgbClr val="FF0000">
                    <a:alpha val="50195"/>
                  </a:srgbClr>
                </a:solidFill>
                <a:effectLst>
                  <a:outerShdw dist="45791" dir="2021404" algn="ctr" rotWithShape="0">
                    <a:srgbClr val="9999FF"/>
                  </a:outerShdw>
                </a:effectLst>
                <a:latin typeface="Arial"/>
                <a:cs typeface="Arial"/>
              </a:rPr>
              <a:t>:</a:t>
            </a:r>
            <a:endParaRPr lang="ru-RU" sz="6000" b="1" i="1" kern="10" dirty="0">
              <a:ln w="22225" cap="rnd">
                <a:solidFill>
                  <a:schemeClr val="tx1"/>
                </a:solidFill>
                <a:prstDash val="sysDot"/>
                <a:round/>
                <a:headEnd/>
                <a:tailEnd/>
              </a:ln>
              <a:solidFill>
                <a:srgbClr val="FF0000">
                  <a:alpha val="50195"/>
                </a:srgbClr>
              </a:solidFill>
              <a:effectLst>
                <a:outerShdw dist="45791" dir="2021404" algn="ctr" rotWithShape="0">
                  <a:srgbClr val="9999FF"/>
                </a:outerShdw>
              </a:effectLst>
              <a:latin typeface="Arial"/>
              <a:cs typeface="Arial"/>
            </a:endParaRPr>
          </a:p>
        </p:txBody>
      </p:sp>
      <p:sp>
        <p:nvSpPr>
          <p:cNvPr id="8" name="AutoShape 6"/>
          <p:cNvSpPr>
            <a:spLocks noChangeArrowheads="1"/>
          </p:cNvSpPr>
          <p:nvPr/>
        </p:nvSpPr>
        <p:spPr bwMode="auto">
          <a:xfrm>
            <a:off x="1752600" y="1143000"/>
            <a:ext cx="6096000" cy="5715000"/>
          </a:xfrm>
          <a:prstGeom prst="horizontalScroll">
            <a:avLst>
              <a:gd name="adj" fmla="val 12500"/>
            </a:avLst>
          </a:prstGeom>
          <a:gradFill rotWithShape="1">
            <a:gsLst>
              <a:gs pos="0">
                <a:srgbClr val="2CE45C"/>
              </a:gs>
              <a:gs pos="50000">
                <a:srgbClr val="FFFF00"/>
              </a:gs>
              <a:gs pos="100000">
                <a:srgbClr val="2CE45C"/>
              </a:gs>
            </a:gsLst>
            <a:lin ang="18900000" scaled="1"/>
          </a:gradFill>
          <a:ln w="38100">
            <a:solidFill>
              <a:schemeClr val="hlink"/>
            </a:solidFill>
            <a:round/>
            <a:headEnd/>
            <a:tailEnd/>
          </a:ln>
        </p:spPr>
        <p:txBody>
          <a:bodyPr anchor="ctr"/>
          <a:lstStyle/>
          <a:p>
            <a:pPr algn="ctr"/>
            <a:r>
              <a:rPr lang="kk-KZ" sz="2000" b="1" i="1" dirty="0">
                <a:solidFill>
                  <a:srgbClr val="800000"/>
                </a:solidFill>
              </a:rPr>
              <a:t>Жас ұрпақты өзінің рухани-адамгершілік, интеллектуалдық өмірі мен өз денсаулықтары үшін әлеуметтік құзыреттілік пен жауапкершілігін көтеруді ұйымдастыруға ықпал етіп, жеке тұлғаның жан-жақты даму үндестігі дәрежесіне ие болып, өмір бойы білімін арттыруына және өзін-өзі табысты көрсетуіне жағдай жасау.</a:t>
            </a:r>
            <a:endParaRPr lang="ru-RU" sz="2000" b="1" i="1" dirty="0">
              <a:solidFill>
                <a:srgbClr val="800000"/>
              </a:solidFill>
            </a:endParaRPr>
          </a:p>
        </p:txBody>
      </p:sp>
      <p:pic>
        <p:nvPicPr>
          <p:cNvPr id="11"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0"/>
            <a:ext cx="1676400" cy="1752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5" descr="Рисунок15"/>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4342" name="WordArt 6"/>
          <p:cNvSpPr>
            <a:spLocks noChangeArrowheads="1" noChangeShapeType="1" noTextEdit="1"/>
          </p:cNvSpPr>
          <p:nvPr/>
        </p:nvSpPr>
        <p:spPr bwMode="auto">
          <a:xfrm>
            <a:off x="990600" y="152400"/>
            <a:ext cx="6934200" cy="1143000"/>
          </a:xfrm>
          <a:prstGeom prst="rect">
            <a:avLst/>
          </a:prstGeom>
        </p:spPr>
        <p:txBody>
          <a:bodyPr wrap="none" fromWordArt="1">
            <a:prstTxWarp prst="textDoubleWave1">
              <a:avLst>
                <a:gd name="adj1" fmla="val 6500"/>
                <a:gd name="adj2" fmla="val 0"/>
              </a:avLst>
            </a:prstTxWarp>
          </a:bodyPr>
          <a:lstStyle/>
          <a:p>
            <a:pPr algn="ctr"/>
            <a:r>
              <a:rPr lang="ru-RU" sz="3600" kern="10" dirty="0" err="1">
                <a:ln w="12700">
                  <a:solidFill>
                    <a:srgbClr val="99CC00"/>
                  </a:solidFill>
                  <a:round/>
                  <a:headEnd/>
                  <a:tailEnd/>
                </a:ln>
                <a:solidFill>
                  <a:srgbClr val="FF0000"/>
                </a:solidFill>
                <a:effectLst>
                  <a:outerShdw dist="45791" dir="2021404" algn="ctr" rotWithShape="0">
                    <a:srgbClr val="9999FF"/>
                  </a:outerShdw>
                </a:effectLst>
                <a:latin typeface="Arial"/>
                <a:cs typeface="Arial"/>
              </a:rPr>
              <a:t>Ұстанымым:</a:t>
            </a:r>
            <a:endParaRPr lang="ru-RU" sz="3600" kern="10" dirty="0">
              <a:ln w="12700">
                <a:solidFill>
                  <a:srgbClr val="99CC00"/>
                </a:solidFill>
                <a:round/>
                <a:headEnd/>
                <a:tailEnd/>
              </a:ln>
              <a:solidFill>
                <a:srgbClr val="FF0000"/>
              </a:solidFill>
              <a:effectLst>
                <a:outerShdw dist="45791" dir="2021404" algn="ctr" rotWithShape="0">
                  <a:srgbClr val="9999FF"/>
                </a:outerShdw>
              </a:effectLst>
              <a:latin typeface="Arial"/>
              <a:cs typeface="Arial"/>
            </a:endParaRPr>
          </a:p>
        </p:txBody>
      </p:sp>
      <p:sp>
        <p:nvSpPr>
          <p:cNvPr id="14343" name="AutoShape 7"/>
          <p:cNvSpPr>
            <a:spLocks noChangeArrowheads="1"/>
          </p:cNvSpPr>
          <p:nvPr/>
        </p:nvSpPr>
        <p:spPr bwMode="auto">
          <a:xfrm>
            <a:off x="457200" y="1371600"/>
            <a:ext cx="8382000" cy="5257800"/>
          </a:xfrm>
          <a:prstGeom prst="star24">
            <a:avLst>
              <a:gd name="adj" fmla="val 37500"/>
            </a:avLst>
          </a:prstGeom>
          <a:solidFill>
            <a:srgbClr val="F8F83E"/>
          </a:solidFill>
          <a:ln w="76200" cmpd="tri">
            <a:solidFill>
              <a:schemeClr val="tx1"/>
            </a:solidFill>
            <a:miter lim="800000"/>
            <a:headEnd/>
            <a:tailEnd/>
          </a:ln>
        </p:spPr>
        <p:txBody>
          <a:bodyPr anchor="ctr"/>
          <a:lstStyle/>
          <a:p>
            <a:pPr algn="ctr"/>
            <a:r>
              <a:rPr lang="kk-KZ" sz="2800" b="1" i="1" dirty="0">
                <a:solidFill>
                  <a:srgbClr val="800000"/>
                </a:solidFill>
                <a:latin typeface="Times New Roman" pitchFamily="18" charset="0"/>
                <a:cs typeface="Times New Roman" pitchFamily="18" charset="0"/>
              </a:rPr>
              <a:t>Мемлекеттік білім беру жүйесін әлемдік үздік үлгіге сәйкес деңгейге көтеруге атсалысып, адам - білім үшін емес, білім - адам үшін деген оқу-тәрбие процесін ізгілендіру.</a:t>
            </a:r>
            <a:endParaRPr lang="ru-RU" sz="2000" b="1" i="1" dirty="0">
              <a:solidFill>
                <a:srgbClr val="800000"/>
              </a:solidFill>
              <a:latin typeface="Times New Roman" pitchFamily="18" charset="0"/>
              <a:cs typeface="Times New Roman" pitchFamily="18" charset="0"/>
            </a:endParaRPr>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fade">
                                      <p:cBhvr>
                                        <p:cTn id="7" dur="2000"/>
                                        <p:tgtEl>
                                          <p:spTgt spid="14341"/>
                                        </p:tgtEl>
                                      </p:cBhvr>
                                    </p:animEffect>
                                    <p:anim calcmode="lin" valueType="num">
                                      <p:cBhvr>
                                        <p:cTn id="8" dur="2000" fill="hold"/>
                                        <p:tgtEl>
                                          <p:spTgt spid="14341"/>
                                        </p:tgtEl>
                                        <p:attrNameLst>
                                          <p:attrName>style.rotation</p:attrName>
                                        </p:attrNameLst>
                                      </p:cBhvr>
                                      <p:tavLst>
                                        <p:tav tm="0">
                                          <p:val>
                                            <p:fltVal val="720"/>
                                          </p:val>
                                        </p:tav>
                                        <p:tav tm="100000">
                                          <p:val>
                                            <p:fltVal val="0"/>
                                          </p:val>
                                        </p:tav>
                                      </p:tavLst>
                                    </p:anim>
                                    <p:anim calcmode="lin" valueType="num">
                                      <p:cBhvr>
                                        <p:cTn id="9" dur="2000" fill="hold"/>
                                        <p:tgtEl>
                                          <p:spTgt spid="14341"/>
                                        </p:tgtEl>
                                        <p:attrNameLst>
                                          <p:attrName>ppt_h</p:attrName>
                                        </p:attrNameLst>
                                      </p:cBhvr>
                                      <p:tavLst>
                                        <p:tav tm="0">
                                          <p:val>
                                            <p:fltVal val="0"/>
                                          </p:val>
                                        </p:tav>
                                        <p:tav tm="100000">
                                          <p:val>
                                            <p:strVal val="#ppt_h"/>
                                          </p:val>
                                        </p:tav>
                                      </p:tavLst>
                                    </p:anim>
                                    <p:anim calcmode="lin" valueType="num">
                                      <p:cBhvr>
                                        <p:cTn id="10" dur="2000" fill="hold"/>
                                        <p:tgtEl>
                                          <p:spTgt spid="14341"/>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4342"/>
                                        </p:tgtEl>
                                        <p:attrNameLst>
                                          <p:attrName>style.visibility</p:attrName>
                                        </p:attrNameLst>
                                      </p:cBhvr>
                                      <p:to>
                                        <p:strVal val="visible"/>
                                      </p:to>
                                    </p:set>
                                    <p:animEffect transition="in" filter="barn(inVertical)">
                                      <p:cBhvr>
                                        <p:cTn id="15" dur="500"/>
                                        <p:tgtEl>
                                          <p:spTgt spid="14342"/>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grpId="0" nodeType="clickEffect">
                                  <p:stCondLst>
                                    <p:cond delay="0"/>
                                  </p:stCondLst>
                                  <p:childTnLst>
                                    <p:set>
                                      <p:cBhvr>
                                        <p:cTn id="19" dur="1" fill="hold">
                                          <p:stCondLst>
                                            <p:cond delay="0"/>
                                          </p:stCondLst>
                                        </p:cTn>
                                        <p:tgtEl>
                                          <p:spTgt spid="14343"/>
                                        </p:tgtEl>
                                        <p:attrNameLst>
                                          <p:attrName>style.visibility</p:attrName>
                                        </p:attrNameLst>
                                      </p:cBhvr>
                                      <p:to>
                                        <p:strVal val="visible"/>
                                      </p:to>
                                    </p:set>
                                    <p:animEffect transition="in" filter="wheel(8)">
                                      <p:cBhvr>
                                        <p:cTn id="20" dur="2000"/>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animBg="1"/>
      <p:bldP spid="1434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338554" cy="830997"/>
          </a:xfrm>
          <a:prstGeom prst="rect">
            <a:avLst/>
          </a:prstGeom>
        </p:spPr>
        <p:txBody>
          <a:bodyPr wrap="none">
            <a:spAutoFit/>
          </a:bodyPr>
          <a:lstStyle/>
          <a:p>
            <a:r>
              <a:rPr lang="kk-KZ" sz="4800" dirty="0" smtClean="0">
                <a:latin typeface="Times New Roman" pitchFamily="18" charset="0"/>
                <a:cs typeface="Times New Roman" pitchFamily="18" charset="0"/>
              </a:rPr>
              <a:t> </a:t>
            </a:r>
            <a:endParaRPr lang="kk-KZ" sz="4800" dirty="0" smtClean="0">
              <a:solidFill>
                <a:schemeClr val="accent2">
                  <a:lumMod val="50000"/>
                </a:schemeClr>
              </a:solidFill>
            </a:endParaRPr>
          </a:p>
        </p:txBody>
      </p:sp>
      <p:pic>
        <p:nvPicPr>
          <p:cNvPr id="11"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0"/>
            <a:ext cx="1676400" cy="1752600"/>
          </a:xfrm>
          <a:prstGeom prst="rect">
            <a:avLst/>
          </a:prstGeom>
          <a:noFill/>
          <a:ln w="9525">
            <a:noFill/>
            <a:miter lim="800000"/>
            <a:headEnd/>
            <a:tailEnd/>
          </a:ln>
        </p:spPr>
      </p:pic>
      <p:sp>
        <p:nvSpPr>
          <p:cNvPr id="12" name="Прямоугольник 11"/>
          <p:cNvSpPr/>
          <p:nvPr/>
        </p:nvSpPr>
        <p:spPr>
          <a:xfrm>
            <a:off x="2590800" y="457200"/>
            <a:ext cx="4953000" cy="646331"/>
          </a:xfrm>
          <a:prstGeom prst="rect">
            <a:avLst/>
          </a:prstGeom>
        </p:spPr>
        <p:txBody>
          <a:bodyPr wrap="square">
            <a:spAutoFit/>
          </a:bodyPr>
          <a:lstStyle/>
          <a:p>
            <a:r>
              <a:rPr lang="kk-KZ" sz="3600" dirty="0" smtClean="0">
                <a:solidFill>
                  <a:schemeClr val="accent2">
                    <a:lumMod val="50000"/>
                  </a:schemeClr>
                </a:solidFill>
                <a:latin typeface="Times New Roman" pitchFamily="18" charset="0"/>
                <a:cs typeface="Times New Roman" pitchFamily="18" charset="0"/>
              </a:rPr>
              <a:t>Мұғалімнің міндеті:</a:t>
            </a:r>
            <a:endParaRPr lang="ru-RU" sz="3600" dirty="0">
              <a:solidFill>
                <a:schemeClr val="accent2">
                  <a:lumMod val="50000"/>
                </a:schemeClr>
              </a:solidFill>
              <a:latin typeface="Times New Roman" pitchFamily="18" charset="0"/>
              <a:cs typeface="Times New Roman" pitchFamily="18" charset="0"/>
            </a:endParaRPr>
          </a:p>
        </p:txBody>
      </p:sp>
      <p:sp>
        <p:nvSpPr>
          <p:cNvPr id="13" name="Скругленный прямоугольник 12"/>
          <p:cNvSpPr/>
          <p:nvPr/>
        </p:nvSpPr>
        <p:spPr>
          <a:xfrm>
            <a:off x="685800" y="1447800"/>
            <a:ext cx="35814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Оқушының психологисын зерттеу</a:t>
            </a:r>
            <a:endParaRPr lang="ru-RU" sz="2400" dirty="0">
              <a:solidFill>
                <a:srgbClr val="FF0000"/>
              </a:solidFill>
              <a:latin typeface="Times New Roman" pitchFamily="18" charset="0"/>
              <a:cs typeface="Times New Roman" pitchFamily="18" charset="0"/>
            </a:endParaRPr>
          </a:p>
        </p:txBody>
      </p:sp>
      <p:sp>
        <p:nvSpPr>
          <p:cNvPr id="14" name="Скругленный прямоугольник 13"/>
          <p:cNvSpPr/>
          <p:nvPr/>
        </p:nvSpPr>
        <p:spPr>
          <a:xfrm>
            <a:off x="4876800" y="1371600"/>
            <a:ext cx="32766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Оқу – іс әрекетін есте сақтау үрдісінде</a:t>
            </a:r>
            <a:endParaRPr lang="ru-RU" sz="2400" dirty="0">
              <a:solidFill>
                <a:srgbClr val="FF0000"/>
              </a:solidFill>
              <a:latin typeface="Times New Roman" pitchFamily="18" charset="0"/>
              <a:cs typeface="Times New Roman" pitchFamily="18" charset="0"/>
            </a:endParaRPr>
          </a:p>
        </p:txBody>
      </p:sp>
      <p:sp>
        <p:nvSpPr>
          <p:cNvPr id="15" name="Скругленный прямоугольник 14"/>
          <p:cNvSpPr/>
          <p:nvPr/>
        </p:nvSpPr>
        <p:spPr>
          <a:xfrm>
            <a:off x="685800" y="3276600"/>
            <a:ext cx="3429000" cy="1524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Оқушыларға қатаң </a:t>
            </a:r>
          </a:p>
          <a:p>
            <a:pPr algn="ctr">
              <a:defRPr/>
            </a:pPr>
            <a:r>
              <a:rPr lang="kk-KZ" sz="2400" dirty="0">
                <a:solidFill>
                  <a:srgbClr val="FF0000"/>
                </a:solidFill>
                <a:latin typeface="Times New Roman" pitchFamily="18" charset="0"/>
                <a:cs typeface="Times New Roman" pitchFamily="18" charset="0"/>
              </a:rPr>
              <a:t>талап қою, дарынды оқушылармен жұмыс</a:t>
            </a:r>
            <a:endParaRPr lang="ru-RU" sz="2400" dirty="0">
              <a:solidFill>
                <a:srgbClr val="FF0000"/>
              </a:solidFill>
              <a:latin typeface="Times New Roman" pitchFamily="18" charset="0"/>
              <a:cs typeface="Times New Roman" pitchFamily="18" charset="0"/>
            </a:endParaRPr>
          </a:p>
        </p:txBody>
      </p:sp>
      <p:sp>
        <p:nvSpPr>
          <p:cNvPr id="16" name="Скругленный прямоугольник 15"/>
          <p:cNvSpPr/>
          <p:nvPr/>
        </p:nvSpPr>
        <p:spPr>
          <a:xfrm>
            <a:off x="685800" y="5105400"/>
            <a:ext cx="3581400" cy="1524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Сабақтың сапалы </a:t>
            </a:r>
            <a:r>
              <a:rPr lang="kk-KZ" sz="2400" dirty="0" smtClean="0">
                <a:solidFill>
                  <a:srgbClr val="FF0000"/>
                </a:solidFill>
                <a:latin typeface="Times New Roman" pitchFamily="18" charset="0"/>
                <a:cs typeface="Times New Roman" pitchFamily="18" charset="0"/>
              </a:rPr>
              <a:t>өтуіне күнделікті дайындалу</a:t>
            </a:r>
            <a:endParaRPr lang="ru-RU" sz="2400" dirty="0">
              <a:solidFill>
                <a:srgbClr val="FF0000"/>
              </a:solidFill>
              <a:latin typeface="Times New Roman" pitchFamily="18" charset="0"/>
              <a:cs typeface="Times New Roman" pitchFamily="18" charset="0"/>
            </a:endParaRPr>
          </a:p>
        </p:txBody>
      </p:sp>
      <p:sp>
        <p:nvSpPr>
          <p:cNvPr id="17" name="Скругленный прямоугольник 16"/>
          <p:cNvSpPr/>
          <p:nvPr/>
        </p:nvSpPr>
        <p:spPr>
          <a:xfrm>
            <a:off x="4953000" y="3352800"/>
            <a:ext cx="3352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Оқушының жеке</a:t>
            </a:r>
          </a:p>
          <a:p>
            <a:pPr algn="ctr">
              <a:defRPr/>
            </a:pPr>
            <a:r>
              <a:rPr lang="kk-KZ" sz="2400" dirty="0">
                <a:solidFill>
                  <a:srgbClr val="FF0000"/>
                </a:solidFill>
                <a:latin typeface="Times New Roman" pitchFamily="18" charset="0"/>
                <a:cs typeface="Times New Roman" pitchFamily="18" charset="0"/>
              </a:rPr>
              <a:t>тұлға ретінде </a:t>
            </a:r>
          </a:p>
          <a:p>
            <a:pPr algn="ctr">
              <a:defRPr/>
            </a:pPr>
            <a:r>
              <a:rPr lang="kk-KZ" sz="2400" dirty="0" smtClean="0">
                <a:solidFill>
                  <a:srgbClr val="FF0000"/>
                </a:solidFill>
                <a:latin typeface="Times New Roman" pitchFamily="18" charset="0"/>
                <a:cs typeface="Times New Roman" pitchFamily="18" charset="0"/>
              </a:rPr>
              <a:t>Қалыптастыруына</a:t>
            </a:r>
          </a:p>
          <a:p>
            <a:pPr algn="ctr">
              <a:defRPr/>
            </a:pPr>
            <a:r>
              <a:rPr lang="kk-KZ" sz="2400" dirty="0" smtClean="0">
                <a:solidFill>
                  <a:srgbClr val="FF0000"/>
                </a:solidFill>
                <a:latin typeface="Times New Roman" pitchFamily="18" charset="0"/>
                <a:cs typeface="Times New Roman" pitchFamily="18" charset="0"/>
              </a:rPr>
              <a:t>жағдай жасау</a:t>
            </a:r>
            <a:endParaRPr lang="ru-RU" sz="2400" dirty="0">
              <a:solidFill>
                <a:srgbClr val="FF0000"/>
              </a:solidFill>
              <a:latin typeface="Times New Roman" pitchFamily="18" charset="0"/>
              <a:cs typeface="Times New Roman" pitchFamily="18" charset="0"/>
            </a:endParaRPr>
          </a:p>
        </p:txBody>
      </p:sp>
      <p:sp>
        <p:nvSpPr>
          <p:cNvPr id="18" name="Скругленный прямоугольник 17"/>
          <p:cNvSpPr/>
          <p:nvPr/>
        </p:nvSpPr>
        <p:spPr>
          <a:xfrm>
            <a:off x="5105400" y="5105400"/>
            <a:ext cx="3200400" cy="1524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kk-KZ" sz="2400" dirty="0">
                <a:solidFill>
                  <a:srgbClr val="FF0000"/>
                </a:solidFill>
                <a:latin typeface="Times New Roman" pitchFamily="18" charset="0"/>
                <a:cs typeface="Times New Roman" pitchFamily="18" charset="0"/>
              </a:rPr>
              <a:t>Мотивациясы төмен оқушылармен үздіксіз жұмыс</a:t>
            </a:r>
            <a:endParaRPr lang="ru-RU" sz="2400"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338554" cy="830997"/>
          </a:xfrm>
          <a:prstGeom prst="rect">
            <a:avLst/>
          </a:prstGeom>
        </p:spPr>
        <p:txBody>
          <a:bodyPr wrap="none">
            <a:spAutoFit/>
          </a:bodyPr>
          <a:lstStyle/>
          <a:p>
            <a:r>
              <a:rPr lang="kk-KZ" sz="4800" dirty="0" smtClean="0">
                <a:latin typeface="Times New Roman" pitchFamily="18" charset="0"/>
                <a:cs typeface="Times New Roman" pitchFamily="18" charset="0"/>
              </a:rPr>
              <a:t> </a:t>
            </a:r>
            <a:endParaRPr lang="kk-KZ" sz="4800" dirty="0" smtClean="0">
              <a:solidFill>
                <a:schemeClr val="accent2">
                  <a:lumMod val="50000"/>
                </a:schemeClr>
              </a:solidFill>
            </a:endParaRPr>
          </a:p>
        </p:txBody>
      </p:sp>
      <p:pic>
        <p:nvPicPr>
          <p:cNvPr id="11"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0"/>
            <a:ext cx="1676400" cy="1752600"/>
          </a:xfrm>
          <a:prstGeom prst="rect">
            <a:avLst/>
          </a:prstGeom>
          <a:noFill/>
          <a:ln w="9525">
            <a:noFill/>
            <a:miter lim="800000"/>
            <a:headEnd/>
            <a:tailEnd/>
          </a:ln>
        </p:spPr>
      </p:pic>
      <p:sp>
        <p:nvSpPr>
          <p:cNvPr id="19" name="Прямоугольник 18"/>
          <p:cNvSpPr/>
          <p:nvPr/>
        </p:nvSpPr>
        <p:spPr>
          <a:xfrm>
            <a:off x="2438400" y="381000"/>
            <a:ext cx="4114800" cy="646331"/>
          </a:xfrm>
          <a:prstGeom prst="rect">
            <a:avLst/>
          </a:prstGeom>
        </p:spPr>
        <p:txBody>
          <a:bodyPr wrap="square">
            <a:spAutoFit/>
          </a:bodyPr>
          <a:lstStyle/>
          <a:p>
            <a:pPr algn="ctr"/>
            <a:r>
              <a:rPr lang="ru-RU" sz="3600" b="1" kern="10" dirty="0" err="1" smtClean="0">
                <a:ln w="9525">
                  <a:solidFill>
                    <a:srgbClr val="000000"/>
                  </a:solidFill>
                  <a:round/>
                  <a:headEnd/>
                  <a:tailEnd/>
                </a:ln>
                <a:solidFill>
                  <a:schemeClr val="accent2">
                    <a:lumMod val="50000"/>
                  </a:schemeClr>
                </a:solidFill>
                <a:latin typeface="Times New Roman" pitchFamily="18" charset="0"/>
                <a:cs typeface="Times New Roman" pitchFamily="18" charset="0"/>
              </a:rPr>
              <a:t>Жұмыс жүйесі</a:t>
            </a:r>
            <a:endParaRPr lang="ru-RU" sz="3600" b="1" kern="10" dirty="0">
              <a:ln w="9525">
                <a:solidFill>
                  <a:srgbClr val="000000"/>
                </a:solidFill>
                <a:round/>
                <a:headEnd/>
                <a:tailEnd/>
              </a:ln>
              <a:solidFill>
                <a:schemeClr val="accent2">
                  <a:lumMod val="50000"/>
                </a:schemeClr>
              </a:solidFill>
              <a:latin typeface="Times New Roman" pitchFamily="18" charset="0"/>
              <a:cs typeface="Times New Roman" pitchFamily="18" charset="0"/>
            </a:endParaRPr>
          </a:p>
        </p:txBody>
      </p:sp>
      <p:sp>
        <p:nvSpPr>
          <p:cNvPr id="20" name="AutoShape 5"/>
          <p:cNvSpPr>
            <a:spLocks noChangeArrowheads="1"/>
          </p:cNvSpPr>
          <p:nvPr/>
        </p:nvSpPr>
        <p:spPr bwMode="auto">
          <a:xfrm>
            <a:off x="2667000" y="2514600"/>
            <a:ext cx="3937000" cy="1079500"/>
          </a:xfrm>
          <a:prstGeom prst="hexagon">
            <a:avLst>
              <a:gd name="adj" fmla="val 51295"/>
              <a:gd name="vf" fmla="val 115470"/>
            </a:avLst>
          </a:prstGeom>
          <a:solidFill>
            <a:schemeClr val="accent1"/>
          </a:solidFill>
          <a:ln w="9525">
            <a:solidFill>
              <a:schemeClr val="tx1"/>
            </a:solidFill>
            <a:miter lim="800000"/>
            <a:headEnd/>
            <a:tailEnd/>
          </a:ln>
        </p:spPr>
        <p:txBody>
          <a:bodyPr wrap="none" anchor="ctr"/>
          <a:lstStyle/>
          <a:p>
            <a:pPr algn="ctr"/>
            <a:r>
              <a:rPr lang="kk-KZ" b="1" dirty="0">
                <a:solidFill>
                  <a:srgbClr val="000000"/>
                </a:solidFill>
              </a:rPr>
              <a:t>Сын тұрғысынан ойлау</a:t>
            </a:r>
          </a:p>
        </p:txBody>
      </p:sp>
      <p:sp>
        <p:nvSpPr>
          <p:cNvPr id="21" name="Rectangle 7"/>
          <p:cNvSpPr>
            <a:spLocks noChangeArrowheads="1"/>
          </p:cNvSpPr>
          <p:nvPr/>
        </p:nvSpPr>
        <p:spPr bwMode="auto">
          <a:xfrm>
            <a:off x="347663" y="1143000"/>
            <a:ext cx="2016125" cy="935038"/>
          </a:xfrm>
          <a:prstGeom prst="rect">
            <a:avLst/>
          </a:prstGeom>
          <a:solidFill>
            <a:schemeClr val="accent1"/>
          </a:solidFill>
          <a:ln w="9525">
            <a:solidFill>
              <a:schemeClr val="tx1"/>
            </a:solidFill>
            <a:miter lim="800000"/>
            <a:headEnd/>
            <a:tailEnd/>
          </a:ln>
        </p:spPr>
        <p:txBody>
          <a:bodyPr wrap="none" anchor="ctr"/>
          <a:lstStyle/>
          <a:p>
            <a:pPr algn="ctr"/>
            <a:r>
              <a:rPr lang="kk-KZ" dirty="0">
                <a:solidFill>
                  <a:srgbClr val="000000"/>
                </a:solidFill>
              </a:rPr>
              <a:t>Практикалық</a:t>
            </a:r>
          </a:p>
          <a:p>
            <a:pPr algn="ctr"/>
            <a:r>
              <a:rPr lang="kk-KZ" dirty="0">
                <a:solidFill>
                  <a:srgbClr val="000000"/>
                </a:solidFill>
              </a:rPr>
              <a:t> іс-әрекетке</a:t>
            </a:r>
          </a:p>
          <a:p>
            <a:pPr algn="ctr"/>
            <a:r>
              <a:rPr lang="kk-KZ" dirty="0">
                <a:solidFill>
                  <a:srgbClr val="000000"/>
                </a:solidFill>
              </a:rPr>
              <a:t> бөлу</a:t>
            </a:r>
          </a:p>
        </p:txBody>
      </p:sp>
      <p:sp>
        <p:nvSpPr>
          <p:cNvPr id="22" name="Rectangle 9"/>
          <p:cNvSpPr>
            <a:spLocks noChangeArrowheads="1"/>
          </p:cNvSpPr>
          <p:nvPr/>
        </p:nvSpPr>
        <p:spPr bwMode="auto">
          <a:xfrm>
            <a:off x="2514600" y="1143000"/>
            <a:ext cx="1727200" cy="935038"/>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Белсенділік</a:t>
            </a:r>
          </a:p>
        </p:txBody>
      </p:sp>
      <p:sp>
        <p:nvSpPr>
          <p:cNvPr id="23" name="Rectangle 10"/>
          <p:cNvSpPr>
            <a:spLocks noChangeArrowheads="1"/>
          </p:cNvSpPr>
          <p:nvPr/>
        </p:nvSpPr>
        <p:spPr bwMode="auto">
          <a:xfrm>
            <a:off x="4476750" y="1066800"/>
            <a:ext cx="2112963" cy="1011238"/>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Қажет болса</a:t>
            </a:r>
          </a:p>
          <a:p>
            <a:pPr algn="ctr"/>
            <a:r>
              <a:rPr lang="kk-KZ">
                <a:solidFill>
                  <a:srgbClr val="000000"/>
                </a:solidFill>
              </a:rPr>
              <a:t> </a:t>
            </a:r>
            <a:r>
              <a:rPr lang="kk-KZ" sz="1600">
                <a:solidFill>
                  <a:srgbClr val="000000"/>
                </a:solidFill>
              </a:rPr>
              <a:t>көзқарастарды</a:t>
            </a:r>
          </a:p>
          <a:p>
            <a:pPr algn="ctr"/>
            <a:r>
              <a:rPr lang="kk-KZ">
                <a:solidFill>
                  <a:srgbClr val="000000"/>
                </a:solidFill>
              </a:rPr>
              <a:t> өзгерту</a:t>
            </a:r>
          </a:p>
        </p:txBody>
      </p:sp>
      <p:sp>
        <p:nvSpPr>
          <p:cNvPr id="24" name="Rectangle 11"/>
          <p:cNvSpPr>
            <a:spLocks noChangeArrowheads="1"/>
          </p:cNvSpPr>
          <p:nvPr/>
        </p:nvSpPr>
        <p:spPr bwMode="auto">
          <a:xfrm>
            <a:off x="6780213" y="1066800"/>
            <a:ext cx="2016125" cy="1011238"/>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Өз ойларын</a:t>
            </a:r>
          </a:p>
          <a:p>
            <a:pPr algn="ctr"/>
            <a:r>
              <a:rPr lang="kk-KZ">
                <a:solidFill>
                  <a:srgbClr val="000000"/>
                </a:solidFill>
              </a:rPr>
              <a:t>айтуға</a:t>
            </a:r>
          </a:p>
          <a:p>
            <a:pPr algn="ctr"/>
            <a:r>
              <a:rPr lang="kk-KZ">
                <a:solidFill>
                  <a:srgbClr val="000000"/>
                </a:solidFill>
              </a:rPr>
              <a:t>үйрету</a:t>
            </a:r>
          </a:p>
        </p:txBody>
      </p:sp>
      <p:sp>
        <p:nvSpPr>
          <p:cNvPr id="25" name="Rectangle 16"/>
          <p:cNvSpPr>
            <a:spLocks noChangeArrowheads="1"/>
          </p:cNvSpPr>
          <p:nvPr/>
        </p:nvSpPr>
        <p:spPr bwMode="auto">
          <a:xfrm>
            <a:off x="252413" y="2438400"/>
            <a:ext cx="2301875" cy="1260475"/>
          </a:xfrm>
          <a:prstGeom prst="rect">
            <a:avLst/>
          </a:prstGeom>
          <a:solidFill>
            <a:schemeClr val="accent1"/>
          </a:solidFill>
          <a:ln w="9525">
            <a:solidFill>
              <a:schemeClr val="tx1"/>
            </a:solidFill>
            <a:miter lim="800000"/>
            <a:headEnd/>
            <a:tailEnd/>
          </a:ln>
        </p:spPr>
        <p:txBody>
          <a:bodyPr wrap="none" anchor="ctr"/>
          <a:lstStyle/>
          <a:p>
            <a:pPr algn="ctr"/>
            <a:r>
              <a:rPr lang="kk-KZ" dirty="0">
                <a:solidFill>
                  <a:srgbClr val="000000"/>
                </a:solidFill>
              </a:rPr>
              <a:t>Білім</a:t>
            </a:r>
          </a:p>
          <a:p>
            <a:pPr algn="ctr"/>
            <a:r>
              <a:rPr lang="kk-KZ" dirty="0">
                <a:solidFill>
                  <a:srgbClr val="000000"/>
                </a:solidFill>
              </a:rPr>
              <a:t> іскерлік дағды-</a:t>
            </a:r>
          </a:p>
          <a:p>
            <a:pPr algn="ctr"/>
            <a:r>
              <a:rPr lang="kk-KZ" dirty="0">
                <a:solidFill>
                  <a:srgbClr val="000000"/>
                </a:solidFill>
              </a:rPr>
              <a:t>ны</a:t>
            </a:r>
          </a:p>
          <a:p>
            <a:pPr algn="ctr"/>
            <a:r>
              <a:rPr lang="kk-KZ" dirty="0">
                <a:solidFill>
                  <a:srgbClr val="000000"/>
                </a:solidFill>
              </a:rPr>
              <a:t>қалыптастыру</a:t>
            </a:r>
          </a:p>
        </p:txBody>
      </p:sp>
      <p:sp>
        <p:nvSpPr>
          <p:cNvPr id="26" name="Rectangle 17"/>
          <p:cNvSpPr>
            <a:spLocks noChangeArrowheads="1"/>
          </p:cNvSpPr>
          <p:nvPr/>
        </p:nvSpPr>
        <p:spPr bwMode="auto">
          <a:xfrm>
            <a:off x="6705600" y="2590800"/>
            <a:ext cx="2092325" cy="908050"/>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Технологиясының </a:t>
            </a:r>
          </a:p>
          <a:p>
            <a:pPr algn="ctr"/>
            <a:r>
              <a:rPr lang="kk-KZ">
                <a:solidFill>
                  <a:srgbClr val="000000"/>
                </a:solidFill>
              </a:rPr>
              <a:t>элементтері</a:t>
            </a:r>
          </a:p>
        </p:txBody>
      </p:sp>
      <p:sp>
        <p:nvSpPr>
          <p:cNvPr id="28" name="Rectangle 12"/>
          <p:cNvSpPr>
            <a:spLocks noChangeArrowheads="1"/>
          </p:cNvSpPr>
          <p:nvPr/>
        </p:nvSpPr>
        <p:spPr bwMode="auto">
          <a:xfrm>
            <a:off x="762000" y="4267200"/>
            <a:ext cx="2017713" cy="1066800"/>
          </a:xfrm>
          <a:prstGeom prst="rect">
            <a:avLst/>
          </a:prstGeom>
          <a:solidFill>
            <a:schemeClr val="accent1"/>
          </a:solidFill>
          <a:ln w="9525">
            <a:solidFill>
              <a:schemeClr val="tx1"/>
            </a:solidFill>
            <a:miter lim="800000"/>
            <a:headEnd/>
            <a:tailEnd/>
          </a:ln>
        </p:spPr>
        <p:txBody>
          <a:bodyPr wrap="none" anchor="ctr"/>
          <a:lstStyle/>
          <a:p>
            <a:pPr algn="ctr"/>
            <a:r>
              <a:rPr lang="kk-KZ" dirty="0">
                <a:solidFill>
                  <a:srgbClr val="000000"/>
                </a:solidFill>
              </a:rPr>
              <a:t>Басқаларды</a:t>
            </a:r>
          </a:p>
          <a:p>
            <a:pPr algn="ctr"/>
            <a:r>
              <a:rPr lang="kk-KZ" dirty="0">
                <a:solidFill>
                  <a:srgbClr val="000000"/>
                </a:solidFill>
              </a:rPr>
              <a:t> тыңдай</a:t>
            </a:r>
          </a:p>
          <a:p>
            <a:pPr algn="ctr"/>
            <a:r>
              <a:rPr lang="kk-KZ" dirty="0">
                <a:solidFill>
                  <a:srgbClr val="000000"/>
                </a:solidFill>
              </a:rPr>
              <a:t> білу</a:t>
            </a:r>
          </a:p>
        </p:txBody>
      </p:sp>
      <p:sp>
        <p:nvSpPr>
          <p:cNvPr id="29" name="Rectangle 13"/>
          <p:cNvSpPr>
            <a:spLocks noChangeArrowheads="1"/>
          </p:cNvSpPr>
          <p:nvPr/>
        </p:nvSpPr>
        <p:spPr bwMode="auto">
          <a:xfrm>
            <a:off x="3322638" y="4238625"/>
            <a:ext cx="2305050" cy="1171575"/>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Қарым-қатынас</a:t>
            </a:r>
          </a:p>
          <a:p>
            <a:pPr algn="ctr"/>
            <a:r>
              <a:rPr lang="kk-KZ">
                <a:solidFill>
                  <a:srgbClr val="000000"/>
                </a:solidFill>
              </a:rPr>
              <a:t> жасауға</a:t>
            </a:r>
          </a:p>
          <a:p>
            <a:pPr algn="ctr"/>
            <a:r>
              <a:rPr lang="kk-KZ">
                <a:solidFill>
                  <a:srgbClr val="000000"/>
                </a:solidFill>
              </a:rPr>
              <a:t> үйрету</a:t>
            </a:r>
          </a:p>
        </p:txBody>
      </p:sp>
      <p:sp>
        <p:nvSpPr>
          <p:cNvPr id="30" name="Rectangle 15"/>
          <p:cNvSpPr>
            <a:spLocks noChangeArrowheads="1"/>
          </p:cNvSpPr>
          <p:nvPr/>
        </p:nvSpPr>
        <p:spPr bwMode="auto">
          <a:xfrm>
            <a:off x="6011863" y="4294188"/>
            <a:ext cx="2016125" cy="1116012"/>
          </a:xfrm>
          <a:prstGeom prst="rect">
            <a:avLst/>
          </a:prstGeom>
          <a:solidFill>
            <a:schemeClr val="accent1"/>
          </a:solidFill>
          <a:ln w="9525">
            <a:solidFill>
              <a:schemeClr val="tx1"/>
            </a:solidFill>
            <a:miter lim="800000"/>
            <a:headEnd/>
            <a:tailEnd/>
          </a:ln>
        </p:spPr>
        <p:txBody>
          <a:bodyPr wrap="none" anchor="ctr"/>
          <a:lstStyle/>
          <a:p>
            <a:pPr algn="ctr"/>
            <a:r>
              <a:rPr lang="kk-KZ">
                <a:solidFill>
                  <a:srgbClr val="000000"/>
                </a:solidFill>
              </a:rPr>
              <a:t>Өз ойын</a:t>
            </a:r>
          </a:p>
          <a:p>
            <a:pPr algn="ctr"/>
            <a:r>
              <a:rPr lang="kk-KZ">
                <a:solidFill>
                  <a:srgbClr val="000000"/>
                </a:solidFill>
              </a:rPr>
              <a:t> тұжырымдай</a:t>
            </a:r>
          </a:p>
          <a:p>
            <a:pPr algn="ctr"/>
            <a:r>
              <a:rPr lang="kk-KZ">
                <a:solidFill>
                  <a:srgbClr val="000000"/>
                </a:solidFill>
              </a:rPr>
              <a:t> білу</a:t>
            </a:r>
          </a:p>
        </p:txBody>
      </p:sp>
      <p:cxnSp>
        <p:nvCxnSpPr>
          <p:cNvPr id="32" name="Прямая соединительная линия 31"/>
          <p:cNvCxnSpPr/>
          <p:nvPr/>
        </p:nvCxnSpPr>
        <p:spPr>
          <a:xfrm>
            <a:off x="1981200" y="2133600"/>
            <a:ext cx="1143000" cy="533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338554" cy="830997"/>
          </a:xfrm>
          <a:prstGeom prst="rect">
            <a:avLst/>
          </a:prstGeom>
        </p:spPr>
        <p:txBody>
          <a:bodyPr wrap="none">
            <a:spAutoFit/>
          </a:bodyPr>
          <a:lstStyle/>
          <a:p>
            <a:r>
              <a:rPr lang="kk-KZ" sz="4800" dirty="0" smtClean="0">
                <a:latin typeface="Times New Roman" pitchFamily="18" charset="0"/>
                <a:cs typeface="Times New Roman" pitchFamily="18" charset="0"/>
              </a:rPr>
              <a:t> </a:t>
            </a:r>
            <a:endParaRPr lang="kk-KZ" sz="4800" dirty="0" smtClean="0">
              <a:solidFill>
                <a:schemeClr val="accent2">
                  <a:lumMod val="50000"/>
                </a:schemeClr>
              </a:solidFill>
            </a:endParaRPr>
          </a:p>
        </p:txBody>
      </p:sp>
      <p:pic>
        <p:nvPicPr>
          <p:cNvPr id="11" name="Picture 4" descr="http://im6-tub.mail.ru/i?id=36451430&amp;tov=6">
            <a:hlinkClick r:id="rId3"/>
          </p:cNvPr>
          <p:cNvPicPr>
            <a:picLocks noChangeAspect="1" noChangeArrowheads="1"/>
          </p:cNvPicPr>
          <p:nvPr/>
        </p:nvPicPr>
        <p:blipFill>
          <a:blip r:embed="rId4" r:link="rId5" cstate="print">
            <a:clrChange>
              <a:clrFrom>
                <a:srgbClr val="FFFFFF"/>
              </a:clrFrom>
              <a:clrTo>
                <a:srgbClr val="FFFFFF">
                  <a:alpha val="0"/>
                </a:srgbClr>
              </a:clrTo>
            </a:clrChange>
          </a:blip>
          <a:srcRect/>
          <a:stretch>
            <a:fillRect/>
          </a:stretch>
        </p:blipFill>
        <p:spPr bwMode="auto">
          <a:xfrm>
            <a:off x="7467600" y="0"/>
            <a:ext cx="1676400" cy="1752600"/>
          </a:xfrm>
          <a:prstGeom prst="rect">
            <a:avLst/>
          </a:prstGeom>
          <a:noFill/>
          <a:ln w="9525">
            <a:noFill/>
            <a:miter lim="800000"/>
            <a:headEnd/>
            <a:tailEnd/>
          </a:ln>
        </p:spPr>
      </p:pic>
      <p:cxnSp>
        <p:nvCxnSpPr>
          <p:cNvPr id="32" name="Прямая соединительная линия 31"/>
          <p:cNvCxnSpPr/>
          <p:nvPr/>
        </p:nvCxnSpPr>
        <p:spPr>
          <a:xfrm>
            <a:off x="1981200" y="2133600"/>
            <a:ext cx="1143000" cy="533400"/>
          </a:xfrm>
          <a:prstGeom prst="line">
            <a:avLst/>
          </a:prstGeom>
        </p:spPr>
        <p:style>
          <a:lnRef idx="1">
            <a:schemeClr val="accent1"/>
          </a:lnRef>
          <a:fillRef idx="0">
            <a:schemeClr val="accent1"/>
          </a:fillRef>
          <a:effectRef idx="0">
            <a:schemeClr val="accent1"/>
          </a:effectRef>
          <a:fontRef idx="minor">
            <a:schemeClr val="tx1"/>
          </a:fontRef>
        </p:style>
      </p:cxnSp>
      <p:sp>
        <p:nvSpPr>
          <p:cNvPr id="18" name="AutoShape 8"/>
          <p:cNvSpPr>
            <a:spLocks noChangeArrowheads="1"/>
          </p:cNvSpPr>
          <p:nvPr/>
        </p:nvSpPr>
        <p:spPr bwMode="auto">
          <a:xfrm>
            <a:off x="2895600" y="1828800"/>
            <a:ext cx="3657600" cy="2362200"/>
          </a:xfrm>
          <a:prstGeom prst="irregularSeal2">
            <a:avLst/>
          </a:prstGeom>
          <a:gradFill rotWithShape="1">
            <a:gsLst>
              <a:gs pos="0">
                <a:srgbClr val="FFFFFF"/>
              </a:gs>
              <a:gs pos="7001">
                <a:srgbClr val="E6E6E6"/>
              </a:gs>
              <a:gs pos="32001">
                <a:srgbClr val="7D8496"/>
              </a:gs>
              <a:gs pos="47000">
                <a:srgbClr val="E6E6E6"/>
              </a:gs>
              <a:gs pos="85001">
                <a:srgbClr val="7D8496"/>
              </a:gs>
              <a:gs pos="100000">
                <a:srgbClr val="E6E6E6"/>
              </a:gs>
            </a:gsLst>
            <a:lin ang="2700000" scaled="1"/>
          </a:gradFill>
          <a:ln w="9525">
            <a:solidFill>
              <a:schemeClr val="tx1"/>
            </a:solidFill>
            <a:miter lim="800000"/>
            <a:headEnd/>
            <a:tailEnd/>
          </a:ln>
          <a:effectLst/>
        </p:spPr>
        <p:txBody>
          <a:bodyPr anchor="ctr"/>
          <a:lstStyle/>
          <a:p>
            <a:pPr algn="ctr">
              <a:defRPr/>
            </a:pPr>
            <a:r>
              <a:rPr lang="kk-KZ" b="1" i="1" dirty="0">
                <a:solidFill>
                  <a:srgbClr val="800000"/>
                </a:solidFill>
                <a:effectLst>
                  <a:outerShdw blurRad="38100" dist="38100" dir="2700000" algn="tl">
                    <a:srgbClr val="C0C0C0"/>
                  </a:outerShdw>
                </a:effectLst>
              </a:rPr>
              <a:t>Мұғалімнің байланыс ортасы</a:t>
            </a:r>
            <a:endParaRPr lang="ru-RU" b="1" i="1" dirty="0">
              <a:solidFill>
                <a:srgbClr val="800000"/>
              </a:solidFill>
              <a:effectLst>
                <a:outerShdw blurRad="38100" dist="38100" dir="2700000" algn="tl">
                  <a:srgbClr val="C0C0C0"/>
                </a:outerShdw>
              </a:effectLst>
            </a:endParaRPr>
          </a:p>
        </p:txBody>
      </p:sp>
      <p:sp>
        <p:nvSpPr>
          <p:cNvPr id="27" name="AutoShape 4"/>
          <p:cNvSpPr>
            <a:spLocks noChangeArrowheads="1"/>
          </p:cNvSpPr>
          <p:nvPr/>
        </p:nvSpPr>
        <p:spPr bwMode="auto">
          <a:xfrm>
            <a:off x="6629400" y="1600200"/>
            <a:ext cx="2057400" cy="1371600"/>
          </a:xfrm>
          <a:prstGeom prst="wedgeEllipseCallout">
            <a:avLst>
              <a:gd name="adj1" fmla="val -89968"/>
              <a:gd name="adj2" fmla="val 43287"/>
            </a:avLst>
          </a:prstGeom>
          <a:solidFill>
            <a:schemeClr val="tx2"/>
          </a:solidFill>
          <a:ln w="9525">
            <a:solidFill>
              <a:schemeClr val="tx1"/>
            </a:solidFill>
            <a:miter lim="800000"/>
            <a:headEnd/>
            <a:tailEnd/>
          </a:ln>
        </p:spPr>
        <p:txBody>
          <a:bodyPr anchor="ctr"/>
          <a:lstStyle/>
          <a:p>
            <a:pPr algn="ctr"/>
            <a:r>
              <a:rPr lang="kk-KZ" sz="1600" b="1" dirty="0">
                <a:solidFill>
                  <a:schemeClr val="bg1"/>
                </a:solidFill>
              </a:rPr>
              <a:t>Медицина мекемелері</a:t>
            </a:r>
            <a:endParaRPr lang="ru-RU" sz="1600" b="1" dirty="0">
              <a:solidFill>
                <a:schemeClr val="bg1"/>
              </a:solidFill>
            </a:endParaRPr>
          </a:p>
        </p:txBody>
      </p:sp>
      <p:sp>
        <p:nvSpPr>
          <p:cNvPr id="31" name="AutoShape 3"/>
          <p:cNvSpPr>
            <a:spLocks noChangeArrowheads="1"/>
          </p:cNvSpPr>
          <p:nvPr/>
        </p:nvSpPr>
        <p:spPr bwMode="auto">
          <a:xfrm>
            <a:off x="3657600" y="304800"/>
            <a:ext cx="2438400" cy="1295400"/>
          </a:xfrm>
          <a:prstGeom prst="wedgeEllipseCallout">
            <a:avLst>
              <a:gd name="adj1" fmla="val -3579"/>
              <a:gd name="adj2" fmla="val 91176"/>
            </a:avLst>
          </a:prstGeom>
          <a:solidFill>
            <a:srgbClr val="2CE45C"/>
          </a:solidFill>
          <a:ln w="9525">
            <a:solidFill>
              <a:schemeClr val="tx1"/>
            </a:solidFill>
            <a:miter lim="800000"/>
            <a:headEnd/>
            <a:tailEnd/>
          </a:ln>
        </p:spPr>
        <p:txBody>
          <a:bodyPr anchor="ctr"/>
          <a:lstStyle/>
          <a:p>
            <a:pPr algn="ctr"/>
            <a:r>
              <a:rPr lang="kk-KZ" b="1" dirty="0" smtClean="0">
                <a:solidFill>
                  <a:srgbClr val="800000"/>
                </a:solidFill>
              </a:rPr>
              <a:t>Қалалық </a:t>
            </a:r>
            <a:r>
              <a:rPr lang="kk-KZ" b="1" dirty="0">
                <a:solidFill>
                  <a:srgbClr val="800000"/>
                </a:solidFill>
              </a:rPr>
              <a:t>білім бөлімі</a:t>
            </a:r>
            <a:endParaRPr lang="ru-RU" b="1" dirty="0">
              <a:solidFill>
                <a:srgbClr val="800000"/>
              </a:solidFill>
            </a:endParaRPr>
          </a:p>
        </p:txBody>
      </p:sp>
      <p:sp>
        <p:nvSpPr>
          <p:cNvPr id="33" name="AutoShape 2"/>
          <p:cNvSpPr>
            <a:spLocks noChangeArrowheads="1"/>
          </p:cNvSpPr>
          <p:nvPr/>
        </p:nvSpPr>
        <p:spPr bwMode="auto">
          <a:xfrm>
            <a:off x="838200" y="990600"/>
            <a:ext cx="2438400" cy="1295400"/>
          </a:xfrm>
          <a:prstGeom prst="wedgeEllipseCallout">
            <a:avLst>
              <a:gd name="adj1" fmla="val 65106"/>
              <a:gd name="adj2" fmla="val 76838"/>
            </a:avLst>
          </a:prstGeom>
          <a:gradFill rotWithShape="1">
            <a:gsLst>
              <a:gs pos="0">
                <a:srgbClr val="C620B2"/>
              </a:gs>
              <a:gs pos="100000">
                <a:srgbClr val="5C0F52"/>
              </a:gs>
            </a:gsLst>
            <a:lin ang="5400000" scaled="1"/>
          </a:gradFill>
          <a:ln w="9525">
            <a:solidFill>
              <a:schemeClr val="tx1"/>
            </a:solidFill>
            <a:miter lim="800000"/>
            <a:headEnd/>
            <a:tailEnd/>
          </a:ln>
        </p:spPr>
        <p:txBody>
          <a:bodyPr anchor="ctr"/>
          <a:lstStyle/>
          <a:p>
            <a:pPr algn="ctr"/>
            <a:r>
              <a:rPr lang="kk-KZ" b="1" dirty="0">
                <a:solidFill>
                  <a:schemeClr val="bg1"/>
                </a:solidFill>
              </a:rPr>
              <a:t>Мәдениет мекемелері</a:t>
            </a:r>
            <a:endParaRPr lang="ru-RU" b="1" dirty="0">
              <a:solidFill>
                <a:schemeClr val="bg1"/>
              </a:solidFill>
            </a:endParaRPr>
          </a:p>
        </p:txBody>
      </p:sp>
      <p:sp>
        <p:nvSpPr>
          <p:cNvPr id="36" name="AutoShape 7"/>
          <p:cNvSpPr>
            <a:spLocks noChangeArrowheads="1"/>
          </p:cNvSpPr>
          <p:nvPr/>
        </p:nvSpPr>
        <p:spPr bwMode="auto">
          <a:xfrm>
            <a:off x="228600" y="3276600"/>
            <a:ext cx="2438400" cy="1295400"/>
          </a:xfrm>
          <a:prstGeom prst="wedgeEllipseCallout">
            <a:avLst>
              <a:gd name="adj1" fmla="val 80861"/>
              <a:gd name="adj2" fmla="val -32352"/>
            </a:avLst>
          </a:prstGeom>
          <a:solidFill>
            <a:srgbClr val="4134EC"/>
          </a:solidFill>
          <a:ln w="9525">
            <a:solidFill>
              <a:schemeClr val="tx1"/>
            </a:solidFill>
            <a:miter lim="800000"/>
            <a:headEnd/>
            <a:tailEnd/>
          </a:ln>
        </p:spPr>
        <p:txBody>
          <a:bodyPr anchor="ctr"/>
          <a:lstStyle/>
          <a:p>
            <a:pPr algn="ctr"/>
            <a:r>
              <a:rPr lang="kk-KZ" sz="1600" b="1" dirty="0" smtClean="0">
                <a:solidFill>
                  <a:schemeClr val="bg1"/>
                </a:solidFill>
              </a:rPr>
              <a:t>Мектептегі психолог, инспектор қызметкерлері</a:t>
            </a:r>
            <a:endParaRPr lang="ru-RU" sz="1600" b="1" dirty="0">
              <a:solidFill>
                <a:schemeClr val="bg1"/>
              </a:solidFill>
            </a:endParaRPr>
          </a:p>
        </p:txBody>
      </p:sp>
      <p:sp>
        <p:nvSpPr>
          <p:cNvPr id="37" name="AutoShape 6"/>
          <p:cNvSpPr>
            <a:spLocks noChangeArrowheads="1"/>
          </p:cNvSpPr>
          <p:nvPr/>
        </p:nvSpPr>
        <p:spPr bwMode="auto">
          <a:xfrm>
            <a:off x="2743200" y="5029200"/>
            <a:ext cx="2438400" cy="1295400"/>
          </a:xfrm>
          <a:prstGeom prst="wedgeEllipseCallout">
            <a:avLst>
              <a:gd name="adj1" fmla="val 10870"/>
              <a:gd name="adj2" fmla="val -130514"/>
            </a:avLst>
          </a:prstGeom>
          <a:solidFill>
            <a:srgbClr val="FF9999"/>
          </a:solidFill>
          <a:ln w="9525">
            <a:solidFill>
              <a:schemeClr val="tx1"/>
            </a:solidFill>
            <a:miter lim="800000"/>
            <a:headEnd/>
            <a:tailEnd/>
          </a:ln>
        </p:spPr>
        <p:txBody>
          <a:bodyPr anchor="ctr"/>
          <a:lstStyle/>
          <a:p>
            <a:pPr algn="ctr"/>
            <a:r>
              <a:rPr lang="kk-KZ" b="1"/>
              <a:t>Ата-ана</a:t>
            </a:r>
            <a:endParaRPr lang="ru-RU" b="1"/>
          </a:p>
        </p:txBody>
      </p:sp>
      <p:sp>
        <p:nvSpPr>
          <p:cNvPr id="38" name="AutoShape 5"/>
          <p:cNvSpPr>
            <a:spLocks noChangeArrowheads="1"/>
          </p:cNvSpPr>
          <p:nvPr/>
        </p:nvSpPr>
        <p:spPr bwMode="auto">
          <a:xfrm>
            <a:off x="5867400" y="4038600"/>
            <a:ext cx="2438400" cy="1295400"/>
          </a:xfrm>
          <a:prstGeom prst="wedgeEllipseCallout">
            <a:avLst>
              <a:gd name="adj1" fmla="val -67579"/>
              <a:gd name="adj2" fmla="val -90194"/>
            </a:avLst>
          </a:prstGeom>
          <a:solidFill>
            <a:schemeClr val="folHlink"/>
          </a:solidFill>
          <a:ln w="9525">
            <a:solidFill>
              <a:schemeClr val="tx1"/>
            </a:solidFill>
            <a:miter lim="800000"/>
            <a:headEnd/>
            <a:tailEnd/>
          </a:ln>
        </p:spPr>
        <p:txBody>
          <a:bodyPr anchor="ctr"/>
          <a:lstStyle/>
          <a:p>
            <a:pPr algn="ctr"/>
            <a:r>
              <a:rPr lang="kk-KZ" b="1" dirty="0" smtClean="0">
                <a:solidFill>
                  <a:srgbClr val="800000"/>
                </a:solidFill>
              </a:rPr>
              <a:t>Облыстық </a:t>
            </a:r>
            <a:r>
              <a:rPr lang="kk-KZ" b="1" dirty="0">
                <a:solidFill>
                  <a:srgbClr val="800000"/>
                </a:solidFill>
              </a:rPr>
              <a:t>білім бөлімі</a:t>
            </a:r>
            <a:endParaRPr lang="ru-RU" b="1" dirty="0">
              <a:solidFill>
                <a:srgbClr val="8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anim calcmode="lin" valueType="num">
                                      <p:cBhvr>
                                        <p:cTn id="8" dur="2000" fill="hold"/>
                                        <p:tgtEl>
                                          <p:spTgt spid="18"/>
                                        </p:tgtEl>
                                        <p:attrNameLst>
                                          <p:attrName>ppt_w</p:attrName>
                                        </p:attrNameLst>
                                      </p:cBhvr>
                                      <p:tavLst>
                                        <p:tav tm="0" fmla="#ppt_w*sin(2.5*pi*$)">
                                          <p:val>
                                            <p:fltVal val="0"/>
                                          </p:val>
                                        </p:tav>
                                        <p:tav tm="100000">
                                          <p:val>
                                            <p:fltVal val="1"/>
                                          </p:val>
                                        </p:tav>
                                      </p:tavLst>
                                    </p:anim>
                                    <p:anim calcmode="lin" valueType="num">
                                      <p:cBhvr>
                                        <p:cTn id="9" dur="20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500" fill="hold"/>
                                        <p:tgtEl>
                                          <p:spTgt spid="27"/>
                                        </p:tgtEl>
                                        <p:attrNameLst>
                                          <p:attrName>ppt_w</p:attrName>
                                        </p:attrNameLst>
                                      </p:cBhvr>
                                      <p:tavLst>
                                        <p:tav tm="0">
                                          <p:val>
                                            <p:fltVal val="0"/>
                                          </p:val>
                                        </p:tav>
                                        <p:tav tm="100000">
                                          <p:val>
                                            <p:strVal val="#ppt_w"/>
                                          </p:val>
                                        </p:tav>
                                      </p:tavLst>
                                    </p:anim>
                                    <p:anim calcmode="lin" valueType="num">
                                      <p:cBhvr>
                                        <p:cTn id="15" dur="500" fill="hold"/>
                                        <p:tgtEl>
                                          <p:spTgt spid="27"/>
                                        </p:tgtEl>
                                        <p:attrNameLst>
                                          <p:attrName>ppt_h</p:attrName>
                                        </p:attrNameLst>
                                      </p:cBhvr>
                                      <p:tavLst>
                                        <p:tav tm="0">
                                          <p:val>
                                            <p:fltVal val="0"/>
                                          </p:val>
                                        </p:tav>
                                        <p:tav tm="100000">
                                          <p:val>
                                            <p:strVal val="#ppt_h"/>
                                          </p:val>
                                        </p:tav>
                                      </p:tavLst>
                                    </p:anim>
                                    <p:anim calcmode="lin" valueType="num">
                                      <p:cBhvr>
                                        <p:cTn id="16" dur="500" fill="hold"/>
                                        <p:tgtEl>
                                          <p:spTgt spid="27"/>
                                        </p:tgtEl>
                                        <p:attrNameLst>
                                          <p:attrName>style.rotation</p:attrName>
                                        </p:attrNameLst>
                                      </p:cBhvr>
                                      <p:tavLst>
                                        <p:tav tm="0">
                                          <p:val>
                                            <p:fltVal val="360"/>
                                          </p:val>
                                        </p:tav>
                                        <p:tav tm="100000">
                                          <p:val>
                                            <p:fltVal val="0"/>
                                          </p:val>
                                        </p:tav>
                                      </p:tavLst>
                                    </p:anim>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 calcmode="lin" valueType="num">
                                      <p:cBhvr>
                                        <p:cTn id="24" dur="500" fill="hold"/>
                                        <p:tgtEl>
                                          <p:spTgt spid="31"/>
                                        </p:tgtEl>
                                        <p:attrNameLst>
                                          <p:attrName>style.rotation</p:attrName>
                                        </p:attrNameLst>
                                      </p:cBhvr>
                                      <p:tavLst>
                                        <p:tav tm="0">
                                          <p:val>
                                            <p:fltVal val="360"/>
                                          </p:val>
                                        </p:tav>
                                        <p:tav tm="100000">
                                          <p:val>
                                            <p:fltVal val="0"/>
                                          </p:val>
                                        </p:tav>
                                      </p:tavLst>
                                    </p:anim>
                                    <p:animEffect transition="in" filter="fade">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p:cTn id="30" dur="500" fill="hold"/>
                                        <p:tgtEl>
                                          <p:spTgt spid="33"/>
                                        </p:tgtEl>
                                        <p:attrNameLst>
                                          <p:attrName>ppt_w</p:attrName>
                                        </p:attrNameLst>
                                      </p:cBhvr>
                                      <p:tavLst>
                                        <p:tav tm="0">
                                          <p:val>
                                            <p:fltVal val="0"/>
                                          </p:val>
                                        </p:tav>
                                        <p:tav tm="100000">
                                          <p:val>
                                            <p:strVal val="#ppt_w"/>
                                          </p:val>
                                        </p:tav>
                                      </p:tavLst>
                                    </p:anim>
                                    <p:anim calcmode="lin" valueType="num">
                                      <p:cBhvr>
                                        <p:cTn id="31" dur="500" fill="hold"/>
                                        <p:tgtEl>
                                          <p:spTgt spid="33"/>
                                        </p:tgtEl>
                                        <p:attrNameLst>
                                          <p:attrName>ppt_h</p:attrName>
                                        </p:attrNameLst>
                                      </p:cBhvr>
                                      <p:tavLst>
                                        <p:tav tm="0">
                                          <p:val>
                                            <p:fltVal val="0"/>
                                          </p:val>
                                        </p:tav>
                                        <p:tav tm="100000">
                                          <p:val>
                                            <p:strVal val="#ppt_h"/>
                                          </p:val>
                                        </p:tav>
                                      </p:tavLst>
                                    </p:anim>
                                    <p:anim calcmode="lin" valueType="num">
                                      <p:cBhvr>
                                        <p:cTn id="32" dur="500" fill="hold"/>
                                        <p:tgtEl>
                                          <p:spTgt spid="33"/>
                                        </p:tgtEl>
                                        <p:attrNameLst>
                                          <p:attrName>style.rotation</p:attrName>
                                        </p:attrNameLst>
                                      </p:cBhvr>
                                      <p:tavLst>
                                        <p:tav tm="0">
                                          <p:val>
                                            <p:fltVal val="360"/>
                                          </p:val>
                                        </p:tav>
                                        <p:tav tm="100000">
                                          <p:val>
                                            <p:fltVal val="0"/>
                                          </p:val>
                                        </p:tav>
                                      </p:tavLst>
                                    </p:anim>
                                    <p:animEffect transition="in" filter="fade">
                                      <p:cBhvr>
                                        <p:cTn id="33" dur="500"/>
                                        <p:tgtEl>
                                          <p:spTgt spid="33"/>
                                        </p:tgtEl>
                                      </p:cBhvr>
                                    </p:animEffect>
                                  </p:childTnLst>
                                </p:cTn>
                              </p:par>
                            </p:childTnLst>
                          </p:cTn>
                        </p:par>
                      </p:childTnLst>
                    </p:cTn>
                  </p:par>
                  <p:par>
                    <p:cTn id="34" fill="hold">
                      <p:stCondLst>
                        <p:cond delay="indefinite"/>
                      </p:stCondLst>
                      <p:childTnLst>
                        <p:par>
                          <p:cTn id="35" fill="hold">
                            <p:stCondLst>
                              <p:cond delay="0"/>
                            </p:stCondLst>
                            <p:childTnLst>
                              <p:par>
                                <p:cTn id="36" presetID="49" presetClass="entr" presetSubtype="0" decel="100000" fill="hold" grpId="0" nodeType="click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fltVal val="0"/>
                                          </p:val>
                                        </p:tav>
                                        <p:tav tm="100000">
                                          <p:val>
                                            <p:strVal val="#ppt_h"/>
                                          </p:val>
                                        </p:tav>
                                      </p:tavLst>
                                    </p:anim>
                                    <p:anim calcmode="lin" valueType="num">
                                      <p:cBhvr>
                                        <p:cTn id="40" dur="500" fill="hold"/>
                                        <p:tgtEl>
                                          <p:spTgt spid="36"/>
                                        </p:tgtEl>
                                        <p:attrNameLst>
                                          <p:attrName>style.rotation</p:attrName>
                                        </p:attrNameLst>
                                      </p:cBhvr>
                                      <p:tavLst>
                                        <p:tav tm="0">
                                          <p:val>
                                            <p:fltVal val="360"/>
                                          </p:val>
                                        </p:tav>
                                        <p:tav tm="100000">
                                          <p:val>
                                            <p:fltVal val="0"/>
                                          </p:val>
                                        </p:tav>
                                      </p:tavLst>
                                    </p:anim>
                                    <p:animEffect transition="in" filter="fade">
                                      <p:cBhvr>
                                        <p:cTn id="41" dur="500"/>
                                        <p:tgtEl>
                                          <p:spTgt spid="36"/>
                                        </p:tgtEl>
                                      </p:cBhvr>
                                    </p:animEffect>
                                  </p:childTnLst>
                                </p:cTn>
                              </p:par>
                            </p:childTnLst>
                          </p:cTn>
                        </p:par>
                      </p:childTnLst>
                    </p:cTn>
                  </p:par>
                  <p:par>
                    <p:cTn id="42" fill="hold">
                      <p:stCondLst>
                        <p:cond delay="indefinite"/>
                      </p:stCondLst>
                      <p:childTnLst>
                        <p:par>
                          <p:cTn id="43" fill="hold">
                            <p:stCondLst>
                              <p:cond delay="0"/>
                            </p:stCondLst>
                            <p:childTnLst>
                              <p:par>
                                <p:cTn id="44" presetID="49" presetClass="entr" presetSubtype="0" decel="100000" fill="hold" grpId="0" nodeType="click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 calcmode="lin" valueType="num">
                                      <p:cBhvr>
                                        <p:cTn id="48" dur="500" fill="hold"/>
                                        <p:tgtEl>
                                          <p:spTgt spid="37"/>
                                        </p:tgtEl>
                                        <p:attrNameLst>
                                          <p:attrName>style.rotation</p:attrName>
                                        </p:attrNameLst>
                                      </p:cBhvr>
                                      <p:tavLst>
                                        <p:tav tm="0">
                                          <p:val>
                                            <p:fltVal val="360"/>
                                          </p:val>
                                        </p:tav>
                                        <p:tav tm="100000">
                                          <p:val>
                                            <p:fltVal val="0"/>
                                          </p:val>
                                        </p:tav>
                                      </p:tavLst>
                                    </p:anim>
                                    <p:animEffect transition="in" filter="fade">
                                      <p:cBhvr>
                                        <p:cTn id="49" dur="500"/>
                                        <p:tgtEl>
                                          <p:spTgt spid="37"/>
                                        </p:tgtEl>
                                      </p:cBhvr>
                                    </p:animEffect>
                                  </p:childTnLst>
                                </p:cTn>
                              </p:par>
                            </p:childTnLst>
                          </p:cTn>
                        </p:par>
                      </p:childTnLst>
                    </p:cTn>
                  </p:par>
                  <p:par>
                    <p:cTn id="50" fill="hold">
                      <p:stCondLst>
                        <p:cond delay="indefinite"/>
                      </p:stCondLst>
                      <p:childTnLst>
                        <p:par>
                          <p:cTn id="51" fill="hold">
                            <p:stCondLst>
                              <p:cond delay="0"/>
                            </p:stCondLst>
                            <p:childTnLst>
                              <p:par>
                                <p:cTn id="52" presetID="49" presetClass="entr" presetSubtype="0" decel="10000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p:cTn id="54" dur="500" fill="hold"/>
                                        <p:tgtEl>
                                          <p:spTgt spid="38"/>
                                        </p:tgtEl>
                                        <p:attrNameLst>
                                          <p:attrName>ppt_w</p:attrName>
                                        </p:attrNameLst>
                                      </p:cBhvr>
                                      <p:tavLst>
                                        <p:tav tm="0">
                                          <p:val>
                                            <p:fltVal val="0"/>
                                          </p:val>
                                        </p:tav>
                                        <p:tav tm="100000">
                                          <p:val>
                                            <p:strVal val="#ppt_w"/>
                                          </p:val>
                                        </p:tav>
                                      </p:tavLst>
                                    </p:anim>
                                    <p:anim calcmode="lin" valueType="num">
                                      <p:cBhvr>
                                        <p:cTn id="55" dur="500" fill="hold"/>
                                        <p:tgtEl>
                                          <p:spTgt spid="38"/>
                                        </p:tgtEl>
                                        <p:attrNameLst>
                                          <p:attrName>ppt_h</p:attrName>
                                        </p:attrNameLst>
                                      </p:cBhvr>
                                      <p:tavLst>
                                        <p:tav tm="0">
                                          <p:val>
                                            <p:fltVal val="0"/>
                                          </p:val>
                                        </p:tav>
                                        <p:tav tm="100000">
                                          <p:val>
                                            <p:strVal val="#ppt_h"/>
                                          </p:val>
                                        </p:tav>
                                      </p:tavLst>
                                    </p:anim>
                                    <p:anim calcmode="lin" valueType="num">
                                      <p:cBhvr>
                                        <p:cTn id="56" dur="500" fill="hold"/>
                                        <p:tgtEl>
                                          <p:spTgt spid="38"/>
                                        </p:tgtEl>
                                        <p:attrNameLst>
                                          <p:attrName>style.rotation</p:attrName>
                                        </p:attrNameLst>
                                      </p:cBhvr>
                                      <p:tavLst>
                                        <p:tav tm="0">
                                          <p:val>
                                            <p:fltVal val="360"/>
                                          </p:val>
                                        </p:tav>
                                        <p:tav tm="100000">
                                          <p:val>
                                            <p:fltVal val="0"/>
                                          </p:val>
                                        </p:tav>
                                      </p:tavLst>
                                    </p:anim>
                                    <p:animEffect transition="in" filter="fade">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7" grpId="0" animBg="1"/>
      <p:bldP spid="31" grpId="0" animBg="1"/>
      <p:bldP spid="33" grpId="0" animBg="1"/>
      <p:bldP spid="36" grpId="0" animBg="1"/>
      <p:bldP spid="37" grpId="0"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2" descr="055"/>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2531" name="Oval 6"/>
          <p:cNvSpPr>
            <a:spLocks noChangeArrowheads="1"/>
          </p:cNvSpPr>
          <p:nvPr/>
        </p:nvSpPr>
        <p:spPr bwMode="auto">
          <a:xfrm>
            <a:off x="1066800" y="381000"/>
            <a:ext cx="2971800" cy="1447800"/>
          </a:xfrm>
          <a:prstGeom prst="ellipse">
            <a:avLst/>
          </a:prstGeom>
          <a:gradFill rotWithShape="1">
            <a:gsLst>
              <a:gs pos="0">
                <a:schemeClr val="bg1"/>
              </a:gs>
              <a:gs pos="100000">
                <a:srgbClr val="E8ED2D"/>
              </a:gs>
            </a:gsLst>
            <a:path path="shape">
              <a:fillToRect l="50000" t="50000" r="50000" b="50000"/>
            </a:path>
          </a:gradFill>
          <a:ln w="9525">
            <a:solidFill>
              <a:schemeClr val="tx1"/>
            </a:solidFill>
            <a:round/>
            <a:headEnd/>
            <a:tailEnd/>
          </a:ln>
        </p:spPr>
        <p:txBody>
          <a:bodyPr wrap="none" anchor="ctr"/>
          <a:lstStyle/>
          <a:p>
            <a:pPr algn="ctr"/>
            <a:r>
              <a:rPr lang="kk-KZ" sz="2800" b="1" i="1" dirty="0">
                <a:solidFill>
                  <a:schemeClr val="accent2"/>
                </a:solidFill>
              </a:rPr>
              <a:t>Ғылыми ізденіс</a:t>
            </a:r>
            <a:endParaRPr lang="ru-RU" sz="2800" b="1" i="1" dirty="0">
              <a:solidFill>
                <a:schemeClr val="accent2"/>
              </a:solidFill>
            </a:endParaRPr>
          </a:p>
        </p:txBody>
      </p:sp>
      <p:sp>
        <p:nvSpPr>
          <p:cNvPr id="22532" name="Oval 7"/>
          <p:cNvSpPr>
            <a:spLocks noChangeArrowheads="1"/>
          </p:cNvSpPr>
          <p:nvPr/>
        </p:nvSpPr>
        <p:spPr bwMode="auto">
          <a:xfrm>
            <a:off x="0" y="2362200"/>
            <a:ext cx="2895600" cy="1828800"/>
          </a:xfrm>
          <a:prstGeom prst="ellipse">
            <a:avLst/>
          </a:prstGeom>
          <a:gradFill rotWithShape="1">
            <a:gsLst>
              <a:gs pos="0">
                <a:srgbClr val="EBB3EB"/>
              </a:gs>
              <a:gs pos="50000">
                <a:srgbClr val="FFFF66"/>
              </a:gs>
              <a:gs pos="100000">
                <a:srgbClr val="EBB3EB"/>
              </a:gs>
            </a:gsLst>
            <a:lin ang="5400000" scaled="1"/>
          </a:gradFill>
          <a:ln w="9525">
            <a:solidFill>
              <a:schemeClr val="tx1"/>
            </a:solidFill>
            <a:round/>
            <a:headEnd/>
            <a:tailEnd/>
          </a:ln>
        </p:spPr>
        <p:txBody>
          <a:bodyPr wrap="none" anchor="ctr"/>
          <a:lstStyle/>
          <a:p>
            <a:pPr algn="ctr"/>
            <a:r>
              <a:rPr lang="kk-KZ" sz="2800" b="1" i="1" dirty="0">
                <a:solidFill>
                  <a:schemeClr val="accent2"/>
                </a:solidFill>
              </a:rPr>
              <a:t>Дарынды </a:t>
            </a:r>
          </a:p>
          <a:p>
            <a:pPr algn="ctr"/>
            <a:r>
              <a:rPr lang="kk-KZ" sz="2800" b="1" i="1" dirty="0">
                <a:solidFill>
                  <a:schemeClr val="accent2"/>
                </a:solidFill>
              </a:rPr>
              <a:t>оқушымен </a:t>
            </a:r>
          </a:p>
          <a:p>
            <a:pPr algn="ctr"/>
            <a:r>
              <a:rPr lang="kk-KZ" sz="2800" b="1" i="1" dirty="0">
                <a:solidFill>
                  <a:schemeClr val="accent2"/>
                </a:solidFill>
              </a:rPr>
              <a:t>жұмыс</a:t>
            </a:r>
            <a:endParaRPr lang="ru-RU" sz="2800" b="1" i="1" dirty="0">
              <a:solidFill>
                <a:schemeClr val="accent2"/>
              </a:solidFill>
            </a:endParaRPr>
          </a:p>
        </p:txBody>
      </p:sp>
      <p:sp>
        <p:nvSpPr>
          <p:cNvPr id="22533" name="Oval 8"/>
          <p:cNvSpPr>
            <a:spLocks noChangeArrowheads="1"/>
          </p:cNvSpPr>
          <p:nvPr/>
        </p:nvSpPr>
        <p:spPr bwMode="auto">
          <a:xfrm>
            <a:off x="4343400" y="4876800"/>
            <a:ext cx="3048000" cy="1905000"/>
          </a:xfrm>
          <a:prstGeom prst="ellipse">
            <a:avLst/>
          </a:prstGeom>
          <a:solidFill>
            <a:srgbClr val="FF0000"/>
          </a:solidFill>
          <a:ln w="9525">
            <a:solidFill>
              <a:schemeClr val="tx1"/>
            </a:solidFill>
            <a:round/>
            <a:headEnd/>
            <a:tailEnd/>
          </a:ln>
        </p:spPr>
        <p:txBody>
          <a:bodyPr wrap="none" anchor="ctr"/>
          <a:lstStyle/>
          <a:p>
            <a:pPr algn="ctr"/>
            <a:endParaRPr lang="kk-KZ"/>
          </a:p>
          <a:p>
            <a:pPr algn="ctr"/>
            <a:r>
              <a:rPr lang="kk-KZ" sz="2800" b="1" i="1">
                <a:solidFill>
                  <a:schemeClr val="bg1"/>
                </a:solidFill>
              </a:rPr>
              <a:t>Ата-анамен </a:t>
            </a:r>
          </a:p>
          <a:p>
            <a:pPr algn="ctr"/>
            <a:r>
              <a:rPr lang="kk-KZ" sz="2800" b="1" i="1">
                <a:solidFill>
                  <a:schemeClr val="bg1"/>
                </a:solidFill>
              </a:rPr>
              <a:t>жұмыс</a:t>
            </a:r>
            <a:endParaRPr lang="ru-RU" sz="2800" b="1" i="1">
              <a:solidFill>
                <a:schemeClr val="bg1"/>
              </a:solidFill>
            </a:endParaRPr>
          </a:p>
        </p:txBody>
      </p:sp>
      <p:sp>
        <p:nvSpPr>
          <p:cNvPr id="22534" name="Oval 9"/>
          <p:cNvSpPr>
            <a:spLocks noChangeArrowheads="1"/>
          </p:cNvSpPr>
          <p:nvPr/>
        </p:nvSpPr>
        <p:spPr bwMode="auto">
          <a:xfrm>
            <a:off x="685800" y="4800600"/>
            <a:ext cx="2895600" cy="1600200"/>
          </a:xfrm>
          <a:prstGeom prst="ellipse">
            <a:avLst/>
          </a:prstGeom>
          <a:solidFill>
            <a:srgbClr val="3CEC3C"/>
          </a:solidFill>
          <a:ln w="9525">
            <a:solidFill>
              <a:schemeClr val="tx1"/>
            </a:solidFill>
            <a:round/>
            <a:headEnd/>
            <a:tailEnd/>
          </a:ln>
        </p:spPr>
        <p:txBody>
          <a:bodyPr wrap="none" anchor="ctr"/>
          <a:lstStyle/>
          <a:p>
            <a:pPr algn="ctr"/>
            <a:r>
              <a:rPr lang="kk-KZ" sz="2800" b="1" i="1" dirty="0">
                <a:solidFill>
                  <a:schemeClr val="accent2"/>
                </a:solidFill>
              </a:rPr>
              <a:t>Әр оқушы </a:t>
            </a:r>
          </a:p>
          <a:p>
            <a:pPr algn="ctr"/>
            <a:r>
              <a:rPr lang="kk-KZ" sz="2800" b="1" i="1" dirty="0">
                <a:solidFill>
                  <a:schemeClr val="accent2"/>
                </a:solidFill>
              </a:rPr>
              <a:t>дараланған</a:t>
            </a:r>
          </a:p>
          <a:p>
            <a:pPr algn="ctr"/>
            <a:r>
              <a:rPr lang="kk-KZ" sz="2800" b="1" i="1" dirty="0">
                <a:solidFill>
                  <a:schemeClr val="accent2"/>
                </a:solidFill>
              </a:rPr>
              <a:t>жеке тұлға</a:t>
            </a:r>
            <a:endParaRPr lang="ru-RU" sz="2800" b="1" i="1" dirty="0">
              <a:solidFill>
                <a:schemeClr val="accent2"/>
              </a:solidFill>
            </a:endParaRPr>
          </a:p>
        </p:txBody>
      </p:sp>
      <p:sp>
        <p:nvSpPr>
          <p:cNvPr id="22535" name="Oval 12"/>
          <p:cNvSpPr>
            <a:spLocks noChangeArrowheads="1"/>
          </p:cNvSpPr>
          <p:nvPr/>
        </p:nvSpPr>
        <p:spPr bwMode="auto">
          <a:xfrm>
            <a:off x="6019800" y="2514600"/>
            <a:ext cx="3048000" cy="1981200"/>
          </a:xfrm>
          <a:prstGeom prst="ellipse">
            <a:avLst/>
          </a:prstGeom>
          <a:solidFill>
            <a:schemeClr val="accent1"/>
          </a:solidFill>
          <a:ln w="9525">
            <a:solidFill>
              <a:schemeClr val="tx1"/>
            </a:solidFill>
            <a:round/>
            <a:headEnd/>
            <a:tailEnd/>
          </a:ln>
        </p:spPr>
        <p:txBody>
          <a:bodyPr wrap="none" anchor="ctr"/>
          <a:lstStyle/>
          <a:p>
            <a:pPr algn="ctr"/>
            <a:endParaRPr lang="kk-KZ" dirty="0"/>
          </a:p>
          <a:p>
            <a:pPr algn="ctr"/>
            <a:r>
              <a:rPr lang="kk-KZ" sz="2800" b="1" i="1" dirty="0">
                <a:solidFill>
                  <a:schemeClr val="accent2"/>
                </a:solidFill>
              </a:rPr>
              <a:t>Сынып </a:t>
            </a:r>
          </a:p>
          <a:p>
            <a:pPr algn="ctr"/>
            <a:r>
              <a:rPr lang="kk-KZ" sz="2800" b="1" i="1" dirty="0">
                <a:solidFill>
                  <a:schemeClr val="accent2"/>
                </a:solidFill>
              </a:rPr>
              <a:t>жетекшісінің</a:t>
            </a:r>
          </a:p>
          <a:p>
            <a:pPr algn="ctr"/>
            <a:r>
              <a:rPr lang="kk-KZ" sz="2800" b="1" i="1" dirty="0">
                <a:solidFill>
                  <a:schemeClr val="accent2"/>
                </a:solidFill>
              </a:rPr>
              <a:t>жұмысы</a:t>
            </a:r>
            <a:endParaRPr lang="ru-RU" sz="2800" b="1" i="1" dirty="0">
              <a:solidFill>
                <a:schemeClr val="accent2"/>
              </a:solidFill>
            </a:endParaRPr>
          </a:p>
        </p:txBody>
      </p:sp>
      <p:sp>
        <p:nvSpPr>
          <p:cNvPr id="22536" name="Oval 13"/>
          <p:cNvSpPr>
            <a:spLocks noChangeArrowheads="1"/>
          </p:cNvSpPr>
          <p:nvPr/>
        </p:nvSpPr>
        <p:spPr bwMode="auto">
          <a:xfrm>
            <a:off x="5181600" y="381000"/>
            <a:ext cx="3124200" cy="1676400"/>
          </a:xfrm>
          <a:prstGeom prst="ellipse">
            <a:avLst/>
          </a:prstGeom>
          <a:solidFill>
            <a:srgbClr val="3CEC3C"/>
          </a:solidFill>
          <a:ln w="9525">
            <a:solidFill>
              <a:schemeClr val="tx1"/>
            </a:solidFill>
            <a:round/>
            <a:headEnd/>
            <a:tailEnd/>
          </a:ln>
        </p:spPr>
        <p:txBody>
          <a:bodyPr wrap="none" anchor="ctr"/>
          <a:lstStyle/>
          <a:p>
            <a:pPr algn="ctr"/>
            <a:r>
              <a:rPr lang="kk-KZ" sz="2800" b="1" i="1" dirty="0">
                <a:solidFill>
                  <a:schemeClr val="accent2"/>
                </a:solidFill>
              </a:rPr>
              <a:t>Шығармашылық</a:t>
            </a:r>
          </a:p>
          <a:p>
            <a:pPr algn="ctr"/>
            <a:r>
              <a:rPr lang="kk-KZ" sz="2800" b="1" i="1" dirty="0">
                <a:solidFill>
                  <a:schemeClr val="accent2"/>
                </a:solidFill>
              </a:rPr>
              <a:t>шеберлік</a:t>
            </a:r>
            <a:endParaRPr lang="ru-RU" sz="2800" b="1" i="1" dirty="0">
              <a:solidFill>
                <a:schemeClr val="accent2"/>
              </a:solidFill>
            </a:endParaRPr>
          </a:p>
        </p:txBody>
      </p:sp>
      <p:sp>
        <p:nvSpPr>
          <p:cNvPr id="22537" name="AutoShape 15"/>
          <p:cNvSpPr>
            <a:spLocks noChangeArrowheads="1"/>
          </p:cNvSpPr>
          <p:nvPr/>
        </p:nvSpPr>
        <p:spPr bwMode="auto">
          <a:xfrm>
            <a:off x="3124200" y="2057400"/>
            <a:ext cx="2667000" cy="2590800"/>
          </a:xfrm>
          <a:prstGeom prst="foldedCorner">
            <a:avLst>
              <a:gd name="adj" fmla="val 12500"/>
            </a:avLst>
          </a:prstGeom>
          <a:gradFill rotWithShape="1">
            <a:gsLst>
              <a:gs pos="0">
                <a:srgbClr val="C70A05"/>
              </a:gs>
              <a:gs pos="50000">
                <a:srgbClr val="3CEC3C"/>
              </a:gs>
              <a:gs pos="100000">
                <a:srgbClr val="C70A05"/>
              </a:gs>
            </a:gsLst>
            <a:lin ang="18900000" scaled="1"/>
          </a:gradFill>
          <a:ln w="9525">
            <a:solidFill>
              <a:schemeClr val="tx1"/>
            </a:solidFill>
            <a:round/>
            <a:headEnd/>
            <a:tailEnd/>
          </a:ln>
        </p:spPr>
        <p:txBody>
          <a:bodyPr wrap="none" anchor="ctr"/>
          <a:lstStyle/>
          <a:p>
            <a:pPr algn="ctr"/>
            <a:r>
              <a:rPr lang="kk-KZ" sz="2400" b="1" i="1">
                <a:solidFill>
                  <a:schemeClr val="accent2"/>
                </a:solidFill>
              </a:rPr>
              <a:t>Мұғалімнің </a:t>
            </a:r>
          </a:p>
          <a:p>
            <a:pPr algn="ctr"/>
            <a:r>
              <a:rPr lang="kk-KZ" sz="2400" b="1" i="1">
                <a:solidFill>
                  <a:schemeClr val="accent2"/>
                </a:solidFill>
              </a:rPr>
              <a:t>жеке</a:t>
            </a:r>
          </a:p>
          <a:p>
            <a:pPr algn="ctr"/>
            <a:r>
              <a:rPr lang="kk-KZ" sz="2400" b="1" i="1">
                <a:solidFill>
                  <a:schemeClr val="accent2"/>
                </a:solidFill>
              </a:rPr>
              <a:t>педагогикалық </a:t>
            </a:r>
          </a:p>
          <a:p>
            <a:pPr algn="ctr"/>
            <a:r>
              <a:rPr lang="kk-KZ" sz="2400" b="1" i="1">
                <a:solidFill>
                  <a:schemeClr val="accent2"/>
                </a:solidFill>
              </a:rPr>
              <a:t>жұмыс </a:t>
            </a:r>
          </a:p>
          <a:p>
            <a:pPr algn="ctr"/>
            <a:r>
              <a:rPr lang="kk-KZ" sz="2400" b="1" i="1">
                <a:solidFill>
                  <a:schemeClr val="accent2"/>
                </a:solidFill>
              </a:rPr>
              <a:t>жүйесі</a:t>
            </a:r>
            <a:endParaRPr lang="ru-RU" sz="2400" b="1" i="1">
              <a:solidFill>
                <a:schemeClr val="accent2"/>
              </a:solidFill>
            </a:endParaRPr>
          </a:p>
        </p:txBody>
      </p:sp>
      <p:sp>
        <p:nvSpPr>
          <p:cNvPr id="22538" name="Line 16"/>
          <p:cNvSpPr>
            <a:spLocks noChangeShapeType="1"/>
          </p:cNvSpPr>
          <p:nvPr/>
        </p:nvSpPr>
        <p:spPr bwMode="auto">
          <a:xfrm>
            <a:off x="3581400" y="1600200"/>
            <a:ext cx="838200" cy="457200"/>
          </a:xfrm>
          <a:prstGeom prst="line">
            <a:avLst/>
          </a:prstGeom>
          <a:noFill/>
          <a:ln w="9525">
            <a:solidFill>
              <a:schemeClr val="tx1"/>
            </a:solidFill>
            <a:round/>
            <a:headEnd/>
            <a:tailEnd/>
          </a:ln>
        </p:spPr>
        <p:txBody>
          <a:bodyPr/>
          <a:lstStyle/>
          <a:p>
            <a:endParaRPr lang="ru-RU"/>
          </a:p>
        </p:txBody>
      </p:sp>
      <p:sp>
        <p:nvSpPr>
          <p:cNvPr id="22539" name="Line 17"/>
          <p:cNvSpPr>
            <a:spLocks noChangeShapeType="1"/>
          </p:cNvSpPr>
          <p:nvPr/>
        </p:nvSpPr>
        <p:spPr bwMode="auto">
          <a:xfrm flipV="1">
            <a:off x="4419600" y="1600200"/>
            <a:ext cx="914400" cy="457200"/>
          </a:xfrm>
          <a:prstGeom prst="line">
            <a:avLst/>
          </a:prstGeom>
          <a:noFill/>
          <a:ln w="9525">
            <a:solidFill>
              <a:schemeClr val="tx1"/>
            </a:solidFill>
            <a:round/>
            <a:headEnd/>
            <a:tailEnd/>
          </a:ln>
        </p:spPr>
        <p:txBody>
          <a:bodyPr/>
          <a:lstStyle/>
          <a:p>
            <a:endParaRPr lang="ru-RU"/>
          </a:p>
        </p:txBody>
      </p:sp>
      <p:sp>
        <p:nvSpPr>
          <p:cNvPr id="22540" name="Line 18"/>
          <p:cNvSpPr>
            <a:spLocks noChangeShapeType="1"/>
          </p:cNvSpPr>
          <p:nvPr/>
        </p:nvSpPr>
        <p:spPr bwMode="auto">
          <a:xfrm>
            <a:off x="2895600" y="3352800"/>
            <a:ext cx="152400" cy="0"/>
          </a:xfrm>
          <a:prstGeom prst="line">
            <a:avLst/>
          </a:prstGeom>
          <a:noFill/>
          <a:ln w="9525">
            <a:solidFill>
              <a:schemeClr val="tx1"/>
            </a:solidFill>
            <a:round/>
            <a:headEnd/>
            <a:tailEnd/>
          </a:ln>
        </p:spPr>
        <p:txBody>
          <a:bodyPr/>
          <a:lstStyle/>
          <a:p>
            <a:endParaRPr lang="ru-RU"/>
          </a:p>
        </p:txBody>
      </p:sp>
      <p:sp>
        <p:nvSpPr>
          <p:cNvPr id="22541" name="Line 19"/>
          <p:cNvSpPr>
            <a:spLocks noChangeShapeType="1"/>
          </p:cNvSpPr>
          <p:nvPr/>
        </p:nvSpPr>
        <p:spPr bwMode="auto">
          <a:xfrm>
            <a:off x="5791200" y="3429000"/>
            <a:ext cx="152400" cy="0"/>
          </a:xfrm>
          <a:prstGeom prst="line">
            <a:avLst/>
          </a:prstGeom>
          <a:noFill/>
          <a:ln w="9525">
            <a:solidFill>
              <a:schemeClr val="tx1"/>
            </a:solidFill>
            <a:round/>
            <a:headEnd/>
            <a:tailEnd/>
          </a:ln>
        </p:spPr>
        <p:txBody>
          <a:bodyPr/>
          <a:lstStyle/>
          <a:p>
            <a:endParaRPr lang="ru-RU"/>
          </a:p>
        </p:txBody>
      </p:sp>
      <p:sp>
        <p:nvSpPr>
          <p:cNvPr id="22542" name="Line 20"/>
          <p:cNvSpPr>
            <a:spLocks noChangeShapeType="1"/>
          </p:cNvSpPr>
          <p:nvPr/>
        </p:nvSpPr>
        <p:spPr bwMode="auto">
          <a:xfrm flipV="1">
            <a:off x="3124200" y="4648200"/>
            <a:ext cx="1219200" cy="381000"/>
          </a:xfrm>
          <a:prstGeom prst="line">
            <a:avLst/>
          </a:prstGeom>
          <a:noFill/>
          <a:ln w="9525">
            <a:solidFill>
              <a:schemeClr val="tx1"/>
            </a:solidFill>
            <a:round/>
            <a:headEnd/>
            <a:tailEnd/>
          </a:ln>
        </p:spPr>
        <p:txBody>
          <a:bodyPr/>
          <a:lstStyle/>
          <a:p>
            <a:endParaRPr lang="ru-RU"/>
          </a:p>
        </p:txBody>
      </p:sp>
      <p:sp>
        <p:nvSpPr>
          <p:cNvPr id="22543" name="Line 21"/>
          <p:cNvSpPr>
            <a:spLocks noChangeShapeType="1"/>
          </p:cNvSpPr>
          <p:nvPr/>
        </p:nvSpPr>
        <p:spPr bwMode="auto">
          <a:xfrm>
            <a:off x="4343400" y="4648200"/>
            <a:ext cx="762000" cy="304800"/>
          </a:xfrm>
          <a:prstGeom prst="line">
            <a:avLst/>
          </a:prstGeom>
          <a:noFill/>
          <a:ln w="9525">
            <a:solidFill>
              <a:schemeClr val="tx1"/>
            </a:solidFill>
            <a:round/>
            <a:headEnd/>
            <a:tailEnd/>
          </a:ln>
        </p:spPr>
        <p:txBody>
          <a:bodyPr/>
          <a:lstStyle/>
          <a:p>
            <a:endParaRPr lang="ru-RU"/>
          </a:p>
        </p:txBody>
      </p:sp>
    </p:spTree>
  </p:cSld>
  <p:clrMapOvr>
    <a:masterClrMapping/>
  </p:clrMapOvr>
  <p:transition advClick="0" advTm="2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688" y="0"/>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1"/>
            <a:ext cx="6248400" cy="3293209"/>
          </a:xfrm>
          <a:prstGeom prst="rect">
            <a:avLst/>
          </a:prstGeom>
        </p:spPr>
        <p:txBody>
          <a:bodyPr wrap="squar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3" name="Блок-схема: перфолента 2"/>
          <p:cNvSpPr/>
          <p:nvPr/>
        </p:nvSpPr>
        <p:spPr>
          <a:xfrm>
            <a:off x="1371600" y="685800"/>
            <a:ext cx="6553200" cy="1981200"/>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k-KZ" sz="3600" b="1" i="1" dirty="0" smtClean="0"/>
              <a:t>Марапаттар</a:t>
            </a:r>
            <a:endParaRPr lang="ru-RU" sz="3600" b="1" i="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1"/>
            <a:ext cx="6248400" cy="3847207"/>
          </a:xfrm>
          <a:prstGeom prst="rect">
            <a:avLst/>
          </a:prstGeom>
        </p:spPr>
        <p:txBody>
          <a:bodyPr wrap="squar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14" name="AutoShape 4"/>
          <p:cNvSpPr>
            <a:spLocks noChangeArrowheads="1"/>
          </p:cNvSpPr>
          <p:nvPr/>
        </p:nvSpPr>
        <p:spPr bwMode="auto">
          <a:xfrm>
            <a:off x="2819400" y="0"/>
            <a:ext cx="3124200" cy="1295400"/>
          </a:xfrm>
          <a:prstGeom prst="flowChartAlternateProcess">
            <a:avLst/>
          </a:prstGeom>
          <a:ln>
            <a:headEnd/>
            <a:tailEnd/>
          </a:ln>
        </p:spPr>
        <p:style>
          <a:lnRef idx="1">
            <a:schemeClr val="accent3"/>
          </a:lnRef>
          <a:fillRef idx="2">
            <a:schemeClr val="accent3"/>
          </a:fillRef>
          <a:effectRef idx="1">
            <a:schemeClr val="accent3"/>
          </a:effectRef>
          <a:fontRef idx="minor">
            <a:schemeClr val="dk1"/>
          </a:fontRef>
        </p:style>
        <p:txBody>
          <a:bodyPr anchor="ctr">
            <a:flatTx/>
          </a:bodyPr>
          <a:lstStyle/>
          <a:p>
            <a:pPr algn="ctr"/>
            <a:r>
              <a:rPr lang="kk-KZ" sz="2400" b="1" dirty="0">
                <a:solidFill>
                  <a:srgbClr val="0000FF"/>
                </a:solidFill>
              </a:rPr>
              <a:t>Өз бетінше білім жетілдіру көздері</a:t>
            </a:r>
            <a:endParaRPr lang="ru-RU" sz="2400" b="1" dirty="0">
              <a:solidFill>
                <a:srgbClr val="0000FF"/>
              </a:solidFill>
            </a:endParaRPr>
          </a:p>
        </p:txBody>
      </p:sp>
      <p:sp>
        <p:nvSpPr>
          <p:cNvPr id="8" name="AutoShape 11"/>
          <p:cNvSpPr>
            <a:spLocks noChangeArrowheads="1"/>
          </p:cNvSpPr>
          <p:nvPr/>
        </p:nvSpPr>
        <p:spPr bwMode="auto">
          <a:xfrm>
            <a:off x="0" y="2971800"/>
            <a:ext cx="3276600" cy="1676400"/>
          </a:xfrm>
          <a:prstGeom prst="bevel">
            <a:avLst>
              <a:gd name="adj" fmla="val 12500"/>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p>
            <a:pPr algn="ctr"/>
            <a:r>
              <a:rPr lang="kk-KZ" sz="2000" dirty="0">
                <a:solidFill>
                  <a:srgbClr val="FF0066"/>
                </a:solidFill>
              </a:rPr>
              <a:t>Педагогикалық озат тәжірибені зерттеп,жинақтау</a:t>
            </a:r>
            <a:endParaRPr lang="ru-RU" sz="2000" dirty="0">
              <a:solidFill>
                <a:srgbClr val="FF0066"/>
              </a:solidFill>
            </a:endParaRPr>
          </a:p>
        </p:txBody>
      </p:sp>
      <p:sp>
        <p:nvSpPr>
          <p:cNvPr id="11" name="AutoShape 7"/>
          <p:cNvSpPr>
            <a:spLocks noChangeArrowheads="1"/>
          </p:cNvSpPr>
          <p:nvPr/>
        </p:nvSpPr>
        <p:spPr bwMode="auto">
          <a:xfrm>
            <a:off x="5715000" y="2895600"/>
            <a:ext cx="3429000" cy="1676400"/>
          </a:xfrm>
          <a:prstGeom prst="bevel">
            <a:avLst>
              <a:gd name="adj" fmla="val 12500"/>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p>
            <a:pPr algn="ctr"/>
            <a:r>
              <a:rPr lang="kk-KZ" sz="2000" dirty="0">
                <a:solidFill>
                  <a:srgbClr val="FF0066"/>
                </a:solidFill>
              </a:rPr>
              <a:t>Педагогика  ғылымы  жетістіктерін  жүйелі  оқып-үйрену</a:t>
            </a:r>
            <a:endParaRPr lang="ru-RU" sz="2000" dirty="0">
              <a:solidFill>
                <a:srgbClr val="FF0066"/>
              </a:solidFill>
            </a:endParaRPr>
          </a:p>
        </p:txBody>
      </p:sp>
      <p:sp>
        <p:nvSpPr>
          <p:cNvPr id="13" name="AutoShape 9"/>
          <p:cNvSpPr>
            <a:spLocks noChangeArrowheads="1"/>
          </p:cNvSpPr>
          <p:nvPr/>
        </p:nvSpPr>
        <p:spPr bwMode="auto">
          <a:xfrm>
            <a:off x="3048000" y="4724400"/>
            <a:ext cx="3276600" cy="1676400"/>
          </a:xfrm>
          <a:prstGeom prst="bevel">
            <a:avLst>
              <a:gd name="adj" fmla="val 12500"/>
            </a:avLst>
          </a:prstGeom>
          <a:ln>
            <a:headEnd/>
            <a:tailEnd/>
          </a:ln>
        </p:spPr>
        <p:style>
          <a:lnRef idx="1">
            <a:schemeClr val="accent3"/>
          </a:lnRef>
          <a:fillRef idx="2">
            <a:schemeClr val="accent3"/>
          </a:fillRef>
          <a:effectRef idx="1">
            <a:schemeClr val="accent3"/>
          </a:effectRef>
          <a:fontRef idx="minor">
            <a:schemeClr val="dk1"/>
          </a:fontRef>
        </p:style>
        <p:txBody>
          <a:bodyPr anchor="ctr"/>
          <a:lstStyle/>
          <a:p>
            <a:pPr algn="ctr"/>
            <a:r>
              <a:rPr lang="kk-KZ" sz="2000" dirty="0">
                <a:solidFill>
                  <a:srgbClr val="0000FF"/>
                </a:solidFill>
              </a:rPr>
              <a:t>Өзіндік іс-тәжірибе мен арнайы сынақ жұмыстарын жүргізу</a:t>
            </a:r>
            <a:endParaRPr lang="ru-RU" sz="2000" dirty="0">
              <a:solidFill>
                <a:srgbClr val="0000FF"/>
              </a:solidFill>
            </a:endParaRPr>
          </a:p>
        </p:txBody>
      </p:sp>
      <p:sp>
        <p:nvSpPr>
          <p:cNvPr id="15" name="Line 13"/>
          <p:cNvSpPr>
            <a:spLocks noChangeShapeType="1"/>
          </p:cNvSpPr>
          <p:nvPr/>
        </p:nvSpPr>
        <p:spPr bwMode="auto">
          <a:xfrm flipH="1">
            <a:off x="3048000" y="1295400"/>
            <a:ext cx="762000" cy="167640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8" name="Line 13"/>
          <p:cNvSpPr>
            <a:spLocks noChangeShapeType="1"/>
          </p:cNvSpPr>
          <p:nvPr/>
        </p:nvSpPr>
        <p:spPr bwMode="auto">
          <a:xfrm>
            <a:off x="5029200" y="1371600"/>
            <a:ext cx="1143000" cy="152400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
        <p:nvSpPr>
          <p:cNvPr id="19" name="Line 13"/>
          <p:cNvSpPr>
            <a:spLocks noChangeShapeType="1"/>
          </p:cNvSpPr>
          <p:nvPr/>
        </p:nvSpPr>
        <p:spPr bwMode="auto">
          <a:xfrm flipH="1">
            <a:off x="4572000" y="1295400"/>
            <a:ext cx="0" cy="342900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ru-RU"/>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6" name="Прямоугольник 5"/>
          <p:cNvSpPr/>
          <p:nvPr/>
        </p:nvSpPr>
        <p:spPr>
          <a:xfrm>
            <a:off x="1371600" y="5334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1025" name="Rectangle 1"/>
          <p:cNvSpPr>
            <a:spLocks noChangeArrowheads="1"/>
          </p:cNvSpPr>
          <p:nvPr/>
        </p:nvSpPr>
        <p:spPr bwMode="auto">
          <a:xfrm>
            <a:off x="152400" y="25360"/>
            <a:ext cx="8991599" cy="71096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Мақсаты:</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о</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қыту </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мен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тәрбиелеудің әдістерін жетілдіру</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мақсатында жалпы</a:t>
            </a:r>
            <a:endPar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педагогикалық және психологиялық білімді</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оқып-үйрену.</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Міндеттері</a:t>
            </a:r>
            <a:r>
              <a:rPr kumimoji="0" lang="ru-RU" b="1"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педагогикалық-әдістемелік</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білімді</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тереңдету</a:t>
            </a: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п</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едагогика</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ғылымының жетістіктерін</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озат</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тәжірибені оқып-үйрену</a:t>
            </a: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ж</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алпы</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мәдени деңгейді көтеру</a:t>
            </a: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Times New Roman" pitchFamily="18" charset="0"/>
                <a:ea typeface="Andale Sans UI"/>
                <a:cs typeface="Times New Roman" pitchFamily="18" charset="0"/>
              </a:rPr>
              <a:t>Негізгі принциптері:</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ғылымдылығы:</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саналылықпен меңгеру;</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практикамен байланысты теориялық іздену;</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қажетті дағдыларды меңгеру;</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жүйелілігі мен жоспарлылығы;</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мұғалімнің білімге қызығушылығы;</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дайындық дәрежесіне сай өзгешелігі.</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Маңыздылығы:</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ҚР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Білім</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туралы</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Заңының </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51</a:t>
            </a: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бабының </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5-тармағында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«Мұғалім  өзінің педагогикалық шеберлігін</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парасаттылығын </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шығармашылық және жалпы</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ғылыми деңгейін үнемі жетілдіріп</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отыруға міндетті</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делінген</a:t>
            </a:r>
            <a:r>
              <a:rPr kumimoji="0" lang="kk-KZ"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Мұғалім еңбегі жоғары деңгейдегі ұтқырлығымен </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күрделілігімен және жан-жақтылығымен ерекшеленеді</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бұл оның терең және кәсіптік білімінің, білік-дағдыларының болуын</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қажет етеді</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Өзіндік білім</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алудың шеңберінен тыс</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мұғалімнің тұлғалық және кәсіптік дамуы</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Andale Sans UI"/>
                <a:cs typeface="Times New Roman" pitchFamily="18" charset="0"/>
              </a:rPr>
              <a:t>мүмкін емес</a:t>
            </a:r>
            <a:r>
              <a:rPr kumimoji="0" lang="ru-RU" b="0" i="0" u="none" strike="noStrike" cap="none" normalizeH="0" baseline="0" dirty="0" smtClean="0">
                <a:ln>
                  <a:noFill/>
                </a:ln>
                <a:solidFill>
                  <a:schemeClr val="tx1"/>
                </a:solidFill>
                <a:effectLst/>
                <a:latin typeface="Times New Roman" pitchFamily="18" charset="0"/>
                <a:ea typeface="Andale Sans UI"/>
                <a:cs typeface="Times New Roman" pitchFamily="18" charset="0"/>
              </a:rPr>
              <a:t>.</a:t>
            </a: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6" name="Прямоугольник 5"/>
          <p:cNvSpPr/>
          <p:nvPr/>
        </p:nvSpPr>
        <p:spPr>
          <a:xfrm>
            <a:off x="1371600" y="5334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1025" name="Rectangle 1"/>
          <p:cNvSpPr>
            <a:spLocks noChangeArrowheads="1"/>
          </p:cNvSpPr>
          <p:nvPr/>
        </p:nvSpPr>
        <p:spPr bwMode="auto">
          <a:xfrm>
            <a:off x="152400" y="3272403"/>
            <a:ext cx="8991599" cy="6155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8" name="Таблица 7"/>
          <p:cNvGraphicFramePr>
            <a:graphicFrameLocks noGrp="1"/>
          </p:cNvGraphicFramePr>
          <p:nvPr>
            <p:extLst>
              <p:ext uri="{D42A27DB-BD31-4B8C-83A1-F6EECF244321}">
                <p14:modId xmlns:p14="http://schemas.microsoft.com/office/powerpoint/2010/main" val="1276440760"/>
              </p:ext>
            </p:extLst>
          </p:nvPr>
        </p:nvGraphicFramePr>
        <p:xfrm>
          <a:off x="533401" y="762000"/>
          <a:ext cx="8229599" cy="5533849"/>
        </p:xfrm>
        <a:graphic>
          <a:graphicData uri="http://schemas.openxmlformats.org/drawingml/2006/table">
            <a:tbl>
              <a:tblPr/>
              <a:tblGrid>
                <a:gridCol w="377620"/>
                <a:gridCol w="2324285"/>
                <a:gridCol w="3606274"/>
                <a:gridCol w="1921420"/>
              </a:tblGrid>
              <a:tr h="238134">
                <a:tc>
                  <a:txBody>
                    <a:bodyPr/>
                    <a:lstStyle/>
                    <a:p>
                      <a:pPr algn="ctr">
                        <a:spcAft>
                          <a:spcPts val="0"/>
                        </a:spcAft>
                      </a:pPr>
                      <a:r>
                        <a:rPr lang="kk-KZ" sz="1400" b="1" kern="50" dirty="0">
                          <a:solidFill>
                            <a:schemeClr val="accent2">
                              <a:lumMod val="50000"/>
                            </a:schemeClr>
                          </a:solidFill>
                          <a:latin typeface="Times New Roman"/>
                          <a:ea typeface="Andale Sans UI"/>
                        </a:rPr>
                        <a:t>№</a:t>
                      </a:r>
                      <a:endParaRPr lang="ru-RU" sz="1050"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Негізгі</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тарау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275" algn="ctr">
                        <a:spcAft>
                          <a:spcPts val="0"/>
                        </a:spcAft>
                      </a:pPr>
                      <a:r>
                        <a:rPr lang="ru-RU" sz="1600" b="1" kern="50">
                          <a:solidFill>
                            <a:schemeClr val="accent2">
                              <a:lumMod val="50000"/>
                            </a:schemeClr>
                          </a:solidFill>
                          <a:latin typeface="Times New Roman"/>
                          <a:ea typeface="Andale Sans UI"/>
                        </a:rPr>
                        <a:t>Бағыттары</a:t>
                      </a:r>
                      <a:endParaRPr lang="ru-RU" sz="1100" b="1"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latin typeface="Times New Roman"/>
                          <a:ea typeface="Andale Sans UI"/>
                        </a:rPr>
                        <a:t>Мерзімі</a:t>
                      </a:r>
                      <a:endParaRPr lang="ru-RU" sz="1100" b="1"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74">
                <a:tc>
                  <a:txBody>
                    <a:bodyPr/>
                    <a:lstStyle/>
                    <a:p>
                      <a:pPr algn="ctr">
                        <a:spcAft>
                          <a:spcPts val="0"/>
                        </a:spcAft>
                      </a:pPr>
                      <a:r>
                        <a:rPr lang="ru-RU" sz="1400" kern="50">
                          <a:solidFill>
                            <a:schemeClr val="accent2">
                              <a:lumMod val="50000"/>
                            </a:schemeClr>
                          </a:solidFill>
                          <a:latin typeface="Times New Roman"/>
                          <a:ea typeface="Andale Sans UI"/>
                        </a:rPr>
                        <a:t>1</a:t>
                      </a:r>
                      <a:endParaRPr lang="ru-RU" sz="1050"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Aft>
                          <a:spcPts val="0"/>
                        </a:spcAft>
                      </a:pPr>
                      <a:r>
                        <a:rPr lang="ru-RU" sz="1600" b="1" kern="50" dirty="0" err="1">
                          <a:solidFill>
                            <a:schemeClr val="accent2">
                              <a:lumMod val="50000"/>
                            </a:schemeClr>
                          </a:solidFill>
                          <a:latin typeface="Times New Roman"/>
                          <a:ea typeface="Andale Sans UI"/>
                        </a:rPr>
                        <a:t>Саяси</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сауаттылықты көтеру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Font typeface="+mj-lt"/>
                        <a:buAutoNum type="arabicPeriod"/>
                      </a:pPr>
                      <a:r>
                        <a:rPr lang="kk-KZ" sz="1600" b="1" kern="50" dirty="0">
                          <a:solidFill>
                            <a:schemeClr val="accent2">
                              <a:lumMod val="50000"/>
                            </a:schemeClr>
                          </a:solidFill>
                          <a:latin typeface="Times New Roman"/>
                          <a:ea typeface="Andale Sans UI"/>
                        </a:rPr>
                        <a:t>ҚР Конституциясы</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kk-KZ" sz="1600" b="1" kern="50" dirty="0">
                          <a:solidFill>
                            <a:schemeClr val="accent2">
                              <a:lumMod val="50000"/>
                            </a:schemeClr>
                          </a:solidFill>
                          <a:latin typeface="Times New Roman"/>
                          <a:ea typeface="Andale Sans UI"/>
                        </a:rPr>
                        <a:t>ҚР «</a:t>
                      </a:r>
                      <a:r>
                        <a:rPr lang="ru-RU" sz="1600" b="1" u="sng" kern="50" dirty="0" err="1">
                          <a:solidFill>
                            <a:schemeClr val="accent2">
                              <a:lumMod val="50000"/>
                            </a:schemeClr>
                          </a:solidFill>
                          <a:latin typeface="Times New Roman"/>
                          <a:ea typeface="Andale Sans UI"/>
                          <a:hlinkClick r:id="rId3"/>
                        </a:rPr>
                        <a:t>Білім</a:t>
                      </a:r>
                      <a:r>
                        <a:rPr lang="ru-RU" sz="1600" b="1" u="sng" kern="50" dirty="0">
                          <a:solidFill>
                            <a:schemeClr val="accent2">
                              <a:lumMod val="50000"/>
                            </a:schemeClr>
                          </a:solidFill>
                          <a:latin typeface="Times New Roman"/>
                          <a:ea typeface="Andale Sans UI"/>
                          <a:hlinkClick r:id="rId3"/>
                        </a:rPr>
                        <a:t> </a:t>
                      </a:r>
                      <a:r>
                        <a:rPr lang="ru-RU" sz="1600" b="1" u="sng" kern="50" dirty="0" err="1">
                          <a:solidFill>
                            <a:schemeClr val="accent2">
                              <a:lumMod val="50000"/>
                            </a:schemeClr>
                          </a:solidFill>
                          <a:latin typeface="Times New Roman"/>
                          <a:ea typeface="Andale Sans UI"/>
                          <a:hlinkClick r:id="rId3"/>
                        </a:rPr>
                        <a:t>туралы</a:t>
                      </a:r>
                      <a:r>
                        <a:rPr lang="kk-KZ" sz="1600" b="1" u="sng" kern="50" dirty="0">
                          <a:solidFill>
                            <a:schemeClr val="accent2">
                              <a:lumMod val="50000"/>
                            </a:schemeClr>
                          </a:solidFill>
                          <a:latin typeface="Times New Roman"/>
                          <a:ea typeface="Andale Sans UI"/>
                          <a:hlinkClick r:id="rId3"/>
                        </a:rPr>
                        <a:t>»</a:t>
                      </a:r>
                      <a:r>
                        <a:rPr lang="ru-RU" sz="1600" b="1" u="sng" kern="50" dirty="0">
                          <a:solidFill>
                            <a:schemeClr val="accent2">
                              <a:lumMod val="50000"/>
                            </a:schemeClr>
                          </a:solidFill>
                          <a:latin typeface="Times New Roman"/>
                          <a:ea typeface="Andale Sans UI"/>
                          <a:hlinkClick r:id="rId3"/>
                        </a:rPr>
                        <a:t> </a:t>
                      </a:r>
                      <a:r>
                        <a:rPr lang="ru-RU" sz="1600" b="1" u="sng" kern="50" dirty="0" err="1">
                          <a:solidFill>
                            <a:schemeClr val="accent2">
                              <a:lumMod val="50000"/>
                            </a:schemeClr>
                          </a:solidFill>
                          <a:latin typeface="Times New Roman"/>
                          <a:ea typeface="Andale Sans UI"/>
                          <a:hlinkClick r:id="rId3"/>
                        </a:rPr>
                        <a:t>Заң</a:t>
                      </a:r>
                      <a:r>
                        <a:rPr lang="kk-KZ" sz="1600" b="1" kern="50" dirty="0">
                          <a:solidFill>
                            <a:schemeClr val="accent2">
                              <a:lumMod val="50000"/>
                            </a:schemeClr>
                          </a:solidFill>
                          <a:latin typeface="Times New Roman"/>
                          <a:ea typeface="Andale Sans UI"/>
                        </a:rPr>
                        <a:t>ы</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kk-KZ" sz="1600" b="1" kern="50" dirty="0">
                          <a:solidFill>
                            <a:schemeClr val="accent2">
                              <a:lumMod val="50000"/>
                            </a:schemeClr>
                          </a:solidFill>
                          <a:latin typeface="Times New Roman"/>
                          <a:ea typeface="Andale Sans UI"/>
                        </a:rPr>
                        <a:t>ҚР «</a:t>
                      </a:r>
                      <a:r>
                        <a:rPr lang="ru-RU" sz="1600" b="1" u="sng" kern="50" dirty="0" err="1">
                          <a:solidFill>
                            <a:schemeClr val="accent2">
                              <a:lumMod val="50000"/>
                            </a:schemeClr>
                          </a:solidFill>
                          <a:latin typeface="Times New Roman"/>
                          <a:ea typeface="Andale Sans UI"/>
                          <a:hlinkClick r:id="rId4"/>
                        </a:rPr>
                        <a:t>Тіл</a:t>
                      </a:r>
                      <a:r>
                        <a:rPr lang="ru-RU" sz="1600" b="1" u="sng" kern="50" dirty="0">
                          <a:solidFill>
                            <a:schemeClr val="accent2">
                              <a:lumMod val="50000"/>
                            </a:schemeClr>
                          </a:solidFill>
                          <a:latin typeface="Times New Roman"/>
                          <a:ea typeface="Andale Sans UI"/>
                          <a:hlinkClick r:id="rId4"/>
                        </a:rPr>
                        <a:t> </a:t>
                      </a:r>
                      <a:r>
                        <a:rPr lang="ru-RU" sz="1600" b="1" u="sng" kern="50" dirty="0" err="1">
                          <a:solidFill>
                            <a:schemeClr val="accent2">
                              <a:lumMod val="50000"/>
                            </a:schemeClr>
                          </a:solidFill>
                          <a:latin typeface="Times New Roman"/>
                          <a:ea typeface="Andale Sans UI"/>
                          <a:hlinkClick r:id="rId4"/>
                        </a:rPr>
                        <a:t>туралы</a:t>
                      </a:r>
                      <a:r>
                        <a:rPr lang="kk-KZ" sz="1600" b="1" u="sng" kern="50" dirty="0">
                          <a:solidFill>
                            <a:schemeClr val="accent2">
                              <a:lumMod val="50000"/>
                            </a:schemeClr>
                          </a:solidFill>
                          <a:latin typeface="Times New Roman"/>
                          <a:ea typeface="Andale Sans UI"/>
                          <a:hlinkClick r:id="rId4"/>
                        </a:rPr>
                        <a:t>»</a:t>
                      </a:r>
                      <a:r>
                        <a:rPr lang="ru-RU" sz="1600" b="1" u="sng" kern="50" dirty="0">
                          <a:solidFill>
                            <a:schemeClr val="accent2">
                              <a:lumMod val="50000"/>
                            </a:schemeClr>
                          </a:solidFill>
                          <a:latin typeface="Times New Roman"/>
                          <a:ea typeface="Andale Sans UI"/>
                          <a:hlinkClick r:id="rId4"/>
                        </a:rPr>
                        <a:t> </a:t>
                      </a:r>
                      <a:r>
                        <a:rPr lang="ru-RU" sz="1600" b="1" u="sng" kern="50" dirty="0" err="1">
                          <a:solidFill>
                            <a:schemeClr val="accent2">
                              <a:lumMod val="50000"/>
                            </a:schemeClr>
                          </a:solidFill>
                          <a:latin typeface="Times New Roman"/>
                          <a:ea typeface="Andale Sans UI"/>
                          <a:hlinkClick r:id="rId4"/>
                        </a:rPr>
                        <a:t>Заң</a:t>
                      </a:r>
                      <a:r>
                        <a:rPr lang="kk-KZ" sz="1600" b="1" kern="50" dirty="0">
                          <a:solidFill>
                            <a:schemeClr val="accent2">
                              <a:lumMod val="50000"/>
                            </a:schemeClr>
                          </a:solidFill>
                          <a:latin typeface="Times New Roman"/>
                          <a:ea typeface="Andale Sans UI"/>
                        </a:rPr>
                        <a:t>ы</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ru-RU" sz="1600" b="1" u="sng" kern="50" dirty="0">
                          <a:solidFill>
                            <a:schemeClr val="accent2">
                              <a:lumMod val="50000"/>
                            </a:schemeClr>
                          </a:solidFill>
                          <a:latin typeface="Times New Roman"/>
                          <a:ea typeface="Andale Sans UI"/>
                          <a:hlinkClick r:id="rId5"/>
                        </a:rPr>
                        <a:t>ҚР</a:t>
                      </a:r>
                      <a:r>
                        <a:rPr lang="kk-KZ" sz="1600" b="1" u="sng" kern="50" dirty="0">
                          <a:solidFill>
                            <a:schemeClr val="accent2">
                              <a:lumMod val="50000"/>
                            </a:schemeClr>
                          </a:solidFill>
                          <a:latin typeface="Times New Roman"/>
                          <a:ea typeface="Andale Sans UI"/>
                          <a:hlinkClick r:id="rId5"/>
                        </a:rPr>
                        <a:t> «Е</a:t>
                      </a:r>
                      <a:r>
                        <a:rPr lang="ru-RU" sz="1600" b="1" u="sng" kern="50" dirty="0" err="1">
                          <a:solidFill>
                            <a:schemeClr val="accent2">
                              <a:lumMod val="50000"/>
                            </a:schemeClr>
                          </a:solidFill>
                          <a:latin typeface="Times New Roman"/>
                          <a:ea typeface="Andale Sans UI"/>
                          <a:hlinkClick r:id="rId5"/>
                        </a:rPr>
                        <a:t>ңбек туралы</a:t>
                      </a:r>
                      <a:r>
                        <a:rPr lang="kk-KZ" sz="1600" b="1" u="sng" kern="50" dirty="0">
                          <a:solidFill>
                            <a:schemeClr val="accent2">
                              <a:lumMod val="50000"/>
                            </a:schemeClr>
                          </a:solidFill>
                          <a:latin typeface="Times New Roman"/>
                          <a:ea typeface="Andale Sans UI"/>
                          <a:hlinkClick r:id="rId5"/>
                        </a:rPr>
                        <a:t>»</a:t>
                      </a:r>
                      <a:r>
                        <a:rPr lang="ru-RU" sz="1600" b="1" u="sng" kern="50" dirty="0">
                          <a:solidFill>
                            <a:schemeClr val="accent2">
                              <a:lumMod val="50000"/>
                            </a:schemeClr>
                          </a:solidFill>
                          <a:latin typeface="Times New Roman"/>
                          <a:ea typeface="Andale Sans UI"/>
                          <a:hlinkClick r:id="rId5"/>
                        </a:rPr>
                        <a:t> </a:t>
                      </a:r>
                      <a:r>
                        <a:rPr lang="ru-RU" sz="1600" b="1" u="sng" kern="50" dirty="0" err="1">
                          <a:solidFill>
                            <a:schemeClr val="accent2">
                              <a:lumMod val="50000"/>
                            </a:schemeClr>
                          </a:solidFill>
                          <a:latin typeface="Times New Roman"/>
                          <a:ea typeface="Andale Sans UI"/>
                          <a:hlinkClick r:id="rId5"/>
                        </a:rPr>
                        <a:t>Заңы</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ru-RU" sz="1600" b="1" u="sng" kern="50" dirty="0">
                          <a:solidFill>
                            <a:schemeClr val="accent2">
                              <a:lumMod val="50000"/>
                            </a:schemeClr>
                          </a:solidFill>
                          <a:latin typeface="Times New Roman"/>
                          <a:ea typeface="Andale Sans UI"/>
                          <a:hlinkClick r:id="rId6"/>
                        </a:rPr>
                        <a:t>ҚР </a:t>
                      </a:r>
                      <a:r>
                        <a:rPr lang="ru-RU" sz="1600" b="1" u="sng" kern="50" dirty="0" err="1">
                          <a:solidFill>
                            <a:schemeClr val="accent2">
                              <a:lumMod val="50000"/>
                            </a:schemeClr>
                          </a:solidFill>
                          <a:latin typeface="Times New Roman"/>
                          <a:ea typeface="Andale Sans UI"/>
                          <a:hlinkClick r:id="rId6"/>
                        </a:rPr>
                        <a:t>Президентінің Жолдауы</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ru-RU" sz="1600" b="1" kern="50" dirty="0" err="1">
                          <a:solidFill>
                            <a:schemeClr val="accent2">
                              <a:lumMod val="50000"/>
                            </a:schemeClr>
                          </a:solidFill>
                          <a:latin typeface="Times New Roman"/>
                          <a:ea typeface="Andale Sans UI"/>
                        </a:rPr>
                        <a:t>Білім</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саласындағы реформаларды</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талдау</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r>
                        <a:rPr lang="ru-RU" sz="1600" b="1" kern="50" dirty="0">
                          <a:solidFill>
                            <a:schemeClr val="accent2">
                              <a:lumMod val="50000"/>
                            </a:schemeClr>
                          </a:solidFill>
                          <a:latin typeface="Times New Roman"/>
                          <a:ea typeface="Andale Sans UI"/>
                        </a:rPr>
                        <a:t>12 </a:t>
                      </a:r>
                      <a:r>
                        <a:rPr lang="ru-RU" sz="1600" b="1" kern="50" dirty="0" err="1">
                          <a:solidFill>
                            <a:schemeClr val="accent2">
                              <a:lumMod val="50000"/>
                            </a:schemeClr>
                          </a:solidFill>
                          <a:latin typeface="Times New Roman"/>
                          <a:ea typeface="Andale Sans UI"/>
                        </a:rPr>
                        <a:t>жылдық білім</a:t>
                      </a:r>
                      <a:endParaRPr lang="ru-RU" sz="1100" b="1" kern="50" dirty="0">
                        <a:solidFill>
                          <a:schemeClr val="accent2">
                            <a:lumMod val="50000"/>
                          </a:schemeClr>
                        </a:solidFill>
                        <a:latin typeface="Times New Roman"/>
                        <a:ea typeface="Andale Sans UI"/>
                      </a:endParaRPr>
                    </a:p>
                    <a:p>
                      <a:pPr marL="342900" lvl="0" indent="-342900">
                        <a:spcAft>
                          <a:spcPts val="0"/>
                        </a:spcAft>
                        <a:buFont typeface="+mj-lt"/>
                        <a:buAutoNum type="arabicPeriod"/>
                      </a:pP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Жыл</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бойы</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6268">
                <a:tc>
                  <a:txBody>
                    <a:bodyPr/>
                    <a:lstStyle/>
                    <a:p>
                      <a:pPr algn="ctr">
                        <a:spcAft>
                          <a:spcPts val="0"/>
                        </a:spcAft>
                      </a:pPr>
                      <a:r>
                        <a:rPr lang="ru-RU" sz="1400" kern="50" dirty="0">
                          <a:solidFill>
                            <a:schemeClr val="accent2">
                              <a:lumMod val="50000"/>
                            </a:schemeClr>
                          </a:solidFill>
                          <a:latin typeface="Times New Roman"/>
                          <a:ea typeface="Andale Sans UI"/>
                        </a:rPr>
                        <a:t>2</a:t>
                      </a:r>
                      <a:endParaRPr lang="ru-RU" sz="1050"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Aft>
                          <a:spcPts val="0"/>
                        </a:spcAft>
                      </a:pPr>
                      <a:r>
                        <a:rPr lang="ru-RU" sz="1600" b="1" kern="50" dirty="0" err="1">
                          <a:solidFill>
                            <a:schemeClr val="accent2">
                              <a:lumMod val="50000"/>
                            </a:schemeClr>
                          </a:solidFill>
                          <a:latin typeface="Times New Roman"/>
                          <a:ea typeface="Andale Sans UI"/>
                        </a:rPr>
                        <a:t>Ақпараттық сауаттылықты көтеру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275">
                        <a:spcAft>
                          <a:spcPts val="0"/>
                        </a:spcAft>
                      </a:pPr>
                      <a:r>
                        <a:rPr lang="ru-RU" sz="1600" b="1" kern="50" dirty="0" err="1">
                          <a:solidFill>
                            <a:schemeClr val="accent2">
                              <a:lumMod val="50000"/>
                            </a:schemeClr>
                          </a:solidFill>
                          <a:latin typeface="Times New Roman"/>
                          <a:ea typeface="Andale Sans UI"/>
                        </a:rPr>
                        <a:t>Ақпараттық-коммуникативтік технологияны</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меңгеру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Үнемі</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249">
                <a:tc>
                  <a:txBody>
                    <a:bodyPr/>
                    <a:lstStyle/>
                    <a:p>
                      <a:pPr algn="ctr">
                        <a:spcAft>
                          <a:spcPts val="0"/>
                        </a:spcAft>
                      </a:pPr>
                      <a:r>
                        <a:rPr lang="ru-RU" sz="1400" kern="50" dirty="0">
                          <a:solidFill>
                            <a:schemeClr val="accent2">
                              <a:lumMod val="50000"/>
                            </a:schemeClr>
                          </a:solidFill>
                          <a:latin typeface="Times New Roman"/>
                          <a:ea typeface="Andale Sans UI"/>
                        </a:rPr>
                        <a:t>3</a:t>
                      </a:r>
                      <a:endParaRPr lang="ru-RU" sz="1050"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Aft>
                          <a:spcPts val="0"/>
                        </a:spcAft>
                      </a:pPr>
                      <a:r>
                        <a:rPr lang="ru-RU" sz="1600" b="1" kern="50" dirty="0" err="1">
                          <a:solidFill>
                            <a:schemeClr val="accent2">
                              <a:lumMod val="50000"/>
                            </a:schemeClr>
                          </a:solidFill>
                          <a:latin typeface="Times New Roman"/>
                          <a:ea typeface="Andale Sans UI"/>
                        </a:rPr>
                        <a:t>Пәндік теориялық білімді</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жетілдіру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275">
                        <a:spcAft>
                          <a:spcPts val="0"/>
                        </a:spcAft>
                      </a:pPr>
                      <a:r>
                        <a:rPr lang="ru-RU" sz="1600" b="1" kern="50" dirty="0">
                          <a:solidFill>
                            <a:schemeClr val="accent2">
                              <a:lumMod val="50000"/>
                            </a:schemeClr>
                          </a:solidFill>
                          <a:latin typeface="Times New Roman"/>
                          <a:ea typeface="Andale Sans UI"/>
                        </a:rPr>
                        <a:t>1. </a:t>
                      </a:r>
                      <a:r>
                        <a:rPr lang="ru-RU" sz="1600" b="1" kern="50" dirty="0" err="1">
                          <a:solidFill>
                            <a:schemeClr val="accent2">
                              <a:lumMod val="50000"/>
                            </a:schemeClr>
                          </a:solidFill>
                          <a:latin typeface="Times New Roman"/>
                          <a:ea typeface="Andale Sans UI"/>
                        </a:rPr>
                        <a:t>Білім</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жетілдіру</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курстарына</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қатысу</a:t>
                      </a:r>
                      <a:r>
                        <a:rPr lang="kk-KZ" sz="1600" b="1" kern="50" dirty="0">
                          <a:solidFill>
                            <a:schemeClr val="accent2">
                              <a:lumMod val="50000"/>
                            </a:schemeClr>
                          </a:solidFill>
                          <a:latin typeface="Times New Roman"/>
                          <a:ea typeface="Andale Sans UI"/>
                        </a:rPr>
                        <a:t>.</a:t>
                      </a:r>
                      <a:endParaRPr lang="ru-RU" sz="1100" b="1" kern="50" dirty="0">
                        <a:solidFill>
                          <a:schemeClr val="accent2">
                            <a:lumMod val="50000"/>
                          </a:schemeClr>
                        </a:solidFill>
                        <a:latin typeface="Times New Roman"/>
                        <a:ea typeface="Andale Sans UI"/>
                      </a:endParaRPr>
                    </a:p>
                    <a:p>
                      <a:pPr marL="41275">
                        <a:spcAft>
                          <a:spcPts val="0"/>
                        </a:spcAft>
                      </a:pPr>
                      <a:r>
                        <a:rPr lang="ru-RU" sz="1600" b="1" kern="50" dirty="0">
                          <a:solidFill>
                            <a:schemeClr val="accent2">
                              <a:lumMod val="50000"/>
                            </a:schemeClr>
                          </a:solidFill>
                          <a:latin typeface="Times New Roman"/>
                          <a:ea typeface="Andale Sans UI"/>
                        </a:rPr>
                        <a:t>2. </a:t>
                      </a:r>
                      <a:r>
                        <a:rPr lang="ru-RU" sz="1600" b="1" kern="50" dirty="0" err="1">
                          <a:solidFill>
                            <a:schemeClr val="accent2">
                              <a:lumMod val="50000"/>
                            </a:schemeClr>
                          </a:solidFill>
                          <a:latin typeface="Times New Roman"/>
                          <a:ea typeface="Andale Sans UI"/>
                        </a:rPr>
                        <a:t>Пәндік</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олимпиадаларға</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қатысу</a:t>
                      </a:r>
                      <a:r>
                        <a:rPr lang="kk-KZ" sz="1600" b="1" kern="50" dirty="0" smtClean="0">
                          <a:solidFill>
                            <a:schemeClr val="accent2">
                              <a:lumMod val="50000"/>
                            </a:schemeClr>
                          </a:solidFill>
                          <a:latin typeface="Times New Roman"/>
                          <a:ea typeface="Andale Sans UI"/>
                        </a:rPr>
                        <a:t>.</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Жыл</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бойы</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403">
                <a:tc>
                  <a:txBody>
                    <a:bodyPr/>
                    <a:lstStyle/>
                    <a:p>
                      <a:pPr algn="ctr">
                        <a:spcAft>
                          <a:spcPts val="0"/>
                        </a:spcAft>
                      </a:pPr>
                      <a:r>
                        <a:rPr lang="ru-RU" sz="1400" kern="50">
                          <a:solidFill>
                            <a:schemeClr val="accent2">
                              <a:lumMod val="50000"/>
                            </a:schemeClr>
                          </a:solidFill>
                          <a:latin typeface="Times New Roman"/>
                          <a:ea typeface="Andale Sans UI"/>
                        </a:rPr>
                        <a:t>4</a:t>
                      </a:r>
                      <a:endParaRPr lang="ru-RU" sz="1050"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Aft>
                          <a:spcPts val="0"/>
                        </a:spcAft>
                      </a:pPr>
                      <a:r>
                        <a:rPr lang="ru-RU" sz="1600" b="1" kern="50">
                          <a:solidFill>
                            <a:schemeClr val="accent2">
                              <a:lumMod val="50000"/>
                            </a:schemeClr>
                          </a:solidFill>
                          <a:latin typeface="Times New Roman"/>
                          <a:ea typeface="Andale Sans UI"/>
                        </a:rPr>
                        <a:t>Педагогикалық-психологиялық білімді жетілдіру</a:t>
                      </a:r>
                      <a:endParaRPr lang="ru-RU" sz="1100" b="1"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275">
                        <a:spcAft>
                          <a:spcPts val="0"/>
                        </a:spcAft>
                      </a:pPr>
                      <a:r>
                        <a:rPr lang="ru-RU" sz="1600" b="1" kern="50">
                          <a:solidFill>
                            <a:schemeClr val="accent2">
                              <a:lumMod val="50000"/>
                            </a:schemeClr>
                          </a:solidFill>
                          <a:latin typeface="Times New Roman"/>
                          <a:ea typeface="Andale Sans UI"/>
                        </a:rPr>
                        <a:t>Әр сынып оқушыларының психологиялық жас ерекшелігіне сай тапсырмалар беру</a:t>
                      </a:r>
                      <a:endParaRPr lang="ru-RU" sz="1100" b="1"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Жыл</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бойы</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0671">
                <a:tc>
                  <a:txBody>
                    <a:bodyPr/>
                    <a:lstStyle/>
                    <a:p>
                      <a:pPr algn="ctr">
                        <a:spcAft>
                          <a:spcPts val="0"/>
                        </a:spcAft>
                      </a:pPr>
                      <a:r>
                        <a:rPr lang="ru-RU" sz="1400" kern="50">
                          <a:solidFill>
                            <a:schemeClr val="accent2">
                              <a:lumMod val="50000"/>
                            </a:schemeClr>
                          </a:solidFill>
                          <a:latin typeface="Times New Roman"/>
                          <a:ea typeface="Andale Sans UI"/>
                        </a:rPr>
                        <a:t>5</a:t>
                      </a:r>
                      <a:endParaRPr lang="ru-RU" sz="1050" kern="5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90170">
                        <a:spcAft>
                          <a:spcPts val="0"/>
                        </a:spcAft>
                      </a:pPr>
                      <a:r>
                        <a:rPr lang="ru-RU" sz="1600" b="1" kern="50" dirty="0" err="1">
                          <a:solidFill>
                            <a:schemeClr val="accent2">
                              <a:lumMod val="50000"/>
                            </a:schemeClr>
                          </a:solidFill>
                          <a:latin typeface="Times New Roman"/>
                          <a:ea typeface="Andale Sans UI"/>
                        </a:rPr>
                        <a:t>Жаңа технологияны</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оқып үйрену</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1275">
                        <a:spcAft>
                          <a:spcPts val="0"/>
                        </a:spcAft>
                      </a:pPr>
                      <a:r>
                        <a:rPr lang="ru-RU" sz="1600" b="1" kern="50" dirty="0">
                          <a:solidFill>
                            <a:schemeClr val="accent2">
                              <a:lumMod val="50000"/>
                            </a:schemeClr>
                          </a:solidFill>
                          <a:latin typeface="Times New Roman"/>
                          <a:ea typeface="Andale Sans UI"/>
                        </a:rPr>
                        <a:t>1</a:t>
                      </a:r>
                      <a:r>
                        <a:rPr lang="kk-KZ" sz="1600" b="1" kern="50" dirty="0">
                          <a:solidFill>
                            <a:schemeClr val="accent2">
                              <a:lumMod val="50000"/>
                            </a:schemeClr>
                          </a:solidFill>
                          <a:latin typeface="Times New Roman"/>
                          <a:ea typeface="Andale Sans UI"/>
                        </a:rPr>
                        <a:t>. Оқыту мен оқудағы жаңа тәсілдер (Кембридж үлгісімен оқыту).</a:t>
                      </a:r>
                      <a:endParaRPr lang="ru-RU" sz="1100" b="1" kern="50" dirty="0">
                        <a:solidFill>
                          <a:schemeClr val="accent2">
                            <a:lumMod val="50000"/>
                          </a:schemeClr>
                        </a:solidFill>
                        <a:latin typeface="Times New Roman"/>
                        <a:ea typeface="Andale Sans UI"/>
                      </a:endParaRPr>
                    </a:p>
                    <a:p>
                      <a:pPr marL="41275">
                        <a:spcAft>
                          <a:spcPts val="0"/>
                        </a:spcAft>
                      </a:pPr>
                      <a:r>
                        <a:rPr lang="ru-RU" sz="1600" b="1" kern="50" dirty="0">
                          <a:solidFill>
                            <a:schemeClr val="accent2">
                              <a:lumMod val="50000"/>
                            </a:schemeClr>
                          </a:solidFill>
                          <a:latin typeface="Times New Roman"/>
                          <a:ea typeface="Andale Sans UI"/>
                        </a:rPr>
                        <a:t>2. </a:t>
                      </a:r>
                      <a:r>
                        <a:rPr lang="ru-RU" sz="1600" b="1" kern="50" dirty="0" err="1">
                          <a:solidFill>
                            <a:schemeClr val="accent2">
                              <a:lumMod val="50000"/>
                            </a:schemeClr>
                          </a:solidFill>
                          <a:latin typeface="Times New Roman"/>
                          <a:ea typeface="Andale Sans UI"/>
                        </a:rPr>
                        <a:t>Модульдеп</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оқыту</a:t>
                      </a:r>
                      <a:r>
                        <a:rPr lang="kk-KZ" sz="1600" b="1" kern="50" dirty="0">
                          <a:solidFill>
                            <a:schemeClr val="accent2">
                              <a:lumMod val="50000"/>
                            </a:schemeClr>
                          </a:solidFill>
                          <a:latin typeface="Times New Roman"/>
                          <a:ea typeface="Andale Sans UI"/>
                        </a:rPr>
                        <a:t>.</a:t>
                      </a:r>
                      <a:endParaRPr lang="ru-RU" sz="1100" b="1" kern="50" dirty="0">
                        <a:solidFill>
                          <a:schemeClr val="accent2">
                            <a:lumMod val="50000"/>
                          </a:schemeClr>
                        </a:solidFill>
                        <a:latin typeface="Times New Roman"/>
                        <a:ea typeface="Andale Sans UI"/>
                      </a:endParaRPr>
                    </a:p>
                    <a:p>
                      <a:pPr marL="41275">
                        <a:spcAft>
                          <a:spcPts val="0"/>
                        </a:spcAft>
                      </a:pPr>
                      <a:r>
                        <a:rPr lang="ru-RU" sz="1600" b="1" kern="50" dirty="0">
                          <a:solidFill>
                            <a:schemeClr val="accent2">
                              <a:lumMod val="50000"/>
                            </a:schemeClr>
                          </a:solidFill>
                          <a:latin typeface="Times New Roman"/>
                          <a:ea typeface="Andale Sans UI"/>
                        </a:rPr>
                        <a:t>3. Педагогика </a:t>
                      </a:r>
                      <a:r>
                        <a:rPr lang="ru-RU" sz="1600" b="1" kern="50" dirty="0" err="1">
                          <a:solidFill>
                            <a:schemeClr val="accent2">
                              <a:lumMod val="50000"/>
                            </a:schemeClr>
                          </a:solidFill>
                          <a:latin typeface="Times New Roman"/>
                          <a:ea typeface="Andale Sans UI"/>
                        </a:rPr>
                        <a:t>қағидалары </a:t>
                      </a:r>
                      <a:r>
                        <a:rPr lang="ru-RU" sz="1600" b="1" kern="50" dirty="0">
                          <a:solidFill>
                            <a:schemeClr val="accent2">
                              <a:lumMod val="50000"/>
                            </a:schemeClr>
                          </a:solidFill>
                          <a:latin typeface="Times New Roman"/>
                          <a:ea typeface="Andale Sans UI"/>
                        </a:rPr>
                        <a:t>мен </a:t>
                      </a:r>
                      <a:r>
                        <a:rPr lang="ru-RU" sz="1600" b="1" kern="50" dirty="0" err="1">
                          <a:solidFill>
                            <a:schemeClr val="accent2">
                              <a:lumMod val="50000"/>
                            </a:schemeClr>
                          </a:solidFill>
                          <a:latin typeface="Times New Roman"/>
                          <a:ea typeface="Andale Sans UI"/>
                        </a:rPr>
                        <a:t>оқыту әдістерін игеру</a:t>
                      </a:r>
                      <a:r>
                        <a:rPr lang="kk-KZ" sz="1600" b="1" kern="50" dirty="0">
                          <a:solidFill>
                            <a:schemeClr val="accent2">
                              <a:lumMod val="50000"/>
                            </a:schemeClr>
                          </a:solidFill>
                          <a:latin typeface="Times New Roman"/>
                          <a:ea typeface="Andale Sans UI"/>
                        </a:rPr>
                        <a:t>.</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latin typeface="Times New Roman"/>
                          <a:ea typeface="Andale Sans UI"/>
                        </a:rPr>
                        <a:t>Жыл</a:t>
                      </a:r>
                      <a:r>
                        <a:rPr lang="ru-RU" sz="1600" b="1" kern="50" dirty="0">
                          <a:solidFill>
                            <a:schemeClr val="accent2">
                              <a:lumMod val="50000"/>
                            </a:schemeClr>
                          </a:solidFill>
                          <a:latin typeface="Times New Roman"/>
                          <a:ea typeface="Andale Sans UI"/>
                        </a:rPr>
                        <a:t> </a:t>
                      </a:r>
                      <a:r>
                        <a:rPr lang="ru-RU" sz="1600" b="1" kern="50" dirty="0" err="1">
                          <a:solidFill>
                            <a:schemeClr val="accent2">
                              <a:lumMod val="50000"/>
                            </a:schemeClr>
                          </a:solidFill>
                          <a:latin typeface="Times New Roman"/>
                          <a:ea typeface="Andale Sans UI"/>
                        </a:rPr>
                        <a:t>бойы</a:t>
                      </a:r>
                      <a:endParaRPr lang="ru-RU" sz="1100" b="1" kern="50" dirty="0">
                        <a:solidFill>
                          <a:schemeClr val="accent2">
                            <a:lumMod val="50000"/>
                          </a:schemeClr>
                        </a:solidFill>
                        <a:latin typeface="Times New Roman"/>
                        <a:ea typeface="Andale Sans UI"/>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985" name="Rectangle 1"/>
          <p:cNvSpPr>
            <a:spLocks noChangeArrowheads="1"/>
          </p:cNvSpPr>
          <p:nvPr/>
        </p:nvSpPr>
        <p:spPr bwMode="auto">
          <a:xfrm>
            <a:off x="1975521" y="-556228"/>
            <a:ext cx="5192960" cy="156966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kk-KZ" sz="1400" b="1" dirty="0" smtClean="0">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2">
                    <a:lumMod val="50000"/>
                  </a:schemeClr>
                </a:solidFill>
                <a:effectLst/>
                <a:latin typeface="Arial" pitchFamily="34" charset="0"/>
                <a:ea typeface="Times New Roman" pitchFamily="18" charset="0"/>
                <a:cs typeface="Arial" pitchFamily="34" charset="0"/>
              </a:rPr>
              <a:t>Өз білімін көтеру жұмыстарының жоспары</a:t>
            </a:r>
            <a:endParaRPr kumimoji="0" lang="ru-RU" sz="100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b="1" i="0" u="none" strike="noStrike" cap="none" normalizeH="0" baseline="0" dirty="0" smtClean="0">
                <a:ln>
                  <a:noFill/>
                </a:ln>
                <a:solidFill>
                  <a:schemeClr val="accent2">
                    <a:lumMod val="50000"/>
                  </a:schemeClr>
                </a:solidFill>
                <a:effectLst/>
                <a:latin typeface="Arial" pitchFamily="34" charset="0"/>
                <a:ea typeface="Times New Roman" pitchFamily="18" charset="0"/>
                <a:cs typeface="Arial" pitchFamily="34" charset="0"/>
              </a:rPr>
              <a:t>2017-2018 оқу жылы</a:t>
            </a:r>
            <a:endParaRPr kumimoji="0" lang="ru-RU" sz="100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трелка вправо с вырезом 9"/>
          <p:cNvSpPr/>
          <p:nvPr/>
        </p:nvSpPr>
        <p:spPr>
          <a:xfrm>
            <a:off x="7572398" y="6373368"/>
            <a:ext cx="1571604" cy="698970"/>
          </a:xfrm>
          <a:prstGeom prst="notchedRightArrow">
            <a:avLst/>
          </a:prstGeom>
          <a:solidFill>
            <a:srgbClr val="FFFF0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518"/>
            <a:ext cx="9217024" cy="6869518"/>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219200" y="3810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6" name="Прямоугольник 5"/>
          <p:cNvSpPr/>
          <p:nvPr/>
        </p:nvSpPr>
        <p:spPr>
          <a:xfrm>
            <a:off x="1371600" y="533400"/>
            <a:ext cx="415498" cy="3847207"/>
          </a:xfrm>
          <a:prstGeom prst="rect">
            <a:avLst/>
          </a:prstGeom>
        </p:spPr>
        <p:txBody>
          <a:bodyPr wrap="none">
            <a:spAutoFit/>
          </a:bodyPr>
          <a:lstStyle/>
          <a:p>
            <a:endParaRPr lang="kk-KZ" sz="3600" dirty="0" smtClean="0">
              <a:solidFill>
                <a:schemeClr val="accent2">
                  <a:lumMod val="50000"/>
                </a:schemeClr>
              </a:solidFill>
              <a:latin typeface="Times New Roman" pitchFamily="18" charset="0"/>
              <a:cs typeface="Times New Roman" pitchFamily="18" charset="0"/>
            </a:endParaRPr>
          </a:p>
          <a:p>
            <a:endParaRPr lang="kk-KZ" sz="3600" dirty="0" smtClean="0">
              <a:solidFill>
                <a:schemeClr val="accent2">
                  <a:lumMod val="50000"/>
                </a:schemeClr>
              </a:solidFill>
              <a:latin typeface="Times New Roman" pitchFamily="18" charset="0"/>
              <a:cs typeface="Times New Roman" pitchFamily="18" charset="0"/>
            </a:endParaRPr>
          </a:p>
          <a:p>
            <a:r>
              <a:rPr lang="kk-KZ" sz="3600" dirty="0" smtClean="0">
                <a:solidFill>
                  <a:schemeClr val="accent2">
                    <a:lumMod val="50000"/>
                  </a:schemeClr>
                </a:solidFill>
                <a:latin typeface="Times New Roman" pitchFamily="18" charset="0"/>
                <a:cs typeface="Times New Roman" pitchFamily="18" charset="0"/>
              </a:rPr>
              <a:t>  </a:t>
            </a:r>
          </a:p>
          <a:p>
            <a:endParaRPr lang="kk-KZ" sz="4000" dirty="0" smtClean="0">
              <a:solidFill>
                <a:schemeClr val="accent2">
                  <a:lumMod val="50000"/>
                </a:schemeClr>
              </a:solidFill>
              <a:latin typeface="Times New Roman" pitchFamily="18" charset="0"/>
              <a:cs typeface="Times New Roman" pitchFamily="18" charset="0"/>
            </a:endParaRPr>
          </a:p>
          <a:p>
            <a:endParaRPr lang="kk-KZ" sz="4800" dirty="0" smtClean="0">
              <a:solidFill>
                <a:schemeClr val="accent2">
                  <a:lumMod val="50000"/>
                </a:schemeClr>
              </a:solidFill>
            </a:endParaRPr>
          </a:p>
          <a:p>
            <a:pPr algn="ctr"/>
            <a:endParaRPr lang="kk-KZ" sz="4800" dirty="0" smtClean="0">
              <a:solidFill>
                <a:schemeClr val="accent2">
                  <a:lumMod val="50000"/>
                </a:schemeClr>
              </a:solidFill>
              <a:latin typeface="Times New Roman" pitchFamily="18" charset="0"/>
              <a:cs typeface="Times New Roman" pitchFamily="18" charset="0"/>
            </a:endParaRPr>
          </a:p>
        </p:txBody>
      </p:sp>
      <p:sp>
        <p:nvSpPr>
          <p:cNvPr id="1025" name="Rectangle 1"/>
          <p:cNvSpPr>
            <a:spLocks noChangeArrowheads="1"/>
          </p:cNvSpPr>
          <p:nvPr/>
        </p:nvSpPr>
        <p:spPr bwMode="auto">
          <a:xfrm>
            <a:off x="152400" y="3349347"/>
            <a:ext cx="8991599"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8" name="Таблица 7"/>
          <p:cNvGraphicFramePr>
            <a:graphicFrameLocks noGrp="1"/>
          </p:cNvGraphicFramePr>
          <p:nvPr>
            <p:extLst>
              <p:ext uri="{D42A27DB-BD31-4B8C-83A1-F6EECF244321}">
                <p14:modId xmlns:p14="http://schemas.microsoft.com/office/powerpoint/2010/main" val="1794839991"/>
              </p:ext>
            </p:extLst>
          </p:nvPr>
        </p:nvGraphicFramePr>
        <p:xfrm>
          <a:off x="228600" y="838202"/>
          <a:ext cx="8686799" cy="5886992"/>
        </p:xfrm>
        <a:graphic>
          <a:graphicData uri="http://schemas.openxmlformats.org/drawingml/2006/table">
            <a:tbl>
              <a:tblPr/>
              <a:tblGrid>
                <a:gridCol w="584489"/>
                <a:gridCol w="3928629"/>
                <a:gridCol w="1850447"/>
                <a:gridCol w="2323234"/>
              </a:tblGrid>
              <a:tr h="269966">
                <a:tc>
                  <a:txBody>
                    <a:bodyPr/>
                    <a:lstStyle/>
                    <a:p>
                      <a:pPr algn="ctr">
                        <a:spcAft>
                          <a:spcPts val="0"/>
                        </a:spcAft>
                      </a:pP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Жұмыстың мазмұны</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Мерзім</a:t>
                      </a:r>
                      <a:r>
                        <a:rPr lang="kk-KZ"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і</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Жұмыс нәтижесі</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1</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Өз білімін көтеру жұмыстарының жоспарын құру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kk-KZ" sz="1600" b="1" kern="50" dirty="0" smtClean="0">
                          <a:solidFill>
                            <a:schemeClr val="accent2">
                              <a:lumMod val="50000"/>
                            </a:schemeClr>
                          </a:solidFill>
                          <a:effectLst>
                            <a:outerShdw blurRad="38100" dist="38100" dir="2700000" algn="tl">
                              <a:srgbClr val="000000">
                                <a:alpha val="43137"/>
                              </a:srgbClr>
                            </a:outerShdw>
                          </a:effectLst>
                          <a:latin typeface="Times New Roman"/>
                          <a:ea typeface="Andale Sans UI"/>
                        </a:rPr>
                        <a:t>Қараша </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kk-KZ"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Жоспар жасау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9966">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2</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Өзара сабаққа қатысу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Жыл бойы</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Тәжірибе алмасу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3</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Басылым</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материалдарымен</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жұмыс, басылымға шығу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Жыл бойы</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a:t>
                      </a: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инақтау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4</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Ақпараттық технологиямен</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жұмыс істеуді</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жалғастыру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Жыл бойы</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Ашық сабақтар беру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9897">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5</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Интернетпен</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жұмыс жасау</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жеке</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сайтты</a:t>
                      </a: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жаңа материалдармен </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толықтыру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Жыл</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бойы</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Интернетпен</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жұмыс, сызбалар</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жасау</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сайтпен</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жұмыс</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6</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Интерактивті әдіс-тәсілдерді игеру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Жыл</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бойы</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Сабақта қолдану, тәжірибе бөлісу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7</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Құзыреттілік бойынша жұмыс</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Жыл</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бойы</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Авторлық   жұмыс </a:t>
                      </a:r>
                      <a:b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b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жасау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9897">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8</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Сайыстарға қатысу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Уақтысында</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b="1" kern="50" dirty="0" smtClean="0">
                          <a:solidFill>
                            <a:schemeClr val="accent2">
                              <a:lumMod val="50000"/>
                            </a:schemeClr>
                          </a:solidFill>
                          <a:effectLst>
                            <a:outerShdw blurRad="38100" dist="38100" dir="2700000" algn="tl">
                              <a:srgbClr val="000000">
                                <a:alpha val="43137"/>
                              </a:srgbClr>
                            </a:outerShdw>
                          </a:effectLst>
                          <a:latin typeface="Times New Roman"/>
                          <a:ea typeface="Andale Sans UI"/>
                        </a:rPr>
                        <a:t>Қалалық</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облыстық</a:t>
                      </a: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және республикалық</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байқау</a:t>
                      </a: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лар</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ға қатысу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4953">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9</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b="1" kern="50" dirty="0" smtClean="0">
                          <a:solidFill>
                            <a:schemeClr val="accent2">
                              <a:lumMod val="50000"/>
                            </a:schemeClr>
                          </a:solidFill>
                          <a:effectLst>
                            <a:outerShdw blurRad="38100" dist="38100" dir="2700000" algn="tl">
                              <a:srgbClr val="000000">
                                <a:alpha val="43137"/>
                              </a:srgbClr>
                            </a:outerShdw>
                          </a:effectLst>
                          <a:latin typeface="Times New Roman"/>
                          <a:ea typeface="Andale Sans UI"/>
                        </a:rPr>
                        <a:t>Қалалы</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қ</a:t>
                      </a: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облыстық</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семинарларға</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қатысу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Жыл бойы</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kk-KZ"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Т</a:t>
                      </a: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әжірибе алмасу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9931">
                <a:tc>
                  <a:txBody>
                    <a:bodyPr/>
                    <a:lstStyle/>
                    <a:p>
                      <a:pPr algn="ctr">
                        <a:spcAft>
                          <a:spcPts val="0"/>
                        </a:spcAft>
                      </a:pPr>
                      <a:r>
                        <a:rPr lang="kk-KZ"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10</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Білім жетілдіру курсына бару</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ru-RU" sz="1600" b="1" kern="50">
                          <a:solidFill>
                            <a:schemeClr val="accent2">
                              <a:lumMod val="50000"/>
                            </a:schemeClr>
                          </a:solidFill>
                          <a:effectLst>
                            <a:outerShdw blurRad="38100" dist="38100" dir="2700000" algn="tl">
                              <a:srgbClr val="000000">
                                <a:alpha val="43137"/>
                              </a:srgbClr>
                            </a:outerShdw>
                          </a:effectLst>
                          <a:latin typeface="Times New Roman"/>
                          <a:ea typeface="Andale Sans UI"/>
                        </a:rPr>
                        <a:t>Кесте бойынша</a:t>
                      </a:r>
                      <a:endParaRPr lang="ru-RU" sz="1200" b="1" kern="5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Кәсіби білімді</a:t>
                      </a:r>
                      <a: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t> </a:t>
                      </a:r>
                      <a:br>
                        <a:rPr lang="ru-RU" sz="16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rPr>
                      </a:br>
                      <a:r>
                        <a:rPr lang="ru-RU" sz="1600" b="1" kern="50" dirty="0" err="1">
                          <a:solidFill>
                            <a:schemeClr val="accent2">
                              <a:lumMod val="50000"/>
                            </a:schemeClr>
                          </a:solidFill>
                          <a:effectLst>
                            <a:outerShdw blurRad="38100" dist="38100" dir="2700000" algn="tl">
                              <a:srgbClr val="000000">
                                <a:alpha val="43137"/>
                              </a:srgbClr>
                            </a:outerShdw>
                          </a:effectLst>
                          <a:latin typeface="Times New Roman"/>
                          <a:ea typeface="Andale Sans UI"/>
                        </a:rPr>
                        <a:t>жетілдіру</a:t>
                      </a:r>
                      <a:endParaRPr lang="ru-RU" sz="1200" b="1" kern="50" dirty="0">
                        <a:solidFill>
                          <a:schemeClr val="accent2">
                            <a:lumMod val="50000"/>
                          </a:schemeClr>
                        </a:solidFill>
                        <a:effectLst>
                          <a:outerShdw blurRad="38100" dist="38100" dir="2700000" algn="tl">
                            <a:srgbClr val="000000">
                              <a:alpha val="43137"/>
                            </a:srgbClr>
                          </a:outerShdw>
                        </a:effectLst>
                        <a:latin typeface="Times New Roman"/>
                        <a:ea typeface="Andale Sans UI"/>
                      </a:endParaRPr>
                    </a:p>
                  </a:txBody>
                  <a:tcPr marL="54429" marR="5442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5057" name="Rectangle 1"/>
          <p:cNvSpPr>
            <a:spLocks noChangeArrowheads="1"/>
          </p:cNvSpPr>
          <p:nvPr/>
        </p:nvSpPr>
        <p:spPr bwMode="auto">
          <a:xfrm>
            <a:off x="0"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5058" name="Rectangle 2"/>
          <p:cNvSpPr>
            <a:spLocks noChangeArrowheads="1"/>
          </p:cNvSpPr>
          <p:nvPr/>
        </p:nvSpPr>
        <p:spPr bwMode="auto">
          <a:xfrm>
            <a:off x="0" y="-587006"/>
            <a:ext cx="7692747" cy="163121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kk-KZ" sz="1400" b="1" dirty="0" smtClean="0">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kk-K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kk-KZ" sz="2000" b="1" i="0" u="none" strike="noStrike" cap="none" normalizeH="0" baseline="0" dirty="0" smtClean="0">
                <a:ln>
                  <a:noFill/>
                </a:ln>
                <a:solidFill>
                  <a:schemeClr val="accent2">
                    <a:lumMod val="50000"/>
                  </a:schemeClr>
                </a:solidFill>
                <a:effectLst/>
                <a:latin typeface="Arial" pitchFamily="34" charset="0"/>
                <a:ea typeface="Times New Roman" pitchFamily="18" charset="0"/>
                <a:cs typeface="Arial" pitchFamily="34" charset="0"/>
              </a:rPr>
              <a:t>                            Өз білімін көтеру жұмыстарының жоспары </a:t>
            </a:r>
            <a:endParaRPr kumimoji="0" lang="ru-RU" sz="105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kk-KZ" sz="2000" b="1" i="0" u="none" strike="noStrike" cap="none" normalizeH="0" baseline="0" dirty="0" smtClean="0">
                <a:ln>
                  <a:noFill/>
                </a:ln>
                <a:solidFill>
                  <a:schemeClr val="accent2">
                    <a:lumMod val="50000"/>
                  </a:schemeClr>
                </a:solidFill>
                <a:effectLst/>
                <a:latin typeface="Arial" pitchFamily="34" charset="0"/>
                <a:ea typeface="Times New Roman" pitchFamily="18" charset="0"/>
                <a:cs typeface="Arial" pitchFamily="34" charset="0"/>
              </a:rPr>
              <a:t>2017-2018 оқу жылы</a:t>
            </a:r>
            <a:endParaRPr kumimoji="0" lang="ru-RU" sz="1050" b="0" i="0" u="none" strike="noStrike" cap="none" normalizeH="0" baseline="0" dirty="0" smtClean="0">
              <a:ln>
                <a:noFill/>
              </a:ln>
              <a:solidFill>
                <a:schemeClr val="accent2">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4"/>
          <p:cNvSpPr>
            <a:spLocks noChangeArrowheads="1"/>
          </p:cNvSpPr>
          <p:nvPr/>
        </p:nvSpPr>
        <p:spPr bwMode="auto">
          <a:xfrm>
            <a:off x="1979613" y="5643563"/>
            <a:ext cx="5568950" cy="701675"/>
          </a:xfrm>
          <a:prstGeom prst="rect">
            <a:avLst/>
          </a:prstGeom>
          <a:gradFill rotWithShape="1">
            <a:gsLst>
              <a:gs pos="0">
                <a:srgbClr val="FF3300"/>
              </a:gs>
              <a:gs pos="50000">
                <a:srgbClr val="FFFF00"/>
              </a:gs>
              <a:gs pos="100000">
                <a:srgbClr val="FF3300"/>
              </a:gs>
            </a:gsLst>
            <a:lin ang="5400000" scaled="1"/>
          </a:gra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00"/>
            </a:extrusionClr>
          </a:sp3d>
        </p:spPr>
        <p:txBody>
          <a:bodyPr wrap="none" anchor="ctr">
            <a:flatTx/>
          </a:bodyPr>
          <a:lstStyle/>
          <a:p>
            <a:endParaRPr lang="ru-RU"/>
          </a:p>
        </p:txBody>
      </p:sp>
      <p:sp>
        <p:nvSpPr>
          <p:cNvPr id="23555" name="Oval 2"/>
          <p:cNvSpPr>
            <a:spLocks noChangeArrowheads="1"/>
          </p:cNvSpPr>
          <p:nvPr/>
        </p:nvSpPr>
        <p:spPr bwMode="auto">
          <a:xfrm>
            <a:off x="1008063" y="1538288"/>
            <a:ext cx="2327275" cy="1035050"/>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500" b="1">
                <a:solidFill>
                  <a:srgbClr val="000000"/>
                </a:solidFill>
              </a:rPr>
              <a:t>Қызығушылықты</a:t>
            </a:r>
          </a:p>
          <a:p>
            <a:pPr algn="ctr" defTabSz="1166813"/>
            <a:r>
              <a:rPr lang="kk-KZ" sz="1500" b="1">
                <a:solidFill>
                  <a:srgbClr val="000000"/>
                </a:solidFill>
              </a:rPr>
              <a:t>ояту</a:t>
            </a:r>
          </a:p>
          <a:p>
            <a:pPr algn="ctr" defTabSz="1166813"/>
            <a:r>
              <a:rPr lang="kk-KZ" sz="1500" b="1">
                <a:solidFill>
                  <a:srgbClr val="000000"/>
                </a:solidFill>
              </a:rPr>
              <a:t>стратегиялары</a:t>
            </a:r>
            <a:endParaRPr lang="ru-RU" sz="1500" b="1">
              <a:solidFill>
                <a:srgbClr val="000000"/>
              </a:solidFill>
            </a:endParaRPr>
          </a:p>
        </p:txBody>
      </p:sp>
      <p:sp>
        <p:nvSpPr>
          <p:cNvPr id="23556" name="Oval 3"/>
          <p:cNvSpPr>
            <a:spLocks noChangeArrowheads="1"/>
          </p:cNvSpPr>
          <p:nvPr/>
        </p:nvSpPr>
        <p:spPr bwMode="auto">
          <a:xfrm>
            <a:off x="3702050" y="1538288"/>
            <a:ext cx="2325688" cy="1035050"/>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500" b="1">
                <a:solidFill>
                  <a:srgbClr val="000000"/>
                </a:solidFill>
              </a:rPr>
              <a:t>Мағынаны</a:t>
            </a:r>
          </a:p>
          <a:p>
            <a:pPr algn="ctr" defTabSz="1166813"/>
            <a:r>
              <a:rPr lang="kk-KZ" sz="1500" b="1">
                <a:solidFill>
                  <a:srgbClr val="000000"/>
                </a:solidFill>
              </a:rPr>
              <a:t>ажырату</a:t>
            </a:r>
          </a:p>
          <a:p>
            <a:pPr algn="ctr" defTabSz="1166813"/>
            <a:r>
              <a:rPr lang="ru-RU" sz="1500" b="1">
                <a:solidFill>
                  <a:srgbClr val="000000"/>
                </a:solidFill>
              </a:rPr>
              <a:t>стратегиялары</a:t>
            </a:r>
          </a:p>
        </p:txBody>
      </p:sp>
      <p:sp>
        <p:nvSpPr>
          <p:cNvPr id="23557" name="Oval 4"/>
          <p:cNvSpPr>
            <a:spLocks noChangeArrowheads="1"/>
          </p:cNvSpPr>
          <p:nvPr/>
        </p:nvSpPr>
        <p:spPr bwMode="auto">
          <a:xfrm>
            <a:off x="6396038" y="1538288"/>
            <a:ext cx="2327275" cy="1035050"/>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500" b="1">
                <a:solidFill>
                  <a:srgbClr val="000000"/>
                </a:solidFill>
              </a:rPr>
              <a:t>Ой толғаныс</a:t>
            </a:r>
          </a:p>
          <a:p>
            <a:pPr algn="ctr" defTabSz="1166813"/>
            <a:r>
              <a:rPr lang="ru-RU" sz="1500" b="1">
                <a:solidFill>
                  <a:srgbClr val="000000"/>
                </a:solidFill>
              </a:rPr>
              <a:t>стратегиялары</a:t>
            </a:r>
          </a:p>
        </p:txBody>
      </p:sp>
      <p:sp>
        <p:nvSpPr>
          <p:cNvPr id="23558" name="Oval 8"/>
          <p:cNvSpPr>
            <a:spLocks noChangeArrowheads="1"/>
          </p:cNvSpPr>
          <p:nvPr/>
        </p:nvSpPr>
        <p:spPr bwMode="auto">
          <a:xfrm>
            <a:off x="347663" y="3375025"/>
            <a:ext cx="1247775" cy="576263"/>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Әлемді</a:t>
            </a:r>
          </a:p>
          <a:p>
            <a:pPr algn="ctr" defTabSz="1166813"/>
            <a:r>
              <a:rPr lang="kk-KZ" sz="1400" i="1">
                <a:solidFill>
                  <a:srgbClr val="000000"/>
                </a:solidFill>
              </a:rPr>
              <a:t>шарлау</a:t>
            </a:r>
            <a:endParaRPr lang="ru-RU" sz="2300" i="1">
              <a:solidFill>
                <a:srgbClr val="000000"/>
              </a:solidFill>
            </a:endParaRPr>
          </a:p>
        </p:txBody>
      </p:sp>
      <p:sp>
        <p:nvSpPr>
          <p:cNvPr id="23559" name="Oval 9"/>
          <p:cNvSpPr>
            <a:spLocks noChangeArrowheads="1"/>
          </p:cNvSpPr>
          <p:nvPr/>
        </p:nvSpPr>
        <p:spPr bwMode="auto">
          <a:xfrm>
            <a:off x="2266950" y="3429000"/>
            <a:ext cx="1249363" cy="52228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Топтас-</a:t>
            </a:r>
          </a:p>
          <a:p>
            <a:pPr algn="ctr" defTabSz="1166813"/>
            <a:r>
              <a:rPr lang="kk-KZ" sz="1400" i="1">
                <a:solidFill>
                  <a:srgbClr val="000000"/>
                </a:solidFill>
              </a:rPr>
              <a:t>тыру</a:t>
            </a:r>
            <a:endParaRPr lang="ru-RU" sz="2300" i="1">
              <a:solidFill>
                <a:srgbClr val="000000"/>
              </a:solidFill>
            </a:endParaRPr>
          </a:p>
        </p:txBody>
      </p:sp>
      <p:sp>
        <p:nvSpPr>
          <p:cNvPr id="23560" name="Oval 10"/>
          <p:cNvSpPr>
            <a:spLocks noChangeArrowheads="1"/>
          </p:cNvSpPr>
          <p:nvPr/>
        </p:nvSpPr>
        <p:spPr bwMode="auto">
          <a:xfrm>
            <a:off x="3803650" y="3429000"/>
            <a:ext cx="1055688" cy="52228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ru-RU" sz="1400" i="1">
                <a:solidFill>
                  <a:srgbClr val="000000"/>
                </a:solidFill>
              </a:rPr>
              <a:t>Ой</a:t>
            </a:r>
          </a:p>
          <a:p>
            <a:pPr algn="ctr" defTabSz="1166813"/>
            <a:r>
              <a:rPr lang="ru-RU" sz="1400" i="1">
                <a:solidFill>
                  <a:srgbClr val="000000"/>
                </a:solidFill>
              </a:rPr>
              <a:t>шақыру</a:t>
            </a:r>
          </a:p>
        </p:txBody>
      </p:sp>
      <p:sp>
        <p:nvSpPr>
          <p:cNvPr id="23561" name="Oval 11"/>
          <p:cNvSpPr>
            <a:spLocks noChangeArrowheads="1"/>
          </p:cNvSpPr>
          <p:nvPr/>
        </p:nvSpPr>
        <p:spPr bwMode="auto">
          <a:xfrm>
            <a:off x="5245100" y="3429000"/>
            <a:ext cx="979488" cy="520700"/>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Инсерт</a:t>
            </a:r>
            <a:endParaRPr lang="ru-RU" sz="2300" i="1">
              <a:solidFill>
                <a:srgbClr val="000000"/>
              </a:solidFill>
            </a:endParaRPr>
          </a:p>
        </p:txBody>
      </p:sp>
      <p:sp>
        <p:nvSpPr>
          <p:cNvPr id="23562" name="Oval 12"/>
          <p:cNvSpPr>
            <a:spLocks noChangeArrowheads="1"/>
          </p:cNvSpPr>
          <p:nvPr/>
        </p:nvSpPr>
        <p:spPr bwMode="auto">
          <a:xfrm>
            <a:off x="6396038" y="3429000"/>
            <a:ext cx="1057275" cy="52228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Бес</a:t>
            </a:r>
          </a:p>
          <a:p>
            <a:pPr algn="ctr" defTabSz="1166813"/>
            <a:r>
              <a:rPr lang="kk-KZ" sz="1400" i="1">
                <a:solidFill>
                  <a:srgbClr val="000000"/>
                </a:solidFill>
              </a:rPr>
              <a:t>жолды</a:t>
            </a:r>
          </a:p>
          <a:p>
            <a:pPr algn="ctr" defTabSz="1166813"/>
            <a:r>
              <a:rPr lang="kk-KZ" sz="1400" i="1">
                <a:solidFill>
                  <a:srgbClr val="000000"/>
                </a:solidFill>
              </a:rPr>
              <a:t>өлең</a:t>
            </a:r>
            <a:endParaRPr lang="ru-RU" sz="2300" i="1">
              <a:solidFill>
                <a:srgbClr val="000000"/>
              </a:solidFill>
            </a:endParaRPr>
          </a:p>
        </p:txBody>
      </p:sp>
      <p:sp>
        <p:nvSpPr>
          <p:cNvPr id="23563" name="Oval 13"/>
          <p:cNvSpPr>
            <a:spLocks noChangeArrowheads="1"/>
          </p:cNvSpPr>
          <p:nvPr/>
        </p:nvSpPr>
        <p:spPr bwMode="auto">
          <a:xfrm>
            <a:off x="7835900" y="3429000"/>
            <a:ext cx="979488" cy="54133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Әссе</a:t>
            </a:r>
            <a:endParaRPr lang="ru-RU" sz="2300" i="1">
              <a:solidFill>
                <a:srgbClr val="000000"/>
              </a:solidFill>
            </a:endParaRPr>
          </a:p>
        </p:txBody>
      </p:sp>
      <p:sp>
        <p:nvSpPr>
          <p:cNvPr id="23564" name="WordArt 27"/>
          <p:cNvSpPr>
            <a:spLocks noChangeArrowheads="1" noChangeShapeType="1" noTextEdit="1"/>
          </p:cNvSpPr>
          <p:nvPr/>
        </p:nvSpPr>
        <p:spPr bwMode="auto">
          <a:xfrm>
            <a:off x="1116013" y="188913"/>
            <a:ext cx="7200900" cy="919162"/>
          </a:xfrm>
          <a:prstGeom prst="rect">
            <a:avLst/>
          </a:prstGeom>
        </p:spPr>
        <p:txBody>
          <a:bodyPr wrap="none" fromWordArt="1">
            <a:prstTxWarp prst="textPlain">
              <a:avLst>
                <a:gd name="adj" fmla="val 50000"/>
              </a:avLst>
            </a:prstTxWarp>
          </a:bodyPr>
          <a:lstStyle/>
          <a:p>
            <a:pPr algn="ctr"/>
            <a:r>
              <a:rPr lang="ru-RU" b="1" kern="10">
                <a:ln w="9525">
                  <a:solidFill>
                    <a:srgbClr val="000000"/>
                  </a:solidFill>
                  <a:round/>
                  <a:headEnd/>
                  <a:tailEnd/>
                </a:ln>
                <a:solidFill>
                  <a:srgbClr val="FFFFFF"/>
                </a:solidFill>
                <a:latin typeface="Arial"/>
                <a:cs typeface="Arial"/>
              </a:rPr>
              <a:t>Сабақ құрылымының</a:t>
            </a:r>
          </a:p>
          <a:p>
            <a:pPr algn="ctr"/>
            <a:r>
              <a:rPr lang="ru-RU" b="1" kern="10">
                <a:ln w="9525">
                  <a:solidFill>
                    <a:srgbClr val="000000"/>
                  </a:solidFill>
                  <a:round/>
                  <a:headEnd/>
                  <a:tailEnd/>
                </a:ln>
                <a:solidFill>
                  <a:srgbClr val="FFFFFF"/>
                </a:solidFill>
                <a:latin typeface="Arial"/>
                <a:cs typeface="Arial"/>
              </a:rPr>
              <a:t>жоспары</a:t>
            </a:r>
          </a:p>
        </p:txBody>
      </p:sp>
      <p:sp>
        <p:nvSpPr>
          <p:cNvPr id="23565" name="Line 28"/>
          <p:cNvSpPr>
            <a:spLocks noChangeShapeType="1"/>
          </p:cNvSpPr>
          <p:nvPr/>
        </p:nvSpPr>
        <p:spPr bwMode="auto">
          <a:xfrm>
            <a:off x="2363788" y="2565400"/>
            <a:ext cx="576262" cy="755650"/>
          </a:xfrm>
          <a:prstGeom prst="line">
            <a:avLst/>
          </a:prstGeom>
          <a:noFill/>
          <a:ln w="9525">
            <a:solidFill>
              <a:schemeClr val="tx1"/>
            </a:solidFill>
            <a:round/>
            <a:headEnd/>
            <a:tailEnd type="triangle" w="med" len="med"/>
          </a:ln>
        </p:spPr>
        <p:txBody>
          <a:bodyPr/>
          <a:lstStyle/>
          <a:p>
            <a:endParaRPr lang="ru-RU"/>
          </a:p>
        </p:txBody>
      </p:sp>
      <p:sp>
        <p:nvSpPr>
          <p:cNvPr id="23566" name="Oval 29"/>
          <p:cNvSpPr>
            <a:spLocks noChangeArrowheads="1"/>
          </p:cNvSpPr>
          <p:nvPr/>
        </p:nvSpPr>
        <p:spPr bwMode="auto">
          <a:xfrm>
            <a:off x="1116013" y="4184650"/>
            <a:ext cx="1536700" cy="75723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Топқа</a:t>
            </a:r>
          </a:p>
          <a:p>
            <a:pPr algn="ctr" defTabSz="1166813"/>
            <a:r>
              <a:rPr lang="kk-KZ" sz="1400" i="1">
                <a:solidFill>
                  <a:srgbClr val="000000"/>
                </a:solidFill>
              </a:rPr>
              <a:t>бөлу</a:t>
            </a:r>
            <a:endParaRPr lang="ru-RU" sz="2300" i="1">
              <a:solidFill>
                <a:srgbClr val="000000"/>
              </a:solidFill>
            </a:endParaRPr>
          </a:p>
        </p:txBody>
      </p:sp>
      <p:sp>
        <p:nvSpPr>
          <p:cNvPr id="23567" name="Line 30"/>
          <p:cNvSpPr>
            <a:spLocks noChangeShapeType="1"/>
          </p:cNvSpPr>
          <p:nvPr/>
        </p:nvSpPr>
        <p:spPr bwMode="auto">
          <a:xfrm flipH="1">
            <a:off x="1020763" y="2565400"/>
            <a:ext cx="669925" cy="701675"/>
          </a:xfrm>
          <a:prstGeom prst="line">
            <a:avLst/>
          </a:prstGeom>
          <a:noFill/>
          <a:ln w="9525">
            <a:solidFill>
              <a:schemeClr val="tx1"/>
            </a:solidFill>
            <a:round/>
            <a:headEnd/>
            <a:tailEnd type="triangle" w="med" len="med"/>
          </a:ln>
        </p:spPr>
        <p:txBody>
          <a:bodyPr/>
          <a:lstStyle/>
          <a:p>
            <a:endParaRPr lang="ru-RU"/>
          </a:p>
        </p:txBody>
      </p:sp>
      <p:sp>
        <p:nvSpPr>
          <p:cNvPr id="23568" name="Line 31"/>
          <p:cNvSpPr>
            <a:spLocks noChangeShapeType="1"/>
          </p:cNvSpPr>
          <p:nvPr/>
        </p:nvSpPr>
        <p:spPr bwMode="auto">
          <a:xfrm flipH="1">
            <a:off x="1884363" y="2619375"/>
            <a:ext cx="95250" cy="1457325"/>
          </a:xfrm>
          <a:prstGeom prst="line">
            <a:avLst/>
          </a:prstGeom>
          <a:noFill/>
          <a:ln w="9525">
            <a:solidFill>
              <a:schemeClr val="tx1"/>
            </a:solidFill>
            <a:round/>
            <a:headEnd/>
            <a:tailEnd type="triangle" w="med" len="med"/>
          </a:ln>
        </p:spPr>
        <p:txBody>
          <a:bodyPr/>
          <a:lstStyle/>
          <a:p>
            <a:endParaRPr lang="ru-RU"/>
          </a:p>
        </p:txBody>
      </p:sp>
      <p:sp>
        <p:nvSpPr>
          <p:cNvPr id="23569" name="Oval 32"/>
          <p:cNvSpPr>
            <a:spLocks noChangeArrowheads="1"/>
          </p:cNvSpPr>
          <p:nvPr/>
        </p:nvSpPr>
        <p:spPr bwMode="auto">
          <a:xfrm>
            <a:off x="4189413" y="4184650"/>
            <a:ext cx="1536700" cy="75723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Венн</a:t>
            </a:r>
          </a:p>
          <a:p>
            <a:pPr algn="ctr" defTabSz="1166813"/>
            <a:r>
              <a:rPr lang="kk-KZ" sz="1400" i="1">
                <a:solidFill>
                  <a:srgbClr val="000000"/>
                </a:solidFill>
              </a:rPr>
              <a:t>диаграммасы</a:t>
            </a:r>
            <a:endParaRPr lang="ru-RU" sz="2300" i="1">
              <a:solidFill>
                <a:srgbClr val="000000"/>
              </a:solidFill>
            </a:endParaRPr>
          </a:p>
        </p:txBody>
      </p:sp>
      <p:sp>
        <p:nvSpPr>
          <p:cNvPr id="23570" name="Oval 33"/>
          <p:cNvSpPr>
            <a:spLocks noChangeArrowheads="1"/>
          </p:cNvSpPr>
          <p:nvPr/>
        </p:nvSpPr>
        <p:spPr bwMode="auto">
          <a:xfrm>
            <a:off x="6780213" y="4184650"/>
            <a:ext cx="1536700" cy="757238"/>
          </a:xfrm>
          <a:prstGeom prst="ellipse">
            <a:avLst/>
          </a:prstGeom>
          <a:gradFill rotWithShape="1">
            <a:gsLst>
              <a:gs pos="0">
                <a:srgbClr val="FF6600"/>
              </a:gs>
              <a:gs pos="50000">
                <a:srgbClr val="F6F64C"/>
              </a:gs>
              <a:gs pos="100000">
                <a:srgbClr val="FF6600"/>
              </a:gs>
            </a:gsLst>
            <a:lin ang="5400000" scaled="1"/>
          </a:gradFill>
          <a:ln w="9525">
            <a:round/>
            <a:headEnd/>
            <a:tailEnd/>
          </a:ln>
          <a:scene3d>
            <a:camera prst="legacyPerspectiveTop"/>
            <a:lightRig rig="legacyFlat3" dir="b"/>
          </a:scene3d>
          <a:sp3d extrusionH="887400" prstMaterial="legacyMatte">
            <a:bevelT w="13500" h="13500" prst="angle"/>
            <a:bevelB w="13500" h="13500" prst="angle"/>
            <a:extrusionClr>
              <a:srgbClr val="F6F64C"/>
            </a:extrusionClr>
          </a:sp3d>
        </p:spPr>
        <p:txBody>
          <a:bodyPr wrap="none" lIns="116623" tIns="58311" rIns="116623" bIns="58311" anchor="ctr">
            <a:flatTx/>
          </a:bodyPr>
          <a:lstStyle/>
          <a:p>
            <a:pPr algn="ctr" defTabSz="1166813"/>
            <a:r>
              <a:rPr lang="kk-KZ" sz="1400" i="1">
                <a:solidFill>
                  <a:srgbClr val="000000"/>
                </a:solidFill>
              </a:rPr>
              <a:t>Автор</a:t>
            </a:r>
          </a:p>
          <a:p>
            <a:pPr algn="ctr" defTabSz="1166813"/>
            <a:r>
              <a:rPr lang="ru-RU" sz="1400" i="1">
                <a:solidFill>
                  <a:srgbClr val="000000"/>
                </a:solidFill>
              </a:rPr>
              <a:t>орындығы</a:t>
            </a:r>
          </a:p>
        </p:txBody>
      </p:sp>
      <p:sp>
        <p:nvSpPr>
          <p:cNvPr id="23571" name="Line 34"/>
          <p:cNvSpPr>
            <a:spLocks noChangeShapeType="1"/>
          </p:cNvSpPr>
          <p:nvPr/>
        </p:nvSpPr>
        <p:spPr bwMode="auto">
          <a:xfrm flipH="1">
            <a:off x="4284663" y="2565400"/>
            <a:ext cx="192087" cy="755650"/>
          </a:xfrm>
          <a:prstGeom prst="line">
            <a:avLst/>
          </a:prstGeom>
          <a:noFill/>
          <a:ln w="9525">
            <a:solidFill>
              <a:schemeClr val="tx1"/>
            </a:solidFill>
            <a:round/>
            <a:headEnd/>
            <a:tailEnd type="triangle" w="med" len="med"/>
          </a:ln>
        </p:spPr>
        <p:txBody>
          <a:bodyPr/>
          <a:lstStyle/>
          <a:p>
            <a:endParaRPr lang="ru-RU"/>
          </a:p>
        </p:txBody>
      </p:sp>
      <p:sp>
        <p:nvSpPr>
          <p:cNvPr id="23572" name="Line 35"/>
          <p:cNvSpPr>
            <a:spLocks noChangeShapeType="1"/>
          </p:cNvSpPr>
          <p:nvPr/>
        </p:nvSpPr>
        <p:spPr bwMode="auto">
          <a:xfrm>
            <a:off x="5245100" y="2563813"/>
            <a:ext cx="382588" cy="811212"/>
          </a:xfrm>
          <a:prstGeom prst="line">
            <a:avLst/>
          </a:prstGeom>
          <a:noFill/>
          <a:ln w="9525">
            <a:solidFill>
              <a:schemeClr val="tx1"/>
            </a:solidFill>
            <a:round/>
            <a:headEnd/>
            <a:tailEnd type="triangle" w="med" len="med"/>
          </a:ln>
        </p:spPr>
        <p:txBody>
          <a:bodyPr/>
          <a:lstStyle/>
          <a:p>
            <a:endParaRPr lang="ru-RU"/>
          </a:p>
        </p:txBody>
      </p:sp>
      <p:sp>
        <p:nvSpPr>
          <p:cNvPr id="23573" name="Line 36"/>
          <p:cNvSpPr>
            <a:spLocks noChangeShapeType="1"/>
          </p:cNvSpPr>
          <p:nvPr/>
        </p:nvSpPr>
        <p:spPr bwMode="auto">
          <a:xfrm>
            <a:off x="4954588" y="2563813"/>
            <a:ext cx="0" cy="1568450"/>
          </a:xfrm>
          <a:prstGeom prst="line">
            <a:avLst/>
          </a:prstGeom>
          <a:noFill/>
          <a:ln w="9525">
            <a:solidFill>
              <a:schemeClr val="tx1"/>
            </a:solidFill>
            <a:round/>
            <a:headEnd/>
            <a:tailEnd type="triangle" w="med" len="med"/>
          </a:ln>
        </p:spPr>
        <p:txBody>
          <a:bodyPr/>
          <a:lstStyle/>
          <a:p>
            <a:endParaRPr lang="ru-RU"/>
          </a:p>
        </p:txBody>
      </p:sp>
      <p:sp>
        <p:nvSpPr>
          <p:cNvPr id="23574" name="Line 37"/>
          <p:cNvSpPr>
            <a:spLocks noChangeShapeType="1"/>
          </p:cNvSpPr>
          <p:nvPr/>
        </p:nvSpPr>
        <p:spPr bwMode="auto">
          <a:xfrm flipH="1">
            <a:off x="7067550" y="2565400"/>
            <a:ext cx="287338" cy="755650"/>
          </a:xfrm>
          <a:prstGeom prst="line">
            <a:avLst/>
          </a:prstGeom>
          <a:noFill/>
          <a:ln w="9525">
            <a:solidFill>
              <a:schemeClr val="tx1"/>
            </a:solidFill>
            <a:round/>
            <a:headEnd/>
            <a:tailEnd type="triangle" w="med" len="med"/>
          </a:ln>
        </p:spPr>
        <p:txBody>
          <a:bodyPr/>
          <a:lstStyle/>
          <a:p>
            <a:endParaRPr lang="ru-RU"/>
          </a:p>
        </p:txBody>
      </p:sp>
      <p:sp>
        <p:nvSpPr>
          <p:cNvPr id="23575" name="Line 38"/>
          <p:cNvSpPr>
            <a:spLocks noChangeShapeType="1"/>
          </p:cNvSpPr>
          <p:nvPr/>
        </p:nvSpPr>
        <p:spPr bwMode="auto">
          <a:xfrm>
            <a:off x="8027988" y="2565400"/>
            <a:ext cx="288925" cy="755650"/>
          </a:xfrm>
          <a:prstGeom prst="line">
            <a:avLst/>
          </a:prstGeom>
          <a:noFill/>
          <a:ln w="9525">
            <a:solidFill>
              <a:schemeClr val="tx1"/>
            </a:solidFill>
            <a:round/>
            <a:headEnd/>
            <a:tailEnd type="triangle" w="med" len="med"/>
          </a:ln>
        </p:spPr>
        <p:txBody>
          <a:bodyPr/>
          <a:lstStyle/>
          <a:p>
            <a:endParaRPr lang="ru-RU"/>
          </a:p>
        </p:txBody>
      </p:sp>
      <p:sp>
        <p:nvSpPr>
          <p:cNvPr id="23576" name="Line 39"/>
          <p:cNvSpPr>
            <a:spLocks noChangeShapeType="1"/>
          </p:cNvSpPr>
          <p:nvPr/>
        </p:nvSpPr>
        <p:spPr bwMode="auto">
          <a:xfrm>
            <a:off x="7645400" y="2565400"/>
            <a:ext cx="0" cy="1511300"/>
          </a:xfrm>
          <a:prstGeom prst="line">
            <a:avLst/>
          </a:prstGeom>
          <a:noFill/>
          <a:ln w="9525">
            <a:solidFill>
              <a:schemeClr val="tx1"/>
            </a:solidFill>
            <a:round/>
            <a:headEnd/>
            <a:tailEnd type="triangle" w="med" len="med"/>
          </a:ln>
        </p:spPr>
        <p:txBody>
          <a:bodyPr/>
          <a:lstStyle/>
          <a:p>
            <a:endParaRPr lang="ru-RU"/>
          </a:p>
        </p:txBody>
      </p:sp>
      <p:sp>
        <p:nvSpPr>
          <p:cNvPr id="23577" name="Line 40"/>
          <p:cNvSpPr>
            <a:spLocks noChangeShapeType="1"/>
          </p:cNvSpPr>
          <p:nvPr/>
        </p:nvSpPr>
        <p:spPr bwMode="auto">
          <a:xfrm>
            <a:off x="2076450" y="4994275"/>
            <a:ext cx="1055688" cy="541338"/>
          </a:xfrm>
          <a:prstGeom prst="line">
            <a:avLst/>
          </a:prstGeom>
          <a:noFill/>
          <a:ln w="9525">
            <a:solidFill>
              <a:schemeClr val="tx1"/>
            </a:solidFill>
            <a:round/>
            <a:headEnd/>
            <a:tailEnd type="triangle" w="med" len="med"/>
          </a:ln>
        </p:spPr>
        <p:txBody>
          <a:bodyPr/>
          <a:lstStyle/>
          <a:p>
            <a:endParaRPr lang="ru-RU"/>
          </a:p>
        </p:txBody>
      </p:sp>
      <p:sp>
        <p:nvSpPr>
          <p:cNvPr id="23578" name="Line 41"/>
          <p:cNvSpPr>
            <a:spLocks noChangeShapeType="1"/>
          </p:cNvSpPr>
          <p:nvPr/>
        </p:nvSpPr>
        <p:spPr bwMode="auto">
          <a:xfrm flipH="1">
            <a:off x="6203950" y="4994275"/>
            <a:ext cx="1150938" cy="541338"/>
          </a:xfrm>
          <a:prstGeom prst="line">
            <a:avLst/>
          </a:prstGeom>
          <a:noFill/>
          <a:ln w="9525">
            <a:solidFill>
              <a:schemeClr val="tx1"/>
            </a:solidFill>
            <a:round/>
            <a:headEnd/>
            <a:tailEnd type="triangle" w="med" len="med"/>
          </a:ln>
        </p:spPr>
        <p:txBody>
          <a:bodyPr/>
          <a:lstStyle/>
          <a:p>
            <a:endParaRPr lang="ru-RU"/>
          </a:p>
        </p:txBody>
      </p:sp>
      <p:sp>
        <p:nvSpPr>
          <p:cNvPr id="23579" name="Line 42"/>
          <p:cNvSpPr>
            <a:spLocks noChangeShapeType="1"/>
          </p:cNvSpPr>
          <p:nvPr/>
        </p:nvSpPr>
        <p:spPr bwMode="auto">
          <a:xfrm>
            <a:off x="4859338" y="4994275"/>
            <a:ext cx="0" cy="487363"/>
          </a:xfrm>
          <a:prstGeom prst="line">
            <a:avLst/>
          </a:prstGeom>
          <a:noFill/>
          <a:ln w="9525">
            <a:solidFill>
              <a:schemeClr val="tx1"/>
            </a:solidFill>
            <a:round/>
            <a:headEnd/>
            <a:tailEnd type="triangle" w="med" len="med"/>
          </a:ln>
        </p:spPr>
        <p:txBody>
          <a:bodyPr/>
          <a:lstStyle/>
          <a:p>
            <a:endParaRPr lang="ru-RU"/>
          </a:p>
        </p:txBody>
      </p:sp>
      <p:sp>
        <p:nvSpPr>
          <p:cNvPr id="23580" name="Text Box 43"/>
          <p:cNvSpPr txBox="1">
            <a:spLocks noChangeArrowheads="1"/>
          </p:cNvSpPr>
          <p:nvPr/>
        </p:nvSpPr>
        <p:spPr bwMode="auto">
          <a:xfrm>
            <a:off x="2459038" y="5751513"/>
            <a:ext cx="4703762" cy="368300"/>
          </a:xfrm>
          <a:prstGeom prst="rect">
            <a:avLst/>
          </a:prstGeom>
          <a:noFill/>
          <a:ln w="9525">
            <a:noFill/>
            <a:miter lim="800000"/>
            <a:headEnd/>
            <a:tailEnd/>
          </a:ln>
        </p:spPr>
        <p:txBody>
          <a:bodyPr>
            <a:spAutoFit/>
          </a:bodyPr>
          <a:lstStyle/>
          <a:p>
            <a:pPr algn="ctr">
              <a:spcBef>
                <a:spcPct val="50000"/>
              </a:spcBef>
            </a:pPr>
            <a:r>
              <a:rPr lang="kk-KZ" b="1">
                <a:solidFill>
                  <a:srgbClr val="000000"/>
                </a:solidFill>
              </a:rPr>
              <a:t>Оқушы шығармашылығы</a:t>
            </a:r>
          </a:p>
        </p:txBody>
      </p:sp>
    </p:spTree>
  </p:cSld>
  <p:clrMapOvr>
    <a:masterClrMapping/>
  </p:clrMapOvr>
  <p:transition advClick="0" advTm="2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Oval 3"/>
          <p:cNvSpPr>
            <a:spLocks noChangeArrowheads="1"/>
          </p:cNvSpPr>
          <p:nvPr/>
        </p:nvSpPr>
        <p:spPr bwMode="auto">
          <a:xfrm>
            <a:off x="539750" y="2563813"/>
            <a:ext cx="2303463" cy="10255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a:solidFill>
                  <a:srgbClr val="FF33CC"/>
                </a:solidFill>
              </a:rPr>
              <a:t>Ой бөлісу</a:t>
            </a:r>
          </a:p>
        </p:txBody>
      </p:sp>
      <p:sp>
        <p:nvSpPr>
          <p:cNvPr id="10244" name="Oval 4"/>
          <p:cNvSpPr>
            <a:spLocks noChangeArrowheads="1"/>
          </p:cNvSpPr>
          <p:nvPr/>
        </p:nvSpPr>
        <p:spPr bwMode="auto">
          <a:xfrm>
            <a:off x="5722938" y="3267075"/>
            <a:ext cx="2303462" cy="10255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dirty="0">
                <a:solidFill>
                  <a:srgbClr val="FF33CC"/>
                </a:solidFill>
              </a:rPr>
              <a:t>Өлең сурет</a:t>
            </a:r>
          </a:p>
          <a:p>
            <a:pPr algn="ctr">
              <a:defRPr/>
            </a:pPr>
            <a:r>
              <a:rPr lang="kk-KZ" dirty="0">
                <a:solidFill>
                  <a:srgbClr val="FF33CC"/>
                </a:solidFill>
              </a:rPr>
              <a:t>салу</a:t>
            </a:r>
          </a:p>
        </p:txBody>
      </p:sp>
      <p:sp>
        <p:nvSpPr>
          <p:cNvPr id="10245" name="Oval 5"/>
          <p:cNvSpPr>
            <a:spLocks noChangeArrowheads="1"/>
          </p:cNvSpPr>
          <p:nvPr/>
        </p:nvSpPr>
        <p:spPr bwMode="auto">
          <a:xfrm>
            <a:off x="444500" y="3970338"/>
            <a:ext cx="2303463" cy="1023937"/>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dirty="0">
                <a:solidFill>
                  <a:srgbClr val="FF33CC"/>
                </a:solidFill>
              </a:rPr>
              <a:t>Сыныппен</a:t>
            </a:r>
          </a:p>
          <a:p>
            <a:pPr algn="ctr">
              <a:defRPr/>
            </a:pPr>
            <a:r>
              <a:rPr lang="kk-KZ" dirty="0">
                <a:solidFill>
                  <a:srgbClr val="FF33CC"/>
                </a:solidFill>
              </a:rPr>
              <a:t>саяхат</a:t>
            </a:r>
          </a:p>
        </p:txBody>
      </p:sp>
      <p:sp>
        <p:nvSpPr>
          <p:cNvPr id="10246" name="Oval 6"/>
          <p:cNvSpPr>
            <a:spLocks noChangeArrowheads="1"/>
          </p:cNvSpPr>
          <p:nvPr/>
        </p:nvSpPr>
        <p:spPr bwMode="auto">
          <a:xfrm>
            <a:off x="5821363" y="4508500"/>
            <a:ext cx="2301875" cy="1435100"/>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sz="1600" dirty="0">
                <a:solidFill>
                  <a:srgbClr val="FF33CC"/>
                </a:solidFill>
              </a:rPr>
              <a:t>Оқушымен </a:t>
            </a:r>
          </a:p>
          <a:p>
            <a:pPr algn="ctr">
              <a:defRPr/>
            </a:pPr>
            <a:r>
              <a:rPr lang="kk-KZ" sz="1600" dirty="0">
                <a:solidFill>
                  <a:srgbClr val="FF33CC"/>
                </a:solidFill>
              </a:rPr>
              <a:t>бірігіп</a:t>
            </a:r>
          </a:p>
          <a:p>
            <a:pPr algn="ctr">
              <a:defRPr/>
            </a:pPr>
            <a:r>
              <a:rPr lang="kk-KZ" sz="1600" dirty="0">
                <a:solidFill>
                  <a:srgbClr val="FF33CC"/>
                </a:solidFill>
              </a:rPr>
              <a:t>зерттеу</a:t>
            </a:r>
          </a:p>
          <a:p>
            <a:pPr algn="ctr">
              <a:defRPr/>
            </a:pPr>
            <a:r>
              <a:rPr lang="kk-KZ" sz="1600" dirty="0">
                <a:solidFill>
                  <a:srgbClr val="FF33CC"/>
                </a:solidFill>
              </a:rPr>
              <a:t>жұмысын</a:t>
            </a:r>
          </a:p>
          <a:p>
            <a:pPr algn="ctr">
              <a:defRPr/>
            </a:pPr>
            <a:r>
              <a:rPr lang="kk-KZ" sz="1600" dirty="0">
                <a:solidFill>
                  <a:srgbClr val="FF33CC"/>
                </a:solidFill>
              </a:rPr>
              <a:t>жүргізу</a:t>
            </a:r>
          </a:p>
        </p:txBody>
      </p:sp>
      <p:sp>
        <p:nvSpPr>
          <p:cNvPr id="10247" name="Oval 7"/>
          <p:cNvSpPr>
            <a:spLocks noChangeArrowheads="1"/>
          </p:cNvSpPr>
          <p:nvPr/>
        </p:nvSpPr>
        <p:spPr bwMode="auto">
          <a:xfrm>
            <a:off x="539750" y="5373688"/>
            <a:ext cx="2303463" cy="10255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dirty="0">
                <a:solidFill>
                  <a:srgbClr val="FF33CC"/>
                </a:solidFill>
              </a:rPr>
              <a:t>Жүйелеп</a:t>
            </a:r>
          </a:p>
          <a:p>
            <a:pPr algn="ctr">
              <a:defRPr/>
            </a:pPr>
            <a:r>
              <a:rPr lang="kk-KZ" dirty="0">
                <a:solidFill>
                  <a:srgbClr val="FF33CC"/>
                </a:solidFill>
              </a:rPr>
              <a:t>жазу</a:t>
            </a:r>
          </a:p>
        </p:txBody>
      </p:sp>
      <p:sp>
        <p:nvSpPr>
          <p:cNvPr id="10248" name="Oval 9"/>
          <p:cNvSpPr>
            <a:spLocks noChangeArrowheads="1"/>
          </p:cNvSpPr>
          <p:nvPr/>
        </p:nvSpPr>
        <p:spPr bwMode="auto">
          <a:xfrm>
            <a:off x="539750" y="998538"/>
            <a:ext cx="2303463" cy="10255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dirty="0">
                <a:solidFill>
                  <a:srgbClr val="FF33CC"/>
                </a:solidFill>
              </a:rPr>
              <a:t>Сабақтағы</a:t>
            </a:r>
          </a:p>
          <a:p>
            <a:pPr algn="ctr">
              <a:defRPr/>
            </a:pPr>
            <a:r>
              <a:rPr lang="kk-KZ" dirty="0">
                <a:solidFill>
                  <a:srgbClr val="FF33CC"/>
                </a:solidFill>
              </a:rPr>
              <a:t>жұмыс</a:t>
            </a:r>
          </a:p>
        </p:txBody>
      </p:sp>
      <p:sp>
        <p:nvSpPr>
          <p:cNvPr id="10249" name="Oval 10"/>
          <p:cNvSpPr>
            <a:spLocks noChangeArrowheads="1"/>
          </p:cNvSpPr>
          <p:nvPr/>
        </p:nvSpPr>
        <p:spPr bwMode="auto">
          <a:xfrm>
            <a:off x="5722938" y="1754188"/>
            <a:ext cx="2303462" cy="1025525"/>
          </a:xfrm>
          <a:prstGeom prst="ellipse">
            <a:avLst/>
          </a:prstGeom>
          <a:ln>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flatTx/>
          </a:bodyPr>
          <a:lstStyle/>
          <a:p>
            <a:pPr algn="ctr">
              <a:defRPr/>
            </a:pPr>
            <a:r>
              <a:rPr lang="kk-KZ" dirty="0">
                <a:solidFill>
                  <a:srgbClr val="FF33CC"/>
                </a:solidFill>
              </a:rPr>
              <a:t>Еркін жазу</a:t>
            </a:r>
          </a:p>
          <a:p>
            <a:pPr algn="ctr">
              <a:defRPr/>
            </a:pPr>
            <a:r>
              <a:rPr lang="kk-KZ" dirty="0">
                <a:solidFill>
                  <a:srgbClr val="FF33CC"/>
                </a:solidFill>
              </a:rPr>
              <a:t>шығарма</a:t>
            </a:r>
          </a:p>
        </p:txBody>
      </p:sp>
      <p:sp>
        <p:nvSpPr>
          <p:cNvPr id="24585" name="Line 11"/>
          <p:cNvSpPr>
            <a:spLocks noChangeShapeType="1"/>
          </p:cNvSpPr>
          <p:nvPr/>
        </p:nvSpPr>
        <p:spPr bwMode="auto">
          <a:xfrm>
            <a:off x="2940050" y="1592263"/>
            <a:ext cx="2976563" cy="485775"/>
          </a:xfrm>
          <a:prstGeom prst="line">
            <a:avLst/>
          </a:prstGeom>
          <a:noFill/>
          <a:ln w="57150">
            <a:solidFill>
              <a:schemeClr val="tx1"/>
            </a:solidFill>
            <a:round/>
            <a:headEnd/>
            <a:tailEnd type="triangle" w="med" len="med"/>
          </a:ln>
        </p:spPr>
        <p:txBody>
          <a:bodyPr/>
          <a:lstStyle/>
          <a:p>
            <a:endParaRPr lang="ru-RU"/>
          </a:p>
        </p:txBody>
      </p:sp>
      <p:sp>
        <p:nvSpPr>
          <p:cNvPr id="24586" name="Line 12"/>
          <p:cNvSpPr>
            <a:spLocks noChangeShapeType="1"/>
          </p:cNvSpPr>
          <p:nvPr/>
        </p:nvSpPr>
        <p:spPr bwMode="auto">
          <a:xfrm flipH="1">
            <a:off x="3035300" y="2403475"/>
            <a:ext cx="2782888" cy="539750"/>
          </a:xfrm>
          <a:prstGeom prst="line">
            <a:avLst/>
          </a:prstGeom>
          <a:noFill/>
          <a:ln w="57150">
            <a:solidFill>
              <a:schemeClr val="tx1"/>
            </a:solidFill>
            <a:round/>
            <a:headEnd/>
            <a:tailEnd type="triangle" w="med" len="med"/>
          </a:ln>
        </p:spPr>
        <p:txBody>
          <a:bodyPr/>
          <a:lstStyle/>
          <a:p>
            <a:endParaRPr lang="ru-RU"/>
          </a:p>
        </p:txBody>
      </p:sp>
      <p:sp>
        <p:nvSpPr>
          <p:cNvPr id="24587" name="Line 13"/>
          <p:cNvSpPr>
            <a:spLocks noChangeShapeType="1"/>
          </p:cNvSpPr>
          <p:nvPr/>
        </p:nvSpPr>
        <p:spPr bwMode="auto">
          <a:xfrm>
            <a:off x="3035300" y="3159125"/>
            <a:ext cx="2687638" cy="649288"/>
          </a:xfrm>
          <a:prstGeom prst="line">
            <a:avLst/>
          </a:prstGeom>
          <a:noFill/>
          <a:ln w="57150">
            <a:solidFill>
              <a:schemeClr val="tx1"/>
            </a:solidFill>
            <a:round/>
            <a:headEnd/>
            <a:tailEnd type="triangle" w="med" len="med"/>
          </a:ln>
        </p:spPr>
        <p:txBody>
          <a:bodyPr/>
          <a:lstStyle/>
          <a:p>
            <a:endParaRPr lang="ru-RU"/>
          </a:p>
        </p:txBody>
      </p:sp>
      <p:sp>
        <p:nvSpPr>
          <p:cNvPr id="24588" name="Line 14"/>
          <p:cNvSpPr>
            <a:spLocks noChangeShapeType="1"/>
          </p:cNvSpPr>
          <p:nvPr/>
        </p:nvSpPr>
        <p:spPr bwMode="auto">
          <a:xfrm flipH="1">
            <a:off x="2940050" y="4022725"/>
            <a:ext cx="2976563" cy="433388"/>
          </a:xfrm>
          <a:prstGeom prst="line">
            <a:avLst/>
          </a:prstGeom>
          <a:noFill/>
          <a:ln w="57150">
            <a:solidFill>
              <a:schemeClr val="tx1"/>
            </a:solidFill>
            <a:round/>
            <a:headEnd/>
            <a:tailEnd type="triangle" w="med" len="med"/>
          </a:ln>
        </p:spPr>
        <p:txBody>
          <a:bodyPr/>
          <a:lstStyle/>
          <a:p>
            <a:endParaRPr lang="ru-RU"/>
          </a:p>
        </p:txBody>
      </p:sp>
      <p:sp>
        <p:nvSpPr>
          <p:cNvPr id="24589" name="Line 15"/>
          <p:cNvSpPr>
            <a:spLocks noChangeShapeType="1"/>
          </p:cNvSpPr>
          <p:nvPr/>
        </p:nvSpPr>
        <p:spPr bwMode="auto">
          <a:xfrm>
            <a:off x="2844800" y="4618038"/>
            <a:ext cx="2976563" cy="431800"/>
          </a:xfrm>
          <a:prstGeom prst="line">
            <a:avLst/>
          </a:prstGeom>
          <a:noFill/>
          <a:ln w="57150">
            <a:solidFill>
              <a:schemeClr val="tx1"/>
            </a:solidFill>
            <a:round/>
            <a:headEnd/>
            <a:tailEnd type="triangle" w="med" len="med"/>
          </a:ln>
        </p:spPr>
        <p:txBody>
          <a:bodyPr/>
          <a:lstStyle/>
          <a:p>
            <a:endParaRPr lang="ru-RU"/>
          </a:p>
        </p:txBody>
      </p:sp>
      <p:sp>
        <p:nvSpPr>
          <p:cNvPr id="24590" name="Line 16"/>
          <p:cNvSpPr>
            <a:spLocks noChangeShapeType="1"/>
          </p:cNvSpPr>
          <p:nvPr/>
        </p:nvSpPr>
        <p:spPr bwMode="auto">
          <a:xfrm flipH="1">
            <a:off x="3035300" y="5211763"/>
            <a:ext cx="2881313" cy="539750"/>
          </a:xfrm>
          <a:prstGeom prst="line">
            <a:avLst/>
          </a:prstGeom>
          <a:noFill/>
          <a:ln w="57150">
            <a:solidFill>
              <a:schemeClr val="tx1"/>
            </a:solidFill>
            <a:round/>
            <a:headEnd/>
            <a:tailEnd type="triangle" w="med" len="med"/>
          </a:ln>
        </p:spPr>
        <p:txBody>
          <a:bodyPr/>
          <a:lstStyle/>
          <a:p>
            <a:endParaRPr lang="ru-RU"/>
          </a:p>
        </p:txBody>
      </p:sp>
    </p:spTree>
  </p:cSld>
  <p:clrMapOvr>
    <a:masterClrMapping/>
  </p:clrMapOvr>
  <p:transition advClick="0" advTm="2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kk-KZ" sz="6000" b="1" smtClean="0">
                <a:solidFill>
                  <a:srgbClr val="FF66FF"/>
                </a:solidFill>
              </a:rPr>
              <a:t>Фотодерек</a:t>
            </a:r>
            <a:endParaRPr lang="ru-RU" sz="6000" b="1" smtClean="0">
              <a:solidFill>
                <a:srgbClr val="FF66FF"/>
              </a:solidFill>
            </a:endParaRPr>
          </a:p>
        </p:txBody>
      </p:sp>
      <p:pic>
        <p:nvPicPr>
          <p:cNvPr id="18438" name="қош бол бастауыш мектеп.wmv">
            <a:hlinkClick r:id="" action="ppaction://media"/>
          </p:cNvPr>
          <p:cNvPicPr>
            <a:picLocks noGrp="1" noRot="1" noChangeAspect="1" noChangeArrowheads="1"/>
          </p:cNvPicPr>
          <p:nvPr>
            <p:ph idx="1"/>
            <a:videoFile r:link="rId1"/>
          </p:nvPr>
        </p:nvPicPr>
        <p:blipFill>
          <a:blip r:embed="rId3" cstate="print"/>
          <a:srcRect/>
          <a:stretch>
            <a:fillRect/>
          </a:stretch>
        </p:blipFill>
        <p:spPr>
          <a:xfrm>
            <a:off x="304800" y="6096000"/>
            <a:ext cx="731838" cy="549275"/>
          </a:xfrm>
        </p:spPr>
      </p:pic>
      <p:pic>
        <p:nvPicPr>
          <p:cNvPr id="28676" name="Picture 5" descr="D:\Users\admin 007\Desktop\88.jpg"/>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2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8434"/>
                                        </p:tgtEl>
                                        <p:attrNameLst>
                                          <p:attrName>style.visibility</p:attrName>
                                        </p:attrNameLst>
                                      </p:cBhvr>
                                      <p:to>
                                        <p:strVal val="visible"/>
                                      </p:to>
                                    </p:set>
                                    <p:anim calcmode="discrete" valueType="clr">
                                      <p:cBhvr override="childStyle">
                                        <p:cTn id="7" dur="80"/>
                                        <p:tgtEl>
                                          <p:spTgt spid="184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8434"/>
                                        </p:tgtEl>
                                        <p:attrNameLst>
                                          <p:attrName>fillcolor</p:attrName>
                                        </p:attrNameLst>
                                      </p:cBhvr>
                                      <p:tavLst>
                                        <p:tav tm="0">
                                          <p:val>
                                            <p:clrVal>
                                              <a:schemeClr val="accent2"/>
                                            </p:clrVal>
                                          </p:val>
                                        </p:tav>
                                        <p:tav tm="50000">
                                          <p:val>
                                            <p:clrVal>
                                              <a:schemeClr val="hlink"/>
                                            </p:clrVal>
                                          </p:val>
                                        </p:tav>
                                      </p:tavLst>
                                    </p:anim>
                                    <p:set>
                                      <p:cBhvr>
                                        <p:cTn id="9" dur="80"/>
                                        <p:tgtEl>
                                          <p:spTgt spid="18434"/>
                                        </p:tgtEl>
                                        <p:attrNameLst>
                                          <p:attrName>fill.type</p:attrName>
                                        </p:attrNameLst>
                                      </p:cBhvr>
                                      <p:to>
                                        <p:strVal val="solid"/>
                                      </p:to>
                                    </p:set>
                                  </p:childTnLst>
                                </p:cTn>
                              </p:par>
                            </p:childTnLst>
                          </p:cTn>
                        </p:par>
                        <p:par>
                          <p:cTn id="10" fill="hold" nodeType="afterGroup">
                            <p:stCondLst>
                              <p:cond delay="400"/>
                            </p:stCondLst>
                            <p:childTnLst>
                              <p:par>
                                <p:cTn id="11" presetID="1" presetClass="mediacall" presetSubtype="0" fill="hold" nodeType="afterEffect">
                                  <p:stCondLst>
                                    <p:cond delay="0"/>
                                  </p:stCondLst>
                                  <p:childTnLst>
                                    <p:cmd type="call" cmd="playFrom(0.0)">
                                      <p:cBhvr>
                                        <p:cTn id="12" dur="379878" fill="hold"/>
                                        <p:tgtEl>
                                          <p:spTgt spid="18438"/>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13" fill="hold" display="0">
                  <p:stCondLst>
                    <p:cond delay="indefinite"/>
                  </p:stCondLst>
                  <p:endCondLst>
                    <p:cond evt="onNext" delay="0">
                      <p:tgtEl>
                        <p:sldTgt/>
                      </p:tgtEl>
                    </p:cond>
                    <p:cond evt="onPrev" delay="0">
                      <p:tgtEl>
                        <p:sldTgt/>
                      </p:tgtEl>
                    </p:cond>
                  </p:endCondLst>
                </p:cTn>
                <p:tgtEl>
                  <p:spTgt spid="18438"/>
                </p:tgtEl>
              </p:cMediaNode>
            </p:video>
            <p:seq concurrent="1" nextAc="seek">
              <p:cTn id="14" restart="whenNotActive" fill="hold" evtFilter="cancelBubble" nodeType="interactiveSeq">
                <p:stCondLst>
                  <p:cond evt="onClick" delay="0">
                    <p:tgtEl>
                      <p:spTgt spid="18438"/>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 presetClass="mediacall" presetSubtype="0" fill="hold" nodeType="clickEffect">
                                  <p:stCondLst>
                                    <p:cond delay="0"/>
                                  </p:stCondLst>
                                  <p:childTnLst>
                                    <p:cmd type="call" cmd="togglePause">
                                      <p:cBhvr>
                                        <p:cTn id="18" dur="1" fill="hold"/>
                                        <p:tgtEl>
                                          <p:spTgt spid="18438"/>
                                        </p:tgtEl>
                                      </p:cBhvr>
                                    </p:cmd>
                                  </p:childTnLst>
                                </p:cTn>
                              </p:par>
                            </p:childTnLst>
                          </p:cTn>
                        </p:par>
                      </p:childTnLst>
                    </p:cTn>
                  </p:par>
                </p:childTnLst>
              </p:cTn>
              <p:nextCondLst>
                <p:cond evt="onClick" delay="0">
                  <p:tgtEl>
                    <p:spTgt spid="18438"/>
                  </p:tgtEl>
                </p:cond>
              </p:nextCondLst>
            </p:seq>
          </p:childTnLst>
        </p:cTn>
      </p:par>
    </p:tnLst>
    <p:bldLst>
      <p:bldP spid="1843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342</TotalTime>
  <Words>853</Words>
  <Application>Microsoft Office PowerPoint</Application>
  <PresentationFormat>Экран (4:3)</PresentationFormat>
  <Paragraphs>313</Paragraphs>
  <Slides>25</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Открытая</vt:lpstr>
      <vt:lpstr>Презентация PowerPoint</vt:lpstr>
      <vt:lpstr>Презентация PowerPoint</vt:lpstr>
      <vt:lpstr>                Ұстаз ... жаратылысынан өзіне  айтылғанның бәрін жете түсінген,  көрген, естіген және аңғарған  нәрселердің бәрін жадында жақсы  сақтайтын, бұлардың еш нәрсені  ұмытпайтын ... алғыр да, алғарымпаз,  ақыл иесі, ... мейлінше шешен,  өнер білімге құштар, аса қанағатшыл,  жаны асқақ және ар намысын  ардақтайтын,  жақындарына да, жат адамдарына  да әділ ....,  жұрттың бәріне...  жақсылық пен ізгілік   көрсетіп .... қорқыныш пен жасқану дегенді  білмейтін батыл,  ер жүрек болу керек.                                                                                                                                                     Әл - Фараби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Фотодерек</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 007</dc:creator>
  <cp:lastModifiedBy>Nurlan</cp:lastModifiedBy>
  <cp:revision>41</cp:revision>
  <dcterms:created xsi:type="dcterms:W3CDTF">2016-11-06T14:03:06Z</dcterms:created>
  <dcterms:modified xsi:type="dcterms:W3CDTF">2018-04-09T05:21:27Z</dcterms:modified>
</cp:coreProperties>
</file>