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256" r:id="rId3"/>
    <p:sldId id="258" r:id="rId4"/>
    <p:sldId id="259" r:id="rId5"/>
    <p:sldId id="261" r:id="rId6"/>
    <p:sldId id="276" r:id="rId7"/>
    <p:sldId id="262" r:id="rId8"/>
    <p:sldId id="266" r:id="rId9"/>
    <p:sldId id="286" r:id="rId10"/>
    <p:sldId id="287" r:id="rId11"/>
    <p:sldId id="268" r:id="rId12"/>
    <p:sldId id="280" r:id="rId13"/>
    <p:sldId id="269" r:id="rId14"/>
    <p:sldId id="281" r:id="rId15"/>
    <p:sldId id="289" r:id="rId16"/>
    <p:sldId id="290" r:id="rId17"/>
    <p:sldId id="291" r:id="rId18"/>
    <p:sldId id="292" r:id="rId19"/>
    <p:sldId id="293" r:id="rId20"/>
    <p:sldId id="305" r:id="rId21"/>
    <p:sldId id="306" r:id="rId22"/>
    <p:sldId id="308" r:id="rId23"/>
    <p:sldId id="273" r:id="rId24"/>
    <p:sldId id="277" r:id="rId25"/>
    <p:sldId id="283" r:id="rId26"/>
    <p:sldId id="285" r:id="rId27"/>
    <p:sldId id="274" r:id="rId28"/>
    <p:sldId id="275" r:id="rId29"/>
    <p:sldId id="278" r:id="rId30"/>
    <p:sldId id="282" r:id="rId31"/>
    <p:sldId id="309" r:id="rId32"/>
    <p:sldId id="310" r:id="rId33"/>
    <p:sldId id="294" r:id="rId34"/>
    <p:sldId id="295" r:id="rId35"/>
    <p:sldId id="297" r:id="rId36"/>
    <p:sldId id="298" r:id="rId37"/>
    <p:sldId id="299" r:id="rId38"/>
    <p:sldId id="300" r:id="rId39"/>
    <p:sldId id="312" r:id="rId40"/>
    <p:sldId id="311" r:id="rId41"/>
    <p:sldId id="313" r:id="rId42"/>
    <p:sldId id="315" r:id="rId43"/>
    <p:sldId id="316" r:id="rId44"/>
    <p:sldId id="317" r:id="rId45"/>
    <p:sldId id="314" r:id="rId46"/>
    <p:sldId id="318" r:id="rId47"/>
    <p:sldId id="319" r:id="rId48"/>
    <p:sldId id="321" r:id="rId49"/>
    <p:sldId id="320"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636"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F6F711-286D-40F3-9099-6E1EA483B8D1}" type="datetimeFigureOut">
              <a:rPr lang="ru-RU" smtClean="0"/>
              <a:pPr/>
              <a:t>29.05.2020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20E1A1-C344-46AF-A417-C25899706B4C}" type="slidenum">
              <a:rPr lang="ru-RU" smtClean="0"/>
              <a:pPr/>
              <a:t>‹#›</a:t>
            </a:fld>
            <a:endParaRPr lang="ru-RU"/>
          </a:p>
        </p:txBody>
      </p:sp>
    </p:spTree>
    <p:extLst>
      <p:ext uri="{BB962C8B-B14F-4D97-AF65-F5344CB8AC3E}">
        <p14:creationId xmlns:p14="http://schemas.microsoft.com/office/powerpoint/2010/main" val="114342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9"/>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4"/>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3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22240E13-F662-4DC7-BECE-5D46474F6370}"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21736A4-5428-42D5-A1C4-DFB118DE6680}"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5097479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B774E22-2BEE-4163-B97E-E48D32069A56}"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BF9C0-7A99-4CC5-8577-8B8784DEC01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238322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9"/>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9FFA79CC-B8B5-4991-AABE-05AFBFC87113}"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EA4A35E-7185-44AC-8241-85BFB3443BD7}"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160259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0755C237-0583-42D6-993C-3742912E6373}" type="datetime1">
              <a:rPr lang="ru-RU">
                <a:solidFill>
                  <a:prstClr val="black">
                    <a:tint val="75000"/>
                  </a:prstClr>
                </a:solidFill>
              </a:rPr>
              <a:pPr>
                <a:defRPr/>
              </a:pPr>
              <a:t>29.05.2020</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3FFA575C-AB6D-4335-B3A6-E6EDB1C912A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785958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8" y="1535113"/>
            <a:ext cx="404177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8" y="2174875"/>
            <a:ext cx="404177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DCA89574-9C19-4514-9B06-2FF3BC24253A}" type="datetime1">
              <a:rPr lang="ru-RU">
                <a:solidFill>
                  <a:prstClr val="black">
                    <a:tint val="75000"/>
                  </a:prstClr>
                </a:solidFill>
              </a:rPr>
              <a:pPr>
                <a:defRPr/>
              </a:pPr>
              <a:t>29.05.2020</a:t>
            </a:fld>
            <a:endParaRPr lang="ru-RU">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7DEF76D5-3466-42DD-80FB-7093B6591974}"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41294769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58396EDB-1BA7-4A55-B78F-C82CA6D5D37E}" type="datetime1">
              <a:rPr lang="ru-RU">
                <a:solidFill>
                  <a:prstClr val="black">
                    <a:tint val="75000"/>
                  </a:prstClr>
                </a:solidFill>
              </a:rPr>
              <a:pPr>
                <a:defRPr/>
              </a:pPr>
              <a:t>29.05.2020</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F60F3137-98FC-44DF-8AB8-E3957ED46B5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850304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0B52C57E-6FCC-4F1E-88AE-003614EED364}" type="datetime1">
              <a:rPr lang="ru-RU">
                <a:solidFill>
                  <a:prstClr val="black">
                    <a:tint val="75000"/>
                  </a:prstClr>
                </a:solidFill>
              </a:rPr>
              <a:pPr>
                <a:defRPr/>
              </a:pPr>
              <a:t>29.05.2020</a:t>
            </a:fld>
            <a:endParaRPr lang="ru-RU">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4528BEE7-5894-42DD-8684-5AAC07EC30E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8809640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6" y="273051"/>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5"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6"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5902E89-34AC-4E8A-804E-0E0FF3FA90BF}" type="datetime1">
              <a:rPr lang="ru-RU">
                <a:solidFill>
                  <a:prstClr val="black">
                    <a:tint val="75000"/>
                  </a:prstClr>
                </a:solidFill>
              </a:rPr>
              <a:pPr>
                <a:defRPr/>
              </a:pPr>
              <a:t>29.05.2020</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49617CD-DAD2-444C-9A83-B21FB45C2538}"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407192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3E4E407-FD5D-4ED6-9585-D37F48130C7E}" type="datetime1">
              <a:rPr lang="ru-RU">
                <a:solidFill>
                  <a:prstClr val="black">
                    <a:tint val="75000"/>
                  </a:prstClr>
                </a:solidFill>
              </a:rPr>
              <a:pPr>
                <a:defRPr/>
              </a:pPr>
              <a:t>29.05.2020</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730D541-ABBC-4EF3-A34C-4168C87A1490}"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512040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8D3B9A9-3CDE-4500-8FAF-1565F43A3AC0}"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33778C7-4B27-4576-A9EE-46E509AB4F3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4434185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D1B6564-37A0-4DA1-87B9-1A4589AB08C3}"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A480830-CB46-4D87-B1DF-1048FFB5B127}"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13052044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9"/>
            <a:ext cx="8229600" cy="5851525"/>
          </a:xfrm>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3" name="Дата 3"/>
          <p:cNvSpPr>
            <a:spLocks noGrp="1"/>
          </p:cNvSpPr>
          <p:nvPr>
            <p:ph type="dt" sz="half" idx="10"/>
          </p:nvPr>
        </p:nvSpPr>
        <p:spPr/>
        <p:txBody>
          <a:bodyPr/>
          <a:lstStyle>
            <a:lvl1pPr>
              <a:defRPr/>
            </a:lvl1pPr>
          </a:lstStyle>
          <a:p>
            <a:pPr>
              <a:defRPr/>
            </a:pPr>
            <a:fld id="{4D477C69-C1B2-4383-9914-5AC2FE657BA9}" type="datetime1">
              <a:rPr lang="ru-RU">
                <a:solidFill>
                  <a:prstClr val="black">
                    <a:tint val="75000"/>
                  </a:prstClr>
                </a:solidFill>
              </a:rPr>
              <a:pPr>
                <a:defRPr/>
              </a:pPr>
              <a:t>29.05.2020</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92F0959B-1DCC-4590-81D8-294FADE4C240}"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3918335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4"/>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29.05.2020</a:t>
            </a:fld>
            <a:endParaRPr lang="ru-RU"/>
          </a:p>
        </p:txBody>
      </p:sp>
      <p:sp>
        <p:nvSpPr>
          <p:cNvPr id="5" name="Нижний колонтитул 4"/>
          <p:cNvSpPr>
            <a:spLocks noGrp="1"/>
          </p:cNvSpPr>
          <p:nvPr>
            <p:ph type="ftr" sz="quarter" idx="3"/>
          </p:nvPr>
        </p:nvSpPr>
        <p:spPr>
          <a:xfrm>
            <a:off x="3124200"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tile tx="0" ty="0" sx="100000" sy="100000" flip="none" algn="tl"/>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1"/>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D233BCE-0C6F-4190-9BA9-089F00D1F7A4}" type="datetime1">
              <a:rPr lang="ru-RU">
                <a:solidFill>
                  <a:prstClr val="black">
                    <a:tint val="75000"/>
                  </a:prstClr>
                </a:solidFill>
              </a:rPr>
              <a:pPr>
                <a:defRPr/>
              </a:pPr>
              <a:t>29.05.2020</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fontAlgn="base">
              <a:spcBef>
                <a:spcPct val="0"/>
              </a:spcBef>
              <a:spcAft>
                <a:spcPct val="0"/>
              </a:spcAft>
              <a:defRPr/>
            </a:pPr>
            <a:endParaRPr lang="ru-RU">
              <a:cs typeface="Arial" charset="0"/>
            </a:endParaRPr>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72B8C42-239A-40CA-9951-33A66B66E1EC}"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p14="http://schemas.microsoft.com/office/powerpoint/2010/main" val="292386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www.vestnik/"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6.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7.e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8.emf"/></Relationships>
</file>

<file path=ppt/slides/_rels/slide25.xml.rels><?xml version="1.0" encoding="UTF-8" standalone="yes"?>
<Relationships xmlns="http://schemas.openxmlformats.org/package/2006/relationships"><Relationship Id="rId2" Type="http://schemas.openxmlformats.org/officeDocument/2006/relationships/hyperlink" Target="http://www.nio.kz/"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hyperlink" Target="http://www.nio.kz/"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8"/>
          <p:cNvSpPr>
            <a:spLocks noChangeArrowheads="1"/>
          </p:cNvSpPr>
          <p:nvPr/>
        </p:nvSpPr>
        <p:spPr bwMode="auto">
          <a:xfrm>
            <a:off x="228059" y="805898"/>
            <a:ext cx="176313" cy="365125"/>
          </a:xfrm>
          <a:prstGeom prst="rect">
            <a:avLst/>
          </a:prstGeom>
          <a:noFill/>
          <a:ln w="9525">
            <a:noFill/>
            <a:miter lim="800000"/>
            <a:headEnd/>
            <a:tailEnd/>
          </a:ln>
        </p:spPr>
        <p:txBody>
          <a:bodyPr wrap="none" lIns="87272" tIns="43637" rIns="87272" bIns="43637" anchor="ctr">
            <a:spAutoFit/>
          </a:bodyPr>
          <a:lstStyle/>
          <a:p>
            <a:endParaRPr lang="ru-RU"/>
          </a:p>
        </p:txBody>
      </p:sp>
      <p:sp>
        <p:nvSpPr>
          <p:cNvPr id="14338" name="Rectangle 10"/>
          <p:cNvSpPr>
            <a:spLocks noChangeArrowheads="1"/>
          </p:cNvSpPr>
          <p:nvPr/>
        </p:nvSpPr>
        <p:spPr bwMode="auto">
          <a:xfrm>
            <a:off x="228059" y="805620"/>
            <a:ext cx="176313" cy="642124"/>
          </a:xfrm>
          <a:prstGeom prst="rect">
            <a:avLst/>
          </a:prstGeom>
          <a:noFill/>
          <a:ln w="9525">
            <a:noFill/>
            <a:miter lim="800000"/>
            <a:headEnd/>
            <a:tailEnd/>
          </a:ln>
        </p:spPr>
        <p:txBody>
          <a:bodyPr wrap="none" lIns="87272" tIns="43637" rIns="87272" bIns="43637" anchor="ctr">
            <a:spAutoFit/>
          </a:bodyPr>
          <a:lstStyle/>
          <a:p>
            <a:r>
              <a:rPr lang="ru-RU"/>
              <a:t/>
            </a:r>
            <a:br>
              <a:rPr lang="ru-RU"/>
            </a:br>
            <a:endParaRPr lang="ru-RU"/>
          </a:p>
        </p:txBody>
      </p:sp>
      <p:sp>
        <p:nvSpPr>
          <p:cNvPr id="14356" name="Rectangle 75"/>
          <p:cNvSpPr>
            <a:spLocks noChangeArrowheads="1"/>
          </p:cNvSpPr>
          <p:nvPr/>
        </p:nvSpPr>
        <p:spPr bwMode="auto">
          <a:xfrm>
            <a:off x="228059" y="5587136"/>
            <a:ext cx="176313" cy="626735"/>
          </a:xfrm>
          <a:prstGeom prst="rect">
            <a:avLst/>
          </a:prstGeom>
          <a:noFill/>
          <a:ln w="9525">
            <a:noFill/>
            <a:miter lim="800000"/>
            <a:headEnd/>
            <a:tailEnd/>
          </a:ln>
        </p:spPr>
        <p:txBody>
          <a:bodyPr wrap="none" lIns="87272" tIns="43637" rIns="87272" bIns="43637" anchor="ctr">
            <a:spAutoFit/>
          </a:bodyPr>
          <a:lstStyle/>
          <a:p>
            <a:r>
              <a:rPr lang="kk-KZ" sz="1100" dirty="0">
                <a:cs typeface="Times New Roman" pitchFamily="18" charset="0"/>
              </a:rPr>
              <a:t/>
            </a:r>
            <a:br>
              <a:rPr lang="kk-KZ" sz="1100" dirty="0">
                <a:cs typeface="Times New Roman" pitchFamily="18" charset="0"/>
              </a:rPr>
            </a:br>
            <a:endParaRPr lang="ru-RU" sz="600" dirty="0"/>
          </a:p>
          <a:p>
            <a:pPr eaLnBrk="0" hangingPunct="0"/>
            <a:endParaRPr lang="ru-RU" dirty="0"/>
          </a:p>
        </p:txBody>
      </p:sp>
      <p:sp>
        <p:nvSpPr>
          <p:cNvPr id="7" name="Rectangle 5"/>
          <p:cNvSpPr>
            <a:spLocks noChangeArrowheads="1"/>
          </p:cNvSpPr>
          <p:nvPr/>
        </p:nvSpPr>
        <p:spPr bwMode="auto">
          <a:xfrm>
            <a:off x="1712913" y="1412875"/>
            <a:ext cx="6842125" cy="2165350"/>
          </a:xfrm>
          <a:prstGeom prst="rect">
            <a:avLst/>
          </a:prstGeom>
          <a:noFill/>
          <a:ln w="9525">
            <a:noFill/>
            <a:miter lim="800000"/>
            <a:headEnd/>
            <a:tailEnd/>
          </a:ln>
        </p:spPr>
        <p:txBody>
          <a:bodyPr>
            <a:spAutoFit/>
          </a:bodyPr>
          <a:lstStyle/>
          <a:p>
            <a:r>
              <a:rPr lang="ru-RU" sz="4800" b="1" dirty="0">
                <a:solidFill>
                  <a:schemeClr val="accent1"/>
                </a:solidFill>
                <a:latin typeface="Arial" charset="0"/>
              </a:rPr>
              <a:t> </a:t>
            </a:r>
            <a:endParaRPr lang="ru-RU" sz="4000" b="1" dirty="0">
              <a:solidFill>
                <a:schemeClr val="accent1"/>
              </a:solidFill>
              <a:latin typeface="Arial" charset="0"/>
            </a:endParaRPr>
          </a:p>
          <a:p>
            <a:r>
              <a:rPr lang="ru-RU" sz="8800" b="1" dirty="0">
                <a:solidFill>
                  <a:srgbClr val="002060"/>
                </a:solidFill>
                <a:latin typeface="Calibri" pitchFamily="34" charset="0"/>
              </a:rPr>
              <a:t>Портфолио</a:t>
            </a:r>
            <a:r>
              <a:rPr lang="ru-RU" sz="7200" b="1" dirty="0">
                <a:solidFill>
                  <a:srgbClr val="002060"/>
                </a:solidFill>
                <a:latin typeface="Calibri" pitchFamily="34" charset="0"/>
              </a:rPr>
              <a:t> </a:t>
            </a:r>
          </a:p>
        </p:txBody>
      </p:sp>
    </p:spTree>
    <p:extLst>
      <p:ext uri="{BB962C8B-B14F-4D97-AF65-F5344CB8AC3E}">
        <p14:creationId xmlns:p14="http://schemas.microsoft.com/office/powerpoint/2010/main" val="3356396163"/>
      </p:ext>
    </p:extLst>
  </p:cSld>
  <p:clrMapOvr>
    <a:masterClrMapping/>
  </p:clrMapOvr>
  <p:transition spd="med" advTm="3000">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p:cNvSpPr>
          <p:nvPr/>
        </p:nvSpPr>
        <p:spPr bwMode="auto">
          <a:xfrm>
            <a:off x="776288" y="1484313"/>
            <a:ext cx="8064500" cy="2520950"/>
          </a:xfrm>
          <a:prstGeom prst="rect">
            <a:avLst/>
          </a:prstGeom>
          <a:noFill/>
          <a:ln w="9525">
            <a:noFill/>
            <a:miter lim="800000"/>
            <a:headEnd/>
            <a:tailEnd/>
          </a:ln>
        </p:spPr>
        <p:txBody>
          <a:bodyPr anchor="ctr"/>
          <a:lstStyle/>
          <a:p>
            <a:pPr algn="ctr"/>
            <a:r>
              <a:rPr lang="kk-KZ" sz="4000" b="1" u="sng" dirty="0">
                <a:solidFill>
                  <a:srgbClr val="002060"/>
                </a:solidFill>
                <a:latin typeface="Calibri" pitchFamily="34" charset="0"/>
              </a:rPr>
              <a:t>І БӨЛІМ</a:t>
            </a:r>
            <a:br>
              <a:rPr lang="kk-KZ" sz="4000" b="1" u="sng" dirty="0">
                <a:solidFill>
                  <a:srgbClr val="002060"/>
                </a:solidFill>
                <a:latin typeface="Calibri" pitchFamily="34" charset="0"/>
              </a:rPr>
            </a:br>
            <a:r>
              <a:rPr lang="kk-KZ" sz="4000" b="1" dirty="0">
                <a:solidFill>
                  <a:srgbClr val="002060"/>
                </a:solidFill>
                <a:latin typeface="Calibri" pitchFamily="34" charset="0"/>
              </a:rPr>
              <a:t>МҰҒАЛІМ ТУРАЛЫ ЖАЛПЫ МӘЛІМЕТ</a:t>
            </a:r>
            <a:endParaRPr lang="ru-RU" sz="4000" b="1" dirty="0">
              <a:solidFill>
                <a:srgbClr val="002060"/>
              </a:solidFill>
              <a:latin typeface="Calibri" pitchFamily="34" charset="0"/>
            </a:endParaRPr>
          </a:p>
        </p:txBody>
      </p:sp>
    </p:spTree>
    <p:extLst>
      <p:ext uri="{BB962C8B-B14F-4D97-AF65-F5344CB8AC3E}">
        <p14:creationId xmlns:p14="http://schemas.microsoft.com/office/powerpoint/2010/main" val="3810319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сканирование0054"/>
          <p:cNvPicPr>
            <a:picLocks noChangeAspect="1" noChangeArrowheads="1"/>
          </p:cNvPicPr>
          <p:nvPr/>
        </p:nvPicPr>
        <p:blipFill>
          <a:blip r:embed="rId2"/>
          <a:srcRect/>
          <a:stretch>
            <a:fillRect/>
          </a:stretch>
        </p:blipFill>
        <p:spPr bwMode="auto">
          <a:xfrm>
            <a:off x="344488" y="1052514"/>
            <a:ext cx="1871662" cy="2232025"/>
          </a:xfrm>
          <a:prstGeom prst="rect">
            <a:avLst/>
          </a:prstGeom>
          <a:ln>
            <a:noFill/>
          </a:ln>
          <a:effectLst>
            <a:softEdge rad="112500"/>
          </a:effectLst>
        </p:spPr>
      </p:pic>
      <p:sp>
        <p:nvSpPr>
          <p:cNvPr id="4" name="Rectangle 7"/>
          <p:cNvSpPr>
            <a:spLocks noChangeArrowheads="1"/>
          </p:cNvSpPr>
          <p:nvPr/>
        </p:nvSpPr>
        <p:spPr bwMode="auto">
          <a:xfrm>
            <a:off x="2360615" y="836616"/>
            <a:ext cx="6531867" cy="3477875"/>
          </a:xfrm>
          <a:prstGeom prst="rect">
            <a:avLst/>
          </a:prstGeom>
          <a:noFill/>
          <a:ln w="9525">
            <a:noFill/>
            <a:miter lim="800000"/>
            <a:headEnd/>
            <a:tailEnd/>
          </a:ln>
        </p:spPr>
        <p:txBody>
          <a:bodyPr wrap="square">
            <a:spAutoFit/>
          </a:bodyPr>
          <a:lstStyle/>
          <a:p>
            <a:r>
              <a:rPr lang="kk-KZ" sz="2000" b="1" dirty="0">
                <a:solidFill>
                  <a:srgbClr val="002060"/>
                </a:solidFill>
                <a:latin typeface="Arial" charset="0"/>
              </a:rPr>
              <a:t> </a:t>
            </a:r>
            <a:r>
              <a:rPr lang="kk-KZ" sz="2000" b="1" u="sng" dirty="0">
                <a:solidFill>
                  <a:srgbClr val="002060"/>
                </a:solidFill>
                <a:latin typeface="Calibri" pitchFamily="34" charset="0"/>
              </a:rPr>
              <a:t>1. Тегі, аты, әкесінің аты:</a:t>
            </a:r>
            <a:r>
              <a:rPr lang="kk-KZ" sz="2000" b="1" dirty="0">
                <a:solidFill>
                  <a:srgbClr val="002060"/>
                </a:solidFill>
                <a:latin typeface="Arial" charset="0"/>
              </a:rPr>
              <a:t>  </a:t>
            </a:r>
            <a:r>
              <a:rPr lang="kk-KZ" sz="2000" i="1" dirty="0">
                <a:solidFill>
                  <a:srgbClr val="002060"/>
                </a:solidFill>
              </a:rPr>
              <a:t>Мукашева Жанар Жолдасовна</a:t>
            </a:r>
          </a:p>
          <a:p>
            <a:endParaRPr lang="kk-KZ" sz="2000" i="1" dirty="0">
              <a:solidFill>
                <a:srgbClr val="002060"/>
              </a:solidFill>
            </a:endParaRPr>
          </a:p>
          <a:p>
            <a:r>
              <a:rPr lang="kk-KZ" sz="2000" dirty="0">
                <a:solidFill>
                  <a:srgbClr val="002060"/>
                </a:solidFill>
                <a:latin typeface="Calibri" pitchFamily="34" charset="0"/>
              </a:rPr>
              <a:t> </a:t>
            </a:r>
            <a:r>
              <a:rPr lang="kk-KZ" sz="2000" b="1" u="sng" dirty="0">
                <a:solidFill>
                  <a:srgbClr val="002060"/>
                </a:solidFill>
                <a:latin typeface="Calibri" pitchFamily="34" charset="0"/>
              </a:rPr>
              <a:t>2. Туған жылы, айы, күні:</a:t>
            </a:r>
            <a:r>
              <a:rPr lang="kk-KZ" sz="2000" i="1" dirty="0">
                <a:solidFill>
                  <a:srgbClr val="002060"/>
                </a:solidFill>
              </a:rPr>
              <a:t>  </a:t>
            </a:r>
            <a:r>
              <a:rPr lang="kk-KZ" sz="2000" i="1" dirty="0">
                <a:solidFill>
                  <a:srgbClr val="002060"/>
                </a:solidFill>
                <a:latin typeface="Arial" charset="0"/>
              </a:rPr>
              <a:t>27.07.1975</a:t>
            </a:r>
            <a:r>
              <a:rPr lang="kk-KZ" sz="2000" i="1" dirty="0">
                <a:solidFill>
                  <a:srgbClr val="002060"/>
                </a:solidFill>
              </a:rPr>
              <a:t> жыл</a:t>
            </a:r>
          </a:p>
          <a:p>
            <a:endParaRPr lang="kk-KZ" sz="2000" i="1" dirty="0">
              <a:solidFill>
                <a:srgbClr val="002060"/>
              </a:solidFill>
            </a:endParaRPr>
          </a:p>
          <a:p>
            <a:r>
              <a:rPr lang="kk-KZ" sz="2000" b="1" u="sng" dirty="0">
                <a:solidFill>
                  <a:srgbClr val="002060"/>
                </a:solidFill>
                <a:latin typeface="Calibri" pitchFamily="34" charset="0"/>
              </a:rPr>
              <a:t> 3. Санаты:</a:t>
            </a:r>
            <a:r>
              <a:rPr lang="kk-KZ" sz="2000" b="1" dirty="0">
                <a:solidFill>
                  <a:srgbClr val="002060"/>
                </a:solidFill>
                <a:latin typeface="Calibri" pitchFamily="34" charset="0"/>
              </a:rPr>
              <a:t>  </a:t>
            </a:r>
            <a:r>
              <a:rPr lang="kk-KZ" sz="2000" i="1" dirty="0">
                <a:solidFill>
                  <a:srgbClr val="002060"/>
                </a:solidFill>
              </a:rPr>
              <a:t>педагог-зерттеуші</a:t>
            </a:r>
          </a:p>
          <a:p>
            <a:endParaRPr lang="kk-KZ" sz="2000" i="1" dirty="0">
              <a:solidFill>
                <a:srgbClr val="002060"/>
              </a:solidFill>
            </a:endParaRPr>
          </a:p>
          <a:p>
            <a:r>
              <a:rPr lang="kk-KZ" sz="2000" b="1" dirty="0">
                <a:solidFill>
                  <a:srgbClr val="002060"/>
                </a:solidFill>
                <a:latin typeface="Calibri" pitchFamily="34" charset="0"/>
              </a:rPr>
              <a:t> </a:t>
            </a:r>
            <a:r>
              <a:rPr lang="kk-KZ" sz="2000" b="1" u="sng" dirty="0">
                <a:solidFill>
                  <a:srgbClr val="002060"/>
                </a:solidFill>
                <a:latin typeface="Calibri" pitchFamily="34" charset="0"/>
              </a:rPr>
              <a:t>4. Жұмыс орны, қызметі:</a:t>
            </a:r>
            <a:r>
              <a:rPr lang="kk-KZ" sz="2000" b="1" dirty="0">
                <a:solidFill>
                  <a:srgbClr val="002060"/>
                </a:solidFill>
                <a:latin typeface="Calibri" pitchFamily="34" charset="0"/>
              </a:rPr>
              <a:t> </a:t>
            </a:r>
            <a:r>
              <a:rPr lang="kk-KZ" sz="2000" i="1" dirty="0">
                <a:solidFill>
                  <a:srgbClr val="002060"/>
                </a:solidFill>
              </a:rPr>
              <a:t>“Жамбыл Жабаев атындағы жалпы білім беретін орта мектеп” КММ, бастауыш сынып мұғалімі</a:t>
            </a:r>
          </a:p>
          <a:p>
            <a:r>
              <a:rPr lang="kk-KZ" sz="2000" b="1" dirty="0">
                <a:solidFill>
                  <a:srgbClr val="002060"/>
                </a:solidFill>
                <a:latin typeface="Arial" charset="0"/>
              </a:rPr>
              <a:t>                                             </a:t>
            </a:r>
          </a:p>
          <a:p>
            <a:r>
              <a:rPr lang="kk-KZ" sz="2000" b="1" u="sng" dirty="0">
                <a:solidFill>
                  <a:srgbClr val="002060"/>
                </a:solidFill>
                <a:latin typeface="Arial" charset="0"/>
              </a:rPr>
              <a:t>5. Білімі:</a:t>
            </a:r>
            <a:r>
              <a:rPr lang="kk-KZ" sz="2000" b="1" dirty="0">
                <a:solidFill>
                  <a:srgbClr val="002060"/>
                </a:solidFill>
                <a:latin typeface="Arial" charset="0"/>
              </a:rPr>
              <a:t>  </a:t>
            </a:r>
            <a:r>
              <a:rPr lang="kk-KZ" sz="2000" i="1" dirty="0">
                <a:solidFill>
                  <a:srgbClr val="002060"/>
                </a:solidFill>
              </a:rPr>
              <a:t>жоғары</a:t>
            </a:r>
            <a:endParaRPr lang="kk-KZ" sz="2000" b="1" dirty="0">
              <a:solidFill>
                <a:srgbClr val="002060"/>
              </a:solidFill>
            </a:endParaRPr>
          </a:p>
        </p:txBody>
      </p:sp>
    </p:spTree>
    <p:extLst>
      <p:ext uri="{BB962C8B-B14F-4D97-AF65-F5344CB8AC3E}">
        <p14:creationId xmlns:p14="http://schemas.microsoft.com/office/powerpoint/2010/main" val="12349509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04"/>
          <p:cNvSpPr>
            <a:spLocks noChangeArrowheads="1"/>
          </p:cNvSpPr>
          <p:nvPr/>
        </p:nvSpPr>
        <p:spPr bwMode="auto">
          <a:xfrm>
            <a:off x="560388" y="692153"/>
            <a:ext cx="1425390" cy="461665"/>
          </a:xfrm>
          <a:prstGeom prst="rect">
            <a:avLst/>
          </a:prstGeom>
          <a:noFill/>
          <a:ln w="9525">
            <a:noFill/>
            <a:miter lim="800000"/>
            <a:headEnd/>
            <a:tailEnd/>
          </a:ln>
        </p:spPr>
        <p:txBody>
          <a:bodyPr wrap="none">
            <a:spAutoFit/>
          </a:bodyPr>
          <a:lstStyle/>
          <a:p>
            <a:r>
              <a:rPr lang="kk-KZ" sz="2400" b="1">
                <a:solidFill>
                  <a:srgbClr val="002060"/>
                </a:solidFill>
                <a:latin typeface="Arial" charset="0"/>
              </a:rPr>
              <a:t>6. Білімі</a:t>
            </a:r>
            <a:endParaRPr lang="ru-RU" sz="2400" b="1">
              <a:solidFill>
                <a:srgbClr val="002060"/>
              </a:solidFill>
              <a:latin typeface="Arial" charset="0"/>
            </a:endParaRPr>
          </a:p>
        </p:txBody>
      </p:sp>
      <p:graphicFrame>
        <p:nvGraphicFramePr>
          <p:cNvPr id="11" name="Group 50"/>
          <p:cNvGraphicFramePr>
            <a:graphicFrameLocks noGrp="1"/>
          </p:cNvGraphicFramePr>
          <p:nvPr>
            <p:extLst>
              <p:ext uri="{D42A27DB-BD31-4B8C-83A1-F6EECF244321}">
                <p14:modId xmlns:p14="http://schemas.microsoft.com/office/powerpoint/2010/main" val="502470238"/>
              </p:ext>
            </p:extLst>
          </p:nvPr>
        </p:nvGraphicFramePr>
        <p:xfrm>
          <a:off x="395537" y="1149350"/>
          <a:ext cx="8424045" cy="3262948"/>
        </p:xfrm>
        <a:graphic>
          <a:graphicData uri="http://schemas.openxmlformats.org/drawingml/2006/table">
            <a:tbl>
              <a:tblPr/>
              <a:tblGrid>
                <a:gridCol w="1757007"/>
                <a:gridCol w="2344173"/>
                <a:gridCol w="1873841"/>
                <a:gridCol w="2449024"/>
              </a:tblGrid>
              <a:tr h="8223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Білімі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Оқу бітірген жылы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Мамандығы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Диплом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9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Жоғары</a:t>
                      </a:r>
                      <a:endParaRPr kumimoji="0" lang="ru-RU"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02.07.2007 жыл</a:t>
                      </a:r>
                      <a:endParaRPr kumimoji="0" lang="ru-RU"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Педагог-психолог</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АЖБ № 0070891</a:t>
                      </a:r>
                      <a:endParaRPr kumimoji="0" lang="ru-RU"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6700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Жоғары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25.05.2013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Бастауыш оқытудың педагогикасы мен әдістемесі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ЖБ – Б №0537181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2725469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сканирование0050"/>
          <p:cNvPicPr>
            <a:picLocks noChangeAspect="1" noChangeArrowheads="1"/>
          </p:cNvPicPr>
          <p:nvPr/>
        </p:nvPicPr>
        <p:blipFill>
          <a:blip r:embed="rId2"/>
          <a:srcRect/>
          <a:stretch>
            <a:fillRect/>
          </a:stretch>
        </p:blipFill>
        <p:spPr bwMode="auto">
          <a:xfrm>
            <a:off x="560389" y="404813"/>
            <a:ext cx="8260084" cy="5903912"/>
          </a:xfrm>
          <a:prstGeom prst="rect">
            <a:avLst/>
          </a:prstGeom>
          <a:noFill/>
          <a:ln w="9525">
            <a:noFill/>
            <a:miter lim="800000"/>
            <a:headEnd/>
            <a:tailEnd/>
          </a:ln>
        </p:spPr>
      </p:pic>
    </p:spTree>
    <p:extLst>
      <p:ext uri="{BB962C8B-B14F-4D97-AF65-F5344CB8AC3E}">
        <p14:creationId xmlns:p14="http://schemas.microsoft.com/office/powerpoint/2010/main" val="3278385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сканирование0009"/>
          <p:cNvPicPr>
            <a:picLocks noChangeAspect="1" noChangeArrowheads="1"/>
          </p:cNvPicPr>
          <p:nvPr/>
        </p:nvPicPr>
        <p:blipFill>
          <a:blip r:embed="rId2"/>
          <a:srcRect/>
          <a:stretch>
            <a:fillRect/>
          </a:stretch>
        </p:blipFill>
        <p:spPr bwMode="auto">
          <a:xfrm>
            <a:off x="273051" y="333377"/>
            <a:ext cx="8619430" cy="6119813"/>
          </a:xfrm>
          <a:prstGeom prst="rect">
            <a:avLst/>
          </a:prstGeom>
          <a:noFill/>
          <a:ln w="9525">
            <a:noFill/>
            <a:miter lim="800000"/>
            <a:headEnd/>
            <a:tailEnd/>
          </a:ln>
        </p:spPr>
      </p:pic>
    </p:spTree>
    <p:extLst>
      <p:ext uri="{BB962C8B-B14F-4D97-AF65-F5344CB8AC3E}">
        <p14:creationId xmlns:p14="http://schemas.microsoft.com/office/powerpoint/2010/main" val="42510976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a:spLocks noChangeArrowheads="1"/>
          </p:cNvSpPr>
          <p:nvPr/>
        </p:nvSpPr>
        <p:spPr bwMode="auto">
          <a:xfrm>
            <a:off x="415927" y="718493"/>
            <a:ext cx="2074607" cy="461665"/>
          </a:xfrm>
          <a:prstGeom prst="rect">
            <a:avLst/>
          </a:prstGeom>
          <a:noFill/>
          <a:ln w="9525">
            <a:noFill/>
            <a:miter lim="800000"/>
            <a:headEnd/>
            <a:tailEnd/>
          </a:ln>
        </p:spPr>
        <p:txBody>
          <a:bodyPr wrap="none" anchor="ctr">
            <a:spAutoFit/>
          </a:bodyPr>
          <a:lstStyle/>
          <a:p>
            <a:r>
              <a:rPr lang="kk-KZ" sz="2400" b="1" i="1" dirty="0">
                <a:solidFill>
                  <a:srgbClr val="002060"/>
                </a:solidFill>
                <a:latin typeface="Calibri" pitchFamily="34" charset="0"/>
              </a:rPr>
              <a:t>7. Еңбек өтілі</a:t>
            </a:r>
          </a:p>
        </p:txBody>
      </p:sp>
      <p:graphicFrame>
        <p:nvGraphicFramePr>
          <p:cNvPr id="4" name="Group 44"/>
          <p:cNvGraphicFramePr>
            <a:graphicFrameLocks noGrp="1"/>
          </p:cNvGraphicFramePr>
          <p:nvPr/>
        </p:nvGraphicFramePr>
        <p:xfrm>
          <a:off x="704850" y="1196978"/>
          <a:ext cx="8135938" cy="2119313"/>
        </p:xfrm>
        <a:graphic>
          <a:graphicData uri="http://schemas.openxmlformats.org/drawingml/2006/table">
            <a:tbl>
              <a:tblPr/>
              <a:tblGrid>
                <a:gridCol w="1681163"/>
                <a:gridCol w="2305050"/>
                <a:gridCol w="1990725"/>
                <a:gridCol w="2159000"/>
              </a:tblGrid>
              <a:tr h="863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Жалпы</a:t>
                      </a:r>
                      <a:endParaRPr kumimoji="0" lang="kk-KZ" sz="2000" b="0"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Педагогикалық</a:t>
                      </a:r>
                      <a:endParaRPr kumimoji="0" lang="kk-KZ" sz="20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Осы мекемеде</a:t>
                      </a:r>
                      <a:endParaRPr kumimoji="0" lang="kk-KZ" sz="20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Осы қызметте</a:t>
                      </a:r>
                      <a:endParaRPr kumimoji="0" lang="kk-KZ" sz="2000" b="0"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55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21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21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21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21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3847057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srcRect/>
          <a:stretch>
            <a:fillRect/>
          </a:stretch>
        </p:blipFill>
        <p:spPr bwMode="auto">
          <a:xfrm>
            <a:off x="631827" y="404813"/>
            <a:ext cx="4162425" cy="3213100"/>
          </a:xfrm>
          <a:prstGeom prst="rect">
            <a:avLst/>
          </a:prstGeom>
          <a:noFill/>
          <a:ln w="9525">
            <a:noFill/>
            <a:miter lim="800000"/>
            <a:headEnd/>
            <a:tailEnd/>
          </a:ln>
        </p:spPr>
      </p:pic>
      <p:pic>
        <p:nvPicPr>
          <p:cNvPr id="5" name="Picture 7"/>
          <p:cNvPicPr>
            <a:picLocks noChangeAspect="1" noChangeArrowheads="1"/>
          </p:cNvPicPr>
          <p:nvPr/>
        </p:nvPicPr>
        <p:blipFill>
          <a:blip r:embed="rId3"/>
          <a:srcRect/>
          <a:stretch>
            <a:fillRect/>
          </a:stretch>
        </p:blipFill>
        <p:spPr bwMode="auto">
          <a:xfrm>
            <a:off x="4737102" y="333375"/>
            <a:ext cx="4335463" cy="3455988"/>
          </a:xfrm>
          <a:prstGeom prst="rect">
            <a:avLst/>
          </a:prstGeom>
          <a:noFill/>
          <a:ln w="9525">
            <a:noFill/>
            <a:miter lim="800000"/>
            <a:headEnd/>
            <a:tailEnd/>
          </a:ln>
        </p:spPr>
      </p:pic>
      <p:pic>
        <p:nvPicPr>
          <p:cNvPr id="6" name="Picture 8"/>
          <p:cNvPicPr>
            <a:picLocks noChangeAspect="1" noChangeArrowheads="1"/>
          </p:cNvPicPr>
          <p:nvPr/>
        </p:nvPicPr>
        <p:blipFill>
          <a:blip r:embed="rId4"/>
          <a:srcRect/>
          <a:stretch>
            <a:fillRect/>
          </a:stretch>
        </p:blipFill>
        <p:spPr bwMode="auto">
          <a:xfrm>
            <a:off x="704852" y="3429000"/>
            <a:ext cx="5372100" cy="3249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9"/>
          <p:cNvSpPr>
            <a:spLocks noChangeArrowheads="1"/>
          </p:cNvSpPr>
          <p:nvPr/>
        </p:nvSpPr>
        <p:spPr bwMode="auto">
          <a:xfrm>
            <a:off x="273052" y="0"/>
            <a:ext cx="6499225" cy="457200"/>
          </a:xfrm>
          <a:prstGeom prst="rect">
            <a:avLst/>
          </a:prstGeom>
          <a:noFill/>
          <a:ln w="9525">
            <a:noFill/>
            <a:miter lim="800000"/>
            <a:headEnd/>
            <a:tailEnd/>
          </a:ln>
        </p:spPr>
        <p:txBody>
          <a:bodyPr anchor="ctr">
            <a:spAutoFit/>
          </a:bodyPr>
          <a:lstStyle/>
          <a:p>
            <a:r>
              <a:rPr lang="kk-KZ" sz="2400" b="1" i="1" dirty="0">
                <a:solidFill>
                  <a:srgbClr val="002060"/>
                </a:solidFill>
                <a:latin typeface="Calibri" pitchFamily="34" charset="0"/>
              </a:rPr>
              <a:t>8. Білітілікті арттыру туралы мәлімет</a:t>
            </a:r>
          </a:p>
        </p:txBody>
      </p:sp>
      <p:graphicFrame>
        <p:nvGraphicFramePr>
          <p:cNvPr id="8" name="Group 63"/>
          <p:cNvGraphicFramePr>
            <a:graphicFrameLocks noGrp="1"/>
          </p:cNvGraphicFramePr>
          <p:nvPr>
            <p:extLst>
              <p:ext uri="{D42A27DB-BD31-4B8C-83A1-F6EECF244321}">
                <p14:modId xmlns:p14="http://schemas.microsoft.com/office/powerpoint/2010/main" val="914400357"/>
              </p:ext>
            </p:extLst>
          </p:nvPr>
        </p:nvGraphicFramePr>
        <p:xfrm>
          <a:off x="342901" y="457200"/>
          <a:ext cx="9290050" cy="6048502"/>
        </p:xfrm>
        <a:graphic>
          <a:graphicData uri="http://schemas.openxmlformats.org/drawingml/2006/table">
            <a:tbl>
              <a:tblPr/>
              <a:tblGrid>
                <a:gridCol w="2614612"/>
                <a:gridCol w="1635125"/>
                <a:gridCol w="3382963"/>
                <a:gridCol w="1657350"/>
              </a:tblGrid>
              <a:tr h="325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Курс өткен орын</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Жылы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Курс тақырыбы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Куәлік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969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«Назарбаев Зияткерлік мектептері» ДББҰ Педагогикалық шеберлік орталығының Өскемен қаласының филиалы, Өскемен қаласы </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30.05-03.06.2016  ж.</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Қазақстан  Республикасында орта білім мазмұнын жаңарту шеңберінде «Бейнелеу өнері» пәні бойынша педагогика кадрларының біліктілігін арттыру білім беру бағдарламасы бойынша 40 академиялық сағат көлемінде оқыту курсы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Сертификат. Серия БЖ №000077</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494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«Өрлеу» БАҰО» АҚ филиалы ШҚО бойынша ПҚ БАИ, Аягөз қаласы</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ea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25.07-12.08.2016 ж.</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Қазақстан  Республикасында орта білім мазмұнын жаңарту шеңберінде қазақ тілінде оқытатын мектептердегі бастауыш сынып пәндері бойынша педагогика кадрларының біліктілігін арттыру білім беру бағдарламасы бойынша 120 академиялық сағат көлемінде оқыту курсы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 </a:t>
                      </a:r>
                      <a:r>
                        <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Сертификат.</a:t>
                      </a: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Серия БЖ </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001331</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200" b="1"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98550">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“Әл-Фараби атындағы бірінші Республикалық жаңа оқыту </a:t>
                      </a:r>
                      <a:r>
                        <a:rPr kumimoji="0" lang="kk-KZ" sz="1200" b="1" i="1" u="none" strike="noStrike" cap="none" normalizeH="0" baseline="0" smtClean="0">
                          <a:ln>
                            <a:noFill/>
                          </a:ln>
                          <a:solidFill>
                            <a:srgbClr val="002060"/>
                          </a:solidFill>
                          <a:effectLst/>
                          <a:latin typeface="Arial" charset="0"/>
                          <a:cs typeface="Times New Roman" pitchFamily="18" charset="0"/>
                        </a:rPr>
                        <a:t>технологияларын дайындау бойынша оқу-әдістемелік орталық”, Семей қаласы</a:t>
                      </a:r>
                      <a:endParaRPr kumimoji="0" lang="ru-RU" sz="1200" b="1" i="1" u="none" strike="noStrike" cap="none" normalizeH="0" baseline="0" smtClean="0">
                        <a:ln>
                          <a:noFill/>
                        </a:ln>
                        <a:solidFill>
                          <a:srgbClr val="002060"/>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2019 жыл</a:t>
                      </a:r>
                      <a:endParaRPr kumimoji="0" lang="ru-RU" sz="1200" b="1"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“Жылдам оқу” курсы бойынша 8 сағат тыңдағанын және мектеп қабырғасында оқушыларды оқытуға құқылы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Сертификат.</a:t>
                      </a:r>
                      <a:r>
                        <a:rPr kumimoji="0" lang="kk-KZ"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Серия 2019СЧ1671</a:t>
                      </a:r>
                      <a:endParaRPr kumimoji="0" lang="ru-RU" sz="12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70025">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“Әл-Фараби атындағы бірінші Республикалық жаңа оқыту технологияларын дайындау бойынша оқу-әдістемелік орталық” , Семей қаласы</a:t>
                      </a:r>
                    </a:p>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Педагогикалық шеберлік орталық, Өскемен қаласы</a:t>
                      </a:r>
                      <a:endParaRPr kumimoji="0" lang="ru-RU" sz="1200" b="1"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2019 жыл</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02.04.2019</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“Ойша есеп және көбейту кестесі” курсы бойынша 8 сағат тыңдағанын және мектеп қабырғасында оқушыларды оқытуға құқылы</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1" i="1"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smtClean="0">
                          <a:ln>
                            <a:noFill/>
                          </a:ln>
                          <a:solidFill>
                            <a:srgbClr val="002060"/>
                          </a:solidFill>
                          <a:effectLst/>
                          <a:latin typeface="Times New Roman" pitchFamily="18" charset="0"/>
                          <a:cs typeface="Times New Roman" pitchFamily="18" charset="0"/>
                        </a:rPr>
                        <a:t>“Сабақты зерттеу-мұғалім тәжірибесін жетілдіру”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Сертификат.</a:t>
                      </a:r>
                      <a:r>
                        <a:rPr kumimoji="0" lang="kk-KZ" sz="12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Серия 2019ТУ0918</a:t>
                      </a:r>
                      <a:endParaRPr kumimoji="0" lang="ru-RU" sz="1200" b="1"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сканирование0044"/>
          <p:cNvPicPr>
            <a:picLocks noChangeAspect="1" noChangeArrowheads="1"/>
          </p:cNvPicPr>
          <p:nvPr/>
        </p:nvPicPr>
        <p:blipFill>
          <a:blip r:embed="rId2" cstate="print"/>
          <a:srcRect/>
          <a:stretch>
            <a:fillRect/>
          </a:stretch>
        </p:blipFill>
        <p:spPr bwMode="auto">
          <a:xfrm>
            <a:off x="200025" y="333375"/>
            <a:ext cx="8692455" cy="6232525"/>
          </a:xfrm>
          <a:prstGeom prst="rect">
            <a:avLst/>
          </a:prstGeom>
          <a:ln>
            <a:noFill/>
          </a:ln>
          <a:effectLst>
            <a:softEdge rad="112500"/>
          </a:effectLst>
        </p:spPr>
      </p:pic>
    </p:spTree>
    <p:extLst>
      <p:ext uri="{BB962C8B-B14F-4D97-AF65-F5344CB8AC3E}">
        <p14:creationId xmlns:p14="http://schemas.microsoft.com/office/powerpoint/2010/main" val="1853536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3" descr="сканирование0045"/>
          <p:cNvPicPr>
            <a:picLocks noChangeAspect="1" noChangeArrowheads="1"/>
          </p:cNvPicPr>
          <p:nvPr/>
        </p:nvPicPr>
        <p:blipFill>
          <a:blip r:embed="rId2" cstate="print"/>
          <a:srcRect/>
          <a:stretch>
            <a:fillRect/>
          </a:stretch>
        </p:blipFill>
        <p:spPr bwMode="auto">
          <a:xfrm>
            <a:off x="273050" y="260350"/>
            <a:ext cx="8547422" cy="6264275"/>
          </a:xfrm>
          <a:prstGeom prst="rect">
            <a:avLst/>
          </a:prstGeom>
          <a:ln>
            <a:noFill/>
          </a:ln>
          <a:effectLst>
            <a:softEdge rad="112500"/>
          </a:effectLst>
        </p:spPr>
      </p:pic>
    </p:spTree>
    <p:extLst>
      <p:ext uri="{BB962C8B-B14F-4D97-AF65-F5344CB8AC3E}">
        <p14:creationId xmlns:p14="http://schemas.microsoft.com/office/powerpoint/2010/main" val="42939016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srcRect/>
          <a:stretch>
            <a:fillRect/>
          </a:stretch>
        </p:blipFill>
        <p:spPr bwMode="auto">
          <a:xfrm>
            <a:off x="467544" y="404664"/>
            <a:ext cx="7993063" cy="5832648"/>
          </a:xfrm>
          <a:prstGeom prst="rect">
            <a:avLst/>
          </a:prstGeom>
          <a:noFill/>
          <a:ln w="9525">
            <a:noFill/>
            <a:miter lim="800000"/>
            <a:headEnd/>
            <a:tailEnd/>
          </a:ln>
        </p:spPr>
      </p:pic>
    </p:spTree>
    <p:extLst>
      <p:ext uri="{BB962C8B-B14F-4D97-AF65-F5344CB8AC3E}">
        <p14:creationId xmlns:p14="http://schemas.microsoft.com/office/powerpoint/2010/main" val="24044618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srcRect/>
          <a:stretch>
            <a:fillRect/>
          </a:stretch>
        </p:blipFill>
        <p:spPr bwMode="auto">
          <a:xfrm>
            <a:off x="560388" y="476250"/>
            <a:ext cx="8496300" cy="568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467544" y="234950"/>
            <a:ext cx="3382962" cy="457200"/>
          </a:xfrm>
          <a:prstGeom prst="rect">
            <a:avLst/>
          </a:prstGeom>
          <a:noFill/>
          <a:ln w="9525">
            <a:noFill/>
            <a:miter lim="800000"/>
            <a:headEnd/>
            <a:tailEnd/>
          </a:ln>
        </p:spPr>
        <p:txBody>
          <a:bodyPr anchor="ctr">
            <a:spAutoFit/>
          </a:bodyPr>
          <a:lstStyle/>
          <a:p>
            <a:r>
              <a:rPr lang="ru-RU" sz="2400" b="1" dirty="0">
                <a:solidFill>
                  <a:srgbClr val="002060"/>
                </a:solidFill>
                <a:latin typeface="Calibri" pitchFamily="34" charset="0"/>
              </a:rPr>
              <a:t>9. </a:t>
            </a:r>
            <a:r>
              <a:rPr lang="ru-RU" sz="2400" b="1" dirty="0" err="1">
                <a:solidFill>
                  <a:srgbClr val="002060"/>
                </a:solidFill>
                <a:latin typeface="Calibri" pitchFamily="34" charset="0"/>
              </a:rPr>
              <a:t>Біліктілік</a:t>
            </a:r>
            <a:r>
              <a:rPr lang="ru-RU" sz="2400" b="1" dirty="0">
                <a:solidFill>
                  <a:srgbClr val="002060"/>
                </a:solidFill>
                <a:latin typeface="Calibri" pitchFamily="34" charset="0"/>
              </a:rPr>
              <a:t> </a:t>
            </a:r>
            <a:r>
              <a:rPr lang="ru-RU" sz="2400" b="1" dirty="0" err="1">
                <a:solidFill>
                  <a:srgbClr val="002060"/>
                </a:solidFill>
                <a:latin typeface="Calibri" pitchFamily="34" charset="0"/>
              </a:rPr>
              <a:t>санаты</a:t>
            </a:r>
            <a:endParaRPr lang="ru-RU" sz="2400" b="1" dirty="0">
              <a:solidFill>
                <a:srgbClr val="002060"/>
              </a:solidFill>
              <a:latin typeface="Calibri" pitchFamily="34" charset="0"/>
            </a:endParaRPr>
          </a:p>
        </p:txBody>
      </p:sp>
      <p:graphicFrame>
        <p:nvGraphicFramePr>
          <p:cNvPr id="4" name="Group 41"/>
          <p:cNvGraphicFramePr>
            <a:graphicFrameLocks noGrp="1"/>
          </p:cNvGraphicFramePr>
          <p:nvPr>
            <p:extLst>
              <p:ext uri="{D42A27DB-BD31-4B8C-83A1-F6EECF244321}">
                <p14:modId xmlns:p14="http://schemas.microsoft.com/office/powerpoint/2010/main" val="2372310399"/>
              </p:ext>
            </p:extLst>
          </p:nvPr>
        </p:nvGraphicFramePr>
        <p:xfrm>
          <a:off x="704853" y="1412876"/>
          <a:ext cx="7971605" cy="2093913"/>
        </p:xfrm>
        <a:graphic>
          <a:graphicData uri="http://schemas.openxmlformats.org/drawingml/2006/table">
            <a:tbl>
              <a:tblPr/>
              <a:tblGrid>
                <a:gridCol w="3214929"/>
                <a:gridCol w="3148474"/>
                <a:gridCol w="1608202"/>
              </a:tblGrid>
              <a:tr h="904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cs typeface="Times New Roman" pitchFamily="18" charset="0"/>
                        </a:rPr>
                        <a:t> </a:t>
                      </a: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Соңғы аттестаттаудан өткен мерзімі</a:t>
                      </a:r>
                      <a:endParaRPr kumimoji="0" lang="kk-KZ" sz="2000" b="1" i="0" u="none" strike="noStrike" cap="none" normalizeH="0" baseline="0" smtClean="0">
                        <a:ln>
                          <a:noFill/>
                        </a:ln>
                        <a:solidFill>
                          <a:srgbClr val="002060"/>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cs typeface="Times New Roman" pitchFamily="18" charset="0"/>
                        </a:rPr>
                        <a:t>       </a:t>
                      </a: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Берілген санаты</a:t>
                      </a:r>
                      <a:endParaRPr kumimoji="0" lang="kk-KZ" sz="2000" b="1" i="0" u="none" strike="noStrike" cap="none" normalizeH="0" baseline="0" smtClean="0">
                        <a:ln>
                          <a:noFill/>
                        </a:ln>
                        <a:solidFill>
                          <a:srgbClr val="002060"/>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Бұйрық №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890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29.05.2018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педагог-зерттеуші</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24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24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2400" b="0" i="1"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108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srcRect/>
          <a:stretch>
            <a:fillRect/>
          </a:stretch>
        </p:blipFill>
        <p:spPr bwMode="auto">
          <a:xfrm>
            <a:off x="971603" y="549276"/>
            <a:ext cx="7754888" cy="5661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446090" y="333361"/>
            <a:ext cx="8567737" cy="1200329"/>
          </a:xfrm>
          <a:prstGeom prst="rect">
            <a:avLst/>
          </a:prstGeom>
          <a:noFill/>
          <a:ln w="9525">
            <a:noFill/>
            <a:miter lim="800000"/>
            <a:headEnd/>
            <a:tailEnd/>
          </a:ln>
        </p:spPr>
        <p:txBody>
          <a:bodyPr anchor="ctr">
            <a:spAutoFit/>
          </a:bodyPr>
          <a:lstStyle/>
          <a:p>
            <a:r>
              <a:rPr lang="kk-KZ" sz="2000" b="1" dirty="0">
                <a:solidFill>
                  <a:srgbClr val="002060"/>
                </a:solidFill>
                <a:latin typeface="Calibri" pitchFamily="34" charset="0"/>
              </a:rPr>
              <a:t>10</a:t>
            </a:r>
            <a:r>
              <a:rPr lang="kk-KZ" sz="2400" b="1" dirty="0">
                <a:solidFill>
                  <a:srgbClr val="002060"/>
                </a:solidFill>
                <a:latin typeface="Calibri" pitchFamily="34" charset="0"/>
              </a:rPr>
              <a:t>. Басылымға жарияланған ғылыми –әдістемелік материалдары</a:t>
            </a:r>
          </a:p>
          <a:p>
            <a:endParaRPr lang="kk-KZ" sz="2400" b="1" dirty="0">
              <a:solidFill>
                <a:srgbClr val="002060"/>
              </a:solidFill>
              <a:latin typeface="Calibri" pitchFamily="34" charset="0"/>
            </a:endParaRPr>
          </a:p>
        </p:txBody>
      </p:sp>
      <p:graphicFrame>
        <p:nvGraphicFramePr>
          <p:cNvPr id="6" name="Group 41"/>
          <p:cNvGraphicFramePr>
            <a:graphicFrameLocks/>
          </p:cNvGraphicFramePr>
          <p:nvPr>
            <p:extLst>
              <p:ext uri="{D42A27DB-BD31-4B8C-83A1-F6EECF244321}">
                <p14:modId xmlns:p14="http://schemas.microsoft.com/office/powerpoint/2010/main" val="1514008562"/>
              </p:ext>
            </p:extLst>
          </p:nvPr>
        </p:nvGraphicFramePr>
        <p:xfrm>
          <a:off x="560514" y="1916832"/>
          <a:ext cx="8453313" cy="3474720"/>
        </p:xfrm>
        <a:graphic>
          <a:graphicData uri="http://schemas.openxmlformats.org/drawingml/2006/table">
            <a:tbl>
              <a:tblPr/>
              <a:tblGrid>
                <a:gridCol w="1037096"/>
                <a:gridCol w="2376742"/>
                <a:gridCol w="1843893"/>
                <a:gridCol w="1637679"/>
                <a:gridCol w="1557903"/>
              </a:tblGrid>
              <a:tr h="55721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Мерзімі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Жариялым атауы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Жұмыс мазмұны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Басылым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Автордың аты-жөні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22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2017 жыл</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1"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2017 жыл</a:t>
                      </a:r>
                      <a:endParaRPr kumimoji="0" lang="kk-KZ" sz="1600" b="0" i="1"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Көрнекі құралдарды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бастауыш сыныпта</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қолданудың</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ерекшеліктері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1-сыныптағы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“Математика” пәнінен</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“Минут” тақырыбына қмж</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Мақала</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Қысқа мерзімді жоспар</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«Бастауыш</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мектепте</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оқыту»</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журналы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“Вестник КИО”</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Республикалық</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Ғылыми-</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әдістемелік</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журналы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173863"/>
                          </a:solidFill>
                          <a:effectLst/>
                          <a:latin typeface="Times New Roman" pitchFamily="18" charset="0"/>
                          <a:ea typeface="Calibri" pitchFamily="34" charset="0"/>
                          <a:cs typeface="Times New Roman" pitchFamily="18" charset="0"/>
                          <a:hlinkClick r:id="rId2"/>
                        </a:rPr>
                        <a:t>WWW.vestnik</a:t>
                      </a:r>
                      <a:r>
                        <a:rPr kumimoji="0" lang="en-US" sz="1600" b="0" i="0" u="none" strike="noStrike" cap="none" normalizeH="0" baseline="0" dirty="0" smtClean="0">
                          <a:ln>
                            <a:noFill/>
                          </a:ln>
                          <a:solidFill>
                            <a:srgbClr val="173863"/>
                          </a:solidFill>
                          <a:effectLst/>
                          <a:latin typeface="Times New Roman" pitchFamily="18" charset="0"/>
                          <a:ea typeface="Calibri" pitchFamily="34" charset="0"/>
                          <a:cs typeface="Times New Roman" pitchFamily="18" charset="0"/>
                        </a:rPr>
                        <a:t>.</a:t>
                      </a:r>
                      <a:endParaRPr kumimoji="0" lang="kk-KZ" sz="1600" b="0" i="0" u="none" strike="noStrike" cap="none" normalizeH="0" baseline="0" dirty="0" smtClean="0">
                        <a:ln>
                          <a:noFill/>
                        </a:ln>
                        <a:solidFill>
                          <a:srgbClr val="173863"/>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173863"/>
                          </a:solidFill>
                          <a:effectLst/>
                          <a:latin typeface="Times New Roman" pitchFamily="18" charset="0"/>
                          <a:ea typeface="Calibri" pitchFamily="34" charset="0"/>
                          <a:cs typeface="Times New Roman" pitchFamily="18" charset="0"/>
                        </a:rPr>
                        <a:t>cdo.kz </a:t>
                      </a:r>
                      <a:r>
                        <a:rPr kumimoji="0" lang="kk-KZ" sz="1600" b="0" i="0" u="none" strike="noStrike" cap="none" normalizeH="0" baseline="0" dirty="0" smtClean="0">
                          <a:ln>
                            <a:noFill/>
                          </a:ln>
                          <a:solidFill>
                            <a:srgbClr val="173863"/>
                          </a:solidFill>
                          <a:effectLst/>
                          <a:latin typeface="Times New Roman" pitchFamily="18" charset="0"/>
                          <a:ea typeface="Calibri" pitchFamily="34" charset="0"/>
                          <a:cs typeface="Times New Roman" pitchFamily="18" charset="0"/>
                        </a:rPr>
                        <a:t>сайты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Мукашева Ж.Ж. </a:t>
                      </a: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6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Мукашева Ж.Ж.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сканирование0085"/>
          <p:cNvPicPr>
            <a:picLocks noChangeAspect="1" noChangeArrowheads="1"/>
          </p:cNvPicPr>
          <p:nvPr/>
        </p:nvPicPr>
        <p:blipFill rotWithShape="1">
          <a:blip r:embed="rId2"/>
          <a:srcRect l="6871" b="10709"/>
          <a:stretch/>
        </p:blipFill>
        <p:spPr bwMode="auto">
          <a:xfrm>
            <a:off x="640007" y="350432"/>
            <a:ext cx="8036451" cy="573332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484_659394_kz"/>
          <p:cNvPicPr>
            <a:picLocks noChangeAspect="1" noChangeArrowheads="1"/>
          </p:cNvPicPr>
          <p:nvPr/>
        </p:nvPicPr>
        <p:blipFill>
          <a:blip r:embed="rId2"/>
          <a:srcRect/>
          <a:stretch>
            <a:fillRect/>
          </a:stretch>
        </p:blipFill>
        <p:spPr bwMode="auto">
          <a:xfrm>
            <a:off x="560389" y="476250"/>
            <a:ext cx="8260084" cy="5832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a:spLocks noChangeArrowheads="1"/>
          </p:cNvSpPr>
          <p:nvPr/>
        </p:nvSpPr>
        <p:spPr bwMode="auto">
          <a:xfrm>
            <a:off x="237673" y="260648"/>
            <a:ext cx="8475414" cy="831850"/>
          </a:xfrm>
          <a:prstGeom prst="rect">
            <a:avLst/>
          </a:prstGeom>
          <a:noFill/>
          <a:ln w="9525">
            <a:noFill/>
            <a:miter lim="800000"/>
            <a:headEnd/>
            <a:tailEnd/>
          </a:ln>
        </p:spPr>
        <p:txBody>
          <a:bodyPr wrap="square" anchor="ctr">
            <a:spAutoFit/>
          </a:bodyPr>
          <a:lstStyle/>
          <a:p>
            <a:r>
              <a:rPr lang="kk-KZ" sz="2400" b="1" i="1" dirty="0">
                <a:solidFill>
                  <a:srgbClr val="002060"/>
                </a:solidFill>
                <a:latin typeface="Calibri" pitchFamily="34" charset="0"/>
              </a:rPr>
              <a:t>11. Біліктілік тестілеудкен өткені туралы мәлімет </a:t>
            </a:r>
          </a:p>
          <a:p>
            <a:r>
              <a:rPr lang="kk-KZ" sz="2400" b="1" i="1" dirty="0">
                <a:solidFill>
                  <a:srgbClr val="002060"/>
                </a:solidFill>
                <a:latin typeface="Calibri" pitchFamily="34" charset="0"/>
              </a:rPr>
              <a:t>                      (мерзімнен бұрын өтуші педагог қызметкер)</a:t>
            </a:r>
            <a:r>
              <a:rPr lang="kk-KZ" sz="2400" dirty="0">
                <a:solidFill>
                  <a:srgbClr val="002060"/>
                </a:solidFill>
                <a:latin typeface="Calibri" pitchFamily="34" charset="0"/>
              </a:rPr>
              <a:t> </a:t>
            </a:r>
          </a:p>
        </p:txBody>
      </p:sp>
      <p:graphicFrame>
        <p:nvGraphicFramePr>
          <p:cNvPr id="4" name="Group 20"/>
          <p:cNvGraphicFramePr>
            <a:graphicFrameLocks/>
          </p:cNvGraphicFramePr>
          <p:nvPr>
            <p:extLst>
              <p:ext uri="{D42A27DB-BD31-4B8C-83A1-F6EECF244321}">
                <p14:modId xmlns:p14="http://schemas.microsoft.com/office/powerpoint/2010/main" val="3776850669"/>
              </p:ext>
            </p:extLst>
          </p:nvPr>
        </p:nvGraphicFramePr>
        <p:xfrm>
          <a:off x="488950" y="1916117"/>
          <a:ext cx="7755458" cy="1223963"/>
        </p:xfrm>
        <a:graphic>
          <a:graphicData uri="http://schemas.openxmlformats.org/drawingml/2006/table">
            <a:tbl>
              <a:tblPr/>
              <a:tblGrid>
                <a:gridCol w="1879484"/>
                <a:gridCol w="3381965"/>
                <a:gridCol w="2494009"/>
              </a:tblGrid>
              <a:tr h="6127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Тестілеу күні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Тестілеуден өткен орны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smtClean="0">
                          <a:ln>
                            <a:noFill/>
                          </a:ln>
                          <a:solidFill>
                            <a:srgbClr val="002060"/>
                          </a:solidFill>
                          <a:effectLst/>
                          <a:latin typeface="Calibri" pitchFamily="34" charset="0"/>
                          <a:ea typeface="Calibri" pitchFamily="34" charset="0"/>
                          <a:cs typeface="Times New Roman" pitchFamily="18" charset="0"/>
                        </a:rPr>
                        <a:t>Жиынтық балы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11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Arial" charset="0"/>
                          <a:ea typeface="Calibri" pitchFamily="34" charset="0"/>
                          <a:cs typeface="Times New Roman" pitchFamily="18" charset="0"/>
                        </a:rPr>
                        <a:t>     29.05.2018 ж</a:t>
                      </a:r>
                      <a:endParaRPr kumimoji="0" lang="kk-KZ" sz="1800" b="1" i="0" u="none" strike="noStrike" cap="none" normalizeH="0" baseline="0" smtClean="0">
                        <a:ln>
                          <a:noFill/>
                        </a:ln>
                        <a:solidFill>
                          <a:srgbClr val="173863"/>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Arial" charset="0"/>
                          <a:cs typeface="Times New Roman" pitchFamily="18" charset="0"/>
                        </a:rPr>
                        <a:t>Қазақ инновациялық гуманитарлық-заң университеті</a:t>
                      </a:r>
                      <a:r>
                        <a:rPr kumimoji="0" lang="kk-KZ" sz="1400" b="1" i="0" u="none" strike="noStrike" cap="none" normalizeH="0" baseline="0" smtClean="0">
                          <a:ln>
                            <a:noFill/>
                          </a:ln>
                          <a:solidFill>
                            <a:srgbClr val="173863"/>
                          </a:solidFill>
                          <a:effectLst/>
                          <a:latin typeface="Arial" charset="0"/>
                          <a:ea typeface="Calibri" pitchFamily="34" charset="0"/>
                          <a:cs typeface="Times New Roman" pitchFamily="18" charset="0"/>
                        </a:rPr>
                        <a:t>              </a:t>
                      </a:r>
                      <a:endParaRPr kumimoji="0" lang="kk-KZ" sz="1800" b="1" i="0" u="none" strike="noStrike" cap="none" normalizeH="0" baseline="0" smtClean="0">
                        <a:ln>
                          <a:noFill/>
                        </a:ln>
                        <a:solidFill>
                          <a:srgbClr val="173863"/>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173863"/>
                          </a:solidFill>
                          <a:effectLst/>
                          <a:latin typeface="Arial" charset="0"/>
                          <a:ea typeface="Calibri" pitchFamily="34" charset="0"/>
                          <a:cs typeface="Times New Roman" pitchFamily="18" charset="0"/>
                        </a:rPr>
                        <a:t>              83</a:t>
                      </a:r>
                      <a:endParaRPr kumimoji="0" lang="kk-KZ" sz="1800" b="1" i="0" u="none" strike="noStrike" cap="none" normalizeH="0" baseline="0" dirty="0" smtClean="0">
                        <a:ln>
                          <a:noFill/>
                        </a:ln>
                        <a:solidFill>
                          <a:srgbClr val="173863"/>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0271721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776291" y="1870740"/>
            <a:ext cx="7396112" cy="2554545"/>
          </a:xfrm>
          <a:prstGeom prst="rect">
            <a:avLst/>
          </a:prstGeom>
          <a:noFill/>
          <a:ln w="9525">
            <a:noFill/>
            <a:miter lim="800000"/>
            <a:headEnd/>
            <a:tailEnd/>
          </a:ln>
        </p:spPr>
        <p:txBody>
          <a:bodyPr wrap="square" anchor="ctr">
            <a:spAutoFit/>
          </a:bodyPr>
          <a:lstStyle/>
          <a:p>
            <a:r>
              <a:rPr lang="kk-KZ" sz="4000" b="1" dirty="0">
                <a:solidFill>
                  <a:schemeClr val="accent1"/>
                </a:solidFill>
                <a:latin typeface="Arial" charset="0"/>
              </a:rPr>
              <a:t>                    </a:t>
            </a:r>
            <a:r>
              <a:rPr lang="en-US" sz="4000" b="1" u="sng" dirty="0">
                <a:solidFill>
                  <a:srgbClr val="002060"/>
                </a:solidFill>
                <a:latin typeface="Arial" charset="0"/>
              </a:rPr>
              <a:t>II </a:t>
            </a:r>
            <a:r>
              <a:rPr lang="kk-KZ" sz="4000" b="1" u="sng" dirty="0">
                <a:solidFill>
                  <a:srgbClr val="002060"/>
                </a:solidFill>
                <a:latin typeface="Arial" charset="0"/>
              </a:rPr>
              <a:t>БӨЛІМ</a:t>
            </a:r>
            <a:endParaRPr lang="ru-RU" sz="4000" b="1" u="sng" dirty="0">
              <a:solidFill>
                <a:srgbClr val="002060"/>
              </a:solidFill>
              <a:latin typeface="Arial" charset="0"/>
            </a:endParaRPr>
          </a:p>
          <a:p>
            <a:pPr algn="ctr"/>
            <a:r>
              <a:rPr lang="kk-KZ" sz="4000" b="1" dirty="0">
                <a:solidFill>
                  <a:srgbClr val="002060"/>
                </a:solidFill>
                <a:latin typeface="Arial" charset="0"/>
              </a:rPr>
              <a:t>ПЕДАГОГИКАЛЫҚ ҚЫЗМЕТТІҢ </a:t>
            </a:r>
          </a:p>
          <a:p>
            <a:pPr algn="ctr"/>
            <a:r>
              <a:rPr lang="kk-KZ" sz="4000" b="1" dirty="0">
                <a:solidFill>
                  <a:srgbClr val="002060"/>
                </a:solidFill>
                <a:latin typeface="Arial" charset="0"/>
              </a:rPr>
              <a:t>НӘТИЖЕЛЕРІ</a:t>
            </a:r>
            <a:r>
              <a:rPr lang="ru-RU" sz="1800" dirty="0">
                <a:solidFill>
                  <a:srgbClr val="002060"/>
                </a:solidFill>
                <a:latin typeface="Arial" charset="0"/>
              </a:rPr>
              <a:t> </a:t>
            </a:r>
          </a:p>
        </p:txBody>
      </p:sp>
    </p:spTree>
    <p:extLst>
      <p:ext uri="{BB962C8B-B14F-4D97-AF65-F5344CB8AC3E}">
        <p14:creationId xmlns:p14="http://schemas.microsoft.com/office/powerpoint/2010/main" val="14895565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26"/>
          <p:cNvSpPr>
            <a:spLocks noChangeArrowheads="1"/>
          </p:cNvSpPr>
          <p:nvPr/>
        </p:nvSpPr>
        <p:spPr bwMode="auto">
          <a:xfrm>
            <a:off x="560388" y="260321"/>
            <a:ext cx="5979586" cy="400110"/>
          </a:xfrm>
          <a:prstGeom prst="rect">
            <a:avLst/>
          </a:prstGeom>
          <a:noFill/>
          <a:ln w="9525">
            <a:noFill/>
            <a:miter lim="800000"/>
            <a:headEnd/>
            <a:tailEnd/>
          </a:ln>
        </p:spPr>
        <p:txBody>
          <a:bodyPr wrap="none" anchor="ctr">
            <a:spAutoFit/>
          </a:bodyPr>
          <a:lstStyle/>
          <a:p>
            <a:pPr>
              <a:buFont typeface="Wingdings" pitchFamily="2" charset="2"/>
              <a:buNone/>
            </a:pPr>
            <a:r>
              <a:rPr lang="kk-KZ" sz="2000" b="1" dirty="0">
                <a:solidFill>
                  <a:srgbClr val="002060"/>
                </a:solidFill>
                <a:latin typeface="Calibri" pitchFamily="34" charset="0"/>
              </a:rPr>
              <a:t>5 жылдағы білім сапасы мен үлгерім мониторингісі</a:t>
            </a:r>
            <a:endParaRPr lang="ru-RU" sz="2000" b="1" dirty="0">
              <a:solidFill>
                <a:srgbClr val="002060"/>
              </a:solidFill>
              <a:latin typeface="Calibri" pitchFamily="34" charset="0"/>
            </a:endParaRPr>
          </a:p>
        </p:txBody>
      </p:sp>
      <p:graphicFrame>
        <p:nvGraphicFramePr>
          <p:cNvPr id="4" name="Group 378"/>
          <p:cNvGraphicFramePr>
            <a:graphicFrameLocks/>
          </p:cNvGraphicFramePr>
          <p:nvPr>
            <p:extLst>
              <p:ext uri="{D42A27DB-BD31-4B8C-83A1-F6EECF244321}">
                <p14:modId xmlns:p14="http://schemas.microsoft.com/office/powerpoint/2010/main" val="2996473727"/>
              </p:ext>
            </p:extLst>
          </p:nvPr>
        </p:nvGraphicFramePr>
        <p:xfrm>
          <a:off x="-180528" y="658813"/>
          <a:ext cx="9074150" cy="3596640"/>
        </p:xfrm>
        <a:graphic>
          <a:graphicData uri="http://schemas.openxmlformats.org/drawingml/2006/table">
            <a:tbl>
              <a:tblPr/>
              <a:tblGrid>
                <a:gridCol w="1350963"/>
                <a:gridCol w="858837"/>
                <a:gridCol w="1003300"/>
                <a:gridCol w="1019175"/>
                <a:gridCol w="1019175"/>
                <a:gridCol w="798513"/>
                <a:gridCol w="1020762"/>
                <a:gridCol w="982663"/>
                <a:gridCol w="1020762"/>
              </a:tblGrid>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Тоқсан</a:t>
                      </a:r>
                      <a:endParaRPr kumimoji="0" lang="kk-KZ" sz="1400" b="1" i="0" u="none" strike="noStrike" cap="none" normalizeH="0" baseline="0" dirty="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Сауат ашу</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Математика</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Жаратылыстану</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Дүниетану</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17525">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сапа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үлге</a:t>
                      </a:r>
                      <a:endParaRPr kumimoji="0" lang="ru-RU" sz="1400" b="1" i="0" u="none" strike="noStrike" cap="none" normalizeH="0" baseline="0" smtClean="0">
                        <a:ln>
                          <a:noFill/>
                        </a:ln>
                        <a:solidFill>
                          <a:schemeClr val="tx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рім</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сапа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үлге</a:t>
                      </a:r>
                      <a:endParaRPr kumimoji="0" lang="ru-RU" sz="1400" b="1" i="0" u="none" strike="noStrike" cap="none" normalizeH="0" baseline="0" smtClean="0">
                        <a:ln>
                          <a:noFill/>
                        </a:ln>
                        <a:solidFill>
                          <a:schemeClr val="tx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рім</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сапа</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үлге</a:t>
                      </a:r>
                      <a:endParaRPr kumimoji="0" lang="ru-RU" sz="1400" b="1" i="0" u="none" strike="noStrike" cap="none" normalizeH="0" baseline="0" smtClean="0">
                        <a:ln>
                          <a:noFill/>
                        </a:ln>
                        <a:solidFill>
                          <a:schemeClr val="tx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рім</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сапа</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үлге</a:t>
                      </a:r>
                      <a:endParaRPr kumimoji="0" lang="ru-RU" sz="1400" b="1" i="0" u="none" strike="noStrike" cap="none" normalizeH="0" baseline="0" smtClean="0">
                        <a:ln>
                          <a:noFill/>
                        </a:ln>
                        <a:solidFill>
                          <a:schemeClr val="tx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рім</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І</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ІІ</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ІІІ</a:t>
                      </a:r>
                      <a:endParaRPr kumimoji="0" lang="kk-KZ" sz="1400" b="1" i="0" u="none" strike="noStrike" cap="none" normalizeH="0" baseline="0" dirty="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ІҮ</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Жылдық</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100</a:t>
                      </a:r>
                      <a:r>
                        <a:rPr kumimoji="0" lang="ru-RU" sz="1400" b="1" i="0" u="none" strike="noStrike" cap="none" normalizeH="0" baseline="0" dirty="0" smtClean="0">
                          <a:ln>
                            <a:noFill/>
                          </a:ln>
                          <a:solidFill>
                            <a:schemeClr val="tx2"/>
                          </a:solidFill>
                          <a:effectLst/>
                          <a:latin typeface="Times New Roman" pitchFamily="18" charset="0"/>
                          <a:cs typeface="Calibri" pitchFamily="34" charset="0"/>
                        </a:rPr>
                        <a:t>%</a:t>
                      </a:r>
                      <a:endParaRPr kumimoji="0" lang="ru-RU" sz="1400" b="1" i="0" u="none" strike="noStrike" cap="none" normalizeH="0" baseline="0" dirty="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318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Жалпы орташа көрсет</a:t>
                      </a:r>
                      <a:endParaRPr kumimoji="0" lang="ru-RU" sz="1400" b="1" i="0" u="none" strike="noStrike" cap="none" normalizeH="0" baseline="0" dirty="0" smtClean="0">
                        <a:ln>
                          <a:noFill/>
                        </a:ln>
                        <a:solidFill>
                          <a:schemeClr val="tx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кіш</a:t>
                      </a:r>
                      <a:endParaRPr kumimoji="0" lang="kk-KZ" sz="1400" b="1" i="0" u="none" strike="noStrike" cap="none" normalizeH="0" baseline="0" dirty="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69 %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chemeClr val="tx2"/>
                          </a:solidFill>
                          <a:effectLst/>
                          <a:latin typeface="Times New Roman" pitchFamily="18" charset="0"/>
                          <a:cs typeface="Calibri" pitchFamily="34" charset="0"/>
                        </a:rPr>
                        <a:t>70 %</a:t>
                      </a:r>
                      <a:endParaRPr kumimoji="0" lang="kk-KZ" sz="1400" b="1" i="0" u="none" strike="noStrike" cap="none" normalizeH="0" baseline="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304800">
                <a:tc gridSpan="9">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2"/>
                          </a:solidFill>
                          <a:effectLst/>
                          <a:latin typeface="Times New Roman" pitchFamily="18" charset="0"/>
                          <a:cs typeface="Calibri" pitchFamily="34" charset="0"/>
                        </a:rPr>
                        <a:t>                             2016 – 2017 оқу жылының білім  сапасы:    69,5 %, 13 оқушы, 1 сынып</a:t>
                      </a:r>
                      <a:endParaRPr kumimoji="0" lang="kk-KZ" sz="1400" b="1" i="0" u="none" strike="noStrike" cap="none" normalizeH="0" baseline="0" dirty="0" smtClean="0">
                        <a:ln>
                          <a:noFill/>
                        </a:ln>
                        <a:solidFill>
                          <a:schemeClr val="tx2"/>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graphicFrame>
        <p:nvGraphicFramePr>
          <p:cNvPr id="5" name="Объект 4"/>
          <p:cNvGraphicFramePr>
            <a:graphicFrameLocks noGrp="1" noChangeAspect="1"/>
          </p:cNvGraphicFramePr>
          <p:nvPr/>
        </p:nvGraphicFramePr>
        <p:xfrm>
          <a:off x="2073276" y="4149729"/>
          <a:ext cx="4838700" cy="2238375"/>
        </p:xfrm>
        <a:graphic>
          <a:graphicData uri="http://schemas.openxmlformats.org/presentationml/2006/ole">
            <mc:AlternateContent xmlns:mc="http://schemas.openxmlformats.org/markup-compatibility/2006">
              <mc:Choice xmlns:v="urn:schemas-microsoft-com:vml" Requires="v">
                <p:oleObj spid="_x0000_s1029" name="Диаграмма" r:id="rId3" imgW="4324453" imgH="2000208" progId="MSGraph.Chart.8">
                  <p:embed/>
                </p:oleObj>
              </mc:Choice>
              <mc:Fallback>
                <p:oleObj name="Диаграмма" r:id="rId3" imgW="4324453" imgH="2000208" progId="MSGraph.Chart.8">
                  <p:embed/>
                  <p:pic>
                    <p:nvPicPr>
                      <p:cNvPr id="0" name="Object 289"/>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3276" y="4149729"/>
                        <a:ext cx="48387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5906009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21" name="Rectangle 299"/>
          <p:cNvSpPr>
            <a:spLocks noChangeArrowheads="1"/>
          </p:cNvSpPr>
          <p:nvPr/>
        </p:nvSpPr>
        <p:spPr bwMode="auto">
          <a:xfrm>
            <a:off x="2" y="5771937"/>
            <a:ext cx="176313" cy="365125"/>
          </a:xfrm>
          <a:prstGeom prst="rect">
            <a:avLst/>
          </a:prstGeom>
          <a:noFill/>
          <a:ln w="9525">
            <a:noFill/>
            <a:miter lim="800000"/>
            <a:headEnd/>
            <a:tailEnd/>
          </a:ln>
        </p:spPr>
        <p:txBody>
          <a:bodyPr wrap="none" lIns="87272" tIns="43637" rIns="87272" bIns="43637" anchor="ctr">
            <a:spAutoFit/>
          </a:bodyPr>
          <a:lstStyle/>
          <a:p>
            <a:endParaRPr lang="ru-RU"/>
          </a:p>
        </p:txBody>
      </p:sp>
      <p:graphicFrame>
        <p:nvGraphicFramePr>
          <p:cNvPr id="6" name="Group 3072"/>
          <p:cNvGraphicFramePr>
            <a:graphicFrameLocks noGrp="1"/>
          </p:cNvGraphicFramePr>
          <p:nvPr>
            <p:ph/>
            <p:extLst>
              <p:ext uri="{D42A27DB-BD31-4B8C-83A1-F6EECF244321}">
                <p14:modId xmlns:p14="http://schemas.microsoft.com/office/powerpoint/2010/main" val="1223021164"/>
              </p:ext>
            </p:extLst>
          </p:nvPr>
        </p:nvGraphicFramePr>
        <p:xfrm>
          <a:off x="539551" y="548680"/>
          <a:ext cx="8209361" cy="3383280"/>
        </p:xfrm>
        <a:graphic>
          <a:graphicData uri="http://schemas.openxmlformats.org/drawingml/2006/table">
            <a:tbl>
              <a:tblPr/>
              <a:tblGrid>
                <a:gridCol w="1392125"/>
                <a:gridCol w="606966"/>
                <a:gridCol w="668220"/>
                <a:gridCol w="1161032"/>
                <a:gridCol w="921587"/>
                <a:gridCol w="723905"/>
                <a:gridCol w="922979"/>
                <a:gridCol w="890960"/>
                <a:gridCol w="921587"/>
              </a:tblGrid>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Тоқсан</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Қазақ</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тілі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Әдебиет оқу</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Матем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Дүниетану</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0641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ru-RU" sz="1400" b="1" i="0"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78%</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71</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64%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93</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ІІІ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ІҮ</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Жылдық</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59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Жалпы орташа</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көрсеткіш</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298450">
                <a:tc gridSpan="9">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2017 – 2018  оқу жылының білім  сапасы:    67 %, 15 оқушы, 2 сынып</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graphicFrame>
        <p:nvGraphicFramePr>
          <p:cNvPr id="2" name="Объект 1"/>
          <p:cNvGraphicFramePr>
            <a:graphicFrameLocks noChangeAspect="1"/>
          </p:cNvGraphicFramePr>
          <p:nvPr/>
        </p:nvGraphicFramePr>
        <p:xfrm>
          <a:off x="1136650" y="4076700"/>
          <a:ext cx="6337300" cy="2376488"/>
        </p:xfrm>
        <a:graphic>
          <a:graphicData uri="http://schemas.openxmlformats.org/presentationml/2006/ole">
            <mc:AlternateContent xmlns:mc="http://schemas.openxmlformats.org/markup-compatibility/2006">
              <mc:Choice xmlns:v="urn:schemas-microsoft-com:vml" Requires="v">
                <p:oleObj spid="_x0000_s2053" name="Диаграмма" r:id="rId3" imgW="4133875" imgH="2076329" progId="MSGraph.Chart.8">
                  <p:embed/>
                </p:oleObj>
              </mc:Choice>
              <mc:Fallback>
                <p:oleObj name="Диаграмма" r:id="rId3" imgW="4133875" imgH="2076329" progId="MSGraph.Chart.8">
                  <p:embed/>
                  <p:pic>
                    <p:nvPicPr>
                      <p:cNvPr id="0" name="Object 26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6650" y="4076700"/>
                        <a:ext cx="6337300"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739348771"/>
      </p:ext>
    </p:extLst>
  </p:cSld>
  <p:clrMapOvr>
    <a:masterClrMapping/>
  </p:clrMapOvr>
  <p:transition spd="med" advTm="3000">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685"/>
          <p:cNvGraphicFramePr>
            <a:graphicFrameLocks noGrp="1"/>
          </p:cNvGraphicFramePr>
          <p:nvPr>
            <p:extLst>
              <p:ext uri="{D42A27DB-BD31-4B8C-83A1-F6EECF244321}">
                <p14:modId xmlns:p14="http://schemas.microsoft.com/office/powerpoint/2010/main" val="2612455071"/>
              </p:ext>
            </p:extLst>
          </p:nvPr>
        </p:nvGraphicFramePr>
        <p:xfrm>
          <a:off x="415925" y="692154"/>
          <a:ext cx="8728076" cy="3367723"/>
        </p:xfrm>
        <a:graphic>
          <a:graphicData uri="http://schemas.openxmlformats.org/drawingml/2006/table">
            <a:tbl>
              <a:tblPr/>
              <a:tblGrid>
                <a:gridCol w="1480183"/>
                <a:gridCol w="645402"/>
                <a:gridCol w="710548"/>
                <a:gridCol w="1234748"/>
                <a:gridCol w="978708"/>
                <a:gridCol w="769634"/>
                <a:gridCol w="981738"/>
                <a:gridCol w="946892"/>
                <a:gridCol w="980223"/>
              </a:tblGrid>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Тоқсан</a:t>
                      </a:r>
                      <a:endParaRPr kumimoji="0" lang="kk-KZ"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Қазақ</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тілі</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Әдебиет оқу</a:t>
                      </a:r>
                      <a:endParaRPr kumimoji="0" lang="kk-KZ" sz="1400" b="1" i="0" u="none" strike="noStrike" cap="none" normalizeH="0" baseline="0" smtClean="0">
                        <a:ln>
                          <a:noFill/>
                        </a:ln>
                        <a:solidFill>
                          <a:srgbClr val="002060"/>
                        </a:solidFill>
                        <a:effectLst/>
                        <a:latin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Матем</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Дүниетану</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506413">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ru-RU" sz="1400" b="1" i="0" u="none" strike="noStrike" cap="none" normalizeH="0" baseline="0" smtClean="0">
                        <a:ln>
                          <a:noFill/>
                        </a:ln>
                        <a:solidFill>
                          <a:srgbClr val="002060"/>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 </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рім</a:t>
                      </a:r>
                      <a:endParaRPr kumimoji="0" lang="kk-KZ"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 </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сапа</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үлге</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рім</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78</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ІІ</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71</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85</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ІІІ</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100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93</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100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ІҮ</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Жылдық</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100</a:t>
                      </a:r>
                      <a:r>
                        <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a:t>
                      </a:r>
                      <a:endParaRPr kumimoji="0" lang="ru-RU"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159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Жалпы орташа</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көрсеткіш</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86</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endParaRPr kumimoji="0" lang="kk-KZ"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80</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92</a:t>
                      </a:r>
                      <a:r>
                        <a:rPr kumimoji="0" lang="kk-KZ"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endParaRPr kumimoji="0" lang="kk-KZ" sz="1400" b="1" i="0" u="none" strike="noStrike" cap="none" normalizeH="0" baseline="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298450">
                <a:tc gridSpan="9">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2018 </a:t>
                      </a:r>
                      <a:r>
                        <a:rPr kumimoji="0" lang="kk-KZ"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rPr>
                        <a:t>–</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2019  </a:t>
                      </a:r>
                      <a:r>
                        <a:rPr kumimoji="0" lang="kk-KZ"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оқу жылының білім  сапасы:    76 %, 13 оқушы, 3 сынып</a:t>
                      </a:r>
                      <a:endParaRPr kumimoji="0" lang="kk-KZ" sz="1400" b="1" i="0" u="none" strike="noStrike" cap="none" normalizeH="0" baseline="0" dirty="0" smtClean="0">
                        <a:ln>
                          <a:noFill/>
                        </a:ln>
                        <a:solidFill>
                          <a:srgbClr val="002060"/>
                        </a:solidFill>
                        <a:effectLst/>
                        <a:latin typeface="Calibri" pitchFamily="34"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1503858321"/>
              </p:ext>
            </p:extLst>
          </p:nvPr>
        </p:nvGraphicFramePr>
        <p:xfrm>
          <a:off x="1136650" y="3789363"/>
          <a:ext cx="5276850" cy="2438400"/>
        </p:xfrm>
        <a:graphic>
          <a:graphicData uri="http://schemas.openxmlformats.org/presentationml/2006/ole">
            <mc:AlternateContent xmlns:mc="http://schemas.openxmlformats.org/markup-compatibility/2006">
              <mc:Choice xmlns:v="urn:schemas-microsoft-com:vml" Requires="v">
                <p:oleObj spid="_x0000_s3077" name="Диаграмма" r:id="rId3" imgW="4324453" imgH="2000208" progId="MSGraph.Chart.8">
                  <p:embed/>
                </p:oleObj>
              </mc:Choice>
              <mc:Fallback>
                <p:oleObj name="Диаграмма" r:id="rId3" imgW="4324453" imgH="2000208" progId="MSGraph.Chart.8">
                  <p:embed/>
                  <p:pic>
                    <p:nvPicPr>
                      <p:cNvPr id="0" name="Object 50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6650" y="3789363"/>
                        <a:ext cx="527685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195"/>
          <p:cNvGraphicFramePr>
            <a:graphicFrameLocks noGrp="1"/>
          </p:cNvGraphicFramePr>
          <p:nvPr>
            <p:extLst>
              <p:ext uri="{D42A27DB-BD31-4B8C-83A1-F6EECF244321}">
                <p14:modId xmlns:p14="http://schemas.microsoft.com/office/powerpoint/2010/main" val="3865539569"/>
              </p:ext>
            </p:extLst>
          </p:nvPr>
        </p:nvGraphicFramePr>
        <p:xfrm>
          <a:off x="560391" y="333376"/>
          <a:ext cx="8116067" cy="3584893"/>
        </p:xfrm>
        <a:graphic>
          <a:graphicData uri="http://schemas.openxmlformats.org/drawingml/2006/table">
            <a:tbl>
              <a:tblPr/>
              <a:tblGrid>
                <a:gridCol w="1531112"/>
                <a:gridCol w="602765"/>
                <a:gridCol w="676095"/>
                <a:gridCol w="677561"/>
                <a:gridCol w="679027"/>
                <a:gridCol w="563168"/>
                <a:gridCol w="677561"/>
                <a:gridCol w="563168"/>
                <a:gridCol w="679028"/>
                <a:gridCol w="789021"/>
                <a:gridCol w="677561"/>
              </a:tblGrid>
              <a:tr h="277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173863"/>
                          </a:solidFill>
                          <a:effectLst/>
                          <a:latin typeface="Calibri" pitchFamily="34" charset="0"/>
                          <a:cs typeface="Calibri" pitchFamily="34" charset="0"/>
                        </a:rPr>
                        <a:t>Тоқсан</a:t>
                      </a:r>
                      <a:endParaRPr kumimoji="0" lang="kk-KZ" sz="1400" b="1" i="0" u="none" strike="noStrike" cap="none" normalizeH="0" baseline="0" dirty="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Қазақ тілі</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2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173863"/>
                          </a:solidFill>
                          <a:effectLst/>
                          <a:latin typeface="Calibri" pitchFamily="34" charset="0"/>
                          <a:cs typeface="Arial" charset="0"/>
                        </a:rPr>
                        <a:t>Әдебиеттік оқу</a:t>
                      </a:r>
                      <a:endParaRPr kumimoji="0" lang="kk-KZ" sz="1400" b="1" i="0" u="none" strike="noStrike" cap="none" normalizeH="0" baseline="0" smtClean="0">
                        <a:ln>
                          <a:noFill/>
                        </a:ln>
                        <a:solidFill>
                          <a:srgbClr val="173863"/>
                        </a:solidFill>
                        <a:effectLst/>
                        <a:latin typeface="Calibri" pitchFamily="34" charset="0"/>
                        <a:cs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Матем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дүниетану</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жаратылыстану</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633413">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сапа </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үлге</a:t>
                      </a:r>
                      <a:endParaRPr kumimoji="0" lang="ru-RU" sz="1400" b="1" i="0" u="none" strike="noStrike" cap="none" normalizeH="0" baseline="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рім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сапа </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үлге</a:t>
                      </a:r>
                      <a:endParaRPr kumimoji="0" lang="ru-RU" sz="1400" b="1" i="0" u="none" strike="noStrike" cap="none" normalizeH="0" baseline="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рім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сапа</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үлге</a:t>
                      </a:r>
                      <a:endParaRPr kumimoji="0" lang="ru-RU" sz="1400" b="1" i="0" u="none" strike="noStrike" cap="none" normalizeH="0" baseline="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рім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сапа</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үлге</a:t>
                      </a:r>
                      <a:endParaRPr kumimoji="0" lang="ru-RU" sz="1400" b="1" i="0" u="none" strike="noStrike" cap="none" normalizeH="0" baseline="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рім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сапа</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үлге</a:t>
                      </a:r>
                      <a:endParaRPr kumimoji="0" lang="ru-RU" sz="1400" b="1" i="0" u="none" strike="noStrike" cap="none" normalizeH="0" baseline="0" smtClean="0">
                        <a:ln>
                          <a:noFill/>
                        </a:ln>
                        <a:solidFill>
                          <a:srgbClr val="173863"/>
                        </a:solidFill>
                        <a:effectLst/>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рім</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10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І</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80%</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80%</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78</a:t>
                      </a:r>
                      <a:r>
                        <a:rPr kumimoji="0" lang="kk-KZ" sz="1400" b="1" i="0" u="none" strike="noStrike" cap="none" normalizeH="0" baseline="0" smtClean="0">
                          <a:ln>
                            <a:noFill/>
                          </a:ln>
                          <a:solidFill>
                            <a:srgbClr val="173863"/>
                          </a:solidFill>
                          <a:effectLst/>
                          <a:latin typeface="Calibri" pitchFamily="34" charset="0"/>
                          <a:cs typeface="Calibri" pitchFamily="34" charset="0"/>
                        </a:rPr>
                        <a:t>%</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83</a:t>
                      </a:r>
                      <a:r>
                        <a:rPr kumimoji="0" lang="kk-KZ" sz="1400" b="1" i="0" u="none" strike="noStrike" cap="none" normalizeH="0" baseline="0" smtClean="0">
                          <a:ln>
                            <a:noFill/>
                          </a:ln>
                          <a:solidFill>
                            <a:srgbClr val="173863"/>
                          </a:solidFill>
                          <a:effectLst/>
                          <a:latin typeface="Calibri" pitchFamily="34" charset="0"/>
                          <a:cs typeface="Calibri" pitchFamily="34" charset="0"/>
                        </a:rPr>
                        <a:t>%</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7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ІІ</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80%</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80%</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78%</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83</a:t>
                      </a:r>
                      <a:r>
                        <a:rPr kumimoji="0" lang="kk-KZ" sz="1400" b="1" i="0" u="none" strike="noStrike" cap="none" normalizeH="0" baseline="0" smtClean="0">
                          <a:ln>
                            <a:noFill/>
                          </a:ln>
                          <a:solidFill>
                            <a:srgbClr val="173863"/>
                          </a:solidFill>
                          <a:effectLst/>
                          <a:latin typeface="Calibri" pitchFamily="34" charset="0"/>
                          <a:cs typeface="Calibri" pitchFamily="34" charset="0"/>
                        </a:rPr>
                        <a:t>%</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173863"/>
                          </a:solidFill>
                          <a:effectLst/>
                          <a:latin typeface="Calibri" pitchFamily="34" charset="0"/>
                          <a:cs typeface="Calibri" pitchFamily="34" charset="0"/>
                        </a:rPr>
                        <a:t>100</a:t>
                      </a:r>
                      <a:r>
                        <a:rPr kumimoji="0" lang="ru-RU" sz="1400" b="1" i="0" u="none" strike="noStrike" cap="none" normalizeH="0" baseline="0" dirty="0" smtClean="0">
                          <a:ln>
                            <a:noFill/>
                          </a:ln>
                          <a:solidFill>
                            <a:srgbClr val="173863"/>
                          </a:solidFill>
                          <a:effectLst/>
                          <a:latin typeface="Calibri" pitchFamily="34" charset="0"/>
                          <a:cs typeface="Calibri" pitchFamily="34" charset="0"/>
                        </a:rPr>
                        <a:t>%</a:t>
                      </a:r>
                      <a:endParaRPr kumimoji="0" lang="ru-RU" sz="1400" b="1" i="0" u="none" strike="noStrike" cap="none" normalizeH="0" baseline="0" dirty="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7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ІІІ</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83</a:t>
                      </a:r>
                      <a:r>
                        <a:rPr kumimoji="0" lang="kk-KZ" sz="1400" b="1" i="0" u="none" strike="noStrike" cap="none" normalizeH="0" baseline="0" smtClean="0">
                          <a:ln>
                            <a:noFill/>
                          </a:ln>
                          <a:solidFill>
                            <a:srgbClr val="173863"/>
                          </a:solidFill>
                          <a:effectLst/>
                          <a:latin typeface="Calibri" pitchFamily="34" charset="0"/>
                          <a:cs typeface="Calibri" pitchFamily="34" charset="0"/>
                        </a:rPr>
                        <a:t>%</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8</a:t>
                      </a:r>
                      <a:r>
                        <a:rPr kumimoji="0" lang="kk-KZ" sz="1400" b="1" i="0" u="none" strike="noStrike" cap="none" normalizeH="0" baseline="0" smtClean="0">
                          <a:ln>
                            <a:noFill/>
                          </a:ln>
                          <a:solidFill>
                            <a:srgbClr val="173863"/>
                          </a:solidFill>
                          <a:effectLst/>
                          <a:latin typeface="Calibri" pitchFamily="34" charset="0"/>
                          <a:cs typeface="Calibri" pitchFamily="34" charset="0"/>
                        </a:rPr>
                        <a:t>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7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ІҮ</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Arial" charset="0"/>
                        </a:rPr>
                        <a:t>83</a:t>
                      </a:r>
                      <a:r>
                        <a:rPr kumimoji="0" lang="kk-KZ" sz="1400" b="1" i="0" u="none" strike="noStrike" cap="none" normalizeH="0" baseline="0" smtClean="0">
                          <a:ln>
                            <a:noFill/>
                          </a:ln>
                          <a:solidFill>
                            <a:srgbClr val="173863"/>
                          </a:solidFill>
                          <a:effectLst/>
                          <a:latin typeface="Calibri" pitchFamily="34" charset="0"/>
                          <a:cs typeface="Calibri" pitchFamily="34" charset="0"/>
                        </a:rPr>
                        <a:t>%</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7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Жылдық</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100</a:t>
                      </a:r>
                      <a:r>
                        <a:rPr kumimoji="0" lang="ru-RU" sz="1400" b="1" i="0" u="none" strike="noStrike" cap="none" normalizeH="0" baseline="0" smtClean="0">
                          <a:ln>
                            <a:noFill/>
                          </a:ln>
                          <a:solidFill>
                            <a:srgbClr val="173863"/>
                          </a:solidFill>
                          <a:effectLst/>
                          <a:latin typeface="Calibri" pitchFamily="34" charset="0"/>
                          <a:cs typeface="Calibri" pitchFamily="34" charset="0"/>
                        </a:rPr>
                        <a:t>%</a:t>
                      </a:r>
                      <a:endParaRPr kumimoji="0" lang="ru-RU"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8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Жалпы орташа көрсеткіш</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83 %</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83 %</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173863"/>
                          </a:solidFill>
                          <a:effectLst/>
                          <a:latin typeface="Calibri" pitchFamily="34" charset="0"/>
                          <a:cs typeface="Calibri" pitchFamily="34" charset="0"/>
                        </a:rPr>
                        <a:t>83 %</a:t>
                      </a:r>
                      <a:endParaRPr kumimoji="0" lang="kk-KZ" sz="1400" b="1" i="0" u="none" strike="noStrike" cap="none" normalizeH="0" baseline="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r>
              <a:tr h="277813">
                <a:tc gridSpan="11">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173863"/>
                          </a:solidFill>
                          <a:effectLst/>
                          <a:latin typeface="Calibri" pitchFamily="34" charset="0"/>
                          <a:cs typeface="Calibri" pitchFamily="34" charset="0"/>
                        </a:rPr>
                        <a:t>201</a:t>
                      </a:r>
                      <a:r>
                        <a:rPr kumimoji="0" lang="kk-KZ" sz="1400" b="1" i="0" u="none" strike="noStrike" cap="none" normalizeH="0" baseline="0" dirty="0" smtClean="0">
                          <a:ln>
                            <a:noFill/>
                          </a:ln>
                          <a:solidFill>
                            <a:srgbClr val="173863"/>
                          </a:solidFill>
                          <a:effectLst/>
                          <a:latin typeface="Calibri" pitchFamily="34" charset="0"/>
                          <a:cs typeface="Arial" charset="0"/>
                        </a:rPr>
                        <a:t>9</a:t>
                      </a:r>
                      <a:r>
                        <a:rPr kumimoji="0" lang="kk-KZ" sz="1400" b="1" i="0" u="none" strike="noStrike" cap="none" normalizeH="0" baseline="0" dirty="0" smtClean="0">
                          <a:ln>
                            <a:noFill/>
                          </a:ln>
                          <a:solidFill>
                            <a:srgbClr val="173863"/>
                          </a:solidFill>
                          <a:effectLst/>
                          <a:latin typeface="Calibri" pitchFamily="34" charset="0"/>
                          <a:cs typeface="Calibri" pitchFamily="34" charset="0"/>
                        </a:rPr>
                        <a:t>– 2020  оқу жылының білім  сапасы:  75%, 12 оқушы</a:t>
                      </a:r>
                      <a:r>
                        <a:rPr kumimoji="0" lang="kk-KZ" sz="1400" b="1" i="0" u="none" strike="noStrike" cap="none" normalizeH="0" baseline="0" dirty="0" smtClean="0">
                          <a:ln>
                            <a:noFill/>
                          </a:ln>
                          <a:solidFill>
                            <a:srgbClr val="173863"/>
                          </a:solidFill>
                          <a:effectLst/>
                          <a:latin typeface="Calibri" pitchFamily="34" charset="0"/>
                          <a:cs typeface="Arial" charset="0"/>
                        </a:rPr>
                        <a:t>, 4 сынып</a:t>
                      </a:r>
                      <a:endParaRPr kumimoji="0" lang="ru-RU" sz="1400" b="1" i="0" u="none" strike="noStrike" cap="none" normalizeH="0" baseline="0" dirty="0" smtClean="0">
                        <a:ln>
                          <a:noFill/>
                        </a:ln>
                        <a:solidFill>
                          <a:srgbClr val="173863"/>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graphicFrame>
        <p:nvGraphicFramePr>
          <p:cNvPr id="6" name="Объект 5"/>
          <p:cNvGraphicFramePr>
            <a:graphicFrameLocks noChangeAspect="1"/>
          </p:cNvGraphicFramePr>
          <p:nvPr/>
        </p:nvGraphicFramePr>
        <p:xfrm>
          <a:off x="1136652" y="3789363"/>
          <a:ext cx="5256213" cy="2735262"/>
        </p:xfrm>
        <a:graphic>
          <a:graphicData uri="http://schemas.openxmlformats.org/presentationml/2006/ole">
            <mc:AlternateContent xmlns:mc="http://schemas.openxmlformats.org/markup-compatibility/2006">
              <mc:Choice xmlns:v="urn:schemas-microsoft-com:vml" Requires="v">
                <p:oleObj spid="_x0000_s4101" name="Диаграмма" r:id="rId3" imgW="4324453" imgH="2000208" progId="MSGraph.Chart.8">
                  <p:embed/>
                </p:oleObj>
              </mc:Choice>
              <mc:Fallback>
                <p:oleObj name="Диаграмма" r:id="rId3" imgW="4324453" imgH="2000208" progId="MSGraph.Chart.8">
                  <p:embed/>
                  <p:pic>
                    <p:nvPicPr>
                      <p:cNvPr id="0" name="Object 8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6652" y="3789363"/>
                        <a:ext cx="5256213"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6"/>
          <p:cNvSpPr>
            <a:spLocks noChangeArrowheads="1"/>
          </p:cNvSpPr>
          <p:nvPr/>
        </p:nvSpPr>
        <p:spPr bwMode="auto">
          <a:xfrm>
            <a:off x="849315" y="551289"/>
            <a:ext cx="7971159" cy="5755422"/>
          </a:xfrm>
          <a:prstGeom prst="rect">
            <a:avLst/>
          </a:prstGeom>
          <a:noFill/>
          <a:ln w="9525">
            <a:noFill/>
            <a:miter lim="800000"/>
            <a:headEnd/>
            <a:tailEnd/>
          </a:ln>
        </p:spPr>
        <p:txBody>
          <a:bodyPr wrap="square" anchor="ctr">
            <a:spAutoFit/>
          </a:bodyPr>
          <a:lstStyle/>
          <a:p>
            <a:pPr indent="95250" algn="ctr">
              <a:tabLst>
                <a:tab pos="2305050" algn="l"/>
              </a:tabLst>
            </a:pPr>
            <a:r>
              <a:rPr lang="kk-KZ" b="1" i="1" dirty="0">
                <a:solidFill>
                  <a:schemeClr val="tx2"/>
                </a:solidFill>
              </a:rPr>
              <a:t>Мұғалімнің марапаттаулар</a:t>
            </a:r>
          </a:p>
          <a:p>
            <a:pPr indent="95250" algn="ctr">
              <a:tabLst>
                <a:tab pos="2305050" algn="l"/>
              </a:tabLst>
            </a:pPr>
            <a:r>
              <a:rPr lang="kk-KZ" sz="1000" b="1" i="1" dirty="0">
                <a:solidFill>
                  <a:schemeClr val="tx2"/>
                </a:solidFill>
                <a:latin typeface="Arial" charset="0"/>
              </a:rPr>
              <a:t>2018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Қазақстан Республикасы бойынша білім беру мекемелерінің қатысушылары арасында ұйымдастырылған ҚР Президенті Н.Ә. Назарбаевтың «Рухани жаңғыру: Болашаққа бағдар» бағдарламасын жүзеге асыру аясында бастауыш сыныптар арасында І республикалық олимпиада жүлдегерлерін даярлағаны үшін</a:t>
            </a:r>
            <a:endParaRPr lang="ru-RU" sz="1000" b="1"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2019 жыл</a:t>
            </a:r>
            <a:r>
              <a:rPr lang="kk-KZ" sz="1000" b="1" dirty="0">
                <a:solidFill>
                  <a:schemeClr val="tx2"/>
                </a:solidFill>
                <a:latin typeface="Arial" charset="0"/>
              </a:rPr>
              <a:t>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Мадақтама.NIO. kz сайты</a:t>
            </a:r>
            <a:r>
              <a:rPr lang="kk-KZ" sz="1000" b="1" dirty="0">
                <a:solidFill>
                  <a:schemeClr val="tx2"/>
                </a:solidFill>
                <a:latin typeface="Arial" charset="0"/>
              </a:rPr>
              <a:t>. Білім дәрежесін дәрежесін көтеріп, болашақ ұрпақтың       интеллектуалдық дамуына үлес қосып, сапалы білім берумен қатар Республикалық Ұлттық Олимпиада тарапынан ұйымдастырылған оқушылар арасындағы пәндік олимпиадаға шәкірттер қатыстырып, жоғарға нәтиже көрсеткені және олимпиада жеңімпаздарын дайындағаны үшін № 123: Z-0004462</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  NIO. kz сайты.</a:t>
            </a:r>
            <a:r>
              <a:rPr lang="kk-KZ" sz="1000" b="1" dirty="0">
                <a:solidFill>
                  <a:schemeClr val="tx2"/>
                </a:solidFill>
                <a:latin typeface="Arial" charset="0"/>
              </a:rPr>
              <a:t> Республикалық Ұлттық Олимпиада ұйымдастыруымен өткізілген пәндік олимпиадаға жеңімпаздарды дайындағаны, дарынды оқушылардың ынталануына мүмкіндік тудырумен қатар шығармашылық қабілетін шындауға дағдыландырып, білім сапасын арттыруға қосқан үлесі үшін </a:t>
            </a:r>
            <a:r>
              <a:rPr lang="kk-KZ" sz="1000" b="1" i="1" dirty="0">
                <a:solidFill>
                  <a:schemeClr val="tx2"/>
                </a:solidFill>
                <a:latin typeface="Arial" charset="0"/>
              </a:rPr>
              <a:t>2019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ІІ Республикалық «Үздік педагог» олимпиадасы №17359-СИ </a:t>
            </a:r>
            <a:endParaRPr lang="ru-RU" sz="1000" b="1"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2020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«Тәуелсіз ел жастары» қоғамдық қорының ұйымдастыруымен, Абай Құнанбайұлының 175 жылдығына орай «Әлем таныған Абай» жобасы аясында өткен Абай Құнанбайұлының «Қыс» атты өлеңін мәнерлеп оқудан республикалық байқауға дарынды шәкірт дайындағаны үшін</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«Халықаралық ғылыми тәжірибе» Республикалық қашықтық олимпиадалар орталығының ұйымдастыруымен өткен мектеп оқушылары арасындағы «Қыс қызығы» атты байқауына шәкірт дайындаған үшін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«Дүниетану» пәні бойынша № D-101899</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«Қазақ тілі» пәні бойынша № D-116011</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«Жаратылыстану» пәні бойынша № D-101969.</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 дәрежелі диплом.</a:t>
            </a:r>
            <a:r>
              <a:rPr lang="kk-KZ" sz="1000" b="1" dirty="0">
                <a:solidFill>
                  <a:schemeClr val="tx2"/>
                </a:solidFill>
                <a:latin typeface="Arial" charset="0"/>
              </a:rPr>
              <a:t>  </a:t>
            </a:r>
            <a:r>
              <a:rPr lang="kk-KZ" sz="1000" b="1" dirty="0">
                <a:solidFill>
                  <a:schemeClr val="tx2"/>
                </a:solidFill>
                <a:latin typeface="Arial" charset="0"/>
                <a:hlinkClick r:id="rId2"/>
              </a:rPr>
              <a:t>www.nio.kz</a:t>
            </a:r>
            <a:r>
              <a:rPr lang="kk-KZ" sz="1000" b="1" dirty="0">
                <a:solidFill>
                  <a:schemeClr val="tx2"/>
                </a:solidFill>
                <a:latin typeface="Arial" charset="0"/>
              </a:rPr>
              <a:t> Республикалық Ұлттық Интернет Олимпиада сайты Бастауыш сынып мұғалімдері арасында ұйымдастырған қашықтық олимпиадасы № D-62152497/ 2020</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ІІІ дәрежелі диплом.</a:t>
            </a:r>
            <a:r>
              <a:rPr lang="kk-KZ" sz="1000" b="1" dirty="0">
                <a:solidFill>
                  <a:schemeClr val="tx2"/>
                </a:solidFill>
                <a:latin typeface="Arial" charset="0"/>
              </a:rPr>
              <a:t>  </a:t>
            </a:r>
            <a:r>
              <a:rPr lang="kk-KZ" sz="1000" b="1" dirty="0">
                <a:solidFill>
                  <a:schemeClr val="tx2"/>
                </a:solidFill>
                <a:latin typeface="Arial" charset="0"/>
                <a:hlinkClick r:id="rId2"/>
              </a:rPr>
              <a:t>www.nio.kz</a:t>
            </a:r>
            <a:r>
              <a:rPr lang="kk-KZ" sz="1000" b="1" dirty="0">
                <a:solidFill>
                  <a:schemeClr val="tx2"/>
                </a:solidFill>
                <a:latin typeface="Arial" charset="0"/>
              </a:rPr>
              <a:t> Республикалық Ұлттық Интернет Олимпиада сайты Бастауыш сынып қазақ тілі пәнінен ұйымдастырған қашықтық олимпиадасы № D-79831213/ 2020</a:t>
            </a:r>
            <a:endParaRPr lang="ru-RU" sz="1000" b="1" dirty="0">
              <a:solidFill>
                <a:schemeClr val="tx2"/>
              </a:solidFill>
              <a:latin typeface="Arial" charset="0"/>
            </a:endParaRPr>
          </a:p>
          <a:p>
            <a:pPr indent="95250" algn="ctr">
              <a:tabLst>
                <a:tab pos="2305050" algn="l"/>
              </a:tabLst>
            </a:pPr>
            <a:r>
              <a:rPr lang="kk-KZ" sz="1000" b="1" dirty="0">
                <a:solidFill>
                  <a:schemeClr val="tx2"/>
                </a:solidFill>
                <a:latin typeface="Arial" charset="0"/>
              </a:rPr>
              <a:t>  </a:t>
            </a:r>
            <a:r>
              <a:rPr lang="kk-KZ" sz="1000" b="1" i="1" dirty="0">
                <a:solidFill>
                  <a:schemeClr val="tx2"/>
                </a:solidFill>
                <a:latin typeface="Arial" charset="0"/>
              </a:rPr>
              <a:t>2017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Диплом</a:t>
            </a:r>
            <a:r>
              <a:rPr lang="kk-KZ" sz="1000" b="1" dirty="0">
                <a:solidFill>
                  <a:schemeClr val="tx2"/>
                </a:solidFill>
                <a:latin typeface="Arial" charset="0"/>
              </a:rPr>
              <a:t>. «ПОНИ» Халықаралық байқауының жеңімпаздары мен жүлдегерін сапалы дайындағаны үшін</a:t>
            </a:r>
            <a:endParaRPr lang="ru-RU" sz="1000" b="1" dirty="0">
              <a:solidFill>
                <a:schemeClr val="tx2"/>
              </a:solidFill>
              <a:latin typeface="Arial" charset="0"/>
            </a:endParaRPr>
          </a:p>
          <a:p>
            <a:pPr indent="95250" algn="ctr">
              <a:tabLst>
                <a:tab pos="2305050" algn="l"/>
              </a:tabLst>
            </a:pPr>
            <a:r>
              <a:rPr lang="kk-KZ" sz="1000" b="1" dirty="0">
                <a:solidFill>
                  <a:schemeClr val="tx2"/>
                </a:solidFill>
                <a:latin typeface="Arial" charset="0"/>
              </a:rPr>
              <a:t>  </a:t>
            </a:r>
            <a:r>
              <a:rPr lang="kk-KZ" sz="1000" b="1" i="1" dirty="0">
                <a:solidFill>
                  <a:schemeClr val="tx2"/>
                </a:solidFill>
                <a:latin typeface="Arial" charset="0"/>
              </a:rPr>
              <a:t>2019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Диплом.</a:t>
            </a:r>
            <a:r>
              <a:rPr lang="kk-KZ" sz="1000" b="1" dirty="0">
                <a:solidFill>
                  <a:schemeClr val="tx2"/>
                </a:solidFill>
                <a:latin typeface="Arial" charset="0"/>
              </a:rPr>
              <a:t> «ПОНИ» Халықаралық байқауының жеңімпаздары мен жүлдегерін сапалы дайындағаны үшін</a:t>
            </a:r>
            <a:endParaRPr lang="ru-RU" sz="1000" b="1"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2020 жыл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Диплом.</a:t>
            </a:r>
            <a:r>
              <a:rPr lang="kk-KZ" sz="1000" b="1" dirty="0">
                <a:solidFill>
                  <a:schemeClr val="tx2"/>
                </a:solidFill>
                <a:latin typeface="Arial" charset="0"/>
              </a:rPr>
              <a:t> «ПОНИ» Халықаралық байқауының жеңімпаздары мен жүлдегерін сапалы дайындағаны үшін</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сканирование0007"/>
          <p:cNvPicPr>
            <a:picLocks noChangeAspect="1" noChangeArrowheads="1"/>
          </p:cNvPicPr>
          <p:nvPr/>
        </p:nvPicPr>
        <p:blipFill>
          <a:blip r:embed="rId2"/>
          <a:srcRect/>
          <a:stretch>
            <a:fillRect/>
          </a:stretch>
        </p:blipFill>
        <p:spPr bwMode="auto">
          <a:xfrm>
            <a:off x="277813" y="625476"/>
            <a:ext cx="8686676" cy="5832475"/>
          </a:xfrm>
          <a:prstGeom prst="rect">
            <a:avLst/>
          </a:prstGeom>
          <a:ln>
            <a:noFill/>
          </a:ln>
          <a:effectLst>
            <a:softEdge rad="112500"/>
          </a:effectLst>
        </p:spPr>
      </p:pic>
    </p:spTree>
    <p:extLst>
      <p:ext uri="{BB962C8B-B14F-4D97-AF65-F5344CB8AC3E}">
        <p14:creationId xmlns:p14="http://schemas.microsoft.com/office/powerpoint/2010/main" val="42459128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сканирование0072"/>
          <p:cNvPicPr>
            <a:picLocks noChangeAspect="1" noChangeArrowheads="1"/>
          </p:cNvPicPr>
          <p:nvPr/>
        </p:nvPicPr>
        <p:blipFill>
          <a:blip r:embed="rId2" cstate="print"/>
          <a:srcRect/>
          <a:stretch>
            <a:fillRect/>
          </a:stretch>
        </p:blipFill>
        <p:spPr bwMode="auto">
          <a:xfrm>
            <a:off x="415927" y="188913"/>
            <a:ext cx="8548563" cy="6480175"/>
          </a:xfrm>
          <a:prstGeom prst="rect">
            <a:avLst/>
          </a:prstGeom>
          <a:ln>
            <a:noFill/>
          </a:ln>
          <a:effectLst>
            <a:softEdge rad="112500"/>
          </a:effectLst>
        </p:spPr>
      </p:pic>
    </p:spTree>
    <p:extLst>
      <p:ext uri="{BB962C8B-B14F-4D97-AF65-F5344CB8AC3E}">
        <p14:creationId xmlns:p14="http://schemas.microsoft.com/office/powerpoint/2010/main" val="16824768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сертификат (7)"/>
          <p:cNvPicPr>
            <a:picLocks noChangeAspect="1" noChangeArrowheads="1"/>
          </p:cNvPicPr>
          <p:nvPr/>
        </p:nvPicPr>
        <p:blipFill>
          <a:blip r:embed="rId2"/>
          <a:srcRect/>
          <a:stretch>
            <a:fillRect/>
          </a:stretch>
        </p:blipFill>
        <p:spPr bwMode="auto">
          <a:xfrm>
            <a:off x="496888" y="338137"/>
            <a:ext cx="8251577" cy="616585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сертификат"/>
          <p:cNvPicPr>
            <a:picLocks noChangeAspect="1" noChangeArrowheads="1"/>
          </p:cNvPicPr>
          <p:nvPr/>
        </p:nvPicPr>
        <p:blipFill>
          <a:blip r:embed="rId2"/>
          <a:srcRect/>
          <a:stretch>
            <a:fillRect/>
          </a:stretch>
        </p:blipFill>
        <p:spPr bwMode="auto">
          <a:xfrm>
            <a:off x="423863" y="338137"/>
            <a:ext cx="8720138" cy="60483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diplom59664"/>
          <p:cNvPicPr>
            <a:picLocks noChangeAspect="1" noChangeArrowheads="1"/>
          </p:cNvPicPr>
          <p:nvPr/>
        </p:nvPicPr>
        <p:blipFill>
          <a:blip r:embed="rId2"/>
          <a:srcRect/>
          <a:stretch>
            <a:fillRect/>
          </a:stretch>
        </p:blipFill>
        <p:spPr bwMode="auto">
          <a:xfrm>
            <a:off x="415927" y="260350"/>
            <a:ext cx="8728075" cy="6337300"/>
          </a:xfrm>
          <a:prstGeom prst="rect">
            <a:avLst/>
          </a:prstGeom>
          <a:noFill/>
          <a:ln w="9525">
            <a:noFill/>
            <a:miter lim="800000"/>
            <a:headEnd/>
            <a:tailEnd/>
          </a:ln>
        </p:spPr>
      </p:pic>
    </p:spTree>
    <p:extLst>
      <p:ext uri="{BB962C8B-B14F-4D97-AF65-F5344CB8AC3E}">
        <p14:creationId xmlns:p14="http://schemas.microsoft.com/office/powerpoint/2010/main" val="20881653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3409" name="Picture 4" descr="Мукашева Жанар Жолдасовна"/>
          <p:cNvPicPr>
            <a:picLocks noChangeAspect="1" noChangeArrowheads="1"/>
          </p:cNvPicPr>
          <p:nvPr/>
        </p:nvPicPr>
        <p:blipFill>
          <a:blip r:embed="rId2"/>
          <a:srcRect/>
          <a:stretch>
            <a:fillRect/>
          </a:stretch>
        </p:blipFill>
        <p:spPr bwMode="auto">
          <a:xfrm>
            <a:off x="517284" y="260350"/>
            <a:ext cx="8308731" cy="6408738"/>
          </a:xfrm>
          <a:prstGeom prst="rect">
            <a:avLst/>
          </a:prstGeom>
          <a:noFill/>
          <a:ln w="9525">
            <a:noFill/>
            <a:miter lim="800000"/>
            <a:headEnd/>
            <a:tailEnd/>
          </a:ln>
        </p:spPr>
      </p:pic>
    </p:spTree>
    <p:extLst>
      <p:ext uri="{BB962C8B-B14F-4D97-AF65-F5344CB8AC3E}">
        <p14:creationId xmlns:p14="http://schemas.microsoft.com/office/powerpoint/2010/main" val="2796570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_opt_sites_nio_public_uploads_gramota_crt_4463 (1)"/>
          <p:cNvPicPr>
            <a:picLocks noChangeAspect="1" noChangeArrowheads="1"/>
          </p:cNvPicPr>
          <p:nvPr/>
        </p:nvPicPr>
        <p:blipFill>
          <a:blip r:embed="rId2"/>
          <a:srcRect/>
          <a:stretch>
            <a:fillRect/>
          </a:stretch>
        </p:blipFill>
        <p:spPr bwMode="auto">
          <a:xfrm>
            <a:off x="344489" y="404813"/>
            <a:ext cx="8692008" cy="604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p:cNvPicPr>
            <a:picLocks noChangeAspect="1" noChangeArrowheads="1"/>
          </p:cNvPicPr>
          <p:nvPr/>
        </p:nvPicPr>
        <p:blipFill>
          <a:blip r:embed="rId2"/>
          <a:srcRect/>
          <a:stretch>
            <a:fillRect/>
          </a:stretch>
        </p:blipFill>
        <p:spPr bwMode="auto">
          <a:xfrm>
            <a:off x="344488" y="549277"/>
            <a:ext cx="8475984" cy="5692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Мукашева Жанар Жолдасовна"/>
          <p:cNvPicPr>
            <a:picLocks noChangeAspect="1" noChangeArrowheads="1"/>
          </p:cNvPicPr>
          <p:nvPr/>
        </p:nvPicPr>
        <p:blipFill>
          <a:blip r:embed="rId2"/>
          <a:srcRect/>
          <a:stretch>
            <a:fillRect/>
          </a:stretch>
        </p:blipFill>
        <p:spPr bwMode="auto">
          <a:xfrm>
            <a:off x="415927" y="260352"/>
            <a:ext cx="8404547" cy="6227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МЖЖ\сканирование0005.jpg"/>
          <p:cNvPicPr>
            <a:picLocks noChangeAspect="1" noChangeArrowheads="1"/>
          </p:cNvPicPr>
          <p:nvPr/>
        </p:nvPicPr>
        <p:blipFill>
          <a:blip r:embed="rId2"/>
          <a:srcRect/>
          <a:stretch>
            <a:fillRect/>
          </a:stretch>
        </p:blipFill>
        <p:spPr bwMode="auto">
          <a:xfrm>
            <a:off x="631827" y="0"/>
            <a:ext cx="7972623" cy="6669088"/>
          </a:xfrm>
          <a:prstGeom prst="rect">
            <a:avLst/>
          </a:prstGeom>
          <a:noFill/>
          <a:ln w="9525">
            <a:noFill/>
            <a:miter lim="800000"/>
            <a:headEnd/>
            <a:tailEnd/>
          </a:ln>
        </p:spPr>
      </p:pic>
    </p:spTree>
    <p:extLst>
      <p:ext uri="{BB962C8B-B14F-4D97-AF65-F5344CB8AC3E}">
        <p14:creationId xmlns:p14="http://schemas.microsoft.com/office/powerpoint/2010/main" val="5933660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Слайд29"/>
          <p:cNvPicPr>
            <a:picLocks noChangeAspect="1" noChangeArrowheads="1"/>
          </p:cNvPicPr>
          <p:nvPr/>
        </p:nvPicPr>
        <p:blipFill>
          <a:blip r:embed="rId2"/>
          <a:srcRect/>
          <a:stretch>
            <a:fillRect/>
          </a:stretch>
        </p:blipFill>
        <p:spPr bwMode="auto">
          <a:xfrm>
            <a:off x="1281114" y="188913"/>
            <a:ext cx="7920037" cy="6480175"/>
          </a:xfrm>
          <a:prstGeom prst="rect">
            <a:avLst/>
          </a:prstGeom>
          <a:noFill/>
          <a:ln w="9525">
            <a:noFill/>
            <a:miter lim="800000"/>
            <a:headEnd/>
            <a:tailEnd/>
          </a:ln>
        </p:spPr>
      </p:pic>
    </p:spTree>
    <p:extLst>
      <p:ext uri="{BB962C8B-B14F-4D97-AF65-F5344CB8AC3E}">
        <p14:creationId xmlns:p14="http://schemas.microsoft.com/office/powerpoint/2010/main" val="42178536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9 001"/>
          <p:cNvPicPr>
            <a:picLocks noChangeAspect="1" noChangeArrowheads="1"/>
          </p:cNvPicPr>
          <p:nvPr/>
        </p:nvPicPr>
        <p:blipFill>
          <a:blip r:embed="rId2"/>
          <a:srcRect/>
          <a:stretch>
            <a:fillRect/>
          </a:stretch>
        </p:blipFill>
        <p:spPr bwMode="auto">
          <a:xfrm>
            <a:off x="415927" y="188915"/>
            <a:ext cx="8620571" cy="6669087"/>
          </a:xfrm>
          <a:prstGeom prst="rect">
            <a:avLst/>
          </a:prstGeom>
          <a:noFill/>
          <a:ln w="9525">
            <a:noFill/>
            <a:miter lim="800000"/>
            <a:headEnd/>
            <a:tailEnd/>
          </a:ln>
        </p:spPr>
      </p:pic>
    </p:spTree>
    <p:extLst>
      <p:ext uri="{BB962C8B-B14F-4D97-AF65-F5344CB8AC3E}">
        <p14:creationId xmlns:p14="http://schemas.microsoft.com/office/powerpoint/2010/main" val="19600666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_opt_sites_nio_public_uploads_crt_564755"/>
          <p:cNvPicPr>
            <a:picLocks noChangeAspect="1" noChangeArrowheads="1"/>
          </p:cNvPicPr>
          <p:nvPr/>
        </p:nvPicPr>
        <p:blipFill>
          <a:blip r:embed="rId2"/>
          <a:srcRect/>
          <a:stretch>
            <a:fillRect/>
          </a:stretch>
        </p:blipFill>
        <p:spPr bwMode="auto">
          <a:xfrm>
            <a:off x="352427" y="628650"/>
            <a:ext cx="8396039" cy="5976938"/>
          </a:xfrm>
          <a:prstGeom prst="rect">
            <a:avLst/>
          </a:prstGeom>
          <a:noFill/>
          <a:ln w="9525">
            <a:noFill/>
            <a:miter lim="800000"/>
            <a:headEnd/>
            <a:tailEnd/>
          </a:ln>
        </p:spPr>
      </p:pic>
    </p:spTree>
    <p:extLst>
      <p:ext uri="{BB962C8B-B14F-4D97-AF65-F5344CB8AC3E}">
        <p14:creationId xmlns:p14="http://schemas.microsoft.com/office/powerpoint/2010/main" val="30843466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_opt_sites_nio_public_uploads_crt_566339"/>
          <p:cNvPicPr>
            <a:picLocks noChangeAspect="1" noChangeArrowheads="1"/>
          </p:cNvPicPr>
          <p:nvPr/>
        </p:nvPicPr>
        <p:blipFill>
          <a:blip r:embed="rId2"/>
          <a:srcRect/>
          <a:stretch>
            <a:fillRect/>
          </a:stretch>
        </p:blipFill>
        <p:spPr bwMode="auto">
          <a:xfrm>
            <a:off x="273051" y="188915"/>
            <a:ext cx="8691438" cy="6408737"/>
          </a:xfrm>
          <a:prstGeom prst="rect">
            <a:avLst/>
          </a:prstGeom>
          <a:noFill/>
          <a:ln w="9525">
            <a:noFill/>
            <a:miter lim="800000"/>
            <a:headEnd/>
            <a:tailEnd/>
          </a:ln>
        </p:spPr>
      </p:pic>
    </p:spTree>
    <p:extLst>
      <p:ext uri="{BB962C8B-B14F-4D97-AF65-F5344CB8AC3E}">
        <p14:creationId xmlns:p14="http://schemas.microsoft.com/office/powerpoint/2010/main" val="14224347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diplom101899"/>
          <p:cNvPicPr>
            <a:picLocks noChangeAspect="1" noChangeArrowheads="1"/>
          </p:cNvPicPr>
          <p:nvPr/>
        </p:nvPicPr>
        <p:blipFill>
          <a:blip r:embed="rId2"/>
          <a:srcRect/>
          <a:stretch>
            <a:fillRect/>
          </a:stretch>
        </p:blipFill>
        <p:spPr bwMode="auto">
          <a:xfrm>
            <a:off x="273050" y="188913"/>
            <a:ext cx="9359900" cy="6481762"/>
          </a:xfrm>
          <a:prstGeom prst="rect">
            <a:avLst/>
          </a:prstGeom>
          <a:noFill/>
          <a:ln w="9525">
            <a:noFill/>
            <a:miter lim="800000"/>
            <a:headEnd/>
            <a:tailEnd/>
          </a:ln>
        </p:spPr>
      </p:pic>
    </p:spTree>
    <p:extLst>
      <p:ext uri="{BB962C8B-B14F-4D97-AF65-F5344CB8AC3E}">
        <p14:creationId xmlns:p14="http://schemas.microsoft.com/office/powerpoint/2010/main" val="1340619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697" name="Picture 2" descr="Ж"/>
          <p:cNvPicPr>
            <a:picLocks noChangeAspect="1" noChangeArrowheads="1"/>
          </p:cNvPicPr>
          <p:nvPr/>
        </p:nvPicPr>
        <p:blipFill>
          <a:blip r:embed="rId2"/>
          <a:srcRect/>
          <a:stretch>
            <a:fillRect/>
          </a:stretch>
        </p:blipFill>
        <p:spPr bwMode="auto">
          <a:xfrm>
            <a:off x="983274" y="549280"/>
            <a:ext cx="7709388" cy="6118225"/>
          </a:xfrm>
          <a:prstGeom prst="rect">
            <a:avLst/>
          </a:prstGeom>
          <a:noFill/>
          <a:ln w="9525">
            <a:noFill/>
            <a:miter lim="800000"/>
            <a:headEnd/>
            <a:tailEnd/>
          </a:ln>
        </p:spPr>
      </p:pic>
    </p:spTree>
    <p:extLst>
      <p:ext uri="{BB962C8B-B14F-4D97-AF65-F5344CB8AC3E}">
        <p14:creationId xmlns:p14="http://schemas.microsoft.com/office/powerpoint/2010/main" val="7535884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1" name="Прямоугольник 4"/>
          <p:cNvSpPr>
            <a:spLocks noChangeArrowheads="1"/>
          </p:cNvSpPr>
          <p:nvPr/>
        </p:nvSpPr>
        <p:spPr bwMode="auto">
          <a:xfrm>
            <a:off x="1" y="171450"/>
            <a:ext cx="4652597" cy="6771084"/>
          </a:xfrm>
          <a:prstGeom prst="rect">
            <a:avLst/>
          </a:prstGeom>
          <a:noFill/>
          <a:ln w="9525">
            <a:noFill/>
            <a:miter lim="800000"/>
            <a:headEnd/>
            <a:tailEnd/>
          </a:ln>
        </p:spPr>
        <p:txBody>
          <a:bodyPr>
            <a:spAutoFit/>
          </a:bodyPr>
          <a:lstStyle/>
          <a:p>
            <a:pPr fontAlgn="base">
              <a:spcBef>
                <a:spcPct val="0"/>
              </a:spcBef>
              <a:spcAft>
                <a:spcPct val="0"/>
              </a:spcAft>
            </a:pPr>
            <a:r>
              <a:rPr lang="kk-KZ" sz="1400" b="1" dirty="0">
                <a:solidFill>
                  <a:srgbClr val="002060"/>
                </a:solidFill>
                <a:latin typeface="Times New Roman" pitchFamily="18" charset="0"/>
                <a:cs typeface="Arial" charset="0"/>
              </a:rPr>
              <a:t>«Мектеп – өзін-өзі оқытатын ұйым» атты желілік қауымдастық шеңберіндегі аймақтық семинар</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Б А Ғ Д А Р Л А М А С Ы</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Өткізілу орны:</a:t>
            </a:r>
            <a:r>
              <a:rPr lang="kk-KZ" sz="1400" dirty="0">
                <a:solidFill>
                  <a:srgbClr val="002060"/>
                </a:solidFill>
                <a:latin typeface="Times New Roman" pitchFamily="18" charset="0"/>
                <a:cs typeface="Arial" charset="0"/>
              </a:rPr>
              <a:t> ШҚО Аягөз ауданы Қарағаш ауылы Аягөз аудандық Білім бөліміне қарасты «Жамбыл Жабаев атындағы жалпы білім беретін орта мектеп» КММ</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Өтілу мерзімі:</a:t>
            </a:r>
            <a:r>
              <a:rPr lang="kk-KZ" sz="1400" dirty="0">
                <a:solidFill>
                  <a:srgbClr val="002060"/>
                </a:solidFill>
                <a:latin typeface="Times New Roman" pitchFamily="18" charset="0"/>
                <a:cs typeface="Arial" charset="0"/>
              </a:rPr>
              <a:t> 2017 жыл 22 сәуір</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Ұйымдастырушылар:</a:t>
            </a:r>
            <a:r>
              <a:rPr lang="kk-KZ" sz="1400" dirty="0">
                <a:solidFill>
                  <a:srgbClr val="002060"/>
                </a:solidFill>
                <a:latin typeface="Times New Roman" pitchFamily="18" charset="0"/>
                <a:cs typeface="Arial" charset="0"/>
              </a:rPr>
              <a:t> мектеп тренері және «Тәжірибедегі рефлексия» бағдарламасы бойынша дайындықтан өткен пән мұғалімдері.</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Семинарға қатысушылар:</a:t>
            </a:r>
            <a:r>
              <a:rPr lang="kk-KZ" sz="1400" dirty="0">
                <a:solidFill>
                  <a:srgbClr val="002060"/>
                </a:solidFill>
                <a:latin typeface="Times New Roman" pitchFamily="18" charset="0"/>
                <a:cs typeface="Arial" charset="0"/>
              </a:rPr>
              <a:t> мектеп оқушылары, желілік қауымдастық мектептерінің бағдарлама бойынша дайындықтан өтпеген мұғалімдері.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Семинар мақсаты:</a:t>
            </a:r>
            <a:r>
              <a:rPr lang="kk-KZ" sz="1400" dirty="0">
                <a:solidFill>
                  <a:srgbClr val="002060"/>
                </a:solidFill>
                <a:latin typeface="Times New Roman" pitchFamily="18" charset="0"/>
                <a:cs typeface="Arial" charset="0"/>
              </a:rPr>
              <a:t> мектеп мұғалімдерінің «Тәжірибедегі рефлексия» бағдарламасы бойынша дайындықтан өткеннен кейін оқушылардың шығармашылық, зерттеушілік дағдыларын, логикалық және сын тұрғысын ойлауын дамытатын технологиялар мен әдістемелерді оқыту үдерісіне енгізу жолындағы алғашқы нәтижелермен бөлісу және жаңартылған білім беру мазмұны туралы желілік қауымдастық шеңберінде  пікірлесу.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 </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b="1" dirty="0">
                <a:solidFill>
                  <a:srgbClr val="002060"/>
                </a:solidFill>
                <a:latin typeface="Times New Roman" pitchFamily="18" charset="0"/>
                <a:cs typeface="Arial" charset="0"/>
              </a:rPr>
              <a:t>Семинар нәтижесі: </a:t>
            </a:r>
            <a:r>
              <a:rPr lang="kk-KZ" sz="1400" dirty="0">
                <a:solidFill>
                  <a:srgbClr val="002060"/>
                </a:solidFill>
                <a:latin typeface="Times New Roman" pitchFamily="18" charset="0"/>
                <a:cs typeface="Arial" charset="0"/>
              </a:rPr>
              <a:t>әріптестер</a:t>
            </a:r>
            <a:r>
              <a:rPr lang="kk-KZ" sz="1400" b="1" dirty="0">
                <a:solidFill>
                  <a:srgbClr val="002060"/>
                </a:solidFill>
                <a:latin typeface="Times New Roman" pitchFamily="18" charset="0"/>
                <a:cs typeface="Arial" charset="0"/>
              </a:rPr>
              <a:t> </a:t>
            </a:r>
            <a:r>
              <a:rPr lang="kk-KZ" sz="1400" dirty="0">
                <a:solidFill>
                  <a:srgbClr val="002060"/>
                </a:solidFill>
                <a:latin typeface="Times New Roman" pitchFamily="18" charset="0"/>
                <a:cs typeface="Arial" charset="0"/>
              </a:rPr>
              <a:t>бағдарлама негізінде сабақ үдерісіне енгізілген өзгерістермен танысады;</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dirty="0">
                <a:solidFill>
                  <a:srgbClr val="002060"/>
                </a:solidFill>
                <a:latin typeface="Times New Roman" pitchFamily="18" charset="0"/>
                <a:cs typeface="Arial" charset="0"/>
              </a:rPr>
              <a:t>бағдарлама курсын аяқтаған мұғалімдер әріптестеріне жаңаша жұмыс істеу дағдыларын танытады;</a:t>
            </a:r>
            <a:endParaRPr lang="ru-RU" sz="1400" dirty="0">
              <a:solidFill>
                <a:srgbClr val="002060"/>
              </a:solidFill>
              <a:latin typeface="Times New Roman" pitchFamily="18" charset="0"/>
              <a:cs typeface="Arial" charset="0"/>
            </a:endParaRPr>
          </a:p>
          <a:p>
            <a:pPr fontAlgn="base">
              <a:spcBef>
                <a:spcPct val="0"/>
              </a:spcBef>
              <a:spcAft>
                <a:spcPct val="0"/>
              </a:spcAft>
            </a:pPr>
            <a:r>
              <a:rPr lang="kk-KZ" sz="1400" dirty="0">
                <a:solidFill>
                  <a:srgbClr val="002060"/>
                </a:solidFill>
                <a:latin typeface="Times New Roman" pitchFamily="18" charset="0"/>
                <a:cs typeface="Arial" charset="0"/>
              </a:rPr>
              <a:t>бағдарлама курсын аяқтаған мұғалімдер өздері тәжірибеден өткізген стратегиялармен бөліседі.  </a:t>
            </a:r>
            <a:endParaRPr lang="ru-RU" sz="1400" dirty="0">
              <a:solidFill>
                <a:srgbClr val="002060"/>
              </a:solidFill>
              <a:latin typeface="Times New Roman" pitchFamily="18" charset="0"/>
              <a:cs typeface="Arial" charset="0"/>
            </a:endParaRPr>
          </a:p>
        </p:txBody>
      </p:sp>
      <p:graphicFrame>
        <p:nvGraphicFramePr>
          <p:cNvPr id="7" name="Таблица 6"/>
          <p:cNvGraphicFramePr>
            <a:graphicFrameLocks noGrp="1"/>
          </p:cNvGraphicFramePr>
          <p:nvPr/>
        </p:nvGraphicFramePr>
        <p:xfrm>
          <a:off x="4637944" y="339728"/>
          <a:ext cx="4386949" cy="6380310"/>
        </p:xfrm>
        <a:graphic>
          <a:graphicData uri="http://schemas.openxmlformats.org/drawingml/2006/table">
            <a:tbl>
              <a:tblPr firstRow="1" firstCol="1" bandRow="1">
                <a:tableStyleId>{5C22544A-7EE6-4342-B048-85BDC9FD1C3A}</a:tableStyleId>
              </a:tblPr>
              <a:tblGrid>
                <a:gridCol w="664689"/>
                <a:gridCol w="893998"/>
                <a:gridCol w="1044121"/>
                <a:gridCol w="730254"/>
                <a:gridCol w="1053887"/>
              </a:tblGrid>
              <a:tr h="0">
                <a:tc>
                  <a:txBody>
                    <a:bodyPr/>
                    <a:lstStyle/>
                    <a:p>
                      <a:pPr algn="ctr">
                        <a:lnSpc>
                          <a:spcPct val="115000"/>
                        </a:lnSpc>
                        <a:spcAft>
                          <a:spcPts val="0"/>
                        </a:spcAft>
                      </a:pPr>
                      <a:r>
                        <a:rPr lang="kk-KZ" sz="1000" dirty="0">
                          <a:effectLst/>
                          <a:latin typeface="Times New Roman" pitchFamily="18" charset="0"/>
                          <a:cs typeface="Times New Roman" pitchFamily="18" charset="0"/>
                        </a:rPr>
                        <a:t>№</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1000" dirty="0">
                          <a:effectLst/>
                          <a:latin typeface="Times New Roman" pitchFamily="18" charset="0"/>
                          <a:cs typeface="Times New Roman" pitchFamily="18" charset="0"/>
                        </a:rPr>
                        <a:t>Уақыты</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1000">
                          <a:effectLst/>
                          <a:latin typeface="Times New Roman" pitchFamily="18" charset="0"/>
                          <a:cs typeface="Times New Roman" pitchFamily="18" charset="0"/>
                        </a:rPr>
                        <a:t>Өтетін шаралар</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1000">
                          <a:effectLst/>
                          <a:latin typeface="Times New Roman" pitchFamily="18" charset="0"/>
                          <a:cs typeface="Times New Roman" pitchFamily="18" charset="0"/>
                        </a:rPr>
                        <a:t>Өткізілу орны</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1000">
                          <a:effectLst/>
                          <a:latin typeface="Times New Roman" pitchFamily="18" charset="0"/>
                          <a:cs typeface="Times New Roman" pitchFamily="18" charset="0"/>
                        </a:rPr>
                        <a:t>Жауаптылар</a:t>
                      </a:r>
                      <a:endParaRPr lang="ru-RU" sz="1000">
                        <a:effectLst/>
                        <a:latin typeface="Times New Roman" pitchFamily="18" charset="0"/>
                        <a:ea typeface="Times New Roman"/>
                        <a:cs typeface="Times New Roman" pitchFamily="18" charset="0"/>
                      </a:endParaRPr>
                    </a:p>
                  </a:txBody>
                  <a:tcPr marL="51523" marR="51523" marT="0" marB="0"/>
                </a:tc>
              </a:tr>
              <a:tr h="436913">
                <a:tc rowSpan="6">
                  <a:txBody>
                    <a:bodyPr/>
                    <a:lstStyle/>
                    <a:p>
                      <a:pPr algn="ctr">
                        <a:lnSpc>
                          <a:spcPct val="115000"/>
                        </a:lnSpc>
                        <a:spcAft>
                          <a:spcPts val="0"/>
                        </a:spcAft>
                      </a:pPr>
                      <a:r>
                        <a:rPr lang="kk-KZ" sz="1000" dirty="0">
                          <a:effectLst/>
                          <a:latin typeface="Times New Roman" pitchFamily="18" charset="0"/>
                          <a:cs typeface="Times New Roman" pitchFamily="18" charset="0"/>
                        </a:rPr>
                        <a:t>1</a:t>
                      </a:r>
                      <a:endParaRPr lang="ru-RU" sz="1000" dirty="0">
                        <a:effectLst/>
                        <a:latin typeface="Times New Roman" pitchFamily="18" charset="0"/>
                        <a:ea typeface="Times New Roman"/>
                        <a:cs typeface="Times New Roman" pitchFamily="18" charset="0"/>
                      </a:endParaRPr>
                    </a:p>
                  </a:txBody>
                  <a:tcPr marL="51523" marR="51523" marT="0" marB="0" anchor="ctr"/>
                </a:tc>
                <a:tc rowSpan="6">
                  <a:txBody>
                    <a:bodyPr/>
                    <a:lstStyle/>
                    <a:p>
                      <a:pPr algn="ctr">
                        <a:lnSpc>
                          <a:spcPct val="115000"/>
                        </a:lnSpc>
                        <a:spcAft>
                          <a:spcPts val="0"/>
                        </a:spcAft>
                      </a:pPr>
                      <a:r>
                        <a:rPr lang="kk-KZ" sz="1000" dirty="0">
                          <a:effectLst/>
                          <a:latin typeface="Times New Roman" pitchFamily="18" charset="0"/>
                          <a:cs typeface="Times New Roman" pitchFamily="18" charset="0"/>
                        </a:rPr>
                        <a:t>22 сәуір </a:t>
                      </a:r>
                      <a:endParaRPr lang="ru-RU" sz="1000" dirty="0">
                        <a:effectLst/>
                        <a:latin typeface="Times New Roman" pitchFamily="18" charset="0"/>
                        <a:cs typeface="Times New Roman" pitchFamily="18" charset="0"/>
                      </a:endParaRPr>
                    </a:p>
                    <a:p>
                      <a:pPr algn="ctr">
                        <a:lnSpc>
                          <a:spcPct val="115000"/>
                        </a:lnSpc>
                        <a:spcAft>
                          <a:spcPts val="0"/>
                        </a:spcAft>
                      </a:pPr>
                      <a:r>
                        <a:rPr lang="kk-KZ" sz="1000" dirty="0">
                          <a:effectLst/>
                          <a:latin typeface="Times New Roman" pitchFamily="18" charset="0"/>
                          <a:cs typeface="Times New Roman" pitchFamily="18" charset="0"/>
                        </a:rPr>
                        <a:t>сағат</a:t>
                      </a:r>
                      <a:endParaRPr lang="ru-RU" sz="1000" dirty="0">
                        <a:effectLst/>
                        <a:latin typeface="Times New Roman" pitchFamily="18" charset="0"/>
                        <a:cs typeface="Times New Roman" pitchFamily="18" charset="0"/>
                      </a:endParaRPr>
                    </a:p>
                    <a:p>
                      <a:pPr algn="ctr">
                        <a:lnSpc>
                          <a:spcPct val="115000"/>
                        </a:lnSpc>
                        <a:spcAft>
                          <a:spcPts val="0"/>
                        </a:spcAft>
                      </a:pPr>
                      <a:r>
                        <a:rPr lang="kk-KZ" sz="1000" dirty="0">
                          <a:effectLst/>
                          <a:latin typeface="Times New Roman" pitchFamily="18" charset="0"/>
                          <a:cs typeface="Times New Roman" pitchFamily="18" charset="0"/>
                        </a:rPr>
                        <a:t>08:00-08:45</a:t>
                      </a:r>
                      <a:endParaRPr lang="ru-RU" sz="1000" dirty="0">
                        <a:effectLst/>
                        <a:latin typeface="Times New Roman" pitchFamily="18" charset="0"/>
                        <a:ea typeface="Times New Roman"/>
                        <a:cs typeface="Times New Roman" pitchFamily="18" charset="0"/>
                      </a:endParaRPr>
                    </a:p>
                  </a:txBody>
                  <a:tcPr marL="51523" marR="51523" marT="0" marB="0" anchor="ct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«Сауат ашу» пәні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1-сынып кабинеті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Мукашева Ж.Ж.</a:t>
                      </a:r>
                      <a:endParaRPr lang="ru-RU" sz="1000" dirty="0">
                        <a:effectLst/>
                        <a:latin typeface="Times New Roman" pitchFamily="18" charset="0"/>
                        <a:ea typeface="Times New Roman"/>
                        <a:cs typeface="Times New Roman" pitchFamily="18" charset="0"/>
                      </a:endParaRPr>
                    </a:p>
                  </a:txBody>
                  <a:tcPr marL="51523" marR="51523" marT="0" marB="0"/>
                </a:tc>
              </a:tr>
              <a:tr h="436913">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«Қазақ тілі» пәні </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4 «а» -сынып кабинеті</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Қарабаева Ж.Қ.</a:t>
                      </a:r>
                      <a:endParaRPr lang="ru-RU" sz="1000">
                        <a:effectLst/>
                        <a:latin typeface="Times New Roman" pitchFamily="18" charset="0"/>
                        <a:ea typeface="Times New Roman"/>
                        <a:cs typeface="Times New Roman" pitchFamily="18" charset="0"/>
                      </a:endParaRPr>
                    </a:p>
                  </a:txBody>
                  <a:tcPr marL="51523" marR="51523" marT="0" marB="0"/>
                </a:tc>
              </a:tr>
              <a:tr h="520236">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«Математика» пәні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4 «б» -сынып кабинеті</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Қыдырманова М.Қ.</a:t>
                      </a:r>
                      <a:endParaRPr lang="ru-RU" sz="1000">
                        <a:effectLst/>
                        <a:latin typeface="Times New Roman" pitchFamily="18" charset="0"/>
                        <a:ea typeface="Times New Roman"/>
                        <a:cs typeface="Times New Roman" pitchFamily="18" charset="0"/>
                      </a:endParaRPr>
                    </a:p>
                  </a:txBody>
                  <a:tcPr marL="51523" marR="51523" marT="0" marB="0"/>
                </a:tc>
              </a:tr>
              <a:tr h="655369">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«Қазақ әдебиеті» пәні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5-сынып қазақ тілі кабинеті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Малгеждарова А.Т.</a:t>
                      </a:r>
                      <a:endParaRPr lang="ru-RU" sz="1000" dirty="0">
                        <a:effectLst/>
                        <a:latin typeface="Times New Roman" pitchFamily="18" charset="0"/>
                        <a:ea typeface="Times New Roman"/>
                        <a:cs typeface="Times New Roman" pitchFamily="18" charset="0"/>
                      </a:endParaRPr>
                    </a:p>
                  </a:txBody>
                  <a:tcPr marL="51523" marR="51523" marT="0" marB="0"/>
                </a:tc>
              </a:tr>
              <a:tr h="655369">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«Физика» пәні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7-сынып орыс тілі кабинеті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Баисова Алма К.</a:t>
                      </a:r>
                      <a:endParaRPr lang="ru-RU" sz="1000">
                        <a:effectLst/>
                        <a:latin typeface="Times New Roman" pitchFamily="18" charset="0"/>
                        <a:ea typeface="Times New Roman"/>
                        <a:cs typeface="Times New Roman" pitchFamily="18" charset="0"/>
                      </a:endParaRPr>
                    </a:p>
                  </a:txBody>
                  <a:tcPr marL="51523" marR="51523" marT="0" marB="0"/>
                </a:tc>
              </a:tr>
              <a:tr h="655369">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1000" dirty="0">
                          <a:effectLst/>
                          <a:latin typeface="Times New Roman" pitchFamily="18" charset="0"/>
                          <a:cs typeface="Times New Roman" pitchFamily="18" charset="0"/>
                        </a:rPr>
                        <a:t>Ашық сабақ «Қазақ әдебиеті» пәні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10-сынып тарих кабинеті</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Олжаханова Б.К.</a:t>
                      </a:r>
                      <a:endParaRPr lang="ru-RU" sz="1000">
                        <a:effectLst/>
                        <a:latin typeface="Times New Roman" pitchFamily="18" charset="0"/>
                        <a:ea typeface="Times New Roman"/>
                        <a:cs typeface="Times New Roman" pitchFamily="18" charset="0"/>
                      </a:endParaRPr>
                    </a:p>
                  </a:txBody>
                  <a:tcPr marL="51523" marR="51523" marT="0" marB="0"/>
                </a:tc>
              </a:tr>
              <a:tr h="1966107">
                <a:tc>
                  <a:txBody>
                    <a:bodyPr/>
                    <a:lstStyle/>
                    <a:p>
                      <a:pPr algn="just">
                        <a:lnSpc>
                          <a:spcPct val="115000"/>
                        </a:lnSpc>
                        <a:spcAft>
                          <a:spcPts val="0"/>
                        </a:spcAft>
                      </a:pPr>
                      <a:r>
                        <a:rPr lang="kk-KZ" sz="1000">
                          <a:effectLst/>
                          <a:latin typeface="Times New Roman" pitchFamily="18" charset="0"/>
                          <a:cs typeface="Times New Roman" pitchFamily="18" charset="0"/>
                        </a:rPr>
                        <a:t>4</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ctr">
                        <a:lnSpc>
                          <a:spcPct val="115000"/>
                        </a:lnSpc>
                        <a:spcAft>
                          <a:spcPts val="0"/>
                        </a:spcAft>
                      </a:pPr>
                      <a:r>
                        <a:rPr lang="kk-KZ" sz="1000">
                          <a:effectLst/>
                          <a:latin typeface="Times New Roman" pitchFamily="18" charset="0"/>
                          <a:cs typeface="Times New Roman" pitchFamily="18" charset="0"/>
                        </a:rPr>
                        <a:t>22 сәуір сағат 8:50-9:35</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a:effectLst/>
                          <a:latin typeface="Times New Roman" pitchFamily="18" charset="0"/>
                          <a:cs typeface="Times New Roman" pitchFamily="18" charset="0"/>
                        </a:rPr>
                        <a:t>«Мектеп – өзін-өзі оқытатын ұйым» атты  өзара оқыту аясындағы рефлексивті диалог</a:t>
                      </a:r>
                      <a:endParaRPr lang="ru-RU" sz="100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Акт залы</a:t>
                      </a:r>
                      <a:endParaRPr lang="ru-RU" sz="1000" dirty="0">
                        <a:effectLst/>
                        <a:latin typeface="Times New Roman" pitchFamily="18" charset="0"/>
                        <a:ea typeface="Times New Roman"/>
                        <a:cs typeface="Times New Roman" pitchFamily="18" charset="0"/>
                      </a:endParaRPr>
                    </a:p>
                  </a:txBody>
                  <a:tcPr marL="51523" marR="51523" marT="0" marB="0"/>
                </a:tc>
                <a:tc>
                  <a:txBody>
                    <a:bodyPr/>
                    <a:lstStyle/>
                    <a:p>
                      <a:pPr algn="just">
                        <a:lnSpc>
                          <a:spcPct val="115000"/>
                        </a:lnSpc>
                        <a:spcAft>
                          <a:spcPts val="0"/>
                        </a:spcAft>
                      </a:pPr>
                      <a:r>
                        <a:rPr lang="kk-KZ" sz="1000" dirty="0">
                          <a:effectLst/>
                          <a:latin typeface="Times New Roman" pitchFamily="18" charset="0"/>
                          <a:cs typeface="Times New Roman" pitchFamily="18" charset="0"/>
                        </a:rPr>
                        <a:t>Бағдарлама бойынша дайындықтан өткен пән мұғалімдері және мектеп тренері </a:t>
                      </a:r>
                      <a:endParaRPr lang="ru-RU" sz="1000" dirty="0">
                        <a:effectLst/>
                        <a:latin typeface="Times New Roman" pitchFamily="18" charset="0"/>
                        <a:cs typeface="Times New Roman" pitchFamily="18" charset="0"/>
                      </a:endParaRPr>
                    </a:p>
                    <a:p>
                      <a:pPr algn="just">
                        <a:lnSpc>
                          <a:spcPct val="115000"/>
                        </a:lnSpc>
                        <a:spcAft>
                          <a:spcPts val="0"/>
                        </a:spcAft>
                      </a:pPr>
                      <a:r>
                        <a:rPr lang="kk-KZ" sz="1000" dirty="0">
                          <a:effectLst/>
                          <a:latin typeface="Times New Roman" pitchFamily="18" charset="0"/>
                          <a:cs typeface="Times New Roman" pitchFamily="18" charset="0"/>
                        </a:rPr>
                        <a:t>Ә.М. Құнанбаева</a:t>
                      </a:r>
                      <a:endParaRPr lang="ru-RU" sz="1000" dirty="0">
                        <a:effectLst/>
                        <a:latin typeface="Times New Roman" pitchFamily="18" charset="0"/>
                        <a:ea typeface="Times New Roman"/>
                        <a:cs typeface="Times New Roman" pitchFamily="18" charset="0"/>
                      </a:endParaRPr>
                    </a:p>
                  </a:txBody>
                  <a:tcPr marL="51523" marR="51523" marT="0" marB="0"/>
                </a:tc>
              </a:tr>
              <a:tr h="520236">
                <a:tc gridSpan="5">
                  <a:txBody>
                    <a:bodyPr/>
                    <a:lstStyle/>
                    <a:p>
                      <a:pPr algn="just">
                        <a:lnSpc>
                          <a:spcPct val="115000"/>
                        </a:lnSpc>
                        <a:spcAft>
                          <a:spcPts val="0"/>
                        </a:spcAft>
                      </a:pPr>
                      <a:r>
                        <a:rPr lang="kk-KZ" sz="1000" dirty="0">
                          <a:effectLst/>
                          <a:latin typeface="Times New Roman" pitchFamily="18" charset="0"/>
                          <a:cs typeface="Times New Roman" pitchFamily="18" charset="0"/>
                        </a:rPr>
                        <a:t>Өтініш: сабаққа сабаққа кешікпей жетуге тырысыңыздар. </a:t>
                      </a:r>
                      <a:endParaRPr lang="ru-RU" sz="1000" dirty="0">
                        <a:effectLst/>
                        <a:latin typeface="Times New Roman" pitchFamily="18" charset="0"/>
                        <a:ea typeface="Times New Roman"/>
                        <a:cs typeface="Times New Roman" pitchFamily="18" charset="0"/>
                      </a:endParaRPr>
                    </a:p>
                  </a:txBody>
                  <a:tcPr marL="51523" marR="51523"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17980929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9" name="Rectangle 4"/>
          <p:cNvSpPr>
            <a:spLocks noChangeArrowheads="1"/>
          </p:cNvSpPr>
          <p:nvPr/>
        </p:nvSpPr>
        <p:spPr bwMode="auto">
          <a:xfrm>
            <a:off x="1011116" y="1319213"/>
            <a:ext cx="7482254" cy="2590800"/>
          </a:xfrm>
          <a:prstGeom prst="rect">
            <a:avLst/>
          </a:prstGeom>
          <a:noFill/>
          <a:ln w="9525">
            <a:noFill/>
            <a:miter lim="800000"/>
            <a:headEnd/>
            <a:tailEnd/>
          </a:ln>
        </p:spPr>
        <p:txBody>
          <a:bodyPr anchor="ctr">
            <a:spAutoFit/>
          </a:bodyPr>
          <a:lstStyle/>
          <a:p>
            <a:r>
              <a:rPr lang="ru-RU" sz="4000" b="1"/>
              <a:t>                      </a:t>
            </a:r>
            <a:r>
              <a:rPr lang="en-US" sz="4400" b="1" u="sng">
                <a:solidFill>
                  <a:srgbClr val="002060"/>
                </a:solidFill>
                <a:latin typeface="Calibri" pitchFamily="34" charset="0"/>
              </a:rPr>
              <a:t>III </a:t>
            </a:r>
            <a:r>
              <a:rPr lang="kk-KZ" sz="4000" b="1" u="sng">
                <a:solidFill>
                  <a:srgbClr val="002060"/>
                </a:solidFill>
                <a:latin typeface="Calibri" pitchFamily="34" charset="0"/>
              </a:rPr>
              <a:t>БӨЛІМ</a:t>
            </a:r>
            <a:endParaRPr lang="ru-RU" sz="4000" b="1" u="sng">
              <a:solidFill>
                <a:srgbClr val="002060"/>
              </a:solidFill>
              <a:latin typeface="Calibri" pitchFamily="34" charset="0"/>
            </a:endParaRPr>
          </a:p>
          <a:p>
            <a:pPr algn="ctr"/>
            <a:r>
              <a:rPr lang="kk-KZ" sz="4000" b="1">
                <a:solidFill>
                  <a:srgbClr val="002060"/>
                </a:solidFill>
                <a:latin typeface="Calibri" pitchFamily="34" charset="0"/>
              </a:rPr>
              <a:t>ПЕДАГОГТЫҢ ҒЫЛЫМИ – ӘДІСТЕМЕЛІК ЖӘНЕ </a:t>
            </a:r>
          </a:p>
          <a:p>
            <a:pPr algn="ctr"/>
            <a:r>
              <a:rPr lang="kk-KZ" sz="4000" b="1">
                <a:solidFill>
                  <a:srgbClr val="002060"/>
                </a:solidFill>
                <a:latin typeface="Calibri" pitchFamily="34" charset="0"/>
              </a:rPr>
              <a:t>ИННОВАЦИЯЛЫҚ ҚЫЗМЕТІ</a:t>
            </a:r>
          </a:p>
        </p:txBody>
      </p:sp>
    </p:spTree>
    <p:extLst>
      <p:ext uri="{BB962C8B-B14F-4D97-AF65-F5344CB8AC3E}">
        <p14:creationId xmlns:p14="http://schemas.microsoft.com/office/powerpoint/2010/main" val="201981866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672" y="35332"/>
            <a:ext cx="9904944" cy="369332"/>
          </a:xfrm>
          <a:prstGeom prst="rect">
            <a:avLst/>
          </a:prstGeom>
        </p:spPr>
        <p:txBody>
          <a:bodyPr>
            <a:spAutoFit/>
          </a:bodyPr>
          <a:lstStyle/>
          <a:p>
            <a:pPr algn="ctr" fontAlgn="auto">
              <a:spcAft>
                <a:spcPts val="0"/>
              </a:spcAft>
              <a:defRPr/>
            </a:pPr>
            <a:r>
              <a:rPr lang="kk-KZ" sz="1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Times New Roman" pitchFamily="18" charset="0"/>
              </a:rPr>
              <a:t> </a:t>
            </a:r>
            <a:r>
              <a:rPr lang="kk-KZ" sz="1800" b="1" dirty="0">
                <a:ln w="10541" cmpd="sng">
                  <a:solidFill>
                    <a:schemeClr val="accent1">
                      <a:shade val="88000"/>
                      <a:satMod val="110000"/>
                    </a:schemeClr>
                  </a:solidFill>
                  <a:prstDash val="solid"/>
                </a:ln>
                <a:solidFill>
                  <a:srgbClr val="002060"/>
                </a:solidFill>
                <a:cs typeface="Times New Roman" pitchFamily="18" charset="0"/>
              </a:rPr>
              <a:t>Практикалық жұмыс </a:t>
            </a:r>
            <a:endParaRPr lang="ru-RU" sz="1800" b="1" dirty="0">
              <a:ln w="10541" cmpd="sng">
                <a:solidFill>
                  <a:schemeClr val="accent1">
                    <a:shade val="88000"/>
                    <a:satMod val="110000"/>
                  </a:schemeClr>
                </a:solidFill>
                <a:prstDash val="solid"/>
              </a:ln>
              <a:solidFill>
                <a:srgbClr val="002060"/>
              </a:solidFill>
              <a:cs typeface="Times New Roman" pitchFamily="18" charset="0"/>
            </a:endParaRPr>
          </a:p>
        </p:txBody>
      </p:sp>
      <p:graphicFrame>
        <p:nvGraphicFramePr>
          <p:cNvPr id="3" name="Group 262"/>
          <p:cNvGraphicFramePr>
            <a:graphicFrameLocks/>
          </p:cNvGraphicFramePr>
          <p:nvPr/>
        </p:nvGraphicFramePr>
        <p:xfrm>
          <a:off x="123825" y="407988"/>
          <a:ext cx="9505950" cy="6250306"/>
        </p:xfrm>
        <a:graphic>
          <a:graphicData uri="http://schemas.openxmlformats.org/drawingml/2006/table">
            <a:tbl>
              <a:tblPr/>
              <a:tblGrid>
                <a:gridCol w="2376488"/>
                <a:gridCol w="1223962"/>
                <a:gridCol w="2305050"/>
                <a:gridCol w="1728788"/>
                <a:gridCol w="1871662"/>
              </a:tblGrid>
              <a:tr h="2540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Аталуы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Мерзімі</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smtClean="0">
                          <a:ln>
                            <a:noFill/>
                          </a:ln>
                          <a:solidFill>
                            <a:srgbClr val="002060"/>
                          </a:solidFill>
                          <a:effectLst/>
                          <a:latin typeface="Calibri" pitchFamily="34" charset="0"/>
                          <a:cs typeface="Calibri" pitchFamily="34" charset="0"/>
                        </a:rPr>
                        <a:t>Т</a:t>
                      </a:r>
                      <a:r>
                        <a:rPr kumimoji="0" lang="kk-KZ" sz="1200" b="1" i="0" u="none" strike="noStrike" cap="none" normalizeH="0" baseline="0" smtClean="0">
                          <a:ln>
                            <a:noFill/>
                          </a:ln>
                          <a:solidFill>
                            <a:srgbClr val="002060"/>
                          </a:solidFill>
                          <a:effectLst/>
                          <a:latin typeface="Calibri" pitchFamily="34" charset="0"/>
                          <a:cs typeface="Calibri" pitchFamily="34" charset="0"/>
                        </a:rPr>
                        <a:t>ақырыбы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Деңгейі (аудандық,</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облыстық,республик</a:t>
                      </a:r>
                      <a:endParaRPr kumimoji="0" lang="kk-KZ" sz="1200" b="1" i="0" u="none" strike="noStrike" cap="none" normalizeH="0" baseline="0" smtClean="0">
                        <a:ln>
                          <a:noFill/>
                        </a:ln>
                        <a:solidFill>
                          <a:srgbClr val="002060"/>
                        </a:solidFill>
                        <a:effectLst/>
                        <a:latin typeface="Calibri" pitchFamily="34"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лық, халықаралық</a:t>
                      </a:r>
                      <a:endParaRPr kumimoji="0" lang="kk-KZ" sz="1200" b="1" i="0" u="none" strike="noStrike" cap="none" normalizeH="0" baseline="0" smtClean="0">
                        <a:ln>
                          <a:noFill/>
                        </a:ln>
                        <a:solidFill>
                          <a:srgbClr val="002060"/>
                        </a:solidFill>
                        <a:effectLst/>
                        <a:latin typeface="Calibri"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Calibri" pitchFamily="34" charset="0"/>
                          <a:cs typeface="Calibri" pitchFamily="34" charset="0"/>
                        </a:rPr>
                        <a:t>Қорытындысы</a:t>
                      </a:r>
                      <a:r>
                        <a:rPr kumimoji="0" lang="ru-RU" sz="1200" b="1" i="0" u="none" strike="noStrike" cap="none" normalizeH="0" baseline="0" smtClean="0">
                          <a:ln>
                            <a:noFill/>
                          </a:ln>
                          <a:solidFill>
                            <a:srgbClr val="002060"/>
                          </a:solidFill>
                          <a:effectLst/>
                          <a:latin typeface="Calibri" pitchFamily="34" charset="0"/>
                          <a:cs typeface="Calibri" pitchFamily="34" charset="0"/>
                        </a:rPr>
                        <a:t>, тезистер</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144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Педагогикалық кеңестегі, ӘБ</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тегі және т.б. баяндама,</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хабарламалары</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2016 жыл.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Коучинг сабақ «Бастауыш сынып</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пәндері бойынша критериалды</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бағалау»</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Аудандық тамыз мәслихаты.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Жаңартылған</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бағдарлама бойынша</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курстан өтпеген</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мұғалімдер критериалды</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бағалау жүйесімен</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танысты.</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89038">
                <a:tc rowSpan="2">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Ашық сабақ</a:t>
                      </a:r>
                      <a:r>
                        <a:rPr kumimoji="0" lang="ru-RU" sz="1200" b="0" i="1" u="none" strike="noStrike" cap="none" normalizeH="0" baseline="0" smtClean="0">
                          <a:ln>
                            <a:noFill/>
                          </a:ln>
                          <a:solidFill>
                            <a:srgbClr val="002060"/>
                          </a:solidFill>
                          <a:effectLst/>
                          <a:latin typeface="Times New Roman" pitchFamily="18" charset="0"/>
                          <a:cs typeface="Calibri" pitchFamily="34" charset="0"/>
                        </a:rPr>
                        <a:t>, шеберлік-сынып,</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rgbClr val="002060"/>
                          </a:solidFill>
                          <a:effectLst/>
                          <a:latin typeface="Times New Roman" pitchFamily="18" charset="0"/>
                          <a:cs typeface="Calibri" pitchFamily="34" charset="0"/>
                        </a:rPr>
                        <a:t>тренинг, </a:t>
                      </a:r>
                      <a:r>
                        <a:rPr kumimoji="0" lang="kk-KZ" sz="1200" b="0" i="1" u="none" strike="noStrike" cap="none" normalizeH="0" baseline="0" smtClean="0">
                          <a:ln>
                            <a:noFill/>
                          </a:ln>
                          <a:solidFill>
                            <a:srgbClr val="002060"/>
                          </a:solidFill>
                          <a:effectLst/>
                          <a:latin typeface="Times New Roman" pitchFamily="18" charset="0"/>
                          <a:cs typeface="Calibri" pitchFamily="34" charset="0"/>
                        </a:rPr>
                        <a:t>пәндік </a:t>
                      </a:r>
                      <a:r>
                        <a:rPr kumimoji="0" lang="ru-RU" sz="1200" b="0" i="1" u="none" strike="noStrike" cap="none" normalizeH="0" baseline="0" smtClean="0">
                          <a:ln>
                            <a:noFill/>
                          </a:ln>
                          <a:solidFill>
                            <a:srgbClr val="002060"/>
                          </a:solidFill>
                          <a:effectLst/>
                          <a:latin typeface="Times New Roman" pitchFamily="18" charset="0"/>
                          <a:cs typeface="Calibri" pitchFamily="34" charset="0"/>
                        </a:rPr>
                        <a:t>онкүндік</a:t>
                      </a:r>
                      <a:r>
                        <a:rPr kumimoji="0" lang="kk-KZ" sz="1200" b="0" i="1" u="none" strike="noStrike" cap="none" normalizeH="0" baseline="0" smtClean="0">
                          <a:ln>
                            <a:noFill/>
                          </a:ln>
                          <a:solidFill>
                            <a:srgbClr val="002060"/>
                          </a:solidFill>
                          <a:effectLst/>
                          <a:latin typeface="Times New Roman" pitchFamily="18" charset="0"/>
                          <a:cs typeface="Calibri" pitchFamily="34" charset="0"/>
                        </a:rPr>
                        <a:t> өткізу</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2015 жыл </a:t>
                      </a:r>
                      <a:endParaRPr kumimoji="0" lang="ru-RU" sz="1200" b="0"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«Табиғатқа қамқорлық».</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Сыныптан тыс жұмыс бойынша</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шеберлік-сынып. </a:t>
                      </a:r>
                      <a:endParaRPr kumimoji="0" lang="ru-RU" sz="1200" b="0"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Облыстық семинар.</a:t>
                      </a:r>
                      <a:endParaRPr kumimoji="0" lang="ru-RU" sz="1200" b="0"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Дүниетану сабақтарын</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оқытудағы заманауи</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Технологияларын</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мұғалімдер арасында</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өзара іс-тәжірибе</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алмасты</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325">
                <a:tc vMerge="1">
                  <a:txBody>
                    <a:bodyPr/>
                    <a:lstStyle/>
                    <a:p>
                      <a:endParaRPr lang="ru-RU"/>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2016 жыл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Сын тұғысынан ойлау</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стратегияларын пайдалана</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отырып оқушылардың өзіндік</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реттелуін бақыла</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(Математика пәнінен тізбек</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телген зерттеу сабақтар)</a:t>
                      </a:r>
                      <a:endParaRPr kumimoji="0" lang="ru-RU" sz="1200" b="0" i="1" u="none" strike="noStrike" cap="none" normalizeH="0" baseline="0" smtClean="0">
                        <a:ln>
                          <a:noFill/>
                        </a:ln>
                        <a:solidFill>
                          <a:srgbClr val="002060"/>
                        </a:solidFill>
                        <a:effectLst/>
                        <a:latin typeface="Times New Roman" pitchFamily="18"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Мектепішілік </a:t>
                      </a:r>
                      <a:endParaRPr kumimoji="0" lang="ru-RU" sz="1200" b="0" i="1" u="none" strike="noStrike" cap="none" normalizeH="0" baseline="0" smtClean="0">
                        <a:ln>
                          <a:noFill/>
                        </a:ln>
                        <a:solidFill>
                          <a:srgbClr val="002060"/>
                        </a:solidFill>
                        <a:effectLst/>
                        <a:latin typeface="Times New Roman" pitchFamily="18" charset="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айлық </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Оқу мен оқытудағы</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жіберілген қателіктерді</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айқындау. </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207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Семинарлардағы баяндамалары</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2015 жыл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Баяндама. Бастауыш</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сыныптарда</a:t>
                      </a:r>
                      <a:r>
                        <a:rPr kumimoji="0" lang="kk-KZ" sz="1200" b="0" i="1" u="none" strike="noStrike" cap="none" normalizeH="0" baseline="0" smtClean="0">
                          <a:ln>
                            <a:noFill/>
                          </a:ln>
                          <a:solidFill>
                            <a:srgbClr val="002060"/>
                          </a:solidFill>
                          <a:effectLst/>
                          <a:latin typeface="Times New Roman" pitchFamily="18" charset="0"/>
                          <a:cs typeface="Arial" charset="0"/>
                        </a:rPr>
                        <a:t> </a:t>
                      </a:r>
                      <a:r>
                        <a:rPr kumimoji="0" lang="kk-KZ" sz="1200" b="0" i="1" u="none" strike="noStrike" cap="none" normalizeH="0" baseline="0" smtClean="0">
                          <a:ln>
                            <a:noFill/>
                          </a:ln>
                          <a:solidFill>
                            <a:srgbClr val="002060"/>
                          </a:solidFill>
                          <a:effectLst/>
                          <a:latin typeface="Times New Roman" pitchFamily="18" charset="0"/>
                          <a:cs typeface="Calibri" pitchFamily="34" charset="0"/>
                        </a:rPr>
                        <a:t>дүниетану</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сабақтарын оқытудың</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Arial" charset="0"/>
                        </a:rPr>
                        <a:t>е</a:t>
                      </a:r>
                      <a:r>
                        <a:rPr kumimoji="0" lang="kk-KZ" sz="1200" b="0" i="1" u="none" strike="noStrike" cap="none" normalizeH="0" baseline="0" smtClean="0">
                          <a:ln>
                            <a:noFill/>
                          </a:ln>
                          <a:solidFill>
                            <a:srgbClr val="002060"/>
                          </a:solidFill>
                          <a:effectLst/>
                          <a:latin typeface="Times New Roman" pitchFamily="18" charset="0"/>
                          <a:cs typeface="Calibri" pitchFamily="34" charset="0"/>
                        </a:rPr>
                        <a:t>рекшеліктері</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endParaRPr kumimoji="0" lang="ru-RU"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Облыстық семинар.</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Бастауыш</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сыныптардағы</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дүниетану сабақтарын</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Оқытудың</a:t>
                      </a:r>
                      <a:r>
                        <a:rPr kumimoji="0" lang="kk-KZ" sz="1200" b="0" i="1" u="none" strike="noStrike" cap="none" normalizeH="0" baseline="0" smtClean="0">
                          <a:ln>
                            <a:noFill/>
                          </a:ln>
                          <a:solidFill>
                            <a:srgbClr val="002060"/>
                          </a:solidFill>
                          <a:effectLst/>
                          <a:latin typeface="Times New Roman" pitchFamily="18" charset="0"/>
                          <a:cs typeface="Arial" charset="0"/>
                        </a:rPr>
                        <a:t>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Arial" charset="0"/>
                        </a:rPr>
                        <a:t>е</a:t>
                      </a:r>
                      <a:r>
                        <a:rPr kumimoji="0" lang="kk-KZ" sz="1200" b="0" i="1" u="none" strike="noStrike" cap="none" normalizeH="0" baseline="0" smtClean="0">
                          <a:ln>
                            <a:noFill/>
                          </a:ln>
                          <a:solidFill>
                            <a:srgbClr val="002060"/>
                          </a:solidFill>
                          <a:effectLst/>
                          <a:latin typeface="Times New Roman" pitchFamily="18" charset="0"/>
                          <a:cs typeface="Calibri" pitchFamily="34" charset="0"/>
                        </a:rPr>
                        <a:t>рекшеліктерін</a:t>
                      </a:r>
                      <a:r>
                        <a:rPr kumimoji="0" lang="kk-KZ" sz="1200" b="0" i="1" u="none" strike="noStrike" cap="none" normalizeH="0" baseline="0" smtClean="0">
                          <a:ln>
                            <a:noFill/>
                          </a:ln>
                          <a:solidFill>
                            <a:srgbClr val="002060"/>
                          </a:solidFill>
                          <a:effectLst/>
                          <a:latin typeface="Times New Roman" pitchFamily="18" charset="0"/>
                          <a:cs typeface="Arial" charset="0"/>
                        </a:rPr>
                        <a:t> </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айқындау</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3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П</a:t>
                      </a:r>
                      <a:r>
                        <a:rPr kumimoji="0" lang="ru-RU" sz="1200" b="0" i="1" u="none" strike="noStrike" cap="none" normalizeH="0" baseline="0" smtClean="0">
                          <a:ln>
                            <a:noFill/>
                          </a:ln>
                          <a:solidFill>
                            <a:srgbClr val="002060"/>
                          </a:solidFill>
                          <a:effectLst/>
                          <a:latin typeface="Times New Roman" pitchFamily="18" charset="0"/>
                          <a:cs typeface="Calibri" pitchFamily="34" charset="0"/>
                        </a:rPr>
                        <a:t>едагоги</a:t>
                      </a:r>
                      <a:r>
                        <a:rPr kumimoji="0" lang="kk-KZ" sz="1200" b="0" i="1" u="none" strike="noStrike" cap="none" normalizeH="0" baseline="0" smtClean="0">
                          <a:ln>
                            <a:noFill/>
                          </a:ln>
                          <a:solidFill>
                            <a:srgbClr val="002060"/>
                          </a:solidFill>
                          <a:effectLst/>
                          <a:latin typeface="Times New Roman" pitchFamily="18" charset="0"/>
                          <a:cs typeface="Calibri" pitchFamily="34" charset="0"/>
                        </a:rPr>
                        <a:t>калық оқулар</a:t>
                      </a:r>
                      <a:r>
                        <a:rPr kumimoji="0" lang="ru-RU" sz="1200" b="0" i="1" u="none" strike="noStrike" cap="none" normalizeH="0" baseline="0" smtClean="0">
                          <a:ln>
                            <a:noFill/>
                          </a:ln>
                          <a:solidFill>
                            <a:srgbClr val="002060"/>
                          </a:solidFill>
                          <a:effectLst/>
                          <a:latin typeface="Times New Roman" pitchFamily="18" charset="0"/>
                          <a:cs typeface="Calibri" pitchFamily="34" charset="0"/>
                        </a:rPr>
                        <a:t>,</a:t>
                      </a: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rgbClr val="002060"/>
                          </a:solidFill>
                          <a:effectLst/>
                          <a:latin typeface="Times New Roman" pitchFamily="18" charset="0"/>
                          <a:cs typeface="Calibri" pitchFamily="34" charset="0"/>
                        </a:rPr>
                        <a:t>конференция, форум,</a:t>
                      </a:r>
                      <a:endParaRPr kumimoji="0" lang="ru-RU"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rgbClr val="002060"/>
                          </a:solidFill>
                          <a:effectLst/>
                          <a:latin typeface="Times New Roman" pitchFamily="18" charset="0"/>
                          <a:cs typeface="Calibri" pitchFamily="34" charset="0"/>
                        </a:rPr>
                        <a:t>фестивал</a:t>
                      </a:r>
                      <a:r>
                        <a:rPr kumimoji="0" lang="kk-KZ" sz="1200" b="0" i="1" u="none" strike="noStrike" cap="none" normalizeH="0" baseline="0" smtClean="0">
                          <a:ln>
                            <a:noFill/>
                          </a:ln>
                          <a:solidFill>
                            <a:srgbClr val="002060"/>
                          </a:solidFill>
                          <a:effectLst/>
                          <a:latin typeface="Times New Roman" pitchFamily="18" charset="0"/>
                          <a:cs typeface="Calibri" pitchFamily="34" charset="0"/>
                        </a:rPr>
                        <a:t>ьдерге және т.б</a:t>
                      </a:r>
                      <a:r>
                        <a:rPr kumimoji="0" lang="ru-RU" sz="1200" b="0" i="1" u="none" strike="noStrike" cap="none" normalizeH="0" baseline="0" smtClean="0">
                          <a:ln>
                            <a:noFill/>
                          </a:ln>
                          <a:solidFill>
                            <a:srgbClr val="002060"/>
                          </a:solidFill>
                          <a:effectLst/>
                          <a:latin typeface="Times New Roman" pitchFamily="18" charset="0"/>
                          <a:cs typeface="Calibri" pitchFamily="34" charset="0"/>
                        </a:rPr>
                        <a:t>.</a:t>
                      </a:r>
                      <a:endParaRPr kumimoji="0" lang="kk-KZ" sz="1200" b="0" i="1" u="none" strike="noStrike" cap="none" normalizeH="0" baseline="0" smtClean="0">
                        <a:ln>
                          <a:noFill/>
                        </a:ln>
                        <a:solidFill>
                          <a:srgbClr val="002060"/>
                        </a:solidFill>
                        <a:effectLst/>
                        <a:latin typeface="Times New Roman" pitchFamily="18" charset="0"/>
                        <a:cs typeface="Arial" charset="0"/>
                      </a:endParaRPr>
                    </a:p>
                    <a:p>
                      <a:pPr marL="342900" marR="0" lvl="0" indent="-342900" algn="l" defTabSz="914400" rtl="0" eaLnBrk="1" fontAlgn="base" latinLnBrk="0" hangingPunct="1">
                        <a:lnSpc>
                          <a:spcPct val="100000"/>
                        </a:lnSpc>
                        <a:spcBef>
                          <a:spcPct val="0"/>
                        </a:spcBef>
                        <a:spcAft>
                          <a:spcPct val="0"/>
                        </a:spcAft>
                        <a:buClrTx/>
                        <a:buSzTx/>
                        <a:buFontTx/>
                        <a:buNone/>
                        <a:tabLst/>
                      </a:pPr>
                      <a:r>
                        <a:rPr kumimoji="0" lang="kk-KZ" sz="1200" b="0" i="1" u="none" strike="noStrike" cap="none" normalizeH="0" baseline="0" smtClean="0">
                          <a:ln>
                            <a:noFill/>
                          </a:ln>
                          <a:solidFill>
                            <a:srgbClr val="002060"/>
                          </a:solidFill>
                          <a:effectLst/>
                          <a:latin typeface="Times New Roman" pitchFamily="18" charset="0"/>
                          <a:cs typeface="Calibri" pitchFamily="34" charset="0"/>
                        </a:rPr>
                        <a:t>қатысуы</a:t>
                      </a:r>
                      <a:endParaRPr kumimoji="0" lang="kk-KZ"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200" b="0" i="1" u="none" strike="noStrike" cap="none" normalizeH="0" baseline="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ru-RU" sz="1200" b="0" i="1" u="none" strike="noStrike" cap="none" normalizeH="0" baseline="0" dirty="0" smtClean="0">
                        <a:ln>
                          <a:noFill/>
                        </a:ln>
                        <a:solidFill>
                          <a:srgbClr val="002060"/>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8924756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сканирование0002"/>
          <p:cNvPicPr>
            <a:picLocks noChangeAspect="1" noChangeArrowheads="1"/>
          </p:cNvPicPr>
          <p:nvPr/>
        </p:nvPicPr>
        <p:blipFill>
          <a:blip r:embed="rId2" cstate="print"/>
          <a:srcRect/>
          <a:stretch>
            <a:fillRect/>
          </a:stretch>
        </p:blipFill>
        <p:spPr bwMode="auto">
          <a:xfrm>
            <a:off x="-159568" y="260648"/>
            <a:ext cx="9124056" cy="6480720"/>
          </a:xfrm>
          <a:prstGeom prst="rect">
            <a:avLst/>
          </a:prstGeom>
          <a:ln>
            <a:noFill/>
          </a:ln>
          <a:effectLst>
            <a:softEdge rad="112500"/>
          </a:effectLst>
        </p:spPr>
      </p:pic>
    </p:spTree>
    <p:extLst>
      <p:ext uri="{BB962C8B-B14F-4D97-AF65-F5344CB8AC3E}">
        <p14:creationId xmlns:p14="http://schemas.microsoft.com/office/powerpoint/2010/main" val="20141565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SAM_2998"/>
          <p:cNvPicPr>
            <a:picLocks noChangeAspect="1" noChangeArrowheads="1"/>
          </p:cNvPicPr>
          <p:nvPr/>
        </p:nvPicPr>
        <p:blipFill>
          <a:blip r:embed="rId2" cstate="print"/>
          <a:srcRect/>
          <a:stretch>
            <a:fillRect/>
          </a:stretch>
        </p:blipFill>
        <p:spPr bwMode="auto">
          <a:xfrm>
            <a:off x="29163" y="-27519"/>
            <a:ext cx="4335463" cy="3816350"/>
          </a:xfrm>
          <a:prstGeom prst="rect">
            <a:avLst/>
          </a:prstGeom>
          <a:ln>
            <a:noFill/>
          </a:ln>
          <a:effectLst>
            <a:softEdge rad="112500"/>
          </a:effectLst>
        </p:spPr>
      </p:pic>
      <p:pic>
        <p:nvPicPr>
          <p:cNvPr id="3" name="Picture 5"/>
          <p:cNvPicPr>
            <a:picLocks noChangeAspect="1" noChangeArrowheads="1"/>
          </p:cNvPicPr>
          <p:nvPr/>
        </p:nvPicPr>
        <p:blipFill>
          <a:blip r:embed="rId3" cstate="print"/>
          <a:srcRect/>
          <a:stretch>
            <a:fillRect/>
          </a:stretch>
        </p:blipFill>
        <p:spPr bwMode="auto">
          <a:xfrm>
            <a:off x="5170488" y="3357563"/>
            <a:ext cx="3866008" cy="3224212"/>
          </a:xfrm>
          <a:prstGeom prst="rect">
            <a:avLst/>
          </a:prstGeom>
          <a:ln>
            <a:noFill/>
          </a:ln>
          <a:effectLst>
            <a:softEdge rad="112500"/>
          </a:effectLst>
        </p:spPr>
      </p:pic>
      <p:sp>
        <p:nvSpPr>
          <p:cNvPr id="4" name="Rectangle 8"/>
          <p:cNvSpPr>
            <a:spLocks noChangeArrowheads="1"/>
          </p:cNvSpPr>
          <p:nvPr/>
        </p:nvSpPr>
        <p:spPr bwMode="auto">
          <a:xfrm>
            <a:off x="4860032" y="746579"/>
            <a:ext cx="4014788" cy="954088"/>
          </a:xfrm>
          <a:prstGeom prst="rect">
            <a:avLst/>
          </a:prstGeom>
          <a:noFill/>
          <a:ln w="9525">
            <a:noFill/>
            <a:miter lim="800000"/>
            <a:headEnd/>
            <a:tailEnd/>
          </a:ln>
        </p:spPr>
        <p:txBody>
          <a:bodyPr>
            <a:spAutoFit/>
          </a:bodyPr>
          <a:lstStyle/>
          <a:p>
            <a:endParaRPr lang="kk-KZ" i="1" dirty="0">
              <a:solidFill>
                <a:schemeClr val="accent1"/>
              </a:solidFill>
            </a:endParaRPr>
          </a:p>
          <a:p>
            <a:r>
              <a:rPr lang="kk-KZ" dirty="0">
                <a:solidFill>
                  <a:schemeClr val="accent1"/>
                </a:solidFill>
              </a:rPr>
              <a:t> </a:t>
            </a:r>
            <a:r>
              <a:rPr lang="kk-KZ" b="1" u="sng" dirty="0">
                <a:solidFill>
                  <a:srgbClr val="002060"/>
                </a:solidFill>
              </a:rPr>
              <a:t>Облыстық семинардың  тақырыбы:</a:t>
            </a:r>
            <a:r>
              <a:rPr lang="kk-KZ" b="1" dirty="0">
                <a:solidFill>
                  <a:srgbClr val="002060"/>
                </a:solidFill>
              </a:rPr>
              <a:t> Бастауыш сыныптарда дүниетану сабақтарын оқытудың ерекшеліктері</a:t>
            </a:r>
            <a:endParaRPr lang="ru-RU" i="1" dirty="0">
              <a:solidFill>
                <a:srgbClr val="002060"/>
              </a:solidFill>
            </a:endParaRPr>
          </a:p>
        </p:txBody>
      </p:sp>
      <p:sp>
        <p:nvSpPr>
          <p:cNvPr id="5" name="Rectangle 7"/>
          <p:cNvSpPr>
            <a:spLocks noChangeArrowheads="1"/>
          </p:cNvSpPr>
          <p:nvPr/>
        </p:nvSpPr>
        <p:spPr bwMode="auto">
          <a:xfrm>
            <a:off x="344488" y="3933056"/>
            <a:ext cx="4016375" cy="1600200"/>
          </a:xfrm>
          <a:prstGeom prst="rect">
            <a:avLst/>
          </a:prstGeom>
          <a:noFill/>
          <a:ln w="9525">
            <a:noFill/>
            <a:miter lim="800000"/>
            <a:headEnd/>
            <a:tailEnd/>
          </a:ln>
        </p:spPr>
        <p:txBody>
          <a:bodyPr>
            <a:spAutoFit/>
          </a:bodyPr>
          <a:lstStyle/>
          <a:p>
            <a:endParaRPr lang="kk-KZ" i="1" dirty="0">
              <a:solidFill>
                <a:schemeClr val="accent1"/>
              </a:solidFill>
            </a:endParaRPr>
          </a:p>
          <a:p>
            <a:r>
              <a:rPr lang="kk-KZ" dirty="0">
                <a:solidFill>
                  <a:srgbClr val="002060"/>
                </a:solidFill>
              </a:rPr>
              <a:t> </a:t>
            </a:r>
            <a:r>
              <a:rPr lang="kk-KZ" b="1" u="sng" dirty="0">
                <a:solidFill>
                  <a:srgbClr val="002060"/>
                </a:solidFill>
              </a:rPr>
              <a:t>Облыстық семинардың мақсаты:</a:t>
            </a:r>
            <a:r>
              <a:rPr lang="kk-KZ" b="1" dirty="0">
                <a:solidFill>
                  <a:srgbClr val="002060"/>
                </a:solidFill>
              </a:rPr>
              <a:t> Бастауыш сыныптардағы дүниетану сабақтарын оқытудың ерекшеліктерін айқындау. Дүниетану сабақтарын оқытудағы заманауи технологияларын мұғалімдер арасында өзара іс-тәжірибе алмастыру</a:t>
            </a:r>
            <a:endParaRPr lang="ru-RU" i="1" dirty="0">
              <a:solidFill>
                <a:srgbClr val="002060"/>
              </a:solidFill>
            </a:endParaRPr>
          </a:p>
        </p:txBody>
      </p:sp>
    </p:spTree>
    <p:extLst>
      <p:ext uri="{BB962C8B-B14F-4D97-AF65-F5344CB8AC3E}">
        <p14:creationId xmlns:p14="http://schemas.microsoft.com/office/powerpoint/2010/main" val="38160840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8"/>
          <p:cNvSpPr>
            <a:spLocks noChangeArrowheads="1"/>
          </p:cNvSpPr>
          <p:nvPr/>
        </p:nvSpPr>
        <p:spPr bwMode="auto">
          <a:xfrm>
            <a:off x="992188" y="0"/>
            <a:ext cx="8353425" cy="615950"/>
          </a:xfrm>
          <a:prstGeom prst="rect">
            <a:avLst/>
          </a:prstGeom>
          <a:noFill/>
          <a:ln w="9525">
            <a:noFill/>
            <a:miter lim="800000"/>
            <a:headEnd/>
            <a:tailEnd/>
          </a:ln>
          <a:effectLst/>
        </p:spPr>
        <p:txBody>
          <a:bodyPr>
            <a:spAutoFit/>
          </a:bodyPr>
          <a:lstStyle/>
          <a:p>
            <a:pPr>
              <a:defRPr/>
            </a:pPr>
            <a:endParaRPr lang="kk-KZ" i="1" dirty="0">
              <a:solidFill>
                <a:schemeClr val="accent1"/>
              </a:solidFill>
            </a:endParaRPr>
          </a:p>
          <a:p>
            <a:pPr>
              <a:defRPr/>
            </a:pPr>
            <a:r>
              <a:rPr lang="kk-KZ" dirty="0">
                <a:solidFill>
                  <a:schemeClr val="accent1"/>
                </a:solidFill>
              </a:rPr>
              <a:t> </a:t>
            </a:r>
            <a:r>
              <a:rPr lang="kk-KZ" sz="2000" b="1" u="sng" dirty="0">
                <a:solidFill>
                  <a:srgbClr val="002060"/>
                </a:solidFill>
                <a:latin typeface="+mn-lt"/>
              </a:rPr>
              <a:t>Облыстық семинарға қатысқан мұғалімдердің пікірлері</a:t>
            </a:r>
            <a:endParaRPr lang="ru-RU" sz="2000" i="1" dirty="0">
              <a:solidFill>
                <a:srgbClr val="002060"/>
              </a:solidFill>
              <a:latin typeface="+mn-lt"/>
            </a:endParaRPr>
          </a:p>
        </p:txBody>
      </p:sp>
      <p:pic>
        <p:nvPicPr>
          <p:cNvPr id="3" name="Picture 4" descr="сканирование0088"/>
          <p:cNvPicPr>
            <a:picLocks noChangeAspect="1" noChangeArrowheads="1"/>
          </p:cNvPicPr>
          <p:nvPr/>
        </p:nvPicPr>
        <p:blipFill>
          <a:blip r:embed="rId2" cstate="print"/>
          <a:srcRect/>
          <a:stretch>
            <a:fillRect/>
          </a:stretch>
        </p:blipFill>
        <p:spPr bwMode="auto">
          <a:xfrm>
            <a:off x="344489" y="738188"/>
            <a:ext cx="8620000" cy="5931172"/>
          </a:xfrm>
          <a:prstGeom prst="rect">
            <a:avLst/>
          </a:prstGeom>
          <a:ln>
            <a:noFill/>
          </a:ln>
          <a:effectLst>
            <a:softEdge rad="112500"/>
          </a:effectLst>
        </p:spPr>
      </p:pic>
    </p:spTree>
    <p:extLst>
      <p:ext uri="{BB962C8B-B14F-4D97-AF65-F5344CB8AC3E}">
        <p14:creationId xmlns:p14="http://schemas.microsoft.com/office/powerpoint/2010/main" val="30872234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3"/>
          <p:cNvSpPr>
            <a:spLocks noChangeArrowheads="1"/>
          </p:cNvSpPr>
          <p:nvPr/>
        </p:nvSpPr>
        <p:spPr bwMode="auto">
          <a:xfrm>
            <a:off x="323528" y="188913"/>
            <a:ext cx="8620571" cy="368300"/>
          </a:xfrm>
          <a:prstGeom prst="rect">
            <a:avLst/>
          </a:prstGeom>
          <a:noFill/>
          <a:ln w="9525">
            <a:noFill/>
            <a:miter lim="800000"/>
            <a:headEnd/>
            <a:tailEnd/>
          </a:ln>
        </p:spPr>
        <p:txBody>
          <a:bodyPr wrap="square">
            <a:spAutoFit/>
          </a:bodyPr>
          <a:lstStyle/>
          <a:p>
            <a:pPr algn="ctr"/>
            <a:r>
              <a:rPr lang="kk-KZ" sz="900" b="1">
                <a:solidFill>
                  <a:srgbClr val="002060"/>
                </a:solidFill>
              </a:rPr>
              <a:t>Коучинг сабағының жоспары</a:t>
            </a:r>
            <a:endParaRPr lang="ru-RU" sz="900">
              <a:solidFill>
                <a:srgbClr val="002060"/>
              </a:solidFill>
            </a:endParaRPr>
          </a:p>
          <a:p>
            <a:pPr algn="ctr"/>
            <a:r>
              <a:rPr lang="kk-KZ" sz="900" b="1">
                <a:solidFill>
                  <a:srgbClr val="002060"/>
                </a:solidFill>
              </a:rPr>
              <a:t>Тақырып: «Дүниетану» сабағында экологиялық білім қалыптастыру мен тәрбие беру жолдары</a:t>
            </a:r>
            <a:endParaRPr lang="ru-RU" sz="900">
              <a:solidFill>
                <a:srgbClr val="002060"/>
              </a:solidFill>
            </a:endParaRPr>
          </a:p>
        </p:txBody>
      </p:sp>
      <p:graphicFrame>
        <p:nvGraphicFramePr>
          <p:cNvPr id="3" name="Таблица 2"/>
          <p:cNvGraphicFramePr>
            <a:graphicFrameLocks noGrp="1"/>
          </p:cNvGraphicFramePr>
          <p:nvPr/>
        </p:nvGraphicFramePr>
        <p:xfrm>
          <a:off x="-25400" y="522288"/>
          <a:ext cx="9659415" cy="6183246"/>
        </p:xfrm>
        <a:graphic>
          <a:graphicData uri="http://schemas.openxmlformats.org/drawingml/2006/table">
            <a:tbl>
              <a:tblPr firstRow="1" firstCol="1" bandRow="1">
                <a:tableStyleId>{5C22544A-7EE6-4342-B048-85BDC9FD1C3A}</a:tableStyleId>
              </a:tblPr>
              <a:tblGrid>
                <a:gridCol w="684384"/>
                <a:gridCol w="1810090"/>
                <a:gridCol w="2262613"/>
                <a:gridCol w="2135839"/>
                <a:gridCol w="1031819"/>
                <a:gridCol w="753219"/>
                <a:gridCol w="981451"/>
              </a:tblGrid>
              <a:tr h="414774">
                <a:tc rowSpan="2">
                  <a:txBody>
                    <a:bodyPr/>
                    <a:lstStyle/>
                    <a:p>
                      <a:pPr>
                        <a:lnSpc>
                          <a:spcPct val="115000"/>
                        </a:lnSpc>
                        <a:spcAft>
                          <a:spcPts val="0"/>
                        </a:spcAft>
                      </a:pPr>
                      <a:r>
                        <a:rPr lang="kk-KZ" sz="900" dirty="0">
                          <a:effectLst/>
                          <a:latin typeface="Times New Roman" pitchFamily="18" charset="0"/>
                          <a:cs typeface="Times New Roman" pitchFamily="18" charset="0"/>
                        </a:rPr>
                        <a:t>Уақыт</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Коучинг сабағының  мақсаты</a:t>
                      </a:r>
                      <a:endParaRPr lang="ru-RU" sz="900" dirty="0">
                        <a:effectLst/>
                        <a:latin typeface="Times New Roman" pitchFamily="18" charset="0"/>
                        <a:ea typeface="Times New Roman"/>
                        <a:cs typeface="Times New Roman" pitchFamily="18" charset="0"/>
                      </a:endParaRPr>
                    </a:p>
                  </a:txBody>
                  <a:tcPr marL="26672" marR="26672" marT="0" marB="0"/>
                </a:tc>
                <a:tc gridSpan="5">
                  <a:txBody>
                    <a:bodyPr/>
                    <a:lstStyle/>
                    <a:p>
                      <a:pPr>
                        <a:lnSpc>
                          <a:spcPct val="115000"/>
                        </a:lnSpc>
                        <a:spcAft>
                          <a:spcPts val="0"/>
                        </a:spcAft>
                      </a:pPr>
                      <a:r>
                        <a:rPr lang="kk-KZ" sz="900" dirty="0">
                          <a:effectLst/>
                          <a:latin typeface="Times New Roman" pitchFamily="18" charset="0"/>
                          <a:cs typeface="Times New Roman" pitchFamily="18" charset="0"/>
                        </a:rPr>
                        <a:t>Бастауыш сынып мұғалімі Ж.Ж. Мукашеваның іс-тәжірибесімен бөлісу</a:t>
                      </a:r>
                      <a:endParaRPr lang="ru-RU" sz="900" dirty="0">
                        <a:effectLst/>
                        <a:latin typeface="Times New Roman" pitchFamily="18" charset="0"/>
                        <a:ea typeface="Times New Roman"/>
                        <a:cs typeface="Times New Roman" pitchFamily="18" charset="0"/>
                      </a:endParaRPr>
                    </a:p>
                  </a:txBody>
                  <a:tcPr marL="26672" marR="26672"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93579">
                <a:tc vMerge="1">
                  <a:txBody>
                    <a:bodyPr/>
                    <a:lstStyle/>
                    <a:p>
                      <a:endParaRPr lang="ru-RU"/>
                    </a:p>
                  </a:txBody>
                  <a:tcPr/>
                </a:tc>
                <a:tc>
                  <a:txBody>
                    <a:bodyPr/>
                    <a:lstStyle/>
                    <a:p>
                      <a:pPr>
                        <a:lnSpc>
                          <a:spcPct val="115000"/>
                        </a:lnSpc>
                        <a:spcAft>
                          <a:spcPts val="0"/>
                        </a:spcAft>
                      </a:pPr>
                      <a:r>
                        <a:rPr lang="kk-KZ" sz="900" dirty="0">
                          <a:effectLst/>
                          <a:latin typeface="Times New Roman" pitchFamily="18" charset="0"/>
                          <a:cs typeface="Times New Roman" pitchFamily="18" charset="0"/>
                        </a:rPr>
                        <a:t>Коучинг сабағының міндеттері</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Коуч іс-әрекеті</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Мұғалімдердің іс-әрекеті</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Күтілетін  нәтиже</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Қолданылатын әдіс-тәсілдер  </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Бағалау </a:t>
                      </a:r>
                      <a:endParaRPr lang="ru-RU" sz="900" dirty="0">
                        <a:effectLst/>
                        <a:latin typeface="Times New Roman" pitchFamily="18" charset="0"/>
                        <a:ea typeface="Times New Roman"/>
                        <a:cs typeface="Times New Roman" pitchFamily="18" charset="0"/>
                      </a:endParaRPr>
                    </a:p>
                  </a:txBody>
                  <a:tcPr marL="26672" marR="26672" marT="0" marB="0"/>
                </a:tc>
              </a:tr>
              <a:tr h="675803">
                <a:tc>
                  <a:txBody>
                    <a:bodyPr/>
                    <a:lstStyle/>
                    <a:p>
                      <a:pPr>
                        <a:lnSpc>
                          <a:spcPct val="115000"/>
                        </a:lnSpc>
                        <a:spcAft>
                          <a:spcPts val="0"/>
                        </a:spcAft>
                      </a:pPr>
                      <a:r>
                        <a:rPr lang="kk-KZ" sz="900">
                          <a:effectLst/>
                          <a:latin typeface="Times New Roman" pitchFamily="18" charset="0"/>
                          <a:cs typeface="Times New Roman" pitchFamily="18" charset="0"/>
                        </a:rPr>
                        <a:t>10:00-10:02</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Мұғалімдердің қызығушылығын ояту</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Мұғалімдерге үнтаспадан құстың, адамның, жан – жануарлардың дауыстары мен ағаш жапырақтарының сыбдырын естуді ұсынады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Мұғалімдер дыбыстарды ести отырып, олардың кімге </a:t>
                      </a:r>
                      <a:r>
                        <a:rPr lang="kk-KZ" sz="800" dirty="0">
                          <a:effectLst/>
                          <a:latin typeface="Times New Roman" pitchFamily="18" charset="0"/>
                          <a:cs typeface="Times New Roman" pitchFamily="18" charset="0"/>
                        </a:rPr>
                        <a:t>немесе</a:t>
                      </a:r>
                      <a:r>
                        <a:rPr lang="kk-KZ" sz="900" dirty="0">
                          <a:effectLst/>
                          <a:latin typeface="Times New Roman" pitchFamily="18" charset="0"/>
                          <a:cs typeface="Times New Roman" pitchFamily="18" charset="0"/>
                        </a:rPr>
                        <a:t> неге тән дыбыс екенін атап өтеді</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Мұғалімдердің қызығушылығы оянады</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Сергіту сәті</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АКТ</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a:effectLst/>
                          <a:latin typeface="Times New Roman" pitchFamily="18" charset="0"/>
                          <a:cs typeface="Times New Roman" pitchFamily="18" charset="0"/>
                        </a:rPr>
                        <a:t>Формативті</a:t>
                      </a:r>
                      <a:endParaRPr lang="ru-RU" sz="900">
                        <a:effectLst/>
                        <a:latin typeface="Times New Roman" pitchFamily="18" charset="0"/>
                        <a:ea typeface="Times New Roman"/>
                        <a:cs typeface="Times New Roman" pitchFamily="18" charset="0"/>
                      </a:endParaRPr>
                    </a:p>
                  </a:txBody>
                  <a:tcPr marL="26672" marR="26672" marT="0" marB="0"/>
                </a:tc>
              </a:tr>
              <a:tr h="896434">
                <a:tc>
                  <a:txBody>
                    <a:bodyPr/>
                    <a:lstStyle/>
                    <a:p>
                      <a:pPr>
                        <a:lnSpc>
                          <a:spcPct val="115000"/>
                        </a:lnSpc>
                        <a:spcAft>
                          <a:spcPts val="0"/>
                        </a:spcAft>
                      </a:pPr>
                      <a:r>
                        <a:rPr lang="kk-KZ" sz="900">
                          <a:effectLst/>
                          <a:latin typeface="Times New Roman" pitchFamily="18" charset="0"/>
                          <a:cs typeface="Times New Roman" pitchFamily="18" charset="0"/>
                        </a:rPr>
                        <a:t>10:02-</a:t>
                      </a:r>
                      <a:endParaRPr lang="ru-RU" sz="900">
                        <a:effectLst/>
                        <a:latin typeface="Times New Roman" pitchFamily="18" charset="0"/>
                        <a:cs typeface="Times New Roman" pitchFamily="18" charset="0"/>
                      </a:endParaRPr>
                    </a:p>
                    <a:p>
                      <a:pPr>
                        <a:lnSpc>
                          <a:spcPct val="115000"/>
                        </a:lnSpc>
                        <a:spcAft>
                          <a:spcPts val="0"/>
                        </a:spcAft>
                      </a:pPr>
                      <a:r>
                        <a:rPr lang="kk-KZ" sz="900">
                          <a:effectLst/>
                          <a:latin typeface="Times New Roman" pitchFamily="18" charset="0"/>
                          <a:cs typeface="Times New Roman" pitchFamily="18" charset="0"/>
                        </a:rPr>
                        <a:t>10:05</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Мұғалімдерді топқа бөлу</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Мұғалімдерді таңдап алған суреттегі бейнелердің неге қатысты екеніне қарай үш топқа бөлінулерін сұрайды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Таңдаған бейнелернің мекендейтін ортасына қарай, мысалы балық суретін алған мұғалім «Су» тобына, торғайдың суретін алған мұғалім «Ауа» тобына, ағаштың суретін алған мұғалім «Өсімдік» тобына бөлінеді</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Топқа бөлінудің бір тәсілімен танысады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Мозайка әдісі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a:effectLst/>
                          <a:latin typeface="Times New Roman" pitchFamily="18" charset="0"/>
                          <a:cs typeface="Times New Roman" pitchFamily="18" charset="0"/>
                        </a:rPr>
                        <a:t>Формативті</a:t>
                      </a:r>
                      <a:endParaRPr lang="ru-RU" sz="900">
                        <a:effectLst/>
                        <a:latin typeface="Times New Roman" pitchFamily="18" charset="0"/>
                        <a:ea typeface="Times New Roman"/>
                        <a:cs typeface="Times New Roman" pitchFamily="18" charset="0"/>
                      </a:endParaRPr>
                    </a:p>
                  </a:txBody>
                  <a:tcPr marL="26672" marR="26672" marT="0" marB="0"/>
                </a:tc>
              </a:tr>
              <a:tr h="1199289">
                <a:tc>
                  <a:txBody>
                    <a:bodyPr/>
                    <a:lstStyle/>
                    <a:p>
                      <a:pPr>
                        <a:lnSpc>
                          <a:spcPct val="115000"/>
                        </a:lnSpc>
                        <a:spcAft>
                          <a:spcPts val="0"/>
                        </a:spcAft>
                      </a:pPr>
                      <a:r>
                        <a:rPr lang="kk-KZ" sz="900">
                          <a:effectLst/>
                          <a:latin typeface="Times New Roman" pitchFamily="18" charset="0"/>
                          <a:cs typeface="Times New Roman" pitchFamily="18" charset="0"/>
                        </a:rPr>
                        <a:t>10:05-10:10</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a:effectLst/>
                          <a:latin typeface="Times New Roman" pitchFamily="18" charset="0"/>
                          <a:cs typeface="Times New Roman" pitchFamily="18" charset="0"/>
                        </a:rPr>
                        <a:t>Мұғалімдердің қажеттілігін анықтау</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Әрбір топ  өзіне берілген мәтін бойынша тапсырмаларды орындайды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«Су» тобы - актерлер берілген мәтін бойынша сахналау көріністерін көрсетеді;</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«Ауа» тобы - тілшілер берілген мәтін бойынша сұрақтар әзірлейді, «Өсімдік» тобы -суретшілер берілген мәтін бойынша салынған суреттерін таныстырады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Сабақ барысында қолданылатын тәсілдермен танысады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Жеке және топтық жұмыс</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СТО</a:t>
                      </a:r>
                      <a:endParaRPr lang="ru-RU" sz="900">
                        <a:effectLst/>
                        <a:latin typeface="Times New Roman" pitchFamily="18" charset="0"/>
                        <a:cs typeface="Times New Roman" pitchFamily="18" charset="0"/>
                      </a:endParaRPr>
                    </a:p>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Формативті</a:t>
                      </a:r>
                      <a:endParaRPr lang="ru-RU" sz="900" dirty="0">
                        <a:effectLst/>
                        <a:latin typeface="Times New Roman" pitchFamily="18" charset="0"/>
                        <a:ea typeface="Times New Roman"/>
                        <a:cs typeface="Times New Roman" pitchFamily="18" charset="0"/>
                      </a:endParaRPr>
                    </a:p>
                  </a:txBody>
                  <a:tcPr marL="26672" marR="26672" marT="0" marB="0"/>
                </a:tc>
              </a:tr>
              <a:tr h="593579">
                <a:tc>
                  <a:txBody>
                    <a:bodyPr/>
                    <a:lstStyle/>
                    <a:p>
                      <a:pPr>
                        <a:lnSpc>
                          <a:spcPct val="115000"/>
                        </a:lnSpc>
                        <a:spcAft>
                          <a:spcPts val="0"/>
                        </a:spcAft>
                      </a:pPr>
                      <a:r>
                        <a:rPr lang="kk-KZ" sz="900">
                          <a:effectLst/>
                          <a:latin typeface="Times New Roman" pitchFamily="18" charset="0"/>
                          <a:cs typeface="Times New Roman" pitchFamily="18" charset="0"/>
                        </a:rPr>
                        <a:t>10:10-</a:t>
                      </a:r>
                      <a:endParaRPr lang="ru-RU" sz="900">
                        <a:effectLst/>
                        <a:latin typeface="Times New Roman" pitchFamily="18" charset="0"/>
                        <a:cs typeface="Times New Roman" pitchFamily="18" charset="0"/>
                      </a:endParaRPr>
                    </a:p>
                    <a:p>
                      <a:pPr>
                        <a:lnSpc>
                          <a:spcPct val="115000"/>
                        </a:lnSpc>
                        <a:spcAft>
                          <a:spcPts val="0"/>
                        </a:spcAft>
                      </a:pPr>
                      <a:r>
                        <a:rPr lang="kk-KZ" sz="900">
                          <a:effectLst/>
                          <a:latin typeface="Times New Roman" pitchFamily="18" charset="0"/>
                          <a:cs typeface="Times New Roman" pitchFamily="18" charset="0"/>
                        </a:rPr>
                        <a:t>10:12</a:t>
                      </a:r>
                      <a:endParaRPr lang="ru-RU" sz="900">
                        <a:effectLst/>
                        <a:latin typeface="Times New Roman" pitchFamily="18" charset="0"/>
                        <a:ea typeface="Times New Roman"/>
                        <a:cs typeface="Times New Roman" pitchFamily="18" charset="0"/>
                      </a:endParaRPr>
                    </a:p>
                  </a:txBody>
                  <a:tcPr marL="26672" marR="26672" marT="0" marB="0"/>
                </a:tc>
                <a:tc>
                  <a:txBody>
                    <a:bodyPr/>
                    <a:lstStyle/>
                    <a:p>
                      <a:endParaRPr lang="ru-RU" sz="900">
                        <a:effectLst/>
                        <a:latin typeface="Times New Roman" pitchFamily="18" charset="0"/>
                        <a:ea typeface="Calibri"/>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«Ұйқыдағы аңдар» атты бейнероликті тамашалауды ұсынады және сергіту сәтін орындауды ұсынады.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 бейнероликті тамашалайды және сергіту сәтін орындайды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Бір істі қорытындылап, екінші іске жұмылдырылады.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 </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Формативті</a:t>
                      </a:r>
                      <a:endParaRPr lang="ru-RU" sz="900" dirty="0">
                        <a:effectLst/>
                        <a:latin typeface="Times New Roman" pitchFamily="18" charset="0"/>
                        <a:ea typeface="Times New Roman"/>
                        <a:cs typeface="Times New Roman" pitchFamily="18" charset="0"/>
                      </a:endParaRPr>
                    </a:p>
                  </a:txBody>
                  <a:tcPr marL="26672" marR="26672" marT="0" marB="0"/>
                </a:tc>
              </a:tr>
              <a:tr h="896434">
                <a:tc>
                  <a:txBody>
                    <a:bodyPr/>
                    <a:lstStyle/>
                    <a:p>
                      <a:pPr>
                        <a:lnSpc>
                          <a:spcPct val="115000"/>
                        </a:lnSpc>
                        <a:spcAft>
                          <a:spcPts val="0"/>
                        </a:spcAft>
                      </a:pPr>
                      <a:r>
                        <a:rPr lang="kk-KZ" sz="900">
                          <a:effectLst/>
                          <a:latin typeface="Times New Roman" pitchFamily="18" charset="0"/>
                          <a:cs typeface="Times New Roman" pitchFamily="18" charset="0"/>
                        </a:rPr>
                        <a:t>10:12-10:15</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a:effectLst/>
                          <a:latin typeface="Times New Roman" pitchFamily="18" charset="0"/>
                          <a:cs typeface="Times New Roman" pitchFamily="18" charset="0"/>
                        </a:rPr>
                        <a:t>Мұғалімдер ойын қорыту</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 «... тіл бітсе, бізге қандай өтініш айтар еді» сызбасы бойынша ойларын қорыта отырып, әр топ өз  өтінішін қима қағазға жазуларын және қорғауларын сұрайды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 өз топтарының атына сай, мысалы «Ауаға тіл бітсе, мені ластамаңдаршы» деген ой айтар еді деген сызба бойынша қима қағазға өтініштерін білдіреді және ойларын қорытады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Берілген сызба бойынша өтініштерін айта отырып, ойларын қорытады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АКТ</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 </a:t>
                      </a:r>
                      <a:endParaRPr lang="ru-RU" sz="900" dirty="0">
                        <a:effectLst/>
                        <a:latin typeface="Times New Roman" pitchFamily="18" charset="0"/>
                        <a:cs typeface="Times New Roman" pitchFamily="18" charset="0"/>
                      </a:endParaRPr>
                    </a:p>
                    <a:p>
                      <a:pPr algn="ctr">
                        <a:lnSpc>
                          <a:spcPct val="115000"/>
                        </a:lnSpc>
                        <a:spcAft>
                          <a:spcPts val="0"/>
                        </a:spcAft>
                      </a:pPr>
                      <a:r>
                        <a:rPr lang="kk-KZ" sz="900" dirty="0">
                          <a:effectLst/>
                          <a:latin typeface="Times New Roman" pitchFamily="18" charset="0"/>
                          <a:cs typeface="Times New Roman" pitchFamily="18" charset="0"/>
                        </a:rPr>
                        <a:t>СТО</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endParaRPr lang="ru-RU" sz="900">
                        <a:effectLst/>
                        <a:latin typeface="Times New Roman" pitchFamily="18" charset="0"/>
                        <a:ea typeface="Calibri"/>
                        <a:cs typeface="Times New Roman" pitchFamily="18" charset="0"/>
                      </a:endParaRPr>
                    </a:p>
                  </a:txBody>
                  <a:tcPr marL="26672" marR="26672" marT="0" marB="0"/>
                </a:tc>
              </a:tr>
              <a:tr h="442152">
                <a:tc>
                  <a:txBody>
                    <a:bodyPr/>
                    <a:lstStyle/>
                    <a:p>
                      <a:pPr>
                        <a:lnSpc>
                          <a:spcPct val="115000"/>
                        </a:lnSpc>
                        <a:spcAft>
                          <a:spcPts val="0"/>
                        </a:spcAft>
                      </a:pPr>
                      <a:r>
                        <a:rPr lang="kk-KZ" sz="900">
                          <a:effectLst/>
                          <a:latin typeface="Times New Roman" pitchFamily="18" charset="0"/>
                          <a:cs typeface="Times New Roman" pitchFamily="18" charset="0"/>
                        </a:rPr>
                        <a:t>10:15-10:20</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a:effectLst/>
                          <a:latin typeface="Times New Roman" pitchFamily="18" charset="0"/>
                          <a:cs typeface="Times New Roman" pitchFamily="18" charset="0"/>
                        </a:rPr>
                        <a:t>Кері байланыс</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Мұғалімдерден  стикерлерге бүгінгі коучингтен алған әсерлерін жазуды сұрайды.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Мұғалімдер бүгінгі коучинг төңірегіндегі ойларымен бөліседі.</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Қандай әсер алғандарымен танысуға болады</a:t>
                      </a:r>
                      <a:endParaRPr lang="ru-RU" sz="90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dirty="0">
                          <a:effectLst/>
                          <a:latin typeface="Times New Roman" pitchFamily="18" charset="0"/>
                          <a:cs typeface="Times New Roman" pitchFamily="18" charset="0"/>
                        </a:rPr>
                        <a:t>Стикерлер жапсырады</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gn="ctr">
                        <a:lnSpc>
                          <a:spcPct val="115000"/>
                        </a:lnSpc>
                        <a:spcAft>
                          <a:spcPts val="0"/>
                        </a:spcAft>
                      </a:pPr>
                      <a:r>
                        <a:rPr lang="kk-KZ" sz="900">
                          <a:effectLst/>
                          <a:latin typeface="Times New Roman" pitchFamily="18" charset="0"/>
                          <a:cs typeface="Times New Roman" pitchFamily="18" charset="0"/>
                        </a:rPr>
                        <a:t>Формативті</a:t>
                      </a:r>
                      <a:endParaRPr lang="ru-RU" sz="900">
                        <a:effectLst/>
                        <a:latin typeface="Times New Roman" pitchFamily="18" charset="0"/>
                        <a:ea typeface="Times New Roman"/>
                        <a:cs typeface="Times New Roman" pitchFamily="18" charset="0"/>
                      </a:endParaRPr>
                    </a:p>
                  </a:txBody>
                  <a:tcPr marL="26672" marR="26672" marT="0" marB="0"/>
                </a:tc>
              </a:tr>
              <a:tr h="290724">
                <a:tc>
                  <a:txBody>
                    <a:bodyPr/>
                    <a:lstStyle/>
                    <a:p>
                      <a:pPr>
                        <a:lnSpc>
                          <a:spcPct val="115000"/>
                        </a:lnSpc>
                        <a:spcAft>
                          <a:spcPts val="0"/>
                        </a:spcAft>
                      </a:pPr>
                      <a:r>
                        <a:rPr lang="kk-KZ" sz="900" dirty="0">
                          <a:effectLst/>
                          <a:latin typeface="Times New Roman" pitchFamily="18" charset="0"/>
                          <a:cs typeface="Times New Roman" pitchFamily="18" charset="0"/>
                        </a:rPr>
                        <a:t> </a:t>
                      </a:r>
                      <a:endParaRPr lang="ru-RU" sz="900" dirty="0">
                        <a:effectLst/>
                        <a:latin typeface="Times New Roman" pitchFamily="18" charset="0"/>
                        <a:ea typeface="Times New Roman"/>
                        <a:cs typeface="Times New Roman" pitchFamily="18" charset="0"/>
                      </a:endParaRPr>
                    </a:p>
                  </a:txBody>
                  <a:tcPr marL="26672" marR="26672" marT="0" marB="0"/>
                </a:tc>
                <a:tc>
                  <a:txBody>
                    <a:bodyPr/>
                    <a:lstStyle/>
                    <a:p>
                      <a:pPr>
                        <a:lnSpc>
                          <a:spcPct val="115000"/>
                        </a:lnSpc>
                        <a:spcAft>
                          <a:spcPts val="0"/>
                        </a:spcAft>
                      </a:pPr>
                      <a:r>
                        <a:rPr lang="kk-KZ" sz="900" dirty="0">
                          <a:effectLst/>
                          <a:latin typeface="Times New Roman" pitchFamily="18" charset="0"/>
                          <a:cs typeface="Times New Roman" pitchFamily="18" charset="0"/>
                        </a:rPr>
                        <a:t>Рефлексия (сәтті, сәтсіз жақтары, өзгеріс енгізу)</a:t>
                      </a:r>
                      <a:endParaRPr lang="ru-RU" sz="900" dirty="0">
                        <a:effectLst/>
                        <a:latin typeface="Times New Roman" pitchFamily="18" charset="0"/>
                        <a:ea typeface="Times New Roman"/>
                        <a:cs typeface="Times New Roman" pitchFamily="18" charset="0"/>
                      </a:endParaRPr>
                    </a:p>
                  </a:txBody>
                  <a:tcPr marL="26672" marR="26672" marT="0" marB="0"/>
                </a:tc>
                <a:tc gridSpan="5">
                  <a:txBody>
                    <a:bodyPr/>
                    <a:lstStyle/>
                    <a:p>
                      <a:pPr>
                        <a:lnSpc>
                          <a:spcPct val="115000"/>
                        </a:lnSpc>
                        <a:spcAft>
                          <a:spcPts val="0"/>
                        </a:spcAft>
                      </a:pPr>
                      <a:r>
                        <a:rPr lang="kk-KZ" sz="900" dirty="0">
                          <a:effectLst/>
                          <a:latin typeface="Times New Roman" pitchFamily="18" charset="0"/>
                          <a:cs typeface="Times New Roman" pitchFamily="18" charset="0"/>
                        </a:rPr>
                        <a:t> </a:t>
                      </a:r>
                      <a:endParaRPr lang="ru-RU" sz="900" dirty="0">
                        <a:effectLst/>
                        <a:latin typeface="Times New Roman" pitchFamily="18" charset="0"/>
                        <a:ea typeface="Times New Roman"/>
                        <a:cs typeface="Times New Roman" pitchFamily="18" charset="0"/>
                      </a:endParaRPr>
                    </a:p>
                  </a:txBody>
                  <a:tcPr marL="26672" marR="26672"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41921195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488504" y="161477"/>
            <a:ext cx="8424936" cy="432597"/>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fontAlgn="auto">
              <a:spcAft>
                <a:spcPts val="0"/>
              </a:spcAft>
              <a:defRPr/>
            </a:pPr>
            <a:r>
              <a:rPr lang="kk-KZ"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Мұғалім қолданатын жаңа технологиялар</a:t>
            </a:r>
            <a:endParaRPr lang="ru-RU"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327607479"/>
              </p:ext>
            </p:extLst>
          </p:nvPr>
        </p:nvGraphicFramePr>
        <p:xfrm>
          <a:off x="105792" y="764704"/>
          <a:ext cx="8784976" cy="2371329"/>
        </p:xfrm>
        <a:graphic>
          <a:graphicData uri="http://schemas.openxmlformats.org/drawingml/2006/table">
            <a:tbl>
              <a:tblPr firstRow="1" firstCol="1" bandRow="1" bandCol="1">
                <a:tableStyleId>{5C22544A-7EE6-4342-B048-85BDC9FD1C3A}</a:tableStyleId>
              </a:tblPr>
              <a:tblGrid>
                <a:gridCol w="2550795"/>
                <a:gridCol w="2757616"/>
                <a:gridCol w="3476565"/>
              </a:tblGrid>
              <a:tr h="1152129">
                <a:tc>
                  <a:txBody>
                    <a:bodyPr/>
                    <a:lstStyle/>
                    <a:p>
                      <a:pPr>
                        <a:spcAft>
                          <a:spcPts val="0"/>
                        </a:spcAft>
                      </a:pPr>
                      <a:r>
                        <a:rPr lang="ru-RU" sz="2000" b="1" dirty="0" err="1">
                          <a:solidFill>
                            <a:srgbClr val="002060"/>
                          </a:solidFill>
                          <a:effectLst/>
                          <a:latin typeface="Times New Roman" pitchFamily="18" charset="0"/>
                          <a:cs typeface="Times New Roman" pitchFamily="18" charset="0"/>
                        </a:rPr>
                        <a:t>Пед</a:t>
                      </a:r>
                      <a:r>
                        <a:rPr lang="kk-KZ" sz="2000" b="1" dirty="0">
                          <a:solidFill>
                            <a:srgbClr val="002060"/>
                          </a:solidFill>
                          <a:effectLst/>
                          <a:latin typeface="Times New Roman" pitchFamily="18" charset="0"/>
                          <a:cs typeface="Times New Roman" pitchFamily="18" charset="0"/>
                        </a:rPr>
                        <a:t>агогикалық т</a:t>
                      </a:r>
                      <a:r>
                        <a:rPr lang="ru-RU" sz="2000" b="1" dirty="0" err="1">
                          <a:solidFill>
                            <a:srgbClr val="002060"/>
                          </a:solidFill>
                          <a:effectLst/>
                          <a:latin typeface="Times New Roman" pitchFamily="18" charset="0"/>
                          <a:cs typeface="Times New Roman" pitchFamily="18" charset="0"/>
                        </a:rPr>
                        <a:t>ехнологи</a:t>
                      </a:r>
                      <a:r>
                        <a:rPr lang="kk-KZ" sz="2000" b="1" dirty="0">
                          <a:solidFill>
                            <a:srgbClr val="002060"/>
                          </a:solidFill>
                          <a:effectLst/>
                          <a:latin typeface="Times New Roman" pitchFamily="18" charset="0"/>
                          <a:cs typeface="Times New Roman" pitchFamily="18" charset="0"/>
                        </a:rPr>
                        <a:t>ялар тақырыбы</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c>
                  <a:txBody>
                    <a:bodyPr/>
                    <a:lstStyle/>
                    <a:p>
                      <a:pPr>
                        <a:spcAft>
                          <a:spcPts val="0"/>
                        </a:spcAft>
                      </a:pPr>
                      <a:r>
                        <a:rPr lang="kk-KZ" sz="2000" b="1" dirty="0">
                          <a:solidFill>
                            <a:srgbClr val="002060"/>
                          </a:solidFill>
                          <a:effectLst/>
                          <a:latin typeface="Times New Roman" pitchFamily="18" charset="0"/>
                          <a:cs typeface="Times New Roman" pitchFamily="18" charset="0"/>
                        </a:rPr>
                        <a:t>Қысқаша таңдау негізі</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c>
                  <a:txBody>
                    <a:bodyPr/>
                    <a:lstStyle/>
                    <a:p>
                      <a:pPr>
                        <a:spcAft>
                          <a:spcPts val="0"/>
                        </a:spcAft>
                      </a:pPr>
                      <a:r>
                        <a:rPr lang="kk-KZ" sz="2000" b="1" dirty="0">
                          <a:solidFill>
                            <a:srgbClr val="002060"/>
                          </a:solidFill>
                          <a:effectLst/>
                          <a:latin typeface="Times New Roman" pitchFamily="18" charset="0"/>
                          <a:cs typeface="Times New Roman" pitchFamily="18" charset="0"/>
                        </a:rPr>
                        <a:t>Қорытындысы</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r>
              <a:tr h="864095">
                <a:tc>
                  <a:txBody>
                    <a:bodyPr/>
                    <a:lstStyle/>
                    <a:p>
                      <a:pPr>
                        <a:spcAft>
                          <a:spcPts val="0"/>
                        </a:spcAft>
                      </a:pPr>
                      <a:r>
                        <a:rPr lang="kk-KZ" sz="2000" b="1" dirty="0">
                          <a:solidFill>
                            <a:srgbClr val="002060"/>
                          </a:solidFill>
                          <a:effectLst/>
                          <a:latin typeface="Times New Roman" pitchFamily="18" charset="0"/>
                          <a:cs typeface="Times New Roman" pitchFamily="18" charset="0"/>
                        </a:rPr>
                        <a:t>Сын тұрғысынан ойлау</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c>
                  <a:txBody>
                    <a:bodyPr/>
                    <a:lstStyle/>
                    <a:p>
                      <a:pPr>
                        <a:spcAft>
                          <a:spcPts val="0"/>
                        </a:spcAft>
                      </a:pPr>
                      <a:r>
                        <a:rPr lang="kk-KZ" sz="2000" b="1" dirty="0">
                          <a:solidFill>
                            <a:srgbClr val="002060"/>
                          </a:solidFill>
                          <a:effectLst/>
                          <a:latin typeface="Times New Roman" pitchFamily="18" charset="0"/>
                          <a:cs typeface="Times New Roman" pitchFamily="18" charset="0"/>
                        </a:rPr>
                        <a:t>Ойлау қабілетін жетілдіру</a:t>
                      </a:r>
                      <a:endParaRPr lang="ru-RU" sz="2000" b="1" dirty="0">
                        <a:solidFill>
                          <a:srgbClr val="002060"/>
                        </a:solidFill>
                        <a:effectLst/>
                        <a:latin typeface="Times New Roman" pitchFamily="18" charset="0"/>
                        <a:cs typeface="Times New Roman" pitchFamily="18" charset="0"/>
                      </a:endParaRPr>
                    </a:p>
                    <a:p>
                      <a:pPr>
                        <a:spcAft>
                          <a:spcPts val="0"/>
                        </a:spcAft>
                      </a:pPr>
                      <a:r>
                        <a:rPr lang="kk-KZ" sz="2000" b="1" dirty="0">
                          <a:solidFill>
                            <a:srgbClr val="002060"/>
                          </a:solidFill>
                          <a:effectLst/>
                          <a:latin typeface="Times New Roman" pitchFamily="18" charset="0"/>
                          <a:cs typeface="Times New Roman" pitchFamily="18" charset="0"/>
                        </a:rPr>
                        <a:t> </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c>
                  <a:txBody>
                    <a:bodyPr/>
                    <a:lstStyle/>
                    <a:p>
                      <a:pPr>
                        <a:spcAft>
                          <a:spcPts val="0"/>
                        </a:spcAft>
                      </a:pPr>
                      <a:r>
                        <a:rPr lang="kk-KZ" sz="2000" b="1" dirty="0">
                          <a:solidFill>
                            <a:srgbClr val="002060"/>
                          </a:solidFill>
                          <a:effectLst/>
                          <a:latin typeface="Times New Roman" pitchFamily="18" charset="0"/>
                          <a:cs typeface="Times New Roman" pitchFamily="18" charset="0"/>
                        </a:rPr>
                        <a:t>Оқушылардың пәнді терең түсіну қабілетін дамыту. Білімдерін кез-келген жағдайда пайдалана білу</a:t>
                      </a:r>
                      <a:endParaRPr lang="ru-RU" sz="2000" b="1" dirty="0">
                        <a:solidFill>
                          <a:srgbClr val="002060"/>
                        </a:solidFill>
                        <a:effectLst/>
                        <a:latin typeface="Times New Roman" pitchFamily="18" charset="0"/>
                        <a:ea typeface="Calibri"/>
                        <a:cs typeface="Times New Roman" pitchFamily="18" charset="0"/>
                      </a:endParaRPr>
                    </a:p>
                  </a:txBody>
                  <a:tcPr marL="68580" marR="68580" marT="0" marB="0"/>
                </a:tc>
              </a:tr>
            </a:tbl>
          </a:graphicData>
        </a:graphic>
      </p:graphicFrame>
    </p:spTree>
    <p:extLst>
      <p:ext uri="{BB962C8B-B14F-4D97-AF65-F5344CB8AC3E}">
        <p14:creationId xmlns:p14="http://schemas.microsoft.com/office/powerpoint/2010/main" val="40885493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323528" y="188640"/>
            <a:ext cx="8424936" cy="864645"/>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fontAlgn="auto">
              <a:spcAft>
                <a:spcPts val="0"/>
              </a:spcAft>
              <a:defRPr/>
            </a:pPr>
            <a:r>
              <a:rPr lang="kk-KZ"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Әдістемелік бірлестік, шығармашылық топ жұмыстарына </a:t>
            </a:r>
          </a:p>
          <a:p>
            <a:pPr algn="ctr" fontAlgn="auto">
              <a:spcAft>
                <a:spcPts val="0"/>
              </a:spcAft>
              <a:defRPr/>
            </a:pPr>
            <a:r>
              <a:rPr lang="kk-KZ"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қатысу</a:t>
            </a:r>
            <a:endParaRPr lang="ru-RU"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p:txBody>
      </p:sp>
      <p:graphicFrame>
        <p:nvGraphicFramePr>
          <p:cNvPr id="3" name="Group 47"/>
          <p:cNvGraphicFramePr>
            <a:graphicFrameLocks noGrp="1"/>
          </p:cNvGraphicFramePr>
          <p:nvPr>
            <p:extLst>
              <p:ext uri="{D42A27DB-BD31-4B8C-83A1-F6EECF244321}">
                <p14:modId xmlns:p14="http://schemas.microsoft.com/office/powerpoint/2010/main" val="2137848682"/>
              </p:ext>
            </p:extLst>
          </p:nvPr>
        </p:nvGraphicFramePr>
        <p:xfrm>
          <a:off x="189930" y="1412776"/>
          <a:ext cx="8692132" cy="4568825"/>
        </p:xfrm>
        <a:graphic>
          <a:graphicData uri="http://schemas.openxmlformats.org/drawingml/2006/table">
            <a:tbl>
              <a:tblPr/>
              <a:tblGrid>
                <a:gridCol w="2661633"/>
                <a:gridCol w="647917"/>
                <a:gridCol w="1397737"/>
                <a:gridCol w="2068469"/>
                <a:gridCol w="1916376"/>
              </a:tblGrid>
              <a:tr h="13684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Атауы</a:t>
                      </a:r>
                      <a:endPar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Мерзімі</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Т</a:t>
                      </a: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ақырыбы</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Қорытындысы, тезистер</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Деңгейі(аудандық, облыстық, республикалық, халықаралық)</a:t>
                      </a:r>
                      <a:endParaRPr kumimoji="0" lang="ru-RU" sz="1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Әдістемелік</a:t>
                      </a: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бірлестік</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Проблемалық топ</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Шығармашылық топ</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2015жыл</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«Бәйтерек» кәсіби қауымдастық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Бастауыш сынып мұғалімдер арасында фокус тобы құрылды; әріптестермен бірге зерттеу арқылы тәжірибені жетілдіру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Аймақтық </a:t>
                      </a:r>
                      <a:endPar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Сертификатталған мұғалімдердің қауымдастығы және т.б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2016 жыл</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«Тәжірибедегі рефлексия»</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Теория мен практиканы байланыстыра отырып, оқыту мен оқу процесіндегі олқылықтарды жою</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Аймақтық</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539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т.с.с.</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extLst>
      <p:ext uri="{BB962C8B-B14F-4D97-AF65-F5344CB8AC3E}">
        <p14:creationId xmlns:p14="http://schemas.microsoft.com/office/powerpoint/2010/main" val="17895390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p:cNvSpPr>
          <p:nvPr/>
        </p:nvSpPr>
        <p:spPr bwMode="auto">
          <a:xfrm>
            <a:off x="251520" y="1268760"/>
            <a:ext cx="8064500" cy="2520950"/>
          </a:xfrm>
          <a:prstGeom prst="rect">
            <a:avLst/>
          </a:prstGeom>
          <a:noFill/>
          <a:ln w="9525">
            <a:noFill/>
            <a:miter lim="800000"/>
            <a:headEnd/>
            <a:tailEnd/>
          </a:ln>
        </p:spPr>
        <p:txBody>
          <a:bodyPr anchor="ctr"/>
          <a:lstStyle/>
          <a:p>
            <a:pPr algn="ctr"/>
            <a:r>
              <a:rPr lang="kk-KZ" sz="4000" b="1" u="sng" dirty="0">
                <a:solidFill>
                  <a:srgbClr val="002060"/>
                </a:solidFill>
                <a:latin typeface="Calibri" pitchFamily="34" charset="0"/>
              </a:rPr>
              <a:t>ІҮ БӨЛІМ</a:t>
            </a:r>
            <a:br>
              <a:rPr lang="kk-KZ" sz="4000" b="1" u="sng" dirty="0">
                <a:solidFill>
                  <a:srgbClr val="002060"/>
                </a:solidFill>
                <a:latin typeface="Calibri" pitchFamily="34" charset="0"/>
              </a:rPr>
            </a:br>
            <a:r>
              <a:rPr lang="kk-KZ" sz="4000" b="1" dirty="0">
                <a:solidFill>
                  <a:srgbClr val="002060"/>
                </a:solidFill>
                <a:latin typeface="Calibri" pitchFamily="34" charset="0"/>
              </a:rPr>
              <a:t>Пән бойынша сабақтан тыс қызметі</a:t>
            </a:r>
            <a:endParaRPr lang="ru-RU" sz="4000" b="1" dirty="0">
              <a:solidFill>
                <a:srgbClr val="002060"/>
              </a:solidFill>
              <a:latin typeface="Calibri" pitchFamily="34" charset="0"/>
            </a:endParaRPr>
          </a:p>
        </p:txBody>
      </p:sp>
    </p:spTree>
    <p:extLst>
      <p:ext uri="{BB962C8B-B14F-4D97-AF65-F5344CB8AC3E}">
        <p14:creationId xmlns:p14="http://schemas.microsoft.com/office/powerpoint/2010/main" val="38077349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686247" y="260648"/>
            <a:ext cx="7774185" cy="442720"/>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fontAlgn="auto">
              <a:spcAft>
                <a:spcPts val="0"/>
              </a:spcAft>
              <a:defRPr/>
            </a:pPr>
            <a:r>
              <a:rPr lang="kk-KZ"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 Оқушылардың жетістіктері</a:t>
            </a:r>
            <a:endParaRPr lang="ru-RU" sz="24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p:txBody>
      </p:sp>
      <p:graphicFrame>
        <p:nvGraphicFramePr>
          <p:cNvPr id="3" name="Group 113"/>
          <p:cNvGraphicFramePr>
            <a:graphicFrameLocks noGrp="1"/>
          </p:cNvGraphicFramePr>
          <p:nvPr>
            <p:extLst>
              <p:ext uri="{D42A27DB-BD31-4B8C-83A1-F6EECF244321}">
                <p14:modId xmlns:p14="http://schemas.microsoft.com/office/powerpoint/2010/main" val="1157869075"/>
              </p:ext>
            </p:extLst>
          </p:nvPr>
        </p:nvGraphicFramePr>
        <p:xfrm>
          <a:off x="415925" y="620713"/>
          <a:ext cx="8332539" cy="6130290"/>
        </p:xfrm>
        <a:graphic>
          <a:graphicData uri="http://schemas.openxmlformats.org/drawingml/2006/table">
            <a:tbl>
              <a:tblPr/>
              <a:tblGrid>
                <a:gridCol w="1567377"/>
                <a:gridCol w="2079114"/>
                <a:gridCol w="928437"/>
                <a:gridCol w="2159529"/>
                <a:gridCol w="1598082"/>
              </a:tblGrid>
              <a:tr h="2159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Оқу жылы</a:t>
                      </a:r>
                      <a:endParaRPr kumimoji="0" lang="ru-RU"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Пәндік олимпиадаға қатысушылар саны</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Сыныбы</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Жүлделі орындар саны</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(сертификаттар, дипломдарды бірге ұсыну)</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Деңгейі(аудандық, облыстық, республикалық, халықаралық)</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23938">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2016-2017оқу жылы</a:t>
                      </a:r>
                      <a:endParaRPr kumimoji="0" lang="ru-RU" sz="1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 интеллектуалдық «Асыл тас» конкурсы,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 сынып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 орын</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Нұртанова Ақнұр,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Сайлауьаева Балым</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Муратова Дильназ,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223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 интеллектуалдық «Тұлпар» конкурсы</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1сынып</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Муратова Дильназ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Сайлауьаева Балым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Тлеубекова Аида</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11112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Облыстық интеллектуалдық «Балапан» зияткерлік турнирі</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1сынып</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 орын.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Құнанбаев Әкежан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Балым</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Нұртанова Ақнұр</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Саиілан Арыс</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096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extLst>
      <p:ext uri="{BB962C8B-B14F-4D97-AF65-F5344CB8AC3E}">
        <p14:creationId xmlns:p14="http://schemas.microsoft.com/office/powerpoint/2010/main" val="41232431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113"/>
          <p:cNvGraphicFramePr>
            <a:graphicFrameLocks noGrp="1"/>
          </p:cNvGraphicFramePr>
          <p:nvPr>
            <p:extLst>
              <p:ext uri="{D42A27DB-BD31-4B8C-83A1-F6EECF244321}">
                <p14:modId xmlns:p14="http://schemas.microsoft.com/office/powerpoint/2010/main" val="3095805399"/>
              </p:ext>
            </p:extLst>
          </p:nvPr>
        </p:nvGraphicFramePr>
        <p:xfrm>
          <a:off x="415925" y="620713"/>
          <a:ext cx="8728074" cy="6130290"/>
        </p:xfrm>
        <a:graphic>
          <a:graphicData uri="http://schemas.openxmlformats.org/drawingml/2006/table">
            <a:tbl>
              <a:tblPr/>
              <a:tblGrid>
                <a:gridCol w="1641778"/>
                <a:gridCol w="2177807"/>
                <a:gridCol w="972509"/>
                <a:gridCol w="2262039"/>
                <a:gridCol w="1673941"/>
              </a:tblGrid>
              <a:tr h="2159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Оқу жылы</a:t>
                      </a:r>
                      <a:endParaRPr kumimoji="0" lang="ru-RU"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Пәндік олимпиадаға қатысушылар саны</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Сыныбы</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Жүлделі орындар саны</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(сертификаттар, дипломдарды бірге ұсыну)</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Деңгейі(аудандық, облыстық, республикалық, халықаралық)</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23938">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2016-2017оқу жылы</a:t>
                      </a:r>
                      <a:endParaRPr kumimoji="0" lang="ru-RU" sz="1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 интеллектуалдық «Асыл тас» конкурсы,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 сынып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 орын</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Нұртанова Ақнұр,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Сайлауьаева Балым</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Муратова Дильназ,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223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 интеллектуалдық «Тұлпар» конкурсы</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1сынып</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Муратова Дильназ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Сайлауьаева Балым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Тлеубекова Аида</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11112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Облыстық интеллектуалдық «Балапан» зияткерлік турнирі</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1сынып</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 орын. </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Құнанбаев Әкежан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Балым</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Нұртанова Ақнұр</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ІІІ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Саиілан Арыс</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0" i="0" u="none" strike="noStrike" cap="none" normalizeH="0" baseline="0" smtClean="0">
                          <a:ln>
                            <a:noFill/>
                          </a:ln>
                          <a:solidFill>
                            <a:srgbClr val="002060"/>
                          </a:solidFill>
                          <a:effectLst/>
                          <a:latin typeface="Times New Roman" pitchFamily="18" charset="0"/>
                          <a:cs typeface="Times New Roman" pitchFamily="18" charset="0"/>
                        </a:rPr>
                        <a:t>Облыстық</a:t>
                      </a:r>
                      <a:endParaRPr kumimoji="0" lang="ru-RU" sz="1200" b="0"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0096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extLst>
      <p:ext uri="{BB962C8B-B14F-4D97-AF65-F5344CB8AC3E}">
        <p14:creationId xmlns:p14="http://schemas.microsoft.com/office/powerpoint/2010/main" val="983408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41"/>
          <p:cNvGraphicFramePr>
            <a:graphicFrameLocks noGrp="1"/>
          </p:cNvGraphicFramePr>
          <p:nvPr>
            <p:extLst>
              <p:ext uri="{D42A27DB-BD31-4B8C-83A1-F6EECF244321}">
                <p14:modId xmlns:p14="http://schemas.microsoft.com/office/powerpoint/2010/main" val="3636392021"/>
              </p:ext>
            </p:extLst>
          </p:nvPr>
        </p:nvGraphicFramePr>
        <p:xfrm>
          <a:off x="415925" y="333375"/>
          <a:ext cx="8332539" cy="5616575"/>
        </p:xfrm>
        <a:graphic>
          <a:graphicData uri="http://schemas.openxmlformats.org/drawingml/2006/table">
            <a:tbl>
              <a:tblPr/>
              <a:tblGrid>
                <a:gridCol w="1033913"/>
                <a:gridCol w="1874145"/>
                <a:gridCol w="1291679"/>
                <a:gridCol w="2640322"/>
                <a:gridCol w="1492480"/>
              </a:tblGrid>
              <a:tr h="628650">
                <a:tc row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2018-2019оқу жылы</a:t>
                      </a:r>
                      <a:endParaRPr kumimoji="0" lang="ru-RU" sz="14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4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933575">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060"/>
                          </a:solidFill>
                          <a:effectLst/>
                          <a:latin typeface="Times New Roman" pitchFamily="18" charset="0"/>
                          <a:cs typeface="Times New Roman" pitchFamily="18" charset="0"/>
                          <a:hlinkClick r:id="rId2"/>
                        </a:rPr>
                        <a:t>www.nio.kz</a:t>
                      </a: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Республикалық Ұлттық Интернет Олимпиада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3 сынып</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Айдынқызы Дильяра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Балтабеков Нұртас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Муратова Дильназ</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Құнанбаев Әкежан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Саиілан Арыс</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Республикалық</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65430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Халықаралық “Алтын жабағы” ойын-жарысы</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3 сынып</a:t>
                      </a: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Айдынқызы Дильяра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Муратова Дильназ</a:t>
                      </a: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2060"/>
                          </a:solidFill>
                          <a:effectLst/>
                          <a:latin typeface="Times New Roman" pitchFamily="18" charset="0"/>
                          <a:cs typeface="Times New Roman" pitchFamily="18" charset="0"/>
                        </a:rPr>
                        <a:t>Облыстық</a:t>
                      </a:r>
                      <a:endParaRPr kumimoji="0" lang="ru-RU" sz="1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00050">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49675" marR="49675"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extLst>
      <p:ext uri="{BB962C8B-B14F-4D97-AF65-F5344CB8AC3E}">
        <p14:creationId xmlns:p14="http://schemas.microsoft.com/office/powerpoint/2010/main" val="31344413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89"/>
          <p:cNvGraphicFramePr>
            <a:graphicFrameLocks/>
          </p:cNvGraphicFramePr>
          <p:nvPr>
            <p:extLst>
              <p:ext uri="{D42A27DB-BD31-4B8C-83A1-F6EECF244321}">
                <p14:modId xmlns:p14="http://schemas.microsoft.com/office/powerpoint/2010/main" val="730109476"/>
              </p:ext>
            </p:extLst>
          </p:nvPr>
        </p:nvGraphicFramePr>
        <p:xfrm>
          <a:off x="246654" y="476672"/>
          <a:ext cx="8915400" cy="6216333"/>
        </p:xfrm>
        <a:graphic>
          <a:graphicData uri="http://schemas.openxmlformats.org/drawingml/2006/table">
            <a:tbl>
              <a:tblPr/>
              <a:tblGrid>
                <a:gridCol w="1676400"/>
                <a:gridCol w="1677988"/>
                <a:gridCol w="1924050"/>
                <a:gridCol w="1925637"/>
                <a:gridCol w="1711325"/>
              </a:tblGrid>
              <a:tr h="395288">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260FB1"/>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260FB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260FB1"/>
                          </a:solidFill>
                          <a:effectLst/>
                          <a:latin typeface="Times New Roman" pitchFamily="18" charset="0"/>
                          <a:cs typeface="Times New Roman" pitchFamily="18" charset="0"/>
                        </a:rPr>
                        <a:t>2019-2020оқу жылы</a:t>
                      </a:r>
                      <a:endParaRPr kumimoji="0" lang="ru-RU" sz="1400" b="1" i="0" u="none" strike="noStrike" cap="none" normalizeH="0" baseline="0" smtClean="0">
                        <a:ln>
                          <a:noFill/>
                        </a:ln>
                        <a:solidFill>
                          <a:srgbClr val="260FB1"/>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smtClean="0">
                          <a:ln>
                            <a:noFill/>
                          </a:ln>
                          <a:solidFill>
                            <a:srgbClr val="260FB1"/>
                          </a:solidFill>
                          <a:effectLst/>
                          <a:latin typeface="Times New Roman" pitchFamily="18" charset="0"/>
                          <a:cs typeface="Times New Roman" pitchFamily="18" charset="0"/>
                        </a:rPr>
                        <a:t> </a:t>
                      </a:r>
                      <a:endParaRPr kumimoji="0" lang="ru-RU" sz="1400" b="1" i="0" u="none" strike="noStrike" cap="none" normalizeH="0" baseline="0" smtClean="0">
                        <a:ln>
                          <a:noFill/>
                        </a:ln>
                        <a:solidFill>
                          <a:srgbClr val="260FB1"/>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260FB1"/>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bg2"/>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bg2"/>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chemeClr val="bg2"/>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057275">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260FB1"/>
                          </a:solidFill>
                          <a:effectLst/>
                          <a:latin typeface="Times New Roman" pitchFamily="18" charset="0"/>
                          <a:cs typeface="Times New Roman" pitchFamily="18" charset="0"/>
                        </a:rPr>
                        <a:t> </a:t>
                      </a:r>
                      <a:r>
                        <a:rPr kumimoji="0" lang="kk-KZ" altLang="ja-JP" sz="900" b="1" i="1" u="none" strike="noStrike" cap="none" normalizeH="0" baseline="0" smtClean="0">
                          <a:ln>
                            <a:noFill/>
                          </a:ln>
                          <a:solidFill>
                            <a:schemeClr val="hlink"/>
                          </a:solidFill>
                          <a:effectLst/>
                          <a:latin typeface="Times New Roman" pitchFamily="18" charset="0"/>
                          <a:ea typeface="MS PGothic" pitchFamily="34" charset="-128"/>
                          <a:cs typeface="Arial" charset="0"/>
                        </a:rPr>
                        <a:t>Qaztest.kz</a:t>
                      </a:r>
                      <a:r>
                        <a:rPr kumimoji="0" lang="kk-KZ" altLang="ja-JP" sz="900" b="1" i="0" u="none" strike="noStrike" cap="none" normalizeH="0" baseline="0" smtClean="0">
                          <a:ln>
                            <a:noFill/>
                          </a:ln>
                          <a:solidFill>
                            <a:schemeClr val="hlink"/>
                          </a:solidFill>
                          <a:effectLst/>
                          <a:latin typeface="Times New Roman" pitchFamily="18" charset="0"/>
                          <a:ea typeface="MS PGothic" pitchFamily="34" charset="-128"/>
                          <a:cs typeface="Arial" charset="0"/>
                        </a:rPr>
                        <a:t> сайты. І Республикалық «Қазақстан үміті» олимпиадасы «Жаратылыстану»пәні бойынша</a:t>
                      </a:r>
                      <a:endParaRPr kumimoji="0" lang="ru-RU" sz="900" b="1" i="0" u="none" strike="noStrike" cap="none" normalizeH="0" baseline="0" smtClean="0">
                        <a:ln>
                          <a:noFill/>
                        </a:ln>
                        <a:solidFill>
                          <a:schemeClr val="hlink"/>
                        </a:solidFill>
                        <a:effectLst/>
                        <a:latin typeface="Times New Roman" pitchFamily="18" charset="0"/>
                        <a:cs typeface="Arial" charset="0"/>
                      </a:endParaRPr>
                    </a:p>
                  </a:txBody>
                  <a:tcPr marL="68580" marR="68580"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4 сынып</a:t>
                      </a:r>
                      <a:endParaRPr kumimoji="0" lang="ru-RU" sz="9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Құнанбаев Әкежан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Айдынқызы Дильяра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Нұртанова Ақнұр</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Саиілан Арыс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Муратова Дильназ</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Балтабеков Нұртас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Тлеубекова Аида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Балым</a:t>
                      </a:r>
                      <a:endParaRPr kumimoji="0" lang="ru-RU" sz="9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Республикалық</a:t>
                      </a:r>
                      <a:endParaRPr kumimoji="0" lang="ru-RU" sz="9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9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1433513">
                <a:tc vMerge="1">
                  <a:txBody>
                    <a:bodyPr/>
                    <a:lstStyle/>
                    <a:p>
                      <a:endParaRPr lang="ru-RU"/>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 </a:t>
                      </a:r>
                      <a:r>
                        <a:rPr kumimoji="0" lang="kk-KZ" altLang="ja-JP" sz="900" b="1" i="1" u="none" strike="noStrike" cap="none" normalizeH="0" baseline="0" smtClean="0">
                          <a:ln>
                            <a:noFill/>
                          </a:ln>
                          <a:solidFill>
                            <a:schemeClr val="hlink"/>
                          </a:solidFill>
                          <a:effectLst/>
                          <a:latin typeface="Times New Roman" pitchFamily="18" charset="0"/>
                          <a:ea typeface="MS PGothic" pitchFamily="34" charset="-128"/>
                          <a:cs typeface="Arial" charset="0"/>
                        </a:rPr>
                        <a:t>Qaztest.kz</a:t>
                      </a:r>
                      <a:r>
                        <a:rPr kumimoji="0" lang="kk-KZ" altLang="ja-JP" sz="900" b="1" i="0" u="none" strike="noStrike" cap="none" normalizeH="0" baseline="0" smtClean="0">
                          <a:ln>
                            <a:noFill/>
                          </a:ln>
                          <a:solidFill>
                            <a:schemeClr val="hlink"/>
                          </a:solidFill>
                          <a:effectLst/>
                          <a:latin typeface="Times New Roman" pitchFamily="18" charset="0"/>
                          <a:ea typeface="MS PGothic" pitchFamily="34" charset="-128"/>
                          <a:cs typeface="Arial" charset="0"/>
                        </a:rPr>
                        <a:t> сайты. І Республикалық «Қазақстан үміті» олимпиадасы «Дүниетанутану»пәні бойынша</a:t>
                      </a:r>
                      <a:endParaRPr kumimoji="0" lang="ru-RU" sz="900" b="1" i="0" u="none" strike="noStrike" cap="none" normalizeH="0" baseline="0" smtClean="0">
                        <a:ln>
                          <a:noFill/>
                        </a:ln>
                        <a:solidFill>
                          <a:schemeClr val="hlink"/>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9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4 сынып</a:t>
                      </a:r>
                      <a:endParaRPr kumimoji="0" lang="ru-RU" sz="9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 Құнанбаев Әкежан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Айдынқызы Дильяра</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Нұртанова Ақнұр</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Балтабеков Нұртас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Тлеубекова Аида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Муратова Дильназ</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Балым</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Саиілан Арыс</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9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9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9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9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dirty="0" smtClean="0">
                          <a:ln>
                            <a:noFill/>
                          </a:ln>
                          <a:solidFill>
                            <a:srgbClr val="002060"/>
                          </a:solidFill>
                          <a:effectLst/>
                          <a:latin typeface="Times New Roman" pitchFamily="18" charset="0"/>
                          <a:cs typeface="Times New Roman" pitchFamily="18" charset="0"/>
                        </a:rPr>
                        <a:t>Республикалық</a:t>
                      </a:r>
                      <a:endParaRPr kumimoji="0" lang="ru-RU" sz="9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9715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kk-KZ" sz="900" b="1" i="0" u="none" strike="noStrike" cap="none" normalizeH="0" baseline="0" smtClean="0">
                          <a:ln>
                            <a:noFill/>
                          </a:ln>
                          <a:solidFill>
                            <a:schemeClr val="hlink"/>
                          </a:solidFill>
                          <a:effectLst/>
                          <a:latin typeface="Calibri" pitchFamily="34" charset="0"/>
                          <a:ea typeface="MS Mincho" pitchFamily="49" charset="-128"/>
                          <a:cs typeface="Times New Roman" pitchFamily="18" charset="0"/>
                        </a:rPr>
                        <a:t>Халықаралық «Адам және табиғат» ойын-жарысы</a:t>
                      </a:r>
                      <a:r>
                        <a:rPr kumimoji="0" lang="kk-KZ" sz="900" b="1" i="0" u="none" strike="noStrike" cap="none" normalizeH="0" baseline="0" smtClean="0">
                          <a:ln>
                            <a:noFill/>
                          </a:ln>
                          <a:solidFill>
                            <a:schemeClr val="hlink"/>
                          </a:solidFill>
                          <a:effectLst/>
                          <a:latin typeface="Times New Roman" pitchFamily="18" charset="0"/>
                          <a:ea typeface="MS Mincho" pitchFamily="49" charset="-128"/>
                          <a:cs typeface="Times New Roman" pitchFamily="18" charset="0"/>
                        </a:rPr>
                        <a:t> </a:t>
                      </a:r>
                      <a:endParaRPr kumimoji="0" lang="ru-RU" sz="900" b="1" i="0" u="none" strike="noStrike" cap="none" normalizeH="0" baseline="0" smtClean="0">
                        <a:ln>
                          <a:noFill/>
                        </a:ln>
                        <a:solidFill>
                          <a:schemeClr val="hlink"/>
                        </a:solidFill>
                        <a:effectLst/>
                        <a:latin typeface="Times New Roman" pitchFamily="18" charset="0"/>
                        <a:ea typeface="MS Mincho" pitchFamily="49" charset="-128"/>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4 сынып</a:t>
                      </a:r>
                      <a:endParaRPr kumimoji="0" lang="ru-RU" sz="9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smtClean="0">
                          <a:ln>
                            <a:noFill/>
                          </a:ln>
                          <a:solidFill>
                            <a:srgbClr val="002060"/>
                          </a:solidFill>
                          <a:effectLst/>
                          <a:latin typeface="Times New Roman" pitchFamily="18" charset="0"/>
                          <a:cs typeface="Times New Roman" pitchFamily="18" charset="0"/>
                        </a:rPr>
                        <a:t> ІІ орын</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Саиілан Арыс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Балым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Сайлаубаева Айзере</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 Балтабеков Нұртас</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Муратова Дильназ </a:t>
                      </a:r>
                    </a:p>
                    <a:p>
                      <a:pPr marL="0" marR="0" lvl="0" indent="0" algn="l" defTabSz="914400" rtl="0" eaLnBrk="1" fontAlgn="base" latinLnBrk="0" hangingPunct="1">
                        <a:lnSpc>
                          <a:spcPct val="100000"/>
                        </a:lnSpc>
                        <a:spcBef>
                          <a:spcPct val="0"/>
                        </a:spcBef>
                        <a:spcAft>
                          <a:spcPct val="0"/>
                        </a:spcAft>
                        <a:buClrTx/>
                        <a:buSzTx/>
                        <a:buFontTx/>
                        <a:buNone/>
                        <a:tabLst/>
                      </a:pPr>
                      <a:r>
                        <a:rPr kumimoji="0" lang="kk-KZ" sz="900" b="1" i="0" u="none" strike="noStrike" cap="none" normalizeH="0" baseline="0" smtClean="0">
                          <a:ln>
                            <a:noFill/>
                          </a:ln>
                          <a:solidFill>
                            <a:srgbClr val="002060"/>
                          </a:solidFill>
                          <a:effectLst/>
                          <a:latin typeface="Times New Roman" pitchFamily="18" charset="0"/>
                          <a:cs typeface="Times New Roman" pitchFamily="18" charset="0"/>
                        </a:rPr>
                        <a:t>Барлықбаев Нұрдәулет</a:t>
                      </a:r>
                      <a:endParaRPr kumimoji="0" lang="ru-RU" sz="9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974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rgbClr val="002060"/>
                        </a:solidFill>
                        <a:effectLst/>
                        <a:latin typeface="Times New Roman" pitchFamily="18"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bl>
          </a:graphicData>
        </a:graphic>
      </p:graphicFrame>
    </p:spTree>
    <p:extLst>
      <p:ext uri="{BB962C8B-B14F-4D97-AF65-F5344CB8AC3E}">
        <p14:creationId xmlns:p14="http://schemas.microsoft.com/office/powerpoint/2010/main" val="38090017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0" descr="C:\WINDOWS\Temp\msohtmlclip1\01\clip_image001.jpg"/>
          <p:cNvPicPr>
            <a:picLocks noChangeAspect="1" noChangeArrowheads="1"/>
          </p:cNvPicPr>
          <p:nvPr/>
        </p:nvPicPr>
        <p:blipFill>
          <a:blip r:embed="rId2"/>
          <a:srcRect/>
          <a:stretch>
            <a:fillRect/>
          </a:stretch>
        </p:blipFill>
        <p:spPr bwMode="auto">
          <a:xfrm>
            <a:off x="0" y="0"/>
            <a:ext cx="4572000" cy="6276975"/>
          </a:xfrm>
          <a:prstGeom prst="rect">
            <a:avLst/>
          </a:prstGeom>
          <a:noFill/>
          <a:ln w="9525">
            <a:noFill/>
            <a:miter lim="800000"/>
            <a:headEnd/>
            <a:tailEnd/>
          </a:ln>
        </p:spPr>
      </p:pic>
      <p:pic>
        <p:nvPicPr>
          <p:cNvPr id="3" name="Picture 5"/>
          <p:cNvPicPr>
            <a:picLocks noChangeAspect="1" noChangeArrowheads="1"/>
          </p:cNvPicPr>
          <p:nvPr/>
        </p:nvPicPr>
        <p:blipFill>
          <a:blip r:embed="rId3"/>
          <a:srcRect/>
          <a:stretch>
            <a:fillRect/>
          </a:stretch>
        </p:blipFill>
        <p:spPr bwMode="auto">
          <a:xfrm>
            <a:off x="4665663" y="0"/>
            <a:ext cx="4610100" cy="6286500"/>
          </a:xfrm>
          <a:prstGeom prst="rect">
            <a:avLst/>
          </a:prstGeom>
          <a:noFill/>
          <a:ln w="9525">
            <a:noFill/>
            <a:miter lim="800000"/>
            <a:headEnd/>
            <a:tailEnd/>
          </a:ln>
        </p:spPr>
      </p:pic>
    </p:spTree>
    <p:extLst>
      <p:ext uri="{BB962C8B-B14F-4D97-AF65-F5344CB8AC3E}">
        <p14:creationId xmlns:p14="http://schemas.microsoft.com/office/powerpoint/2010/main" val="4116404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ЧИП 006"/>
          <p:cNvPicPr>
            <a:picLocks noChangeAspect="1" noChangeArrowheads="1"/>
          </p:cNvPicPr>
          <p:nvPr/>
        </p:nvPicPr>
        <p:blipFill>
          <a:blip r:embed="rId2"/>
          <a:srcRect/>
          <a:stretch>
            <a:fillRect/>
          </a:stretch>
        </p:blipFill>
        <p:spPr bwMode="auto">
          <a:xfrm>
            <a:off x="0" y="0"/>
            <a:ext cx="4716016" cy="5943600"/>
          </a:xfrm>
          <a:prstGeom prst="rect">
            <a:avLst/>
          </a:prstGeom>
          <a:noFill/>
          <a:ln w="9525">
            <a:noFill/>
            <a:miter lim="800000"/>
            <a:headEnd/>
            <a:tailEnd/>
          </a:ln>
        </p:spPr>
      </p:pic>
      <p:pic>
        <p:nvPicPr>
          <p:cNvPr id="3" name="Picture 5"/>
          <p:cNvPicPr>
            <a:picLocks noChangeAspect="1" noChangeArrowheads="1"/>
          </p:cNvPicPr>
          <p:nvPr/>
        </p:nvPicPr>
        <p:blipFill>
          <a:blip r:embed="rId3"/>
          <a:srcRect/>
          <a:stretch>
            <a:fillRect/>
          </a:stretch>
        </p:blipFill>
        <p:spPr bwMode="auto">
          <a:xfrm>
            <a:off x="4547129" y="0"/>
            <a:ext cx="4201336" cy="6092825"/>
          </a:xfrm>
          <a:prstGeom prst="rect">
            <a:avLst/>
          </a:prstGeom>
          <a:noFill/>
          <a:ln w="9525">
            <a:noFill/>
            <a:miter lim="800000"/>
            <a:headEnd/>
            <a:tailEnd/>
          </a:ln>
        </p:spPr>
      </p:pic>
    </p:spTree>
    <p:extLst>
      <p:ext uri="{BB962C8B-B14F-4D97-AF65-F5344CB8AC3E}">
        <p14:creationId xmlns:p14="http://schemas.microsoft.com/office/powerpoint/2010/main" val="36857635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diplom119465"/>
          <p:cNvPicPr>
            <a:picLocks noChangeAspect="1" noChangeArrowheads="1"/>
          </p:cNvPicPr>
          <p:nvPr/>
        </p:nvPicPr>
        <p:blipFill>
          <a:blip r:embed="rId2"/>
          <a:srcRect/>
          <a:stretch>
            <a:fillRect/>
          </a:stretch>
        </p:blipFill>
        <p:spPr bwMode="auto">
          <a:xfrm>
            <a:off x="1208088" y="549275"/>
            <a:ext cx="7756400" cy="5256213"/>
          </a:xfrm>
          <a:prstGeom prst="rect">
            <a:avLst/>
          </a:prstGeom>
          <a:noFill/>
        </p:spPr>
      </p:pic>
    </p:spTree>
    <p:extLst>
      <p:ext uri="{BB962C8B-B14F-4D97-AF65-F5344CB8AC3E}">
        <p14:creationId xmlns:p14="http://schemas.microsoft.com/office/powerpoint/2010/main" val="36717383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diplom118509"/>
          <p:cNvPicPr>
            <a:picLocks noChangeAspect="1" noChangeArrowheads="1"/>
          </p:cNvPicPr>
          <p:nvPr/>
        </p:nvPicPr>
        <p:blipFill>
          <a:blip r:embed="rId2"/>
          <a:srcRect/>
          <a:stretch>
            <a:fillRect/>
          </a:stretch>
        </p:blipFill>
        <p:spPr bwMode="auto">
          <a:xfrm>
            <a:off x="704851" y="404813"/>
            <a:ext cx="7971606" cy="5832475"/>
          </a:xfrm>
          <a:prstGeom prst="rect">
            <a:avLst/>
          </a:prstGeom>
          <a:noFill/>
        </p:spPr>
      </p:pic>
    </p:spTree>
    <p:extLst>
      <p:ext uri="{BB962C8B-B14F-4D97-AF65-F5344CB8AC3E}">
        <p14:creationId xmlns:p14="http://schemas.microsoft.com/office/powerpoint/2010/main" val="2404199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diplom119431"/>
          <p:cNvPicPr>
            <a:picLocks noChangeAspect="1" noChangeArrowheads="1"/>
          </p:cNvPicPr>
          <p:nvPr/>
        </p:nvPicPr>
        <p:blipFill>
          <a:blip r:embed="rId2"/>
          <a:srcRect/>
          <a:stretch>
            <a:fillRect/>
          </a:stretch>
        </p:blipFill>
        <p:spPr bwMode="auto">
          <a:xfrm>
            <a:off x="992188" y="332656"/>
            <a:ext cx="7056437" cy="5558557"/>
          </a:xfrm>
          <a:prstGeom prst="rect">
            <a:avLst/>
          </a:prstGeom>
          <a:noFill/>
          <a:ln w="9525">
            <a:noFill/>
            <a:miter lim="800000"/>
            <a:headEnd/>
            <a:tailEnd/>
          </a:ln>
        </p:spPr>
      </p:pic>
    </p:spTree>
    <p:extLst>
      <p:ext uri="{BB962C8B-B14F-4D97-AF65-F5344CB8AC3E}">
        <p14:creationId xmlns:p14="http://schemas.microsoft.com/office/powerpoint/2010/main" val="245665734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2533</Words>
  <Application>Microsoft Office PowerPoint</Application>
  <PresentationFormat>Экран (4:3)</PresentationFormat>
  <Paragraphs>815</Paragraphs>
  <Slides>60</Slides>
  <Notes>0</Notes>
  <HiddenSlides>0</HiddenSlides>
  <MMClips>0</MMClips>
  <ScaleCrop>false</ScaleCrop>
  <HeadingPairs>
    <vt:vector size="6" baseType="variant">
      <vt:variant>
        <vt:lpstr>Тема</vt:lpstr>
      </vt:variant>
      <vt:variant>
        <vt:i4>2</vt:i4>
      </vt:variant>
      <vt:variant>
        <vt:lpstr>Внедренные серверы OLE</vt:lpstr>
      </vt:variant>
      <vt:variant>
        <vt:i4>1</vt:i4>
      </vt:variant>
      <vt:variant>
        <vt:lpstr>Заголовки слайдов</vt:lpstr>
      </vt:variant>
      <vt:variant>
        <vt:i4>60</vt:i4>
      </vt:variant>
    </vt:vector>
  </HeadingPairs>
  <TitlesOfParts>
    <vt:vector size="63" baseType="lpstr">
      <vt:lpstr>Тема Office</vt:lpstr>
      <vt:lpstr>1_Тема Office</vt:lpstr>
      <vt:lpstr>Диаграмма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87</cp:revision>
  <dcterms:created xsi:type="dcterms:W3CDTF">2018-06-08T09:59:54Z</dcterms:created>
  <dcterms:modified xsi:type="dcterms:W3CDTF">2020-05-29T11:27:19Z</dcterms:modified>
</cp:coreProperties>
</file>