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1" r:id="rId6"/>
    <p:sldId id="262" r:id="rId7"/>
    <p:sldId id="264" r:id="rId8"/>
    <p:sldId id="263" r:id="rId9"/>
    <p:sldId id="265" r:id="rId10"/>
    <p:sldId id="266" r:id="rId11"/>
    <p:sldId id="267" r:id="rId12"/>
    <p:sldId id="268" r:id="rId13"/>
    <p:sldId id="269" r:id="rId14"/>
  </p:sldIdLst>
  <p:sldSz cx="6858000" cy="9906000" type="A4"/>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52" autoAdjust="0"/>
    <p:restoredTop sz="94643" autoAdjust="0"/>
  </p:normalViewPr>
  <p:slideViewPr>
    <p:cSldViewPr>
      <p:cViewPr varScale="1">
        <p:scale>
          <a:sx n="48" d="100"/>
          <a:sy n="48" d="100"/>
        </p:scale>
        <p:origin x="-1200" y="-96"/>
      </p:cViewPr>
      <p:guideLst>
        <p:guide orient="horz" pos="3120"/>
        <p:guide pos="2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1050;&#1085;&#1080;&#1075;&#1072;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1050;&#1085;&#1080;&#1075;&#1072;1"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sz="1400">
                <a:latin typeface="Times New Roman" pitchFamily="18" charset="0"/>
                <a:cs typeface="Times New Roman" pitchFamily="18" charset="0"/>
              </a:defRPr>
            </a:pPr>
            <a:r>
              <a:rPr lang="ru-RU" sz="1400">
                <a:latin typeface="Times New Roman" pitchFamily="18" charset="0"/>
                <a:cs typeface="Times New Roman" pitchFamily="18" charset="0"/>
              </a:rPr>
              <a:t>Үш жылдық  білім сапасының динамикасы</a:t>
            </a:r>
            <a:endParaRPr lang="en-US" sz="1400">
              <a:latin typeface="Times New Roman" pitchFamily="18" charset="0"/>
              <a:cs typeface="Times New Roman" pitchFamily="18" charset="0"/>
            </a:endParaRPr>
          </a:p>
          <a:p>
            <a:pPr>
              <a:defRPr sz="1400">
                <a:latin typeface="Times New Roman" pitchFamily="18" charset="0"/>
                <a:cs typeface="Times New Roman" pitchFamily="18" charset="0"/>
              </a:defRPr>
            </a:pPr>
            <a:r>
              <a:rPr lang="ru-RU" sz="1400">
                <a:latin typeface="Times New Roman" pitchFamily="18" charset="0"/>
                <a:cs typeface="Times New Roman" pitchFamily="18" charset="0"/>
              </a:rPr>
              <a:t>Сынып мұғалімі : Мукушева  Ж.Н  </a:t>
            </a:r>
          </a:p>
        </c:rich>
      </c:tx>
      <c:layout>
        <c:manualLayout>
          <c:xMode val="edge"/>
          <c:yMode val="edge"/>
          <c:x val="9.876377952755909E-2"/>
          <c:y val="0"/>
        </c:manualLayout>
      </c:layout>
    </c:title>
    <c:plotArea>
      <c:layout/>
      <c:barChart>
        <c:barDir val="col"/>
        <c:grouping val="clustered"/>
        <c:ser>
          <c:idx val="0"/>
          <c:order val="0"/>
          <c:tx>
            <c:strRef>
              <c:f>Лист1!$B$7</c:f>
              <c:strCache>
                <c:ptCount val="1"/>
                <c:pt idx="0">
                  <c:v>әдебиеттік оқу</c:v>
                </c:pt>
              </c:strCache>
            </c:strRef>
          </c:tx>
          <c:dLbls>
            <c:txPr>
              <a:bodyPr/>
              <a:lstStyle/>
              <a:p>
                <a:pPr>
                  <a:defRPr sz="1400">
                    <a:latin typeface="Times New Roman" pitchFamily="18" charset="0"/>
                    <a:cs typeface="Times New Roman" pitchFamily="18" charset="0"/>
                  </a:defRPr>
                </a:pPr>
                <a:endParaRPr lang="ru-RU"/>
              </a:p>
            </c:txPr>
            <c:showVal val="1"/>
          </c:dLbls>
          <c:cat>
            <c:multiLvlStrRef>
              <c:f>Лист1!$C$5:$E$6</c:f>
              <c:multiLvlStrCache>
                <c:ptCount val="3"/>
                <c:lvl>
                  <c:pt idx="0">
                    <c:v>2 "Г"</c:v>
                  </c:pt>
                  <c:pt idx="1">
                    <c:v>3 "Ә"</c:v>
                  </c:pt>
                  <c:pt idx="2">
                    <c:v>4 "Ә"</c:v>
                  </c:pt>
                </c:lvl>
                <c:lvl>
                  <c:pt idx="0">
                    <c:v>2012-2013</c:v>
                  </c:pt>
                  <c:pt idx="1">
                    <c:v>2013-2014</c:v>
                  </c:pt>
                  <c:pt idx="2">
                    <c:v>2014-2015</c:v>
                  </c:pt>
                </c:lvl>
              </c:multiLvlStrCache>
            </c:multiLvlStrRef>
          </c:cat>
          <c:val>
            <c:numRef>
              <c:f>Лист1!$C$7:$E$7</c:f>
              <c:numCache>
                <c:formatCode>0%</c:formatCode>
                <c:ptCount val="3"/>
                <c:pt idx="0">
                  <c:v>0.78</c:v>
                </c:pt>
                <c:pt idx="1">
                  <c:v>0.8</c:v>
                </c:pt>
                <c:pt idx="2">
                  <c:v>0.83</c:v>
                </c:pt>
              </c:numCache>
            </c:numRef>
          </c:val>
        </c:ser>
        <c:ser>
          <c:idx val="1"/>
          <c:order val="1"/>
          <c:tx>
            <c:strRef>
              <c:f>Лист1!$B$8</c:f>
              <c:strCache>
                <c:ptCount val="1"/>
                <c:pt idx="0">
                  <c:v>қазақ тілі </c:v>
                </c:pt>
              </c:strCache>
            </c:strRef>
          </c:tx>
          <c:dLbls>
            <c:txPr>
              <a:bodyPr/>
              <a:lstStyle/>
              <a:p>
                <a:pPr>
                  <a:defRPr sz="1400">
                    <a:latin typeface="Times New Roman" pitchFamily="18" charset="0"/>
                    <a:cs typeface="Times New Roman" pitchFamily="18" charset="0"/>
                  </a:defRPr>
                </a:pPr>
                <a:endParaRPr lang="ru-RU"/>
              </a:p>
            </c:txPr>
            <c:showVal val="1"/>
          </c:dLbls>
          <c:cat>
            <c:multiLvlStrRef>
              <c:f>Лист1!$C$5:$E$6</c:f>
              <c:multiLvlStrCache>
                <c:ptCount val="3"/>
                <c:lvl>
                  <c:pt idx="0">
                    <c:v>2 "Г"</c:v>
                  </c:pt>
                  <c:pt idx="1">
                    <c:v>3 "Ә"</c:v>
                  </c:pt>
                  <c:pt idx="2">
                    <c:v>4 "Ә"</c:v>
                  </c:pt>
                </c:lvl>
                <c:lvl>
                  <c:pt idx="0">
                    <c:v>2012-2013</c:v>
                  </c:pt>
                  <c:pt idx="1">
                    <c:v>2013-2014</c:v>
                  </c:pt>
                  <c:pt idx="2">
                    <c:v>2014-2015</c:v>
                  </c:pt>
                </c:lvl>
              </c:multiLvlStrCache>
            </c:multiLvlStrRef>
          </c:cat>
          <c:val>
            <c:numRef>
              <c:f>Лист1!$C$8:$E$8</c:f>
              <c:numCache>
                <c:formatCode>0%</c:formatCode>
                <c:ptCount val="3"/>
                <c:pt idx="0">
                  <c:v>0.7</c:v>
                </c:pt>
                <c:pt idx="1">
                  <c:v>0.74</c:v>
                </c:pt>
                <c:pt idx="2">
                  <c:v>0.78</c:v>
                </c:pt>
              </c:numCache>
            </c:numRef>
          </c:val>
        </c:ser>
        <c:axId val="157198208"/>
        <c:axId val="159250304"/>
      </c:barChart>
      <c:catAx>
        <c:axId val="157198208"/>
        <c:scaling>
          <c:orientation val="minMax"/>
        </c:scaling>
        <c:axPos val="b"/>
        <c:tickLblPos val="nextTo"/>
        <c:txPr>
          <a:bodyPr/>
          <a:lstStyle/>
          <a:p>
            <a:pPr>
              <a:defRPr sz="1400">
                <a:latin typeface="Times New Roman" pitchFamily="18" charset="0"/>
                <a:cs typeface="Times New Roman" pitchFamily="18" charset="0"/>
              </a:defRPr>
            </a:pPr>
            <a:endParaRPr lang="ru-RU"/>
          </a:p>
        </c:txPr>
        <c:crossAx val="159250304"/>
        <c:crosses val="autoZero"/>
        <c:auto val="1"/>
        <c:lblAlgn val="ctr"/>
        <c:lblOffset val="100"/>
      </c:catAx>
      <c:valAx>
        <c:axId val="159250304"/>
        <c:scaling>
          <c:orientation val="minMax"/>
        </c:scaling>
        <c:axPos val="l"/>
        <c:majorGridlines/>
        <c:numFmt formatCode="0%" sourceLinked="1"/>
        <c:tickLblPos val="nextTo"/>
        <c:crossAx val="157198208"/>
        <c:crosses val="autoZero"/>
        <c:crossBetween val="between"/>
      </c:valAx>
    </c:plotArea>
    <c:legend>
      <c:legendPos val="r"/>
      <c:layout/>
      <c:txPr>
        <a:bodyPr/>
        <a:lstStyle/>
        <a:p>
          <a:pPr>
            <a:defRPr sz="1400">
              <a:latin typeface="Times New Roman" pitchFamily="18" charset="0"/>
              <a:cs typeface="Times New Roman" pitchFamily="18" charset="0"/>
            </a:defRPr>
          </a:pPr>
          <a:endParaRPr lang="ru-RU"/>
        </a:p>
      </c:txPr>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pPr>
            <a:r>
              <a:rPr lang="ru-RU" sz="1400">
                <a:latin typeface="Times New Roman" pitchFamily="18" charset="0"/>
                <a:cs typeface="Times New Roman" pitchFamily="18" charset="0"/>
              </a:rPr>
              <a:t>Үш жылдық пәндік  білім сапасының динамикасы</a:t>
            </a:r>
          </a:p>
          <a:p>
            <a:pPr>
              <a:defRPr/>
            </a:pPr>
            <a:r>
              <a:rPr lang="ru-RU" sz="1400">
                <a:latin typeface="Times New Roman" pitchFamily="18" charset="0"/>
                <a:cs typeface="Times New Roman" pitchFamily="18" charset="0"/>
              </a:rPr>
              <a:t>Сынып мұғалімі : Мукушева  Ж.Н  </a:t>
            </a:r>
          </a:p>
        </c:rich>
      </c:tx>
      <c:layout>
        <c:manualLayout>
          <c:xMode val="edge"/>
          <c:yMode val="edge"/>
          <c:x val="0.10431933508311461"/>
          <c:y val="0"/>
        </c:manualLayout>
      </c:layout>
    </c:title>
    <c:plotArea>
      <c:layout/>
      <c:barChart>
        <c:barDir val="col"/>
        <c:grouping val="clustered"/>
        <c:ser>
          <c:idx val="0"/>
          <c:order val="0"/>
          <c:tx>
            <c:strRef>
              <c:f>Лист1!$C$5:$C$6</c:f>
              <c:strCache>
                <c:ptCount val="1"/>
                <c:pt idx="0">
                  <c:v>2012-2013 2 "Г"</c:v>
                </c:pt>
              </c:strCache>
            </c:strRef>
          </c:tx>
          <c:dLbls>
            <c:showVal val="1"/>
          </c:dLbls>
          <c:cat>
            <c:strRef>
              <c:f>Лист1!$B$7:$B$10</c:f>
              <c:strCache>
                <c:ptCount val="4"/>
                <c:pt idx="0">
                  <c:v>әдебиеттік оқу</c:v>
                </c:pt>
                <c:pt idx="1">
                  <c:v>қазақ тілі </c:v>
                </c:pt>
                <c:pt idx="2">
                  <c:v>математика </c:v>
                </c:pt>
                <c:pt idx="3">
                  <c:v>дүниетану </c:v>
                </c:pt>
              </c:strCache>
            </c:strRef>
          </c:cat>
          <c:val>
            <c:numRef>
              <c:f>Лист1!$C$7:$C$10</c:f>
              <c:numCache>
                <c:formatCode>0%</c:formatCode>
                <c:ptCount val="4"/>
                <c:pt idx="0">
                  <c:v>0.78</c:v>
                </c:pt>
                <c:pt idx="1">
                  <c:v>0.7</c:v>
                </c:pt>
                <c:pt idx="2">
                  <c:v>0.68</c:v>
                </c:pt>
                <c:pt idx="3">
                  <c:v>0.74</c:v>
                </c:pt>
              </c:numCache>
            </c:numRef>
          </c:val>
        </c:ser>
        <c:ser>
          <c:idx val="1"/>
          <c:order val="1"/>
          <c:tx>
            <c:strRef>
              <c:f>Лист1!$D$5:$D$6</c:f>
              <c:strCache>
                <c:ptCount val="1"/>
                <c:pt idx="0">
                  <c:v>2013-2014 3 "Ә"</c:v>
                </c:pt>
              </c:strCache>
            </c:strRef>
          </c:tx>
          <c:dLbls>
            <c:dLblPos val="ctr"/>
            <c:showVal val="1"/>
          </c:dLbls>
          <c:cat>
            <c:strRef>
              <c:f>Лист1!$B$7:$B$10</c:f>
              <c:strCache>
                <c:ptCount val="4"/>
                <c:pt idx="0">
                  <c:v>әдебиеттік оқу</c:v>
                </c:pt>
                <c:pt idx="1">
                  <c:v>қазақ тілі </c:v>
                </c:pt>
                <c:pt idx="2">
                  <c:v>математика </c:v>
                </c:pt>
                <c:pt idx="3">
                  <c:v>дүниетану </c:v>
                </c:pt>
              </c:strCache>
            </c:strRef>
          </c:cat>
          <c:val>
            <c:numRef>
              <c:f>Лист1!$D$7:$D$10</c:f>
              <c:numCache>
                <c:formatCode>0%</c:formatCode>
                <c:ptCount val="4"/>
                <c:pt idx="0">
                  <c:v>0.8</c:v>
                </c:pt>
                <c:pt idx="1">
                  <c:v>0.74</c:v>
                </c:pt>
                <c:pt idx="2">
                  <c:v>0.7</c:v>
                </c:pt>
                <c:pt idx="3">
                  <c:v>0.78</c:v>
                </c:pt>
              </c:numCache>
            </c:numRef>
          </c:val>
        </c:ser>
        <c:ser>
          <c:idx val="2"/>
          <c:order val="2"/>
          <c:tx>
            <c:strRef>
              <c:f>Лист1!$E$5:$E$6</c:f>
              <c:strCache>
                <c:ptCount val="1"/>
                <c:pt idx="0">
                  <c:v>2014-2015 4 "Ә"</c:v>
                </c:pt>
              </c:strCache>
            </c:strRef>
          </c:tx>
          <c:dLbls>
            <c:showVal val="1"/>
          </c:dLbls>
          <c:cat>
            <c:strRef>
              <c:f>Лист1!$B$7:$B$10</c:f>
              <c:strCache>
                <c:ptCount val="4"/>
                <c:pt idx="0">
                  <c:v>әдебиеттік оқу</c:v>
                </c:pt>
                <c:pt idx="1">
                  <c:v>қазақ тілі </c:v>
                </c:pt>
                <c:pt idx="2">
                  <c:v>математика </c:v>
                </c:pt>
                <c:pt idx="3">
                  <c:v>дүниетану </c:v>
                </c:pt>
              </c:strCache>
            </c:strRef>
          </c:cat>
          <c:val>
            <c:numRef>
              <c:f>Лист1!$E$7:$E$10</c:f>
              <c:numCache>
                <c:formatCode>0%</c:formatCode>
                <c:ptCount val="4"/>
                <c:pt idx="0">
                  <c:v>0.83</c:v>
                </c:pt>
                <c:pt idx="1">
                  <c:v>0.78</c:v>
                </c:pt>
                <c:pt idx="2">
                  <c:v>0.73</c:v>
                </c:pt>
                <c:pt idx="3">
                  <c:v>0.8</c:v>
                </c:pt>
              </c:numCache>
            </c:numRef>
          </c:val>
        </c:ser>
        <c:axId val="149771776"/>
        <c:axId val="149773312"/>
      </c:barChart>
      <c:catAx>
        <c:axId val="149771776"/>
        <c:scaling>
          <c:orientation val="minMax"/>
        </c:scaling>
        <c:axPos val="b"/>
        <c:tickLblPos val="nextTo"/>
        <c:txPr>
          <a:bodyPr/>
          <a:lstStyle/>
          <a:p>
            <a:pPr>
              <a:defRPr sz="1400">
                <a:latin typeface="Times New Roman" pitchFamily="18" charset="0"/>
                <a:cs typeface="Times New Roman" pitchFamily="18" charset="0"/>
              </a:defRPr>
            </a:pPr>
            <a:endParaRPr lang="ru-RU"/>
          </a:p>
        </c:txPr>
        <c:crossAx val="149773312"/>
        <c:crosses val="autoZero"/>
        <c:auto val="1"/>
        <c:lblAlgn val="ctr"/>
        <c:lblOffset val="100"/>
      </c:catAx>
      <c:valAx>
        <c:axId val="149773312"/>
        <c:scaling>
          <c:orientation val="minMax"/>
        </c:scaling>
        <c:axPos val="l"/>
        <c:majorGridlines/>
        <c:numFmt formatCode="0%" sourceLinked="1"/>
        <c:tickLblPos val="nextTo"/>
        <c:crossAx val="149771776"/>
        <c:crosses val="autoZero"/>
        <c:crossBetween val="between"/>
      </c:valAx>
    </c:plotArea>
    <c:legend>
      <c:legendPos val="r"/>
      <c:layout/>
    </c:legend>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3077283"/>
            <a:ext cx="5829300" cy="212336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6365522"/>
            <a:ext cx="5829300" cy="1967442"/>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4290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348615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1" y="394406"/>
            <a:ext cx="2256235" cy="1678517"/>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934201"/>
            <a:ext cx="4114800" cy="818622"/>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50" y="396701"/>
            <a:ext cx="1543050" cy="845220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342900" y="396701"/>
            <a:ext cx="4514850" cy="845220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183472-1883-483D-8EC6-41D27BC8549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39999">
              <a:srgbClr val="85C2FF"/>
            </a:gs>
            <a:gs pos="70000">
              <a:srgbClr val="C4D6EB"/>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09909562-7F2D-4AB2-998F-DA2EF3A974C1}" type="datetimeFigureOut">
              <a:rPr lang="ru-RU" smtClean="0"/>
              <a:pPr/>
              <a:t>16.02.2015</a:t>
            </a:fld>
            <a:endParaRPr lang="ru-RU"/>
          </a:p>
        </p:txBody>
      </p:sp>
      <p:sp>
        <p:nvSpPr>
          <p:cNvPr id="5" name="Нижний колонтитул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41183472-1883-483D-8EC6-41D27BC8549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FFF00"/>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pic>
        <p:nvPicPr>
          <p:cNvPr id="4" name="Рисунок 3" descr="D:\Документы\Рабочий стол\Фото .jpg"/>
          <p:cNvPicPr/>
          <p:nvPr/>
        </p:nvPicPr>
        <p:blipFill>
          <a:blip r:embed="rId2" cstate="print"/>
          <a:srcRect l="16846" t="-3450" r="20801" b="35617"/>
          <a:stretch>
            <a:fillRect/>
          </a:stretch>
        </p:blipFill>
        <p:spPr bwMode="auto">
          <a:xfrm>
            <a:off x="2060848" y="0"/>
            <a:ext cx="2880320" cy="3782870"/>
          </a:xfrm>
          <a:prstGeom prst="rect">
            <a:avLst/>
          </a:prstGeom>
          <a:noFill/>
          <a:ln w="9525">
            <a:noFill/>
            <a:miter lim="800000"/>
            <a:headEnd/>
            <a:tailEnd/>
          </a:ln>
        </p:spPr>
      </p:pic>
      <p:sp>
        <p:nvSpPr>
          <p:cNvPr id="11265" name="Rectangle 1"/>
          <p:cNvSpPr>
            <a:spLocks noChangeArrowheads="1"/>
          </p:cNvSpPr>
          <p:nvPr/>
        </p:nvSpPr>
        <p:spPr bwMode="auto">
          <a:xfrm>
            <a:off x="1340768" y="3800872"/>
            <a:ext cx="4648965" cy="120032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36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Мукушева   Жанар</a:t>
            </a:r>
            <a:r>
              <a:rPr lang="en-US" sz="3600" b="1" smtClean="0">
                <a:solidFill>
                  <a:srgbClr val="7030A0"/>
                </a:solidFill>
                <a:latin typeface="Times New Roman" pitchFamily="18" charset="0"/>
                <a:ea typeface="Calibri" pitchFamily="34" charset="0"/>
                <a:cs typeface="Times New Roman" pitchFamily="18" charset="0"/>
              </a:rPr>
              <a:t>a</a:t>
            </a:r>
            <a:r>
              <a:rPr kumimoji="0" lang="kk-KZ" sz="3600" b="1" i="0" u="none" strike="noStrike" cap="none" normalizeH="0" baseline="0" smtClean="0">
                <a:ln>
                  <a:noFill/>
                </a:ln>
                <a:solidFill>
                  <a:srgbClr val="7030A0"/>
                </a:solidFill>
                <a:effectLst/>
                <a:latin typeface="Times New Roman" pitchFamily="18" charset="0"/>
                <a:ea typeface="Calibri" pitchFamily="34" charset="0"/>
                <a:cs typeface="Times New Roman" pitchFamily="18" charset="0"/>
              </a:rPr>
              <a:t>  </a:t>
            </a:r>
            <a:endParaRPr kumimoji="0" lang="en-US" sz="36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36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Нарынбековна </a:t>
            </a:r>
            <a:endParaRPr kumimoji="0" lang="kk-KZ" sz="4400" b="1" i="0" u="none" strike="noStrike" cap="none" normalizeH="0" baseline="0" dirty="0" smtClean="0">
              <a:ln>
                <a:noFill/>
              </a:ln>
              <a:solidFill>
                <a:srgbClr val="7030A0"/>
              </a:solidFill>
              <a:effectLst/>
              <a:latin typeface="Arial" pitchFamily="34" charset="0"/>
            </a:endParaRPr>
          </a:p>
        </p:txBody>
      </p:sp>
      <p:sp>
        <p:nvSpPr>
          <p:cNvPr id="11266" name="Rectangle 2"/>
          <p:cNvSpPr>
            <a:spLocks noChangeArrowheads="1"/>
          </p:cNvSpPr>
          <p:nvPr/>
        </p:nvSpPr>
        <p:spPr bwMode="auto">
          <a:xfrm>
            <a:off x="620688" y="5313040"/>
            <a:ext cx="5688632" cy="37548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Білімі :</a:t>
            </a:r>
            <a:endParaRPr kumimoji="0" lang="en-US" sz="2000"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1</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Абай атындағы Саран педагогикалық училищесі  </a:t>
            </a:r>
            <a:endParaRPr kumimoji="0" lang="ru-RU" b="0" i="0" u="none" strike="noStrike" cap="none" normalizeH="0" baseline="0" dirty="0" smtClean="0">
              <a:ln>
                <a:noFill/>
              </a:ln>
              <a:solidFill>
                <a:srgbClr val="7030A0"/>
              </a:solidFill>
              <a:effectLst/>
              <a:latin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dirty="0" smtClean="0">
                <a:ln>
                  <a:noFill/>
                </a:ln>
                <a:solidFill>
                  <a:srgbClr val="7030A0"/>
                </a:solidFill>
                <a:effectLst/>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Бастауыш сынып мұғалімі     1985жыл                                   2. Академик Е.А.Бөкетов атындағы Қарағанды  Мемлекеттік Университеті</a:t>
            </a:r>
            <a:endParaRPr kumimoji="0" lang="en-US"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endParaRPr>
          </a:p>
          <a:p>
            <a:pPr lvl="0" eaLnBrk="0" fontAlgn="base" hangingPunct="0">
              <a:spcBef>
                <a:spcPct val="0"/>
              </a:spcBef>
              <a:spcAft>
                <a:spcPct val="0"/>
              </a:spcAft>
            </a:pPr>
            <a:r>
              <a:rPr kumimoji="0" lang="en-US"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Қазақ тілі мен әдебиет мұғалімі </a:t>
            </a:r>
            <a:r>
              <a:rPr kumimoji="0" lang="en-US"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2004 жыл </a:t>
            </a:r>
            <a:endParaRPr lang="en-US" b="1" dirty="0">
              <a:solidFill>
                <a:srgbClr val="7030A0"/>
              </a:solidFill>
              <a:latin typeface="Times New Roman" pitchFamily="18" charset="0"/>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Педагогикалық жалпы  өтілі:      29 жыл.  </a:t>
            </a:r>
            <a:endParaRPr kumimoji="0" lang="ru-RU" b="0" i="0" u="none" strike="noStrike" cap="none" normalizeH="0" baseline="0" dirty="0" smtClean="0">
              <a:ln>
                <a:noFill/>
              </a:ln>
              <a:solidFill>
                <a:schemeClr val="accent6">
                  <a:lumMod val="50000"/>
                </a:schemeClr>
              </a:solidFill>
              <a:effectLst/>
              <a:latin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М.Жұмабаев атындағы №39 гимназияда</a:t>
            </a:r>
            <a:r>
              <a:rPr kumimoji="0" lang="kk-KZ"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2  жыл</a:t>
            </a:r>
            <a:r>
              <a:rPr kumimoji="0" lang="kk-KZ" b="0"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 </a:t>
            </a:r>
            <a:endParaRPr kumimoji="0" lang="ru-RU" b="0" i="0" u="none" strike="noStrike" cap="none" normalizeH="0" baseline="0" dirty="0" smtClean="0">
              <a:ln>
                <a:noFill/>
              </a:ln>
              <a:solidFill>
                <a:srgbClr val="7030A0"/>
              </a:solidFill>
              <a:effectLst/>
              <a:latin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Санаты: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біліктілігі жоғары деңгейдегі </a:t>
            </a:r>
            <a:endParaRPr kumimoji="0" lang="en-US"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lang="en-US" b="1" dirty="0">
                <a:solidFill>
                  <a:srgbClr val="7030A0"/>
                </a:solidFill>
                <a:latin typeface="Times New Roman" pitchFamily="18" charset="0"/>
                <a:ea typeface="Calibri" pitchFamily="34" charset="0"/>
                <a:cs typeface="Times New Roman" pitchFamily="18" charset="0"/>
              </a:rPr>
              <a:t> </a:t>
            </a:r>
            <a:r>
              <a:rPr lang="en-US" b="1" dirty="0" smtClean="0">
                <a:solidFill>
                  <a:srgbClr val="7030A0"/>
                </a:solidFill>
                <a:latin typeface="Times New Roman" pitchFamily="18" charset="0"/>
                <a:ea typeface="Calibri" pitchFamily="34" charset="0"/>
                <a:cs typeface="Times New Roman" pitchFamily="18" charset="0"/>
              </a:rPr>
              <a:t>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бірінші санат, </a:t>
            </a:r>
            <a:r>
              <a:rPr lang="en-US" b="1" dirty="0">
                <a:solidFill>
                  <a:srgbClr val="7030A0"/>
                </a:solidFill>
                <a:latin typeface="Times New Roman" pitchFamily="18" charset="0"/>
                <a:ea typeface="Calibri" pitchFamily="34" charset="0"/>
                <a:cs typeface="Times New Roman" pitchFamily="18" charset="0"/>
              </a:rPr>
              <a:t>2</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009-2010оқу жылы </a:t>
            </a:r>
            <a:endParaRPr kumimoji="0" lang="ru-RU" b="0" i="0" u="none" strike="noStrike" cap="none" normalizeH="0" baseline="0" dirty="0" smtClean="0">
              <a:ln>
                <a:noFill/>
              </a:ln>
              <a:solidFill>
                <a:srgbClr val="7030A0"/>
              </a:solidFill>
              <a:effectLst/>
              <a:latin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6">
                    <a:lumMod val="50000"/>
                  </a:schemeClr>
                </a:solidFill>
                <a:effectLst/>
                <a:latin typeface="Times New Roman" pitchFamily="18" charset="0"/>
                <a:ea typeface="Calibri" pitchFamily="34" charset="0"/>
                <a:cs typeface="Times New Roman" pitchFamily="18" charset="0"/>
              </a:rPr>
              <a:t>Тақырыбым:      </a:t>
            </a:r>
            <a:r>
              <a:rPr kumimoji="0" lang="kk-KZ"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Деңгейлеп саралап оқыту технологиясының  тиімді  әдіс-тәсілдері арқылы  шығармашылыққа баулу </a:t>
            </a:r>
            <a:endParaRPr kumimoji="0" lang="kk-KZ" b="0" i="0" u="none" strike="noStrike" cap="none" normalizeH="0" baseline="0" dirty="0" smtClean="0">
              <a:ln>
                <a:noFill/>
              </a:ln>
              <a:solidFill>
                <a:srgbClr val="7030A0"/>
              </a:solidFill>
              <a:effectLst/>
              <a:latin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620688" y="884839"/>
            <a:ext cx="5688632" cy="78483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944688" algn="l"/>
              </a:tabLst>
            </a:pPr>
            <a:r>
              <a:rPr kumimoji="0" lang="kk-KZ" sz="1400" b="1" i="0" u="none" strike="noStrike" cap="none" normalizeH="0" baseline="0" dirty="0" smtClean="0">
                <a:ln>
                  <a:noFill/>
                </a:ln>
                <a:solidFill>
                  <a:schemeClr val="tx1"/>
                </a:solidFill>
                <a:effectLst/>
                <a:latin typeface="Times New Roman" pitchFamily="18" charset="0"/>
                <a:cs typeface="Times New Roman" pitchFamily="18" charset="0"/>
              </a:rPr>
              <a:t>Педагогикалық  эссе   Ұстаз - ұлы тұлға </a:t>
            </a:r>
            <a:endParaRPr kumimoji="0" lang="en-US" sz="1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tab pos="1944688" algn="l"/>
              </a:tabLst>
            </a:pP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algn="just" eaLnBrk="0" fontAlgn="base" hangingPunct="0">
              <a:spcBef>
                <a:spcPct val="0"/>
              </a:spcBef>
              <a:spcAft>
                <a:spcPct val="0"/>
              </a:spcAft>
              <a:tabLst>
                <a:tab pos="1944688" algn="l"/>
              </a:tabLst>
            </a:pPr>
            <a:r>
              <a:rPr lang="kk-KZ" sz="1400" dirty="0" smtClean="0"/>
              <a:t>           </a:t>
            </a:r>
            <a:r>
              <a:rPr lang="kk-KZ" sz="1400" dirty="0" smtClean="0">
                <a:latin typeface="Times New Roman" pitchFamily="18" charset="0"/>
                <a:cs typeface="Times New Roman" pitchFamily="18" charset="0"/>
              </a:rPr>
              <a:t>Мұғалім барлық мамандық иесін тәрбиелейтін, оқытып үйрететін абзал жан. «Мұғалім мамандығы – барлық мамандықтың анасы» деп қалай дәл тауып айтқан.  </a:t>
            </a:r>
          </a:p>
          <a:p>
            <a:pPr algn="just" eaLnBrk="0" fontAlgn="base" hangingPunct="0">
              <a:spcBef>
                <a:spcPct val="0"/>
              </a:spcBef>
              <a:spcAft>
                <a:spcPct val="0"/>
              </a:spcAft>
              <a:tabLst>
                <a:tab pos="1944688"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Ұстаз берген тәрбие әрбір жанның өміріне </a:t>
            </a:r>
            <a:b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a:t>
            </a:r>
            <a:r>
              <a:rPr lang="kk-KZ" sz="1400" dirty="0" smtClean="0">
                <a:latin typeface="Times New Roman" pitchFamily="18" charset="0"/>
                <a:cs typeface="Times New Roman" pitchFamily="18" charset="0"/>
              </a:rPr>
              <a:t>жол сілтер шамшырақ болары анық.. </a:t>
            </a: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Қиындығы да, қызығы да жетерлік, ең бастысы - жауапкершілігі жоғары мамандықтың бірі ұстаздық ету екені ақиқат.   Өйткені бұл мамандық иелерінің мойынына ешнәрседен хабары жоқ, мыңдаған тарыдай ғана бүлдіршіндердің бойына білім нәрін сеуіп, тәрбие ұрығын егіп, таудай азамат етіп шығару міндеті жүктелген. Сондықтан басқа мамандық иелерінің баршасы да ұстаздарға борыштар деп ойлаймын.</a:t>
            </a:r>
            <a:b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a:t>
            </a:r>
            <a:r>
              <a:rPr lang="kk-KZ" sz="1400" dirty="0" smtClean="0">
                <a:latin typeface="Times New Roman" pitchFamily="18" charset="0"/>
                <a:cs typeface="Times New Roman" pitchFamily="18" charset="0"/>
              </a:rPr>
              <a:t>Мен, </a:t>
            </a: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1981 жылы  Қарағанды облысы Егіндібұлақ ауданындағы Алғабас негізгі  мектепті үздік  бітіріп, ұстаздарыма  ұқсап, мұғалім мамандығын таңдап арман құшағында  1981 жылы  Абай  атындағы педагогикалық училищесінің   «бастауыш сынып мұғалімі» факультетіне түсіп, «бастауыш сынып мұғалімі және аға вожатый  » мамандығын игеріп,  орта білімді маман атандым.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1944688" algn="l"/>
              </a:tabLst>
            </a:pPr>
            <a:r>
              <a:rPr kumimoji="0" lang="kk-KZ" sz="1400" b="0" i="0" u="none" strike="noStrike" cap="none" normalizeH="0" dirty="0" smtClean="0">
                <a:ln>
                  <a:noFill/>
                </a:ln>
                <a:solidFill>
                  <a:schemeClr val="tx1"/>
                </a:solidFill>
                <a:effectLst/>
                <a:latin typeface="Times New Roman" pitchFamily="18" charset="0"/>
                <a:cs typeface="Times New Roman" pitchFamily="18" charset="0"/>
              </a:rPr>
              <a:t>         </a:t>
            </a: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2001-2004 жылдары Академик Е..А..Бөкетов атындағы Қарағанды  Мемлекеттік Университеті қазақ тілі мен әдебиет мамандығы бойынша  жоғары білімді алып, қазақ тілі мен әдебиет пәнінің мұғалімі болдым.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algn="just"/>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Осы мамандықты таңдауыма қазақ тілі мен әдебиет пәнінің мұғалімі,әрі сынып жетекшім Сатпаева Лаззат</a:t>
            </a:r>
            <a:r>
              <a:rPr kumimoji="0" lang="kk-KZ" sz="1400" b="0" i="0" u="none" strike="noStrike" cap="none" normalizeH="0" dirty="0" smtClean="0">
                <a:ln>
                  <a:noFill/>
                </a:ln>
                <a:solidFill>
                  <a:schemeClr val="tx1"/>
                </a:solidFill>
                <a:effectLst/>
                <a:latin typeface="Times New Roman" pitchFamily="18" charset="0"/>
                <a:cs typeface="Times New Roman" pitchFamily="18" charset="0"/>
              </a:rPr>
              <a:t> Сапаровнаның </a:t>
            </a: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еңбегі үлгі болды.</a:t>
            </a:r>
            <a:b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b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Еңбек жолымды туған ауылымнан бастап,1986-2007 жылдар  аралығында  үздіксіз ұстаздық қызмет атқардым.</a:t>
            </a:r>
            <a:r>
              <a:rPr lang="kk-KZ" sz="1400" dirty="0" smtClean="0">
                <a:latin typeface="Times New Roman" pitchFamily="18" charset="0"/>
                <a:cs typeface="Times New Roman" pitchFamily="18" charset="0"/>
              </a:rPr>
              <a:t> </a:t>
            </a:r>
          </a:p>
          <a:p>
            <a:pPr algn="just"/>
            <a:r>
              <a:rPr lang="kk-KZ" sz="1400" dirty="0" smtClean="0">
                <a:latin typeface="Times New Roman" pitchFamily="18" charset="0"/>
                <a:cs typeface="Times New Roman" pitchFamily="18" charset="0"/>
              </a:rPr>
              <a:t>        2007-2008оқу жылында №53 мектеп-лицейде ұстаздық жолымды жалғастырдым.</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2012-2013 оқу жылынан  М.Жұмабаев  атындағы орта мектебіне мамандығым бойынша жұмысқа орналастым. Мектеп ұжымынан әрбір ұстаздың бойында болатын төзімділік, сыпайылық, тазалық, адамгершілік, еңбек сүйгіштік сияқты жақсы қасиеттерді бойыма сіңірдім. </a:t>
            </a:r>
          </a:p>
          <a:p>
            <a:pPr algn="just"/>
            <a:r>
              <a:rPr lang="kk-KZ" sz="1400" dirty="0" smtClean="0">
                <a:latin typeface="Times New Roman" pitchFamily="18" charset="0"/>
                <a:cs typeface="Times New Roman" pitchFamily="18" charset="0"/>
              </a:rPr>
              <a:t>       Мен өзімнің ұстаздарыммен қатар еңбек етіп, баланың бойына ақыл – білім дәнін сеуіп, аялап, көңілін табуды, алаламай сүйе білуді үйрендім.    </a:t>
            </a:r>
            <a:endParaRPr lang="ru-RU" sz="14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696" y="488037"/>
            <a:ext cx="5688632" cy="9417963"/>
          </a:xfrm>
          <a:prstGeom prst="rect">
            <a:avLst/>
          </a:prstGeom>
        </p:spPr>
        <p:txBody>
          <a:bodyPr wrap="square">
            <a:spAutoFit/>
          </a:bodyPr>
          <a:lstStyle/>
          <a:p>
            <a:pPr algn="just" fontAlgn="base">
              <a:spcBef>
                <a:spcPct val="0"/>
              </a:spcBef>
              <a:spcAft>
                <a:spcPct val="0"/>
              </a:spcAft>
            </a:pPr>
            <a:r>
              <a:rPr lang="kk-KZ" sz="1400" dirty="0" smtClean="0">
                <a:latin typeface="Times New Roman" pitchFamily="18" charset="0"/>
                <a:cs typeface="Times New Roman" pitchFamily="18" charset="0"/>
              </a:rPr>
              <a:t>         Қыран түлегіне қайтпас қанат сыйлайды, ұстаз шәкіртіне талмас  талап сыйлайды» демекші, ұстаз қай кезде де мектептің жүрегі, қоғамның тірегі. Қоғам тұлғаны қаншалықты жетілдірсе, жетілген тұлға қоғамды соншалықты дәрежеде дамытады.         </a:t>
            </a:r>
            <a:endParaRPr lang="ru-RU" sz="1400" dirty="0" smtClean="0">
              <a:latin typeface="Times New Roman" pitchFamily="18" charset="0"/>
              <a:cs typeface="Times New Roman" pitchFamily="18" charset="0"/>
            </a:endParaRPr>
          </a:p>
          <a:p>
            <a:pPr lvl="0" algn="just" fontAlgn="base">
              <a:spcBef>
                <a:spcPct val="0"/>
              </a:spcBef>
              <a:spcAft>
                <a:spcPct val="0"/>
              </a:spcAft>
            </a:pPr>
            <a:r>
              <a:rPr lang="kk-KZ"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Бүгінгі жаңашыл талапты ұстаз балаларға  тек білім беріп қана қоймай, оларға  халықтық педагогиканың нәрлі қайнарымен сусындату арқылы әрбір оқушы бойына ұлттық мінез-құлық, адамгершілік сыпайылық пен кішіпейілділік қасиеттерін қалыптастыруға, баланың жан дүниесін рухани қазыналармен байытуға, қазақ халқының әдеп- ғұрпын, салт- дәстүрін меңгертуге  ұмтылыс жасай білгенде ғана мектепке дейінгі  балалардың бойында рухын оята білеміз. </a:t>
            </a:r>
            <a:endParaRPr lang="ru-RU" sz="14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kk-KZ" sz="1400" dirty="0" smtClean="0">
                <a:latin typeface="Times New Roman" pitchFamily="18" charset="0"/>
                <a:cs typeface="Times New Roman" pitchFamily="18" charset="0"/>
              </a:rPr>
              <a:t>         Қазіргі кезеңде білім беру жүйесінің негізгі міндеттері мен мақсаттары өзгеруде, оқу ақпаратының мазмұны жаңаруда, педагогикалық қоммуникация құралдары және педагогикалық әсер етудің объектісі –балаларда да айтарлықтай өзгеруде. Бүгінгі таңда мектеп дейінгі балаларға жай ғана түсіндіріп қоймай, әрбір сөздің мән-мағынасын тереңінен түсіндіруге  әртүрлі жарыстар, ойындар үйрете отырып, қызығушылығын арттыру қажет .        </a:t>
            </a:r>
            <a:endParaRPr lang="ru-RU" sz="1400" dirty="0" smtClean="0">
              <a:latin typeface="Times New Roman" pitchFamily="18" charset="0"/>
              <a:ea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Қоғам дамуында білім беру ең маңызды мәселе болып табылады. «Келер ұрпақ алдында зор жауапкершілік жүгін арқалап келеміз» деген Елбасы Нұрсұлтан Назарбаев бүгінде мұғалімдер алдында үлкен жауапкершілік жүктеді. Әрбір тұлға өмірінде үлкен тәрбие мен таусылмас білім ошағын санасына ұялатқан ұстазын мәңгілік есінде сақтайды.    Қазіргі педагог- заман ағымына сай біліммен қаруланған,  ой - өрісі жоғары, зерделі, уақыт талабына сай  жан-жақты дамыған, өз ісінің шебері, жоғары мәдениетті,.</a:t>
            </a:r>
          </a:p>
          <a:p>
            <a:pPr algn="just"/>
            <a:r>
              <a:rPr lang="kk-KZ" sz="1400" dirty="0" smtClean="0">
                <a:latin typeface="Times New Roman" pitchFamily="18" charset="0"/>
                <a:cs typeface="Times New Roman" pitchFamily="18" charset="0"/>
              </a:rPr>
              <a:t>          Бүгінгі таңдағы   ұстаздың  дайындығы оқу іс-әрекетін өткізудегі шығармашылық сипатта болып, жалаң сөздік әдістерінен арылуы, техникалық құралдарды басым пайдаланып,   баланы қызықтыра білу, жаңашыл педагогтардың әдістерін қолдану- өмір талабы.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Заман ағысына сай біліммен қаруланған ой-өрісі жоғары, зерделі, жан-жақты дамыған маман - уақыт талабы. Кеше ғана көк туын желбіретіп шаңырақ көтерген егемен елімізді өркениетке жетелейтін білім,тәрбие бастауында мектеп, ал сол мектеп  жас ұрпақ бойына білім негізінің мәңгілік іргетасын қалаушы- ұстаз тұрады. «Ұстаздар- қоғамның ең білімді, ең отаншыл, білгілеріңіз келсе ең «сынампаз»  бөлігі болып табылады», - деп Елбасы Н.Ә.Назарбаев бекер айтпаса керек. </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a:t>
            </a:r>
            <a:endParaRPr lang="en-US" sz="1400" dirty="0" smtClean="0">
              <a:latin typeface="Times New Roman" pitchFamily="18" charset="0"/>
              <a:cs typeface="Times New Roman" pitchFamily="18" charset="0"/>
            </a:endParaRPr>
          </a:p>
          <a:p>
            <a:endParaRPr lang="en-US" sz="1400" dirty="0" smtClean="0">
              <a:latin typeface="Times New Roman" pitchFamily="18" charset="0"/>
              <a:cs typeface="Times New Roman" pitchFamily="18" charset="0"/>
            </a:endParaRPr>
          </a:p>
          <a:p>
            <a:endParaRPr lang="en-US" sz="1400" dirty="0" smtClean="0">
              <a:latin typeface="Times New Roman" pitchFamily="18" charset="0"/>
              <a:cs typeface="Times New Roman" pitchFamily="18" charset="0"/>
            </a:endParaRPr>
          </a:p>
          <a:p>
            <a:r>
              <a:rPr lang="kk-KZ" sz="1400" dirty="0" smtClean="0">
                <a:latin typeface="Times New Roman" pitchFamily="18" charset="0"/>
                <a:cs typeface="Times New Roman" pitchFamily="18" charset="0"/>
              </a:rPr>
              <a:t> </a:t>
            </a:r>
            <a:endParaRPr lang="ru-RU" sz="1400" dirty="0">
              <a:latin typeface="Times New Roman" pitchFamily="18" charset="0"/>
              <a:cs typeface="Times New Roman" pitchFamily="18" charset="0"/>
            </a:endParaRPr>
          </a:p>
        </p:txBody>
      </p:sp>
      <p:sp>
        <p:nvSpPr>
          <p:cNvPr id="4" name="Прямоугольник 3"/>
          <p:cNvSpPr/>
          <p:nvPr/>
        </p:nvSpPr>
        <p:spPr>
          <a:xfrm>
            <a:off x="1714500" y="-1464141"/>
            <a:ext cx="3429000" cy="369332"/>
          </a:xfrm>
          <a:prstGeom prst="rect">
            <a:avLst/>
          </a:prstGeom>
        </p:spPr>
        <p:txBody>
          <a:bodyPr>
            <a:spAutoFit/>
          </a:bodyPr>
          <a:lstStyle/>
          <a:p>
            <a:pPr lvl="0" algn="just" fontAlgn="base">
              <a:spcBef>
                <a:spcPct val="0"/>
              </a:spcBef>
              <a:spcAft>
                <a:spcPct val="0"/>
              </a:spcAft>
            </a:pPr>
            <a:r>
              <a:rPr lang="kk-KZ" dirty="0" smtClean="0">
                <a:latin typeface="Arial" pitchFamily="34" charset="0"/>
              </a:rPr>
              <a:t>, </a:t>
            </a:r>
            <a:endParaRPr lang="kk-KZ" sz="2400" dirty="0" smtClean="0">
              <a:latin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6672" y="488504"/>
            <a:ext cx="5760640" cy="3323987"/>
          </a:xfrm>
          <a:prstGeom prst="rect">
            <a:avLst/>
          </a:prstGeom>
        </p:spPr>
        <p:txBody>
          <a:bodyPr wrap="square">
            <a:spAutoFit/>
          </a:bodyPr>
          <a:lstStyle/>
          <a:p>
            <a:pPr algn="just"/>
            <a:r>
              <a:rPr lang="kk-KZ" sz="1400" dirty="0" smtClean="0">
                <a:latin typeface="Times New Roman" pitchFamily="18" charset="0"/>
                <a:cs typeface="Times New Roman" pitchFamily="18" charset="0"/>
              </a:rPr>
              <a:t> Сондықтан да бүгінгі таңда тәуелсіз елімізге білікті маман, өз ісінің шебері қажет деп ойлаймын.Ұстаз алдында еліміздің болашағы тұр. Еліміздің жасампаз  істерін жүзеге асыратын жаңашыл да, шығармашыл, терең білімді, озық ойлы ұстаздар қауымының атқарар ісі де салмақты.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Нағыз мұғалім, міне, осы. Өйткені, әрбір мемлекеттің өсіп өркендеуінің, бәсекеге қабілетті болуының ең басты ошағы – ұстаз берген білімде. Сондықтан да дамудың ең биік көкжиегінен көрінгісі келген кез келген мемлекет ең алдымен, білім беру саласын дұрыс жолға қойып, сапасын көтеруді мақсат етеді.</a:t>
            </a:r>
            <a:endParaRPr lang="en-US" sz="1400" dirty="0" smtClean="0">
              <a:latin typeface="Times New Roman" pitchFamily="18" charset="0"/>
              <a:cs typeface="Times New Roman" pitchFamily="18" charset="0"/>
            </a:endParaRPr>
          </a:p>
          <a:p>
            <a:pPr algn="just"/>
            <a:endParaRPr lang="en-US"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№39 гимназия  директоры                            Ж.С.Базыл </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a:t>
            </a:r>
            <a:endParaRPr lang="ru-RU"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620688" y="1579077"/>
            <a:ext cx="5877272" cy="77559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kk-KZ"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Шығармашылық есебі </a:t>
            </a:r>
          </a:p>
          <a:p>
            <a:pPr marL="0" marR="0" lvl="0" indent="0" algn="just" defTabSz="914400" rtl="0" eaLnBrk="1" fontAlgn="base" latinLnBrk="0" hangingPunct="1">
              <a:lnSpc>
                <a:spcPct val="100000"/>
              </a:lnSpc>
              <a:spcBef>
                <a:spcPct val="0"/>
              </a:spcBef>
              <a:spcAft>
                <a:spcPct val="0"/>
              </a:spcAft>
              <a:buClrTx/>
              <a:buSzTx/>
              <a:buFontTx/>
              <a:buNone/>
              <a:tabLst>
                <a:tab pos="2235200" algn="l"/>
              </a:tabLst>
            </a:pPr>
            <a:r>
              <a:rPr kumimoji="0" lang="kk-KZ" sz="800" b="0" i="0" u="none" strike="noStrike" cap="none" normalizeH="0" baseline="0" dirty="0" smtClean="0">
                <a:ln>
                  <a:noFill/>
                </a:ln>
                <a:solidFill>
                  <a:schemeClr val="tx1"/>
                </a:solidFill>
                <a:effectLst/>
                <a:latin typeface="Arial" pitchFamily="34" charset="0"/>
              </a:rPr>
              <a:t> </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Мукушева Жанара Нарынбековна  өзінің іс – тәжірибесімен қалалық, облыстық халықаралық деңгейде ортаға салып, бөлісіп отырады.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2009 жылы №31 мектепте өткен бастауыш сынып мұғалімдерінің аймақтық семинарында «Саралап деңгейлеп оқыту технологиясының  тиімді әдіс тәсілдері арқылы оқушыларды шығармашылыққа баулу» тақырыбында шығармашылық есеп берді .</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2008 жылы  23 маусымда Интерактивті тақтамен жұмыс жасау курсын тамамдадым.</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Ұстаздық жолымда мектептегі іс-шаралардың өтуіне үлесімді қостым.</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Аудандық мұғалімдер конференцмясында «Оқушылардың жазу каллиграфиясын жетілдіру» атты баяндама оқыдым.</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2009 жылы аймақтық семинарда оқушылармен «Ғажайып алаң» ойынын өткіздім. Жұмысысым «өте жоғары» бағаланды.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2009-2010 оқу жылы Қазақстан республикасы білім және ғылым министрлігінің жанында өткен 1-сынып математика оқулығын сараптамадан өткізу мақсатында Эксперттік топ құрамында болып пікір жазды.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2010 жылы 2 қазанда  Оқушылардың жазғы демалысын жақсы ұйымдастырған.</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2010-2011оқу жылында «Өзін-өзі тану адамгершілік рухани білімнің теориясы мен практикасы атты проблемалық курстан өтіп,арнаулы сертификат алды.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2010-2011оқу жылында «12 жылдық мектептің бастауыш сыныбындағы білімділік процесті ұйымдастырудың қазіргі заманғы тәсілдері»атты проблемалық курсты оқып бітіріп, арнаулы сертификат алды.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2011 жылы 28 сентябрде «e.gov»  және 2011 жыл 27 маусым-1шілде аралығында «e-Iearning» ақпаратты технологияны жетілдіру мақсатында курсты бітіріп сертификат алды.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35200" algn="l"/>
              </a:tabLst>
            </a:pPr>
            <a:r>
              <a:rPr kumimoji="0" lang="kk-KZ" sz="1400" b="0" i="0" u="none" strike="noStrike" cap="none" normalizeH="0" baseline="0" dirty="0" smtClean="0">
                <a:ln>
                  <a:noFill/>
                </a:ln>
                <a:solidFill>
                  <a:schemeClr val="tx1"/>
                </a:solidFill>
                <a:effectLst/>
                <a:latin typeface="Times New Roman" pitchFamily="18" charset="0"/>
                <a:cs typeface="Times New Roman" pitchFamily="18" charset="0"/>
              </a:rPr>
              <a:t>     2011-2012 оқу жылында Қазақстан Республикасы Тәуелсіздігінің 20 жылдығы мен Мағжан мектебінің 20 жылдығына орай өткізілген «Мағжан тағылымы-2» аймақтық ғылыми практикалық конференциясына қатысқаны үшін сертификат берілді. Ата-ана ,оқушылардың мақалалары жарыққа енді.    </a:t>
            </a:r>
            <a:endParaRPr kumimoji="0" lang="ru-RU" sz="800" b="0" i="0" u="none" strike="noStrike" cap="none" normalizeH="0" baseline="0" dirty="0" smtClean="0">
              <a:ln>
                <a:noFill/>
              </a:ln>
              <a:solidFill>
                <a:schemeClr val="tx1"/>
              </a:solidFill>
              <a:effectLst/>
              <a:latin typeface="Arial" pitchFamily="34" charset="0"/>
            </a:endParaRPr>
          </a:p>
        </p:txBody>
      </p:sp>
      <p:sp>
        <p:nvSpPr>
          <p:cNvPr id="3" name="Прямоугольник 2"/>
          <p:cNvSpPr/>
          <p:nvPr/>
        </p:nvSpPr>
        <p:spPr>
          <a:xfrm>
            <a:off x="2276872" y="416496"/>
            <a:ext cx="4221088" cy="1015663"/>
          </a:xfrm>
          <a:prstGeom prst="rect">
            <a:avLst/>
          </a:prstGeom>
        </p:spPr>
        <p:txBody>
          <a:bodyPr wrap="square">
            <a:spAutoFit/>
          </a:bodyPr>
          <a:lstStyle/>
          <a:p>
            <a:pPr algn="r"/>
            <a:r>
              <a:rPr lang="kk-KZ" sz="1400" dirty="0" smtClean="0">
                <a:latin typeface="Times New Roman" pitchFamily="18" charset="0"/>
                <a:cs typeface="Times New Roman" pitchFamily="18" charset="0"/>
              </a:rPr>
              <a:t>Қарағанды </a:t>
            </a:r>
            <a:r>
              <a:rPr lang="kk-KZ" sz="1400" dirty="0" smtClean="0">
                <a:latin typeface="Times New Roman" pitchFamily="18" charset="0"/>
                <a:cs typeface="Times New Roman" pitchFamily="18" charset="0"/>
              </a:rPr>
              <a:t>қаласындағы</a:t>
            </a:r>
            <a:endParaRPr lang="ru-RU" sz="1400" b="1"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М.Жұмабаев </a:t>
            </a:r>
            <a:r>
              <a:rPr lang="kk-KZ" sz="1400" dirty="0" smtClean="0">
                <a:latin typeface="Times New Roman" pitchFamily="18" charset="0"/>
                <a:cs typeface="Times New Roman" pitchFamily="18" charset="0"/>
              </a:rPr>
              <a:t>атындағы  39 гимназияның  </a:t>
            </a:r>
          </a:p>
          <a:p>
            <a:pPr algn="r"/>
            <a:r>
              <a:rPr lang="kk-KZ" sz="1400" dirty="0" smtClean="0">
                <a:latin typeface="Times New Roman" pitchFamily="18" charset="0"/>
                <a:cs typeface="Times New Roman" pitchFamily="18" charset="0"/>
              </a:rPr>
              <a:t>бастауыш  сынып  мұғалімі </a:t>
            </a:r>
            <a:endParaRPr lang="ru-RU" sz="1400"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Мукушева   Жанара     </a:t>
            </a:r>
            <a:r>
              <a:rPr lang="kk-KZ" sz="1400" dirty="0" smtClean="0">
                <a:latin typeface="Times New Roman" pitchFamily="18" charset="0"/>
                <a:cs typeface="Times New Roman" pitchFamily="18" charset="0"/>
              </a:rPr>
              <a:t>Нарынбековнаны</a:t>
            </a:r>
            <a:r>
              <a:rPr lang="kk-KZ" dirty="0" smtClean="0">
                <a:latin typeface="Times New Roman" pitchFamily="18" charset="0"/>
                <a:cs typeface="Times New Roman" pitchFamily="18" charset="0"/>
              </a:rPr>
              <a:t>ң  </a:t>
            </a:r>
            <a:endParaRPr lang="kk-KZ"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8680" y="488504"/>
            <a:ext cx="5832648" cy="9202519"/>
          </a:xfrm>
          <a:prstGeom prst="rect">
            <a:avLst/>
          </a:prstGeom>
        </p:spPr>
        <p:txBody>
          <a:bodyPr wrap="square">
            <a:spAutoFit/>
          </a:bodyPr>
          <a:lstStyle/>
          <a:p>
            <a:r>
              <a:rPr lang="kk-KZ" dirty="0" smtClean="0">
                <a:latin typeface="Times New Roman" pitchFamily="18" charset="0"/>
                <a:ea typeface="Calibri" pitchFamily="34" charset="0"/>
                <a:cs typeface="Times New Roman" pitchFamily="18" charset="0"/>
              </a:rPr>
              <a:t> </a:t>
            </a:r>
            <a:r>
              <a:rPr lang="kk-KZ" dirty="0" smtClean="0">
                <a:latin typeface="Times New Roman" pitchFamily="18" charset="0"/>
                <a:ea typeface="Calibri" pitchFamily="34" charset="0"/>
                <a:cs typeface="Times New Roman" pitchFamily="18" charset="0"/>
              </a:rPr>
              <a:t>     </a:t>
            </a:r>
            <a:r>
              <a:rPr lang="kk-KZ" sz="1400" dirty="0" smtClean="0">
                <a:latin typeface="Times New Roman" pitchFamily="18" charset="0"/>
                <a:ea typeface="Calibri" pitchFamily="34" charset="0"/>
                <a:cs typeface="Times New Roman" pitchFamily="18" charset="0"/>
              </a:rPr>
              <a:t>2014 </a:t>
            </a:r>
            <a:r>
              <a:rPr lang="kk-KZ" sz="1400" dirty="0" smtClean="0">
                <a:latin typeface="Times New Roman" pitchFamily="18" charset="0"/>
                <a:ea typeface="Calibri" pitchFamily="34" charset="0"/>
                <a:cs typeface="Times New Roman" pitchFamily="18" charset="0"/>
              </a:rPr>
              <a:t>жылы 12 желтоқсанда өткен Мектеп. Отбасы. Мемлекет. атты Халықаралық ғылыми –тәжірибелік конференцияда атана Алипбаев Ұланай «Ұлт боламын десең, ұрпақ денсаулығын ойла»,  Жандос Нығыман Тәрбие тал бесіктен Бірақ сол тәрбиемен кім айналысуы тиіс», Камалова Мадина Зейнильгараповна «Баланың бас ұстазы ата- ана» тақырыбында мақалалары жарық көрді</a:t>
            </a:r>
            <a:r>
              <a:rPr lang="kk-KZ" sz="1400" dirty="0" smtClean="0">
                <a:latin typeface="Times New Roman" pitchFamily="18" charset="0"/>
                <a:ea typeface="Calibri" pitchFamily="34" charset="0"/>
                <a:cs typeface="Times New Roman" pitchFamily="18" charset="0"/>
              </a:rPr>
              <a:t>.</a:t>
            </a:r>
          </a:p>
          <a:p>
            <a:pPr algn="just"/>
            <a:r>
              <a:rPr lang="kk-KZ" sz="1400" dirty="0" smtClean="0">
                <a:latin typeface="Times New Roman" pitchFamily="18" charset="0"/>
                <a:cs typeface="Times New Roman" pitchFamily="18" charset="0"/>
              </a:rPr>
              <a:t>       2012-2013 </a:t>
            </a:r>
            <a:r>
              <a:rPr lang="kk-KZ" sz="1400" dirty="0" smtClean="0">
                <a:latin typeface="Times New Roman" pitchFamily="18" charset="0"/>
                <a:cs typeface="Times New Roman" pitchFamily="18" charset="0"/>
              </a:rPr>
              <a:t>оқу жылында ІХ халықаралық Прага-Чехия-Екатеринбург-Россия-Киев-Украина университеттерінің ұйымдастарған Олимпиадаға  математика және дүниетану пәндерінен соңғы финалдық дипломаттарын дайындағаны үщін Грамотамен марапатталды.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2013-2014 оқу жылында Х халықаралық Прага-Чехия-Екатеринбург-Россия-Киев-Украина университеттерінің ұйымдастарған Олимпиадаға  математика және дүниетану пәндерінен соңғы финалдық дипломаттарын дайындағаны үщін Грамотамен марапатталды.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Адам және табиғат жаратылыстану пәні бойынша халықаралық  конкурсына 14 бала қатысып,  Мусалимова Нурия ІІорын,ІІІорындарды иеленді.</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2013-2014 оқу жылында облыстық «Парасат «зияткерлік марафонында Дауылбаева Ұлжан Армановна   ІІІ орын, Жүрсінов Адилет Канатович  ІV Муханбетжан қызы Айшолпан V орын Калиякпарова Алина V орын Әшім Каусар Vорын, Жантимиров Анель V орынға ие болды.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2012-2013 оқу жылында  халықаралық «Руский медвежонк-языкознание для всех» Байкенов  Таир Диплом ІІ орын иегері </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2013-2014 оқу жылында  Қазақстан Ассоциация  Таэквон-До Байкенов  Таир ІІІ орын иегері атанды.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2013-2014 оқу жылында  халықаралық «Руский медвежонк-языкознание для всех» Байкенов  Таир Диплом ІІІ орын иегері </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2013-2014 оқу жылында «Ақбота -2014»  интеллектуалдық марафонға 10оқушы қатысып,сертификатқа ие болды.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2013-2014 оқу жылында V облыстық бастауыш сынып оқушыларының арасында «Бастау» математикалық турниріне 8оқушы қатысып сертификат ие болды.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2013-2014 оқу жылында  «12 жылдық білім беру жағдайында  бастауыш сынып мұғалімдерінің кәсіби құзреттіліктерін арттыру тақырыбында курстан өтіп,біліктілігін арттырды</a:t>
            </a:r>
            <a:r>
              <a:rPr lang="kk-KZ" sz="1400" dirty="0" smtClean="0">
                <a:latin typeface="Times New Roman" pitchFamily="18" charset="0"/>
                <a:cs typeface="Times New Roman" pitchFamily="18" charset="0"/>
              </a:rPr>
              <a:t>.</a:t>
            </a:r>
          </a:p>
          <a:p>
            <a:pPr algn="just"/>
            <a:endParaRPr lang="kk-KZ"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endParaRPr lang="kk-KZ" sz="1400" dirty="0" smtClean="0">
              <a:latin typeface="Times New Roman" pitchFamily="18" charset="0"/>
              <a:cs typeface="Times New Roman" pitchFamily="18" charset="0"/>
            </a:endParaRPr>
          </a:p>
          <a:p>
            <a:pPr algn="just"/>
            <a:endParaRPr lang="ru-RU" sz="1400" dirty="0" smtClean="0">
              <a:latin typeface="Times New Roman" pitchFamily="18" charset="0"/>
              <a:cs typeface="Times New Roman" pitchFamily="18" charset="0"/>
            </a:endParaRPr>
          </a:p>
          <a:p>
            <a:pPr algn="just"/>
            <a:endParaRPr lang="ru-RU" sz="1400" dirty="0">
              <a:latin typeface="Times New Roman" pitchFamily="18" charset="0"/>
              <a:cs typeface="Times New Roman" pitchFamily="18" charset="0"/>
            </a:endParaRPr>
          </a:p>
        </p:txBody>
      </p:sp>
      <p:sp>
        <p:nvSpPr>
          <p:cNvPr id="4" name="Прямоугольник 3"/>
          <p:cNvSpPr/>
          <p:nvPr/>
        </p:nvSpPr>
        <p:spPr>
          <a:xfrm>
            <a:off x="620688" y="8553400"/>
            <a:ext cx="5616624" cy="369332"/>
          </a:xfrm>
          <a:prstGeom prst="rect">
            <a:avLst/>
          </a:prstGeom>
        </p:spPr>
        <p:txBody>
          <a:bodyPr wrap="square">
            <a:spAutoFit/>
          </a:bodyPr>
          <a:lstStyle/>
          <a:p>
            <a:pPr lvl="0" fontAlgn="base">
              <a:spcBef>
                <a:spcPct val="0"/>
              </a:spcBef>
              <a:spcAft>
                <a:spcPct val="0"/>
              </a:spcAft>
              <a:tabLst>
                <a:tab pos="1292225" algn="l"/>
              </a:tabLst>
            </a:pPr>
            <a:r>
              <a:rPr lang="kk-KZ" dirty="0" smtClean="0">
                <a:latin typeface="Times New Roman" pitchFamily="18" charset="0"/>
                <a:ea typeface="Calibri" pitchFamily="34" charset="0"/>
                <a:cs typeface="Times New Roman" pitchFamily="18" charset="0"/>
              </a:rPr>
              <a:t>№39 гимназия директоры             </a:t>
            </a:r>
            <a:r>
              <a:rPr lang="kk-KZ" dirty="0" smtClean="0">
                <a:latin typeface="Times New Roman" pitchFamily="18" charset="0"/>
                <a:ea typeface="Calibri" pitchFamily="34" charset="0"/>
                <a:cs typeface="Times New Roman" pitchFamily="18" charset="0"/>
              </a:rPr>
              <a:t>                   Ж.С.Базыл  </a:t>
            </a:r>
            <a:endParaRPr lang="kk-KZ" sz="2400" dirty="0" smtClean="0">
              <a:latin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rot="10800000" flipV="1">
            <a:off x="620688" y="416496"/>
            <a:ext cx="5832648" cy="97565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a:r>
              <a:rPr lang="kk-KZ" sz="1400" dirty="0" smtClean="0">
                <a:latin typeface="Times New Roman" pitchFamily="18" charset="0"/>
                <a:cs typeface="Times New Roman" pitchFamily="18" charset="0"/>
              </a:rPr>
              <a:t>Қарағанды қаласындағы</a:t>
            </a:r>
            <a:endParaRPr lang="ru-RU" sz="1400" b="1"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М.Жұмабаев атындағы  39 гимназияның  </a:t>
            </a:r>
          </a:p>
          <a:p>
            <a:pPr algn="r"/>
            <a:r>
              <a:rPr lang="kk-KZ" sz="1400" dirty="0" smtClean="0">
                <a:latin typeface="Times New Roman" pitchFamily="18" charset="0"/>
                <a:cs typeface="Times New Roman" pitchFamily="18" charset="0"/>
              </a:rPr>
              <a:t>бастауыш  сынып  мұғалімі </a:t>
            </a:r>
            <a:endParaRPr lang="ru-RU" sz="1400"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Мукушева   Жанара     Нарынбековнаға </a:t>
            </a:r>
          </a:p>
          <a:p>
            <a:pPr algn="r"/>
            <a:r>
              <a:rPr lang="kk-KZ" sz="1400" dirty="0" smtClean="0">
                <a:latin typeface="Times New Roman" pitchFamily="18" charset="0"/>
                <a:cs typeface="Times New Roman" pitchFamily="18" charset="0"/>
              </a:rPr>
              <a:t>ата-ана  Жорабекова  Ұлан  Сұлтановнадан </a:t>
            </a:r>
          </a:p>
          <a:p>
            <a:pPr algn="ctr"/>
            <a:endParaRPr lang="kk-KZ" sz="1400" dirty="0" smtClean="0">
              <a:latin typeface="Times New Roman" pitchFamily="18" charset="0"/>
              <a:cs typeface="Times New Roman" pitchFamily="18" charset="0"/>
            </a:endParaRPr>
          </a:p>
          <a:p>
            <a:pPr algn="ctr"/>
            <a:r>
              <a:rPr lang="kk-KZ" sz="1400" dirty="0" smtClean="0">
                <a:latin typeface="Times New Roman" pitchFamily="18" charset="0"/>
                <a:cs typeface="Times New Roman" pitchFamily="18" charset="0"/>
              </a:rPr>
              <a:t>Пікір </a:t>
            </a:r>
            <a:endParaRPr lang="ru-RU" sz="1600" dirty="0" smtClean="0"/>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Жанара Нарынбековнаны  ұстаз ретінде балаларымызды 3- сыныпқа қабылдаған кезінен бастап танимыз.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байсалды,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тыным</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таппайтын, адамгершілігі мол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адам</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Қатал ұстаз болғанымен, оқушыларға әділ және мұқият қарайды.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сабырлы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және салмақты, әрбір баланың адамгершілік</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құндылықтарын құрметтейді.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өзінің жұмысын жақсы көреді және </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бар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жан-тәнін береді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Өз пәніне деген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сүйіспеншілігін балаларға </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да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жеткізе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алады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Өз білімін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балаларға беруге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аянбайды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Оның сабақтары әр түрлі және қызықты өтеді.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Бұны балаларымыздың пәнге деген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қызығушылығынан көруге болады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Ата-аналар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Жанара Нарынбековнаның</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сабағына, сыныптан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тыс</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іс-шараларға белсенді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қатысты.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Жанара Нарынбековна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сабақтарын түсінікті, қызықты өткізеді.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Сабақтарында әр оқушы жұмыс істейді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оқиды, есеп</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шығарады.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Мұғалім танымдылық қызметін қалыптастыру  арқылы оқушылардың шығармашылық қабілеттерін дамытып</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отырады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зерттеме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пікір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сайыстар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экскурсиялар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т.б.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шаралар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өткізеді.</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әр баламен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тіл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табыса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білгені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жоғары бағаланады.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Оқушының әрбір жағымды және жағымсыз жасаған қылықтары, сынып</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жетекшінің назарынан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тыс</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қалмайды.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әр жағдайға мұқият және сауатты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қарайды.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балаларды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үлкендерді сыйлауға, Отанды</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туған жерді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туған-туысқандарын сүюге, достықты бағалай білуге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тәрбиелейді.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Жанара Нарынбековнаны </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жеке</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уақытын аямай</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барлық білімін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жан-дүниесін, мейірімін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біздің балаларымызға береді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Балалар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зор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құрметпен қарайды, өздерінің сырларымен</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бөліседі.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Жанара Нарынбековна </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өз жұмысына адал</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жауапкершілігі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мол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сынып</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жетекші</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Оның балалар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мен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ата-аналар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алдында</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зор</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құрметке тұрарлық  ұстаз</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454545"/>
                </a:solidFill>
                <a:effectLst/>
                <a:latin typeface="Times New Roman" pitchFamily="18" charset="0"/>
                <a:ea typeface="Times New Roman" pitchFamily="18" charset="0"/>
                <a:cs typeface="Times New Roman" pitchFamily="18" charset="0"/>
              </a:rPr>
              <a:t>                          </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ChangeArrowheads="1"/>
          </p:cNvSpPr>
          <p:nvPr/>
        </p:nvSpPr>
        <p:spPr bwMode="auto">
          <a:xfrm>
            <a:off x="692696" y="632520"/>
            <a:ext cx="5760640" cy="85254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a:r>
              <a:rPr lang="kk-KZ" sz="1400" dirty="0" smtClean="0">
                <a:latin typeface="Times New Roman" pitchFamily="18" charset="0"/>
                <a:cs typeface="Times New Roman" pitchFamily="18" charset="0"/>
              </a:rPr>
              <a:t>Қарағанды </a:t>
            </a:r>
            <a:r>
              <a:rPr lang="kk-KZ" sz="1400" dirty="0" smtClean="0">
                <a:latin typeface="Times New Roman" pitchFamily="18" charset="0"/>
                <a:cs typeface="Times New Roman" pitchFamily="18" charset="0"/>
              </a:rPr>
              <a:t>қаласындағы</a:t>
            </a:r>
            <a:endParaRPr lang="ru-RU" sz="1400" b="1"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М.Жұмабаев атындағы  39 </a:t>
            </a:r>
            <a:r>
              <a:rPr lang="kk-KZ" sz="1400" dirty="0" smtClean="0">
                <a:latin typeface="Times New Roman" pitchFamily="18" charset="0"/>
                <a:cs typeface="Times New Roman" pitchFamily="18" charset="0"/>
              </a:rPr>
              <a:t>гимназияның </a:t>
            </a:r>
          </a:p>
          <a:p>
            <a:pPr algn="r"/>
            <a:r>
              <a:rPr lang="kk-KZ" sz="1400" dirty="0" smtClean="0">
                <a:latin typeface="Times New Roman" pitchFamily="18" charset="0"/>
                <a:cs typeface="Times New Roman" pitchFamily="18" charset="0"/>
              </a:rPr>
              <a:t>  </a:t>
            </a:r>
            <a:r>
              <a:rPr lang="kk-KZ" sz="1400" dirty="0" smtClean="0">
                <a:latin typeface="Times New Roman" pitchFamily="18" charset="0"/>
                <a:cs typeface="Times New Roman" pitchFamily="18" charset="0"/>
              </a:rPr>
              <a:t>бастауыш сынып мұғалімі </a:t>
            </a:r>
            <a:endParaRPr lang="ru-RU" sz="1400"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 Мукушева Жанара </a:t>
            </a:r>
            <a:r>
              <a:rPr lang="kk-KZ" sz="1400" dirty="0" smtClean="0">
                <a:latin typeface="Times New Roman" pitchFamily="18" charset="0"/>
                <a:cs typeface="Times New Roman" pitchFamily="18" charset="0"/>
              </a:rPr>
              <a:t>Нарынбековна</a:t>
            </a:r>
          </a:p>
          <a:p>
            <a:pPr algn="r"/>
            <a:endParaRPr lang="kk-KZ" sz="1400" dirty="0" smtClean="0">
              <a:latin typeface="Times New Roman" pitchFamily="18" charset="0"/>
              <a:cs typeface="Times New Roman" pitchFamily="18" charset="0"/>
            </a:endParaRPr>
          </a:p>
          <a:p>
            <a:pPr algn="r"/>
            <a:r>
              <a:rPr lang="kk-KZ" sz="1400"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Пікір</a:t>
            </a:r>
            <a:endParaRPr lang="kk-KZ" sz="1400" dirty="0" smtClean="0">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tab pos="685800" algn="l"/>
              </a:tabLst>
            </a:pPr>
            <a:endParaRPr kumimoji="0" lang="ru-RU" sz="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Мукушева Жанара Нарынбековна  - өзінің білімділігін, кәсіптік шеберлігін, ізденімпаздығын іс жүзінде көрсете білетін жаңашыл ұстаз.   Ұйымдастырылған оқу ісәрекетінде педагогикалық жаңа әдіс- тәсілдерді қолдана отырып, балалардың шығармашылық қабілетін дамытуға, баланың дене дамуына   жағдай жасайды.  </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Мукушева Жанара Нарынбековна    өзінің ісіне жоғары жауапкершілікпен қарайтын, теориялық білімі терең, оқытудың жаңа және ақпараттық технологияларын және сын тұрғысынан ойлауды дамыту технологиясын өз тәжірибесіне пайдаланып жүрген білікті маман.</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Ұстаз өзіне тапсырылған жұмысты ыждахаттылықпен, үлкен жауапкершілікпен орындайды. Кез-келген жерде әріптестеріне көмек көрсетіп жүреді.  Гимназияда өтетін және қалалық,облыстық түрлі іс-шаралардың басы-қасынан табылады. Жас мамандарға өзінің іс-тәжірибесімен бөлісіп, қиындығы мен қызығы қатар жүретін ұстаздық мамандықтың қыр- сырын үйретуден жалықпайды .</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Барлық жұмыстары балалардың   жан жақты дұрыс қалыптасуына, сөйлеу, ойлау қабілетін дамытуға, өз ойын еркін жеткізе білуге, өз бетімен  тапсырманы  дұрыс орындауға , айналадағы ортаға бейімделуге бағытталады.     Оқушыларды «Көңілді жарыстар», интелектуалдық сайыстарға қатыстырып, ойын –сауықтар  мен сынып сағаттарын және ашық сабақтарды  жиі өткізеді.</a:t>
            </a: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Балалардың   сайысқа қатысуына  ерекше мән береді.</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Бала тағдыры - ұстаз қолында екенін  балалардың  жетістіктерінен көруге  болады. Қызығы да, қиындығы да мол ұстаздық өмірде осындай қажырлы еңбекпен ғана биік шыңдарға шыға алатынына  І санатты ұстаз  Жанара Нарынбековна    табыстары дәлел бола алады.</a:t>
            </a: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endParaRPr lang="kk-KZ" sz="1400" dirty="0" smtClean="0">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endParaRPr lang="kk-KZ" sz="1400" dirty="0" smtClean="0">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685800" algn="l"/>
              </a:tabLst>
            </a:pPr>
            <a:r>
              <a:rPr kumimoji="0" lang="kk-K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Бастауыш сынып кафедра жетекшісі:                           М.Т. Ботаханова </a:t>
            </a:r>
            <a:endParaRPr kumimoji="0" lang="kk-KZ"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rot="10800000" flipV="1">
            <a:off x="692696" y="621486"/>
            <a:ext cx="5544616" cy="21852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Сабаққа өзіндік талдау</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Күні</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27.10.</a:t>
            </a:r>
            <a:r>
              <a:rPr kumimoji="0" lang="kk-KZ" sz="12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2014ж. </a:t>
            </a: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Мектебі</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№39  гимназия</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Сыныбы:</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4 Ә         Сыныптағы балалар саны - 23 қатысқаны  23оқушы</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Мұғалімнің аты-жөні: </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Мукушова  Ж.Н</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Пәні</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әдебиеттік оқу </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Тақырыбы:</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М.Жұмабаевтың «Түркістан » өлеңінде  ескі</a:t>
            </a:r>
            <a:r>
              <a:rPr kumimoji="0" lang="kk-KZ" sz="12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қала </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бейнелері</a:t>
            </a:r>
            <a:endParaRPr kumimoji="0" lang="ru-RU" sz="8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Мақсаты: </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Өлеңнің тақырыбы  мен мазмұнын, көркемдік ерекшелігін ашу, поэтикалық тіліне талдау.Ұлтымыздың ұлыларының еліне еткен еңбегін бағалай білуге тәрбиелеу. Туған елді сүюге және  ұлттық намысын ояту.  Оқушылардың сөйлеу тілін дамыту,өз ойын еркін,жатық жеткізе білуге дағдыландыру. Өз бетімен іздене білуге, ой қорытуға үйрету.</a:t>
            </a:r>
            <a:endParaRPr kumimoji="0" lang="kk-KZ" sz="1800" b="0" i="0" u="none" strike="noStrike" cap="none" normalizeH="0" baseline="0" dirty="0" smtClean="0">
              <a:ln>
                <a:noFill/>
              </a:ln>
              <a:solidFill>
                <a:schemeClr val="tx1"/>
              </a:solidFill>
              <a:effectLst/>
              <a:latin typeface="Arial" pitchFamily="34" charset="0"/>
            </a:endParaRPr>
          </a:p>
        </p:txBody>
      </p:sp>
      <p:graphicFrame>
        <p:nvGraphicFramePr>
          <p:cNvPr id="4" name="Таблица 3"/>
          <p:cNvGraphicFramePr>
            <a:graphicFrameLocks noGrp="1"/>
          </p:cNvGraphicFramePr>
          <p:nvPr/>
        </p:nvGraphicFramePr>
        <p:xfrm>
          <a:off x="836712" y="2984321"/>
          <a:ext cx="5472610" cy="6557845"/>
        </p:xfrm>
        <a:graphic>
          <a:graphicData uri="http://schemas.openxmlformats.org/drawingml/2006/table">
            <a:tbl>
              <a:tblPr/>
              <a:tblGrid>
                <a:gridCol w="1503480"/>
                <a:gridCol w="263110"/>
                <a:gridCol w="263110"/>
                <a:gridCol w="359635"/>
                <a:gridCol w="2112846"/>
                <a:gridCol w="273360"/>
                <a:gridCol w="347396"/>
                <a:gridCol w="349673"/>
              </a:tblGrid>
              <a:tr h="80005">
                <a:tc rowSpan="2">
                  <a:txBody>
                    <a:bodyPr/>
                    <a:lstStyle/>
                    <a:p>
                      <a:pPr>
                        <a:lnSpc>
                          <a:spcPct val="115000"/>
                        </a:lnSpc>
                        <a:spcAft>
                          <a:spcPts val="0"/>
                        </a:spcAft>
                      </a:pPr>
                      <a:r>
                        <a:rPr lang="kk-KZ" sz="1400" dirty="0">
                          <a:latin typeface="Times New Roman" pitchFamily="18" charset="0"/>
                          <a:ea typeface="Times New Roman"/>
                          <a:cs typeface="Times New Roman" pitchFamily="18" charset="0"/>
                        </a:rPr>
                        <a:t>Талдау құрылысы</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kk-KZ" sz="400">
                          <a:latin typeface="Times New Roman"/>
                          <a:ea typeface="Times New Roman"/>
                          <a:cs typeface="Times New Roman"/>
                        </a:rPr>
                        <a:t>Баға</a:t>
                      </a:r>
                      <a:endParaRPr lang="ru-RU" sz="400">
                        <a:latin typeface="Calibri"/>
                        <a:ea typeface="Times New Roman"/>
                        <a:cs typeface="Times New Roman"/>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rowSpan="2">
                  <a:txBody>
                    <a:bodyPr/>
                    <a:lstStyle/>
                    <a:p>
                      <a:pPr algn="ctr">
                        <a:lnSpc>
                          <a:spcPct val="115000"/>
                        </a:lnSpc>
                        <a:spcAft>
                          <a:spcPts val="0"/>
                        </a:spcAft>
                      </a:pPr>
                      <a:r>
                        <a:rPr lang="kk-KZ" sz="1400">
                          <a:latin typeface="Times New Roman" pitchFamily="18" charset="0"/>
                          <a:ea typeface="Times New Roman"/>
                          <a:cs typeface="Times New Roman" pitchFamily="18" charset="0"/>
                        </a:rPr>
                        <a:t>Бағалау көрсеткіштері</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kk-KZ" sz="400">
                          <a:latin typeface="Times New Roman"/>
                          <a:ea typeface="Times New Roman"/>
                          <a:cs typeface="Times New Roman"/>
                        </a:rPr>
                        <a:t>Баға</a:t>
                      </a:r>
                      <a:endParaRPr lang="ru-RU" sz="400">
                        <a:latin typeface="Calibri"/>
                        <a:ea typeface="Times New Roman"/>
                        <a:cs typeface="Times New Roman"/>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343740">
                <a:tc vMerge="1">
                  <a:txBody>
                    <a:bodyPr/>
                    <a:lstStyle/>
                    <a:p>
                      <a:endParaRPr lang="ru-RU"/>
                    </a:p>
                  </a:txBody>
                  <a:tcPr/>
                </a:tc>
                <a:tc>
                  <a:txBody>
                    <a:bodyPr/>
                    <a:lstStyle/>
                    <a:p>
                      <a:pPr>
                        <a:lnSpc>
                          <a:spcPct val="115000"/>
                        </a:lnSpc>
                        <a:spcAft>
                          <a:spcPts val="0"/>
                        </a:spcAft>
                      </a:pPr>
                      <a:r>
                        <a:rPr lang="kk-KZ" sz="1400">
                          <a:latin typeface="Times New Roman" pitchFamily="18" charset="0"/>
                          <a:ea typeface="Times New Roman"/>
                          <a:cs typeface="Times New Roman" pitchFamily="18" charset="0"/>
                        </a:rPr>
                        <a:t>жақсы</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Қанағат </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Қанағатсыз</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c>
                  <a:txBody>
                    <a:bodyPr/>
                    <a:lstStyle/>
                    <a:p>
                      <a:pPr>
                        <a:lnSpc>
                          <a:spcPct val="115000"/>
                        </a:lnSpc>
                        <a:spcAft>
                          <a:spcPts val="0"/>
                        </a:spcAft>
                      </a:pPr>
                      <a:r>
                        <a:rPr lang="kk-KZ" sz="1400">
                          <a:latin typeface="Times New Roman" pitchFamily="18" charset="0"/>
                          <a:ea typeface="Times New Roman"/>
                          <a:cs typeface="Times New Roman" pitchFamily="18" charset="0"/>
                        </a:rPr>
                        <a:t>Жақсы</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Қанағат </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Қанағатсыз</a:t>
                      </a:r>
                      <a:endParaRPr lang="ru-RU" sz="1400">
                        <a:latin typeface="Times New Roman" pitchFamily="18" charset="0"/>
                        <a:ea typeface="Times New Roman"/>
                        <a:cs typeface="Times New Roman" pitchFamily="18" charset="0"/>
                      </a:endParaRPr>
                    </a:p>
                  </a:txBody>
                  <a:tcPr marL="23006" marR="23006"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0023">
                <a:tc>
                  <a:txBody>
                    <a:bodyPr/>
                    <a:lstStyle/>
                    <a:p>
                      <a:pPr>
                        <a:lnSpc>
                          <a:spcPct val="115000"/>
                        </a:lnSpc>
                        <a:spcAft>
                          <a:spcPts val="0"/>
                        </a:spcAft>
                      </a:pPr>
                      <a:r>
                        <a:rPr lang="kk-KZ" sz="1400">
                          <a:latin typeface="Times New Roman" pitchFamily="18" charset="0"/>
                          <a:ea typeface="Times New Roman"/>
                          <a:cs typeface="Times New Roman" pitchFamily="18" charset="0"/>
                        </a:rPr>
                        <a:t>1. Сабақ мақсатын дұрыс қоя білу</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1.-мақсаттың кешенділігі:оқыту, дамыту аспектілері ;</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сабақтың өз мақсатына жетуі;</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-сабақ мақсатының өткен сабақтармен үндестігі;</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-сабақ мақсатының оқушыларға әсері</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1169">
                <a:tc rowSpan="2">
                  <a:txBody>
                    <a:bodyPr/>
                    <a:lstStyle/>
                    <a:p>
                      <a:pPr>
                        <a:lnSpc>
                          <a:spcPct val="115000"/>
                        </a:lnSpc>
                        <a:spcAft>
                          <a:spcPts val="0"/>
                        </a:spcAft>
                      </a:pPr>
                      <a:r>
                        <a:rPr lang="kk-KZ" sz="1400">
                          <a:latin typeface="Times New Roman" pitchFamily="18" charset="0"/>
                          <a:ea typeface="Times New Roman"/>
                          <a:cs typeface="Times New Roman" pitchFamily="18" charset="0"/>
                        </a:rPr>
                        <a:t>2. Сабақтың  түрі</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nSpc>
                          <a:spcPct val="115000"/>
                        </a:lnSpc>
                        <a:spcAft>
                          <a:spcPts val="0"/>
                        </a:spcAft>
                      </a:pPr>
                      <a:r>
                        <a:rPr lang="kk-KZ" sz="1400" dirty="0">
                          <a:latin typeface="Times New Roman" pitchFamily="18" charset="0"/>
                          <a:ea typeface="Times New Roman"/>
                          <a:cs typeface="Times New Roman" pitchFamily="18" charset="0"/>
                        </a:rPr>
                        <a:t>2.- сабақ түрінің мақсатқа сай келуі,</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сабақ түрінің құрылымы мен мақсатына сай келуі;</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3638">
                <a:tc vMerge="1">
                  <a:txBody>
                    <a:bodyPr/>
                    <a:lstStyle/>
                    <a:p>
                      <a:endParaRPr lang="ru-RU"/>
                    </a:p>
                  </a:txBody>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0032">
                <a:tc>
                  <a:txBody>
                    <a:bodyPr/>
                    <a:lstStyle/>
                    <a:p>
                      <a:pPr>
                        <a:lnSpc>
                          <a:spcPct val="115000"/>
                        </a:lnSpc>
                        <a:spcAft>
                          <a:spcPts val="0"/>
                        </a:spcAft>
                      </a:pPr>
                      <a:r>
                        <a:rPr lang="kk-KZ" sz="1400">
                          <a:latin typeface="Times New Roman" pitchFamily="18" charset="0"/>
                          <a:ea typeface="Times New Roman"/>
                          <a:cs typeface="Times New Roman" pitchFamily="18" charset="0"/>
                        </a:rPr>
                        <a:t>3. Сабақтың құрылымы</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3.- сабақ құрылымының оның түрі мен әдістеріне сай келуі;</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 сабақ құрылымында оның дидактикалық негізін толықтыратын кезеңдердің болуы;  </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 сабақ кезеңдерінің өзара байланысы;</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 сабақ құрылымының оның мақсатына жетуіндегі әсері. </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764704" y="632520"/>
          <a:ext cx="5760641" cy="7115556"/>
        </p:xfrm>
        <a:graphic>
          <a:graphicData uri="http://schemas.openxmlformats.org/drawingml/2006/table">
            <a:tbl>
              <a:tblPr/>
              <a:tblGrid>
                <a:gridCol w="1582610"/>
                <a:gridCol w="276958"/>
                <a:gridCol w="276958"/>
                <a:gridCol w="287747"/>
                <a:gridCol w="90816"/>
                <a:gridCol w="2224048"/>
                <a:gridCol w="287747"/>
                <a:gridCol w="365680"/>
                <a:gridCol w="368077"/>
              </a:tblGrid>
              <a:tr h="916719">
                <a:tc>
                  <a:txBody>
                    <a:bodyPr/>
                    <a:lstStyle/>
                    <a:p>
                      <a:pPr>
                        <a:lnSpc>
                          <a:spcPct val="115000"/>
                        </a:lnSpc>
                        <a:spcAft>
                          <a:spcPts val="0"/>
                        </a:spcAft>
                      </a:pPr>
                      <a:r>
                        <a:rPr lang="kk-KZ" sz="1400" dirty="0">
                          <a:latin typeface="Times New Roman" pitchFamily="18" charset="0"/>
                          <a:ea typeface="Times New Roman"/>
                          <a:cs typeface="Times New Roman" pitchFamily="18" charset="0"/>
                        </a:rPr>
                        <a:t>4. Сабақтың әрбір кезеңіне сай оның мазмұнын, әдіс-тәсілдерін таңдап алу</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Aft>
                          <a:spcPts val="0"/>
                        </a:spcAft>
                      </a:pPr>
                      <a:r>
                        <a:rPr lang="kk-KZ" sz="1400" dirty="0">
                          <a:latin typeface="Times New Roman" pitchFamily="18" charset="0"/>
                          <a:ea typeface="Times New Roman"/>
                          <a:cs typeface="Times New Roman" pitchFamily="18" charset="0"/>
                        </a:rPr>
                        <a:t>4.- Оқу мәліметінің ғылыммен байланысы және қарапайымдылығы;</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мазмұнының тереңдігі және оны түсіндірудің мәнділігі;</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оқу үрдісіндегі әдіс – тәсілдердің сабақ мазмұнына сәйкестігі және өзара байланысы;</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сабақта оқушылардың қандай танымдық қызығушылығы басым болды? Ол неге байланысты? Мұндай қызығушылықтың сабақтың мақсатына жетуге ықпалы болды ма?</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1631">
                <a:tc>
                  <a:txBody>
                    <a:bodyPr/>
                    <a:lstStyle/>
                    <a:p>
                      <a:pPr>
                        <a:lnSpc>
                          <a:spcPct val="115000"/>
                        </a:lnSpc>
                        <a:spcAft>
                          <a:spcPts val="0"/>
                        </a:spcAft>
                      </a:pPr>
                      <a:r>
                        <a:rPr lang="kk-KZ" sz="1400">
                          <a:latin typeface="Times New Roman" pitchFamily="18" charset="0"/>
                          <a:ea typeface="Times New Roman"/>
                          <a:cs typeface="Times New Roman" pitchFamily="18" charset="0"/>
                        </a:rPr>
                        <a:t>5. сабақтың қорытындысы, сабақтың тиімділігі</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p>
                      <a:pPr>
                        <a:lnSpc>
                          <a:spcPct val="115000"/>
                        </a:lnSpc>
                        <a:spcAft>
                          <a:spcPts val="0"/>
                        </a:spcAft>
                      </a:pPr>
                      <a:r>
                        <a:rPr lang="kk-KZ" sz="1400">
                          <a:latin typeface="Times New Roman" pitchFamily="18" charset="0"/>
                          <a:ea typeface="Times New Roman"/>
                          <a:cs typeface="Times New Roman" pitchFamily="18" charset="0"/>
                        </a:rPr>
                        <a:t>+</a:t>
                      </a:r>
                      <a:endParaRPr lang="ru-RU"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Aft>
                          <a:spcPts val="0"/>
                        </a:spcAft>
                      </a:pPr>
                      <a:r>
                        <a:rPr lang="kk-KZ" sz="1400" dirty="0">
                          <a:latin typeface="Times New Roman" pitchFamily="18" charset="0"/>
                          <a:ea typeface="Times New Roman"/>
                          <a:cs typeface="Times New Roman" pitchFamily="18" charset="0"/>
                        </a:rPr>
                        <a:t>6. оқушылардың білім, дағды , шеберлік сияқты қасиеттері байқалды, ол сабақ мақсатына сай ма?</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мақсатқа жету деңгейі;</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*толық</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*қанағаттанарлық</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*қанағаттанарлықсыз</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 Сабақтың мақсатының толық орындалмауына не себеп болды? </a:t>
                      </a:r>
                      <a:endParaRPr lang="ru-RU" sz="1400" dirty="0">
                        <a:latin typeface="Times New Roman" pitchFamily="18" charset="0"/>
                        <a:ea typeface="Times New Roman"/>
                        <a:cs typeface="Times New Roman" pitchFamily="18" charset="0"/>
                      </a:endParaRPr>
                    </a:p>
                    <a:p>
                      <a:pPr>
                        <a:lnSpc>
                          <a:spcPct val="115000"/>
                        </a:lnSpc>
                        <a:spcAft>
                          <a:spcPts val="0"/>
                        </a:spcAft>
                      </a:pPr>
                      <a:r>
                        <a:rPr lang="kk-KZ" sz="1400" dirty="0">
                          <a:latin typeface="Times New Roman" pitchFamily="18" charset="0"/>
                          <a:ea typeface="Times New Roman"/>
                          <a:cs typeface="Times New Roman" pitchFamily="18" charset="0"/>
                        </a:rPr>
                        <a:t>-келесі сабақта ескерілетін мәселелер.</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nSpc>
                          <a:spcPct val="115000"/>
                        </a:lnSpc>
                        <a:spcAft>
                          <a:spcPts val="0"/>
                        </a:spcAft>
                      </a:pPr>
                      <a:r>
                        <a:rPr lang="kk-KZ" sz="1400" dirty="0">
                          <a:latin typeface="Times New Roman" pitchFamily="18" charset="0"/>
                          <a:ea typeface="Times New Roman"/>
                          <a:cs typeface="Times New Roman" pitchFamily="18" charset="0"/>
                        </a:rPr>
                        <a:t>+</a:t>
                      </a:r>
                      <a:endParaRPr lang="ru-RU"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kk-KZ" sz="1400" dirty="0">
                        <a:latin typeface="Times New Roman" pitchFamily="18" charset="0"/>
                        <a:ea typeface="Times New Roman"/>
                        <a:cs typeface="Times New Roman" pitchFamily="18" charset="0"/>
                      </a:endParaRPr>
                    </a:p>
                  </a:txBody>
                  <a:tcPr marL="23006" marR="230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3553" name="Rectangle 1"/>
          <p:cNvSpPr>
            <a:spLocks noChangeArrowheads="1"/>
          </p:cNvSpPr>
          <p:nvPr/>
        </p:nvSpPr>
        <p:spPr bwMode="auto">
          <a:xfrm>
            <a:off x="836712" y="7833320"/>
            <a:ext cx="5688632"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Білімнің сапалы болуы мұғалімге,оның білім дәрежесі мен іздену шеберлігіне байланысты. Әр мұғалім оқушылардың танымдық іс-әрекетін ұйымдастырушы және үйлестіруші бола білу керек.</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Сабақ барысында cын тұрғысынан ойлау мен жазу технологиясының стратегиялары, Қ.Бітібаеваның технологиясы, дамыта оқыту технологиясы, дебат технологиясын пайдалана отырып мұғалім сабақ мазмұнын аша білді.</a:t>
            </a:r>
            <a:endParaRPr kumimoji="0" lang="kk-KZ"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6712" y="560512"/>
            <a:ext cx="5688632" cy="4739759"/>
          </a:xfrm>
          <a:prstGeom prst="rect">
            <a:avLst/>
          </a:prstGeom>
        </p:spPr>
        <p:txBody>
          <a:bodyPr wrap="square">
            <a:spAutoFit/>
          </a:bodyPr>
          <a:lstStyle/>
          <a:p>
            <a:pPr algn="just"/>
            <a:r>
              <a:rPr lang="kk-KZ" sz="1400" dirty="0" smtClean="0">
                <a:latin typeface="Times New Roman" pitchFamily="18" charset="0"/>
                <a:cs typeface="Times New Roman" pitchFamily="18" charset="0"/>
              </a:rPr>
              <a:t>Үй тапсырмасын сұрау кезінде семантикалық карта арқылы шығарманың оқылуы тексерілді.Жаңа сабақ бойынша негізгі оқиға еске түсіріліп кейіпкерлерге талдау жасалды: портреттерін тауып, негізгі кейіпкерлердің бейнесі ашылды. Блум жүйесі бойынша сұрақтар қойылып, жауап алынды.Сабақты бекіту кезінде дебат технологиясы бойынша жақтаушы,даттаушы топтарға бөлінді.</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Сабаққа қорытынды жасалып, үйге тапсырма берілді.</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Оқушы білімдерін бағалау кезінде әрқайсысының жетістігі сараланып,әр баланың қорытынды бағасы шығарылады. Бағалау парағы арқылы оқушылардың білімдері анықталады.</a:t>
            </a:r>
            <a:endParaRPr lang="ru-RU" sz="1400" dirty="0" smtClean="0">
              <a:latin typeface="Times New Roman" pitchFamily="18" charset="0"/>
              <a:cs typeface="Times New Roman" pitchFamily="18" charset="0"/>
            </a:endParaRPr>
          </a:p>
          <a:p>
            <a:pPr algn="just">
              <a:buFont typeface="Wingdings" pitchFamily="2" charset="2"/>
              <a:buChar char="v"/>
            </a:pPr>
            <a:r>
              <a:rPr lang="kk-KZ" sz="1400" dirty="0" smtClean="0">
                <a:latin typeface="Times New Roman" pitchFamily="18" charset="0"/>
                <a:cs typeface="Times New Roman" pitchFamily="18" charset="0"/>
              </a:rPr>
              <a:t>Сабақтың жүру процесі төмендегідей нәтижелер берді:</a:t>
            </a:r>
            <a:endParaRPr lang="ru-RU" sz="1400" dirty="0" smtClean="0">
              <a:latin typeface="Times New Roman" pitchFamily="18" charset="0"/>
              <a:cs typeface="Times New Roman" pitchFamily="18" charset="0"/>
            </a:endParaRPr>
          </a:p>
          <a:p>
            <a:pPr lvl="0" algn="just">
              <a:buFont typeface="Wingdings" pitchFamily="2" charset="2"/>
              <a:buChar char="v"/>
            </a:pPr>
            <a:r>
              <a:rPr lang="kk-KZ" sz="1400" dirty="0" smtClean="0">
                <a:latin typeface="Times New Roman" pitchFamily="18" charset="0"/>
                <a:cs typeface="Times New Roman" pitchFamily="18" charset="0"/>
              </a:rPr>
              <a:t>Оқушылар бір-бірімен тығыз қарым-қатынаста болды;</a:t>
            </a:r>
            <a:endParaRPr lang="ru-RU" sz="1400" dirty="0" smtClean="0">
              <a:latin typeface="Times New Roman" pitchFamily="18" charset="0"/>
              <a:cs typeface="Times New Roman" pitchFamily="18" charset="0"/>
            </a:endParaRPr>
          </a:p>
          <a:p>
            <a:pPr lvl="0" algn="just">
              <a:buFont typeface="Wingdings" pitchFamily="2" charset="2"/>
              <a:buChar char="v"/>
            </a:pPr>
            <a:r>
              <a:rPr lang="kk-KZ" sz="1400" dirty="0" smtClean="0">
                <a:latin typeface="Times New Roman" pitchFamily="18" charset="0"/>
                <a:cs typeface="Times New Roman" pitchFamily="18" charset="0"/>
              </a:rPr>
              <a:t>Жауаптарына сыйластық, түсіністікпен қарады;</a:t>
            </a:r>
            <a:endParaRPr lang="ru-RU" sz="1400" dirty="0" smtClean="0">
              <a:latin typeface="Times New Roman" pitchFamily="18" charset="0"/>
              <a:cs typeface="Times New Roman" pitchFamily="18" charset="0"/>
            </a:endParaRPr>
          </a:p>
          <a:p>
            <a:pPr lvl="0" algn="just">
              <a:buFont typeface="Wingdings" pitchFamily="2" charset="2"/>
              <a:buChar char="v"/>
            </a:pPr>
            <a:r>
              <a:rPr lang="kk-KZ" sz="1400" dirty="0" smtClean="0">
                <a:latin typeface="Times New Roman" pitchFamily="18" charset="0"/>
                <a:cs typeface="Times New Roman" pitchFamily="18" charset="0"/>
              </a:rPr>
              <a:t>Көпшілік алдында пікірлерін ашық айтып, қорғай білуге үйренді;</a:t>
            </a:r>
            <a:endParaRPr lang="ru-RU" sz="1400" dirty="0" smtClean="0">
              <a:latin typeface="Times New Roman" pitchFamily="18" charset="0"/>
              <a:cs typeface="Times New Roman" pitchFamily="18" charset="0"/>
            </a:endParaRPr>
          </a:p>
          <a:p>
            <a:pPr lvl="0" algn="just">
              <a:buFont typeface="Wingdings" pitchFamily="2" charset="2"/>
              <a:buChar char="v"/>
            </a:pPr>
            <a:r>
              <a:rPr lang="kk-KZ" sz="1400" dirty="0" smtClean="0">
                <a:latin typeface="Times New Roman" pitchFamily="18" charset="0"/>
                <a:cs typeface="Times New Roman" pitchFamily="18" charset="0"/>
              </a:rPr>
              <a:t>Өз беттерінше жан-жақты  ізденуге үйренді;</a:t>
            </a:r>
            <a:endParaRPr lang="ru-RU" sz="1400" dirty="0" smtClean="0">
              <a:latin typeface="Times New Roman" pitchFamily="18" charset="0"/>
              <a:cs typeface="Times New Roman" pitchFamily="18" charset="0"/>
            </a:endParaRPr>
          </a:p>
          <a:p>
            <a:pPr lvl="0" algn="just"/>
            <a:r>
              <a:rPr lang="kk-KZ" sz="1400" dirty="0" smtClean="0">
                <a:latin typeface="Times New Roman" pitchFamily="18" charset="0"/>
                <a:cs typeface="Times New Roman" pitchFamily="18" charset="0"/>
              </a:rPr>
              <a:t>Сабаққа қызығушылықтары артып, оқушылардың белсенділігі өте жоғары болды.</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pPr algn="just"/>
            <a:r>
              <a:rPr lang="kk-KZ" sz="1400" dirty="0" smtClean="0">
                <a:latin typeface="Times New Roman" pitchFamily="18" charset="0"/>
                <a:cs typeface="Times New Roman" pitchFamily="18" charset="0"/>
              </a:rPr>
              <a:t>Мукушева  Ж.Н</a:t>
            </a:r>
            <a:endParaRPr lang="ru-RU" sz="1400" dirty="0" smtClean="0">
              <a:latin typeface="Times New Roman" pitchFamily="18" charset="0"/>
              <a:cs typeface="Times New Roman" pitchFamily="18" charset="0"/>
            </a:endParaRPr>
          </a:p>
          <a:p>
            <a:pPr algn="just"/>
            <a:r>
              <a:rPr lang="kk-KZ" dirty="0" smtClean="0"/>
              <a:t> </a:t>
            </a:r>
            <a:endParaRPr lang="ru-RU" dirty="0" smtClean="0"/>
          </a:p>
          <a:p>
            <a:pPr lvl="0" algn="just" eaLnBrk="0" fontAlgn="base" hangingPunct="0">
              <a:spcBef>
                <a:spcPct val="0"/>
              </a:spcBef>
              <a:spcAft>
                <a:spcPct val="0"/>
              </a:spcAft>
            </a:pPr>
            <a:r>
              <a:rPr lang="kk-KZ" dirty="0" smtClean="0">
                <a:latin typeface="Times New Roman" pitchFamily="18" charset="0"/>
                <a:ea typeface="Times New Roman" pitchFamily="18" charset="0"/>
                <a:cs typeface="Times New Roman" pitchFamily="18" charset="0"/>
              </a:rPr>
              <a:t>.</a:t>
            </a:r>
            <a:endParaRPr lang="kk-KZ"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Диаграмма 2"/>
          <p:cNvGraphicFramePr/>
          <p:nvPr/>
        </p:nvGraphicFramePr>
        <p:xfrm>
          <a:off x="764704" y="4304928"/>
          <a:ext cx="5400600" cy="388843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Таблица 3"/>
          <p:cNvGraphicFramePr>
            <a:graphicFrameLocks noGrp="1"/>
          </p:cNvGraphicFramePr>
          <p:nvPr/>
        </p:nvGraphicFramePr>
        <p:xfrm>
          <a:off x="1052736" y="776536"/>
          <a:ext cx="5112568" cy="2808310"/>
        </p:xfrm>
        <a:graphic>
          <a:graphicData uri="http://schemas.openxmlformats.org/drawingml/2006/table">
            <a:tbl>
              <a:tblPr/>
              <a:tblGrid>
                <a:gridCol w="1224136"/>
                <a:gridCol w="936104"/>
                <a:gridCol w="1008112"/>
                <a:gridCol w="1152128"/>
                <a:gridCol w="60088"/>
                <a:gridCol w="732000"/>
              </a:tblGrid>
              <a:tr h="379092">
                <a:tc gridSpan="5">
                  <a:txBody>
                    <a:bodyPr/>
                    <a:lstStyle/>
                    <a:p>
                      <a:pPr algn="l" fontAlgn="b"/>
                      <a:r>
                        <a:rPr lang="ru-RU" sz="1400" b="0" i="0" u="none" strike="noStrike" dirty="0" err="1">
                          <a:solidFill>
                            <a:srgbClr val="000000"/>
                          </a:solidFill>
                          <a:latin typeface="Times New Roman" pitchFamily="18" charset="0"/>
                          <a:cs typeface="Times New Roman" pitchFamily="18" charset="0"/>
                        </a:rPr>
                        <a:t>Үш жылдық  білім</a:t>
                      </a:r>
                      <a:r>
                        <a:rPr lang="ru-RU" sz="1400" b="0" i="0" u="none" strike="noStrike" dirty="0">
                          <a:solidFill>
                            <a:srgbClr val="000000"/>
                          </a:solidFill>
                          <a:latin typeface="Times New Roman" pitchFamily="18" charset="0"/>
                          <a:cs typeface="Times New Roman" pitchFamily="18" charset="0"/>
                        </a:rPr>
                        <a:t> </a:t>
                      </a:r>
                      <a:r>
                        <a:rPr lang="ru-RU" sz="1400" b="0" i="0" u="none" strike="noStrike" dirty="0" err="1">
                          <a:solidFill>
                            <a:srgbClr val="000000"/>
                          </a:solidFill>
                          <a:latin typeface="Times New Roman" pitchFamily="18" charset="0"/>
                          <a:cs typeface="Times New Roman" pitchFamily="18" charset="0"/>
                        </a:rPr>
                        <a:t>сапасының динамикасы</a:t>
                      </a:r>
                      <a:r>
                        <a:rPr lang="ru-RU" sz="1400" b="0" i="0" u="none" strike="noStrike" dirty="0">
                          <a:solidFill>
                            <a:srgbClr val="000000"/>
                          </a:solidFill>
                          <a:latin typeface="Times New Roman" pitchFamily="18" charset="0"/>
                          <a:cs typeface="Times New Roman" pitchFamily="18" charset="0"/>
                        </a:rPr>
                        <a:t> </a:t>
                      </a:r>
                    </a:p>
                  </a:txBody>
                  <a:tcPr marL="0" marR="0" marT="0" marB="0" anchor="b">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379092">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c gridSpan="4">
                  <a:txBody>
                    <a:bodyPr/>
                    <a:lstStyle/>
                    <a:p>
                      <a:pPr algn="l" fontAlgn="b"/>
                      <a:r>
                        <a:rPr lang="ru-RU" sz="1400" b="0" i="0" u="none" strike="noStrike" dirty="0" err="1">
                          <a:solidFill>
                            <a:srgbClr val="000000"/>
                          </a:solidFill>
                          <a:latin typeface="Times New Roman" pitchFamily="18" charset="0"/>
                          <a:cs typeface="Times New Roman" pitchFamily="18" charset="0"/>
                        </a:rPr>
                        <a:t>Сынып</a:t>
                      </a:r>
                      <a:r>
                        <a:rPr lang="ru-RU" sz="1400" b="0" i="0" u="none" strike="noStrike" dirty="0">
                          <a:solidFill>
                            <a:srgbClr val="000000"/>
                          </a:solidFill>
                          <a:latin typeface="Times New Roman" pitchFamily="18" charset="0"/>
                          <a:cs typeface="Times New Roman" pitchFamily="18" charset="0"/>
                        </a:rPr>
                        <a:t> </a:t>
                      </a:r>
                      <a:r>
                        <a:rPr lang="ru-RU" sz="1400" b="0" i="0" u="none" strike="noStrike" dirty="0" err="1">
                          <a:solidFill>
                            <a:srgbClr val="000000"/>
                          </a:solidFill>
                          <a:latin typeface="Times New Roman" pitchFamily="18" charset="0"/>
                          <a:cs typeface="Times New Roman" pitchFamily="18" charset="0"/>
                        </a:rPr>
                        <a:t>мұғалімі </a:t>
                      </a:r>
                      <a:r>
                        <a:rPr lang="ru-RU" sz="1400" b="0" i="0" u="none" strike="noStrike" dirty="0">
                          <a:solidFill>
                            <a:srgbClr val="000000"/>
                          </a:solidFill>
                          <a:latin typeface="Times New Roman" pitchFamily="18" charset="0"/>
                          <a:cs typeface="Times New Roman" pitchFamily="18" charset="0"/>
                        </a:rPr>
                        <a:t>: </a:t>
                      </a:r>
                      <a:r>
                        <a:rPr lang="ru-RU" sz="1400" b="0" i="0" u="none" strike="noStrike" dirty="0" err="1">
                          <a:solidFill>
                            <a:srgbClr val="000000"/>
                          </a:solidFill>
                          <a:latin typeface="Times New Roman" pitchFamily="18" charset="0"/>
                          <a:cs typeface="Times New Roman" pitchFamily="18" charset="0"/>
                        </a:rPr>
                        <a:t>Мукушева</a:t>
                      </a:r>
                      <a:r>
                        <a:rPr lang="ru-RU" sz="1400" b="0" i="0" u="none" strike="noStrike" dirty="0">
                          <a:solidFill>
                            <a:srgbClr val="000000"/>
                          </a:solidFill>
                          <a:latin typeface="Times New Roman" pitchFamily="18" charset="0"/>
                          <a:cs typeface="Times New Roman" pitchFamily="18" charset="0"/>
                        </a:rPr>
                        <a:t>  Ж.Н </a:t>
                      </a:r>
                    </a:p>
                  </a:txBody>
                  <a:tcPr marL="0" marR="0" marT="0" marB="0" anchor="b">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r>
              <a:tr h="303273">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ru-RU" dirty="0"/>
                    </a:p>
                  </a:txBody>
                  <a:tcPr marL="0" marR="0" marT="0" marB="0" anchor="b">
                    <a:lnL>
                      <a:noFill/>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533761">
                <a:tc>
                  <a:txBody>
                    <a:bodyPr/>
                    <a:lstStyle/>
                    <a:p>
                      <a:pPr algn="l" fontAlgn="b"/>
                      <a:r>
                        <a:rPr lang="ru-RU" sz="1400" b="1" i="0" u="none" strike="noStrike">
                          <a:solidFill>
                            <a:srgbClr val="000000"/>
                          </a:solidFill>
                          <a:latin typeface="Times New Roman" pitchFamily="18" charset="0"/>
                          <a:cs typeface="Times New Roman" pitchFamily="18" charset="0"/>
                        </a:rPr>
                        <a:t>Оқу жылы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1" i="0" u="none" strike="noStrike">
                          <a:solidFill>
                            <a:srgbClr val="000000"/>
                          </a:solidFill>
                          <a:latin typeface="Times New Roman" pitchFamily="18" charset="0"/>
                          <a:cs typeface="Times New Roman" pitchFamily="18" charset="0"/>
                        </a:rPr>
                        <a:t>2012-2013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1" i="0" u="none" strike="noStrike">
                          <a:solidFill>
                            <a:srgbClr val="000000"/>
                          </a:solidFill>
                          <a:latin typeface="Times New Roman" pitchFamily="18" charset="0"/>
                          <a:cs typeface="Times New Roman" pitchFamily="18" charset="0"/>
                        </a:rPr>
                        <a:t>2013-2014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1" i="0" u="none" strike="noStrike">
                          <a:solidFill>
                            <a:srgbClr val="000000"/>
                          </a:solidFill>
                          <a:latin typeface="Times New Roman" pitchFamily="18" charset="0"/>
                          <a:cs typeface="Times New Roman" pitchFamily="18" charset="0"/>
                        </a:rPr>
                        <a:t>2014-2015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ru-RU"/>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303273">
                <a:tc>
                  <a:txBody>
                    <a:bodyPr/>
                    <a:lstStyle/>
                    <a:p>
                      <a:pPr algn="r" fontAlgn="b"/>
                      <a:r>
                        <a:rPr lang="ru-RU" sz="1400" b="1" i="0" u="none" strike="noStrike">
                          <a:solidFill>
                            <a:srgbClr val="000000"/>
                          </a:solidFill>
                          <a:latin typeface="Times New Roman" pitchFamily="18" charset="0"/>
                          <a:cs typeface="Times New Roman" pitchFamily="18" charset="0"/>
                        </a:rPr>
                        <a:t>Сынып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2 "Г"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3 "Ә"</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dirty="0">
                          <a:solidFill>
                            <a:srgbClr val="000000"/>
                          </a:solidFill>
                          <a:latin typeface="Times New Roman" pitchFamily="18" charset="0"/>
                          <a:cs typeface="Times New Roman" pitchFamily="18" charset="0"/>
                        </a:rPr>
                        <a:t>4 "Ә"</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ru-RU"/>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303273">
                <a:tc>
                  <a:txBody>
                    <a:bodyPr/>
                    <a:lstStyle/>
                    <a:p>
                      <a:pPr algn="r" fontAlgn="b"/>
                      <a:r>
                        <a:rPr lang="ru-RU" sz="1400" b="1" i="0" u="none" strike="noStrike" dirty="0" err="1">
                          <a:solidFill>
                            <a:srgbClr val="000000"/>
                          </a:solidFill>
                          <a:latin typeface="Times New Roman" pitchFamily="18" charset="0"/>
                          <a:cs typeface="Times New Roman" pitchFamily="18" charset="0"/>
                        </a:rPr>
                        <a:t>үлгерім</a:t>
                      </a:r>
                      <a:r>
                        <a:rPr lang="ru-RU" sz="1400" b="1" i="0" u="none" strike="noStrike" dirty="0">
                          <a:solidFill>
                            <a:srgbClr val="000000"/>
                          </a:solidFill>
                          <a:latin typeface="Times New Roman" pitchFamily="18" charset="0"/>
                          <a:cs typeface="Times New Roman" pitchFamily="18"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ru-RU"/>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303273">
                <a:tc>
                  <a:txBody>
                    <a:bodyPr/>
                    <a:lstStyle/>
                    <a:p>
                      <a:pPr algn="l" fontAlgn="b"/>
                      <a:r>
                        <a:rPr lang="ru-RU" sz="1400" b="1" i="0" u="none" strike="noStrike">
                          <a:solidFill>
                            <a:srgbClr val="000000"/>
                          </a:solidFill>
                          <a:latin typeface="Times New Roman" pitchFamily="18" charset="0"/>
                          <a:cs typeface="Times New Roman" pitchFamily="18" charset="0"/>
                        </a:rPr>
                        <a:t>Білім сапасы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80%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ru-RU"/>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r h="303273">
                <a:tc>
                  <a:txBody>
                    <a:bodyPr/>
                    <a:lstStyle/>
                    <a:p>
                      <a:pPr algn="l" fontAlgn="b"/>
                      <a:endParaRPr lang="ru-RU" sz="1400" b="1" i="0" u="none" strike="noStrike">
                        <a:solidFill>
                          <a:srgbClr val="000000"/>
                        </a:solidFill>
                        <a:latin typeface="Times New Roman" pitchFamily="18" charset="0"/>
                        <a:cs typeface="Times New Roman" pitchFamily="18"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ru-RU" sz="1400" b="1" i="0" u="none" strike="noStrike">
                        <a:solidFill>
                          <a:srgbClr val="000000"/>
                        </a:solidFill>
                        <a:latin typeface="Times New Roman" pitchFamily="18" charset="0"/>
                        <a:cs typeface="Times New Roman" pitchFamily="18"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ru-RU"/>
                    </a:p>
                  </a:txBody>
                  <a:tcPr marL="0" marR="0" marT="0" marB="0" anchor="b">
                    <a:lnL>
                      <a:noFill/>
                    </a:lnL>
                    <a:lnR>
                      <a:noFill/>
                    </a:lnR>
                    <a:lnT>
                      <a:noFill/>
                    </a:lnT>
                    <a:lnB>
                      <a:noFill/>
                    </a:lnB>
                  </a:tcPr>
                </a:tc>
                <a:tc>
                  <a:txBody>
                    <a:bodyPr/>
                    <a:lstStyle/>
                    <a:p>
                      <a:pPr algn="l" fontAlgn="b"/>
                      <a:endParaRPr lang="ru-RU" sz="1400" b="0" i="0" u="none" strike="noStrike" dirty="0">
                        <a:solidFill>
                          <a:srgbClr val="000000"/>
                        </a:solidFill>
                        <a:latin typeface="Times New Roman" pitchFamily="18" charset="0"/>
                        <a:cs typeface="Times New Roman" pitchFamily="18" charset="0"/>
                      </a:endParaRPr>
                    </a:p>
                  </a:txBody>
                  <a:tcPr marL="0" marR="0" marT="0" marB="0" anchor="b">
                    <a:lnL>
                      <a:noFill/>
                    </a:lnL>
                    <a:lnR>
                      <a:noFill/>
                    </a:lnR>
                    <a:lnT>
                      <a:noFill/>
                    </a:lnT>
                    <a:lnB>
                      <a:noFill/>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124741" y="560512"/>
          <a:ext cx="5184578" cy="2952330"/>
        </p:xfrm>
        <a:graphic>
          <a:graphicData uri="http://schemas.openxmlformats.org/drawingml/2006/table">
            <a:tbl>
              <a:tblPr/>
              <a:tblGrid>
                <a:gridCol w="1409688"/>
                <a:gridCol w="1079191"/>
                <a:gridCol w="1078514"/>
                <a:gridCol w="924941"/>
                <a:gridCol w="236536"/>
                <a:gridCol w="455708"/>
              </a:tblGrid>
              <a:tr h="238441">
                <a:tc gridSpan="4">
                  <a:txBody>
                    <a:bodyPr/>
                    <a:lstStyle/>
                    <a:p>
                      <a:pPr algn="l" fontAlgn="b"/>
                      <a:r>
                        <a:rPr lang="ru-RU" sz="1400" b="0" i="0" u="none" strike="noStrike" dirty="0" err="1">
                          <a:solidFill>
                            <a:srgbClr val="000000"/>
                          </a:solidFill>
                          <a:latin typeface="Times New Roman" pitchFamily="18" charset="0"/>
                          <a:cs typeface="Times New Roman" pitchFamily="18" charset="0"/>
                        </a:rPr>
                        <a:t>Үш жылдық </a:t>
                      </a:r>
                      <a:r>
                        <a:rPr lang="ru-RU" sz="1400" b="0" i="0" u="none" strike="noStrike" dirty="0" err="1" smtClean="0">
                          <a:solidFill>
                            <a:srgbClr val="000000"/>
                          </a:solidFill>
                          <a:latin typeface="Times New Roman" pitchFamily="18" charset="0"/>
                          <a:cs typeface="Times New Roman" pitchFamily="18" charset="0"/>
                        </a:rPr>
                        <a:t> пәндік  </a:t>
                      </a:r>
                      <a:r>
                        <a:rPr lang="ru-RU" sz="1400" b="0" i="0" u="none" strike="noStrike" dirty="0" err="1">
                          <a:solidFill>
                            <a:srgbClr val="000000"/>
                          </a:solidFill>
                          <a:latin typeface="Times New Roman" pitchFamily="18" charset="0"/>
                          <a:cs typeface="Times New Roman" pitchFamily="18" charset="0"/>
                        </a:rPr>
                        <a:t>білім</a:t>
                      </a:r>
                      <a:r>
                        <a:rPr lang="ru-RU" sz="1400" b="0" i="0" u="none" strike="noStrike" dirty="0">
                          <a:solidFill>
                            <a:srgbClr val="000000"/>
                          </a:solidFill>
                          <a:latin typeface="Times New Roman" pitchFamily="18" charset="0"/>
                          <a:cs typeface="Times New Roman" pitchFamily="18" charset="0"/>
                        </a:rPr>
                        <a:t> </a:t>
                      </a:r>
                      <a:r>
                        <a:rPr lang="ru-RU" sz="1400" b="0" i="0" u="none" strike="noStrike" dirty="0" err="1">
                          <a:solidFill>
                            <a:srgbClr val="000000"/>
                          </a:solidFill>
                          <a:latin typeface="Times New Roman" pitchFamily="18" charset="0"/>
                          <a:cs typeface="Times New Roman" pitchFamily="18" charset="0"/>
                        </a:rPr>
                        <a:t>сапасының динамикасы</a:t>
                      </a:r>
                      <a:r>
                        <a:rPr lang="ru-RU" sz="1400" b="0" i="0" u="none" strike="noStrike" dirty="0">
                          <a:solidFill>
                            <a:srgbClr val="000000"/>
                          </a:solidFill>
                          <a:latin typeface="Times New Roman" pitchFamily="18" charset="0"/>
                          <a:cs typeface="Times New Roman" pitchFamily="18" charset="0"/>
                        </a:rPr>
                        <a:t> </a:t>
                      </a:r>
                    </a:p>
                  </a:txBody>
                  <a:tcPr marL="9395" marR="9395" marT="9395" marB="0" anchor="b">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c gridSpan="2">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a:noFill/>
                    </a:lnB>
                  </a:tcPr>
                </a:tc>
                <a:tc hMerge="1">
                  <a:txBody>
                    <a:bodyPr/>
                    <a:lstStyle/>
                    <a:p>
                      <a:endParaRPr lang="ru-RU"/>
                    </a:p>
                  </a:txBody>
                  <a:tcPr/>
                </a:tc>
              </a:tr>
              <a:tr h="442758">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a:noFill/>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a:noFill/>
                    </a:lnB>
                  </a:tcPr>
                </a:tc>
                <a:tc gridSpan="4">
                  <a:txBody>
                    <a:bodyPr/>
                    <a:lstStyle/>
                    <a:p>
                      <a:pPr algn="l" fontAlgn="b"/>
                      <a:r>
                        <a:rPr lang="ru-RU" sz="1400" b="0" i="0" u="none" strike="noStrike">
                          <a:solidFill>
                            <a:srgbClr val="000000"/>
                          </a:solidFill>
                          <a:latin typeface="Times New Roman" pitchFamily="18" charset="0"/>
                          <a:cs typeface="Times New Roman" pitchFamily="18" charset="0"/>
                        </a:rPr>
                        <a:t>Сынып мұғалімі : Мукушева  Ж.Н </a:t>
                      </a:r>
                    </a:p>
                  </a:txBody>
                  <a:tcPr marL="9395" marR="9395" marT="9395" marB="0" anchor="b">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r>
              <a:tr h="288037">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l" fontAlgn="b"/>
                      <a:endParaRPr lang="ru-RU" sz="1400" b="0" i="0" u="none" strike="noStrike">
                        <a:solidFill>
                          <a:srgbClr val="000000"/>
                        </a:solidFill>
                        <a:latin typeface="Times New Roman" pitchFamily="18" charset="0"/>
                        <a:cs typeface="Times New Roman" pitchFamily="18" charset="0"/>
                      </a:endParaRPr>
                    </a:p>
                  </a:txBody>
                  <a:tcPr marL="9395" marR="9395" marT="939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dirty="0"/>
                    </a:p>
                  </a:txBody>
                  <a:tcPr marL="9395" marR="9395" marT="9395" marB="0" anchor="b">
                    <a:lnL>
                      <a:noFill/>
                    </a:lnL>
                    <a:lnR>
                      <a:noFill/>
                    </a:lnR>
                    <a:lnT>
                      <a:noFill/>
                    </a:lnT>
                    <a:lnB>
                      <a:noFill/>
                    </a:lnB>
                  </a:tcPr>
                </a:tc>
              </a:tr>
              <a:tr h="345262">
                <a:tc>
                  <a:txBody>
                    <a:bodyPr/>
                    <a:lstStyle/>
                    <a:p>
                      <a:pPr algn="l" fontAlgn="b"/>
                      <a:r>
                        <a:rPr lang="ru-RU" sz="1400" b="1" i="0" u="none" strike="noStrike">
                          <a:solidFill>
                            <a:srgbClr val="000000"/>
                          </a:solidFill>
                          <a:latin typeface="Times New Roman" pitchFamily="18" charset="0"/>
                          <a:cs typeface="Times New Roman" pitchFamily="18" charset="0"/>
                        </a:rPr>
                        <a:t>Оқу жылы </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1" i="0" u="none" strike="noStrike">
                          <a:solidFill>
                            <a:srgbClr val="000000"/>
                          </a:solidFill>
                          <a:latin typeface="Times New Roman" pitchFamily="18" charset="0"/>
                          <a:cs typeface="Times New Roman" pitchFamily="18" charset="0"/>
                        </a:rPr>
                        <a:t>2012-2013</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1" i="0" u="none" strike="noStrike">
                          <a:solidFill>
                            <a:srgbClr val="000000"/>
                          </a:solidFill>
                          <a:latin typeface="Times New Roman" pitchFamily="18" charset="0"/>
                          <a:cs typeface="Times New Roman" pitchFamily="18" charset="0"/>
                        </a:rPr>
                        <a:t>2013-2014</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fontAlgn="b"/>
                      <a:r>
                        <a:rPr lang="ru-RU" sz="1400" b="1" i="0" u="none" strike="noStrike">
                          <a:solidFill>
                            <a:srgbClr val="000000"/>
                          </a:solidFill>
                          <a:latin typeface="Times New Roman" pitchFamily="18" charset="0"/>
                          <a:cs typeface="Times New Roman" pitchFamily="18" charset="0"/>
                        </a:rPr>
                        <a:t>2014-2015</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r h="288037">
                <a:tc>
                  <a:txBody>
                    <a:bodyPr/>
                    <a:lstStyle/>
                    <a:p>
                      <a:pPr algn="l" fontAlgn="b"/>
                      <a:r>
                        <a:rPr lang="ru-RU" sz="1400" b="1" i="0" u="none" strike="noStrike">
                          <a:solidFill>
                            <a:srgbClr val="000000"/>
                          </a:solidFill>
                          <a:latin typeface="Times New Roman" pitchFamily="18" charset="0"/>
                          <a:cs typeface="Times New Roman" pitchFamily="18" charset="0"/>
                        </a:rPr>
                        <a:t>Сынып </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0" i="0" u="none" strike="noStrike">
                          <a:solidFill>
                            <a:srgbClr val="000000"/>
                          </a:solidFill>
                          <a:latin typeface="Times New Roman" pitchFamily="18" charset="0"/>
                          <a:cs typeface="Times New Roman" pitchFamily="18" charset="0"/>
                        </a:rPr>
                        <a:t>2 "Г"</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ru-RU" sz="1400" b="0" i="0" u="none" strike="noStrike">
                          <a:solidFill>
                            <a:srgbClr val="000000"/>
                          </a:solidFill>
                          <a:latin typeface="Times New Roman" pitchFamily="18" charset="0"/>
                          <a:cs typeface="Times New Roman" pitchFamily="18" charset="0"/>
                        </a:rPr>
                        <a:t>3 "Ә"</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fontAlgn="b"/>
                      <a:r>
                        <a:rPr lang="ru-RU" sz="1400" b="0" i="0" u="none" strike="noStrike">
                          <a:solidFill>
                            <a:srgbClr val="000000"/>
                          </a:solidFill>
                          <a:latin typeface="Times New Roman" pitchFamily="18" charset="0"/>
                          <a:cs typeface="Times New Roman" pitchFamily="18" charset="0"/>
                        </a:rPr>
                        <a:t>4 "Ә"</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r h="288037">
                <a:tc>
                  <a:txBody>
                    <a:bodyPr/>
                    <a:lstStyle/>
                    <a:p>
                      <a:pPr algn="l" fontAlgn="b"/>
                      <a:r>
                        <a:rPr lang="ru-RU" sz="1400" b="1" i="0" u="none" strike="noStrike">
                          <a:solidFill>
                            <a:srgbClr val="000000"/>
                          </a:solidFill>
                          <a:latin typeface="Times New Roman" pitchFamily="18" charset="0"/>
                          <a:cs typeface="Times New Roman" pitchFamily="18" charset="0"/>
                        </a:rPr>
                        <a:t>әдебиеттік оқу</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78%</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80%</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r" fontAlgn="b"/>
                      <a:r>
                        <a:rPr lang="ru-RU" sz="1400" b="0" i="0" u="none" strike="noStrike">
                          <a:solidFill>
                            <a:srgbClr val="000000"/>
                          </a:solidFill>
                          <a:latin typeface="Times New Roman" pitchFamily="18" charset="0"/>
                          <a:cs typeface="Times New Roman" pitchFamily="18" charset="0"/>
                        </a:rPr>
                        <a:t>83%</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r h="288037">
                <a:tc>
                  <a:txBody>
                    <a:bodyPr/>
                    <a:lstStyle/>
                    <a:p>
                      <a:pPr algn="l" fontAlgn="b"/>
                      <a:r>
                        <a:rPr lang="ru-RU" sz="1400" b="1" i="0" u="none" strike="noStrike">
                          <a:solidFill>
                            <a:srgbClr val="000000"/>
                          </a:solidFill>
                          <a:latin typeface="Times New Roman" pitchFamily="18" charset="0"/>
                          <a:cs typeface="Times New Roman" pitchFamily="18" charset="0"/>
                        </a:rPr>
                        <a:t>қазақ тілі </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70%</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74%</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r" fontAlgn="b"/>
                      <a:r>
                        <a:rPr lang="ru-RU" sz="1400" b="0" i="0" u="none" strike="noStrike">
                          <a:solidFill>
                            <a:srgbClr val="000000"/>
                          </a:solidFill>
                          <a:latin typeface="Times New Roman" pitchFamily="18" charset="0"/>
                          <a:cs typeface="Times New Roman" pitchFamily="18" charset="0"/>
                        </a:rPr>
                        <a:t>78%</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r h="288037">
                <a:tc>
                  <a:txBody>
                    <a:bodyPr/>
                    <a:lstStyle/>
                    <a:p>
                      <a:pPr algn="l" fontAlgn="b"/>
                      <a:r>
                        <a:rPr lang="ru-RU" sz="1400" b="1" i="0" u="none" strike="noStrike">
                          <a:solidFill>
                            <a:srgbClr val="000000"/>
                          </a:solidFill>
                          <a:latin typeface="Times New Roman" pitchFamily="18" charset="0"/>
                          <a:cs typeface="Times New Roman" pitchFamily="18" charset="0"/>
                        </a:rPr>
                        <a:t>математика </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1" i="0" u="none" strike="noStrike">
                          <a:solidFill>
                            <a:srgbClr val="000000"/>
                          </a:solidFill>
                          <a:latin typeface="Times New Roman" pitchFamily="18" charset="0"/>
                          <a:cs typeface="Times New Roman" pitchFamily="18" charset="0"/>
                        </a:rPr>
                        <a:t>68%</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70%</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r" fontAlgn="b"/>
                      <a:r>
                        <a:rPr lang="ru-RU" sz="1400" b="0" i="0" u="none" strike="noStrike">
                          <a:solidFill>
                            <a:srgbClr val="000000"/>
                          </a:solidFill>
                          <a:latin typeface="Times New Roman" pitchFamily="18" charset="0"/>
                          <a:cs typeface="Times New Roman" pitchFamily="18" charset="0"/>
                        </a:rPr>
                        <a:t>73%</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a:solidFill>
                          <a:srgbClr val="000000"/>
                        </a:solidFill>
                        <a:latin typeface="Calibri"/>
                      </a:endParaRPr>
                    </a:p>
                  </a:txBody>
                  <a:tcPr marL="9395" marR="9395" marT="9395" marB="0" anchor="b">
                    <a:lnL>
                      <a:noFill/>
                    </a:lnL>
                    <a:lnR>
                      <a:noFill/>
                    </a:lnR>
                    <a:lnT>
                      <a:noFill/>
                    </a:lnT>
                    <a:lnB>
                      <a:noFill/>
                    </a:lnB>
                  </a:tcPr>
                </a:tc>
                <a:tc>
                  <a:txBody>
                    <a:bodyPr/>
                    <a:lstStyle/>
                    <a:p>
                      <a:endParaRPr lang="ru-RU"/>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r h="485684">
                <a:tc>
                  <a:txBody>
                    <a:bodyPr/>
                    <a:lstStyle/>
                    <a:p>
                      <a:pPr algn="l" fontAlgn="b"/>
                      <a:r>
                        <a:rPr lang="ru-RU" sz="1400" b="1" i="0" u="none" strike="noStrike">
                          <a:solidFill>
                            <a:srgbClr val="000000"/>
                          </a:solidFill>
                          <a:latin typeface="Times New Roman" pitchFamily="18" charset="0"/>
                          <a:cs typeface="Times New Roman" pitchFamily="18" charset="0"/>
                        </a:rPr>
                        <a:t>дүниетану </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74%</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ru-RU" sz="1400" b="0" i="0" u="none" strike="noStrike">
                          <a:solidFill>
                            <a:srgbClr val="000000"/>
                          </a:solidFill>
                          <a:latin typeface="Times New Roman" pitchFamily="18" charset="0"/>
                          <a:cs typeface="Times New Roman" pitchFamily="18" charset="0"/>
                        </a:rPr>
                        <a:t>78%</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r" fontAlgn="b"/>
                      <a:r>
                        <a:rPr lang="ru-RU" sz="1400" b="0" i="0" u="none" strike="noStrike">
                          <a:solidFill>
                            <a:srgbClr val="000000"/>
                          </a:solidFill>
                          <a:latin typeface="Times New Roman" pitchFamily="18" charset="0"/>
                          <a:cs typeface="Times New Roman" pitchFamily="18" charset="0"/>
                        </a:rPr>
                        <a:t>80%</a:t>
                      </a:r>
                    </a:p>
                  </a:txBody>
                  <a:tcPr marL="9395" marR="9395" marT="939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l" fontAlgn="b"/>
                      <a:endParaRPr lang="ru-RU" sz="1100" b="0" i="0" u="none" strike="noStrike" dirty="0">
                        <a:solidFill>
                          <a:srgbClr val="000000"/>
                        </a:solidFill>
                        <a:latin typeface="Calibri"/>
                      </a:endParaRPr>
                    </a:p>
                  </a:txBody>
                  <a:tcPr marL="9395" marR="9395" marT="9395" marB="0" anchor="b">
                    <a:lnL>
                      <a:noFill/>
                    </a:lnL>
                    <a:lnR>
                      <a:noFill/>
                    </a:lnR>
                    <a:lnT>
                      <a:noFill/>
                    </a:lnT>
                    <a:lnB>
                      <a:noFill/>
                    </a:lnB>
                  </a:tcPr>
                </a:tc>
                <a:tc>
                  <a:txBody>
                    <a:bodyPr/>
                    <a:lstStyle/>
                    <a:p>
                      <a:endParaRPr lang="ru-RU" dirty="0"/>
                    </a:p>
                  </a:txBody>
                  <a:tcPr marL="9395" marR="9395" marT="9395"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graphicFrame>
        <p:nvGraphicFramePr>
          <p:cNvPr id="4" name="Диаграмма 3"/>
          <p:cNvGraphicFramePr/>
          <p:nvPr/>
        </p:nvGraphicFramePr>
        <p:xfrm>
          <a:off x="764704" y="4664968"/>
          <a:ext cx="5472608" cy="367240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431</TotalTime>
  <Words>2018</Words>
  <Application>Microsoft Office PowerPoint</Application>
  <PresentationFormat>Лист A4 (210x297 мм)</PresentationFormat>
  <Paragraphs>231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45</cp:revision>
  <dcterms:created xsi:type="dcterms:W3CDTF">2015-02-15T18:10:22Z</dcterms:created>
  <dcterms:modified xsi:type="dcterms:W3CDTF">2015-02-16T01:51:41Z</dcterms:modified>
</cp:coreProperties>
</file>