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343" r:id="rId3"/>
    <p:sldId id="342" r:id="rId4"/>
    <p:sldId id="325" r:id="rId5"/>
    <p:sldId id="341" r:id="rId6"/>
    <p:sldId id="318" r:id="rId7"/>
    <p:sldId id="340" r:id="rId8"/>
  </p:sldIdLst>
  <p:sldSz cx="9144000" cy="6858000" type="screen4x3"/>
  <p:notesSz cx="6888163" cy="100203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CCFFCC"/>
    <a:srgbClr val="669900"/>
    <a:srgbClr val="666633"/>
    <a:srgbClr val="FFFF00"/>
    <a:srgbClr val="CC9900"/>
    <a:srgbClr val="D49C00"/>
    <a:srgbClr val="E9E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53" autoAdjust="0"/>
    <p:restoredTop sz="94660"/>
  </p:normalViewPr>
  <p:slideViewPr>
    <p:cSldViewPr>
      <p:cViewPr varScale="1">
        <p:scale>
          <a:sx n="71" d="100"/>
          <a:sy n="71" d="100"/>
        </p:scale>
        <p:origin x="-138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15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2A3C795C-8194-4276-9E00-82FDBCFC2D48}" type="datetimeFigureOut">
              <a:rPr lang="ru-RU" smtClean="0"/>
              <a:pPr/>
              <a:t>31.12.2018</a:t>
            </a:fld>
            <a:endParaRPr lang="ru-RU"/>
          </a:p>
        </p:txBody>
      </p:sp>
      <p:sp>
        <p:nvSpPr>
          <p:cNvPr id="4" name="Образ слайда 3"/>
          <p:cNvSpPr>
            <a:spLocks noGrp="1" noRot="1" noChangeAspect="1"/>
          </p:cNvSpPr>
          <p:nvPr>
            <p:ph type="sldImg" idx="2"/>
          </p:nvPr>
        </p:nvSpPr>
        <p:spPr>
          <a:xfrm>
            <a:off x="1189038" y="1252538"/>
            <a:ext cx="4510087" cy="33813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8975" y="4822825"/>
            <a:ext cx="5510213" cy="394493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518650"/>
            <a:ext cx="2984500" cy="50165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902075" y="9518650"/>
            <a:ext cx="2984500" cy="501650"/>
          </a:xfrm>
          <a:prstGeom prst="rect">
            <a:avLst/>
          </a:prstGeom>
        </p:spPr>
        <p:txBody>
          <a:bodyPr vert="horz" lIns="91440" tIns="45720" rIns="91440" bIns="45720" rtlCol="0" anchor="b"/>
          <a:lstStyle>
            <a:lvl1pPr algn="r">
              <a:defRPr sz="1200"/>
            </a:lvl1pPr>
          </a:lstStyle>
          <a:p>
            <a:fld id="{887886EE-1789-4748-AA66-693CCCBB3E39}" type="slidenum">
              <a:rPr lang="ru-RU" smtClean="0"/>
              <a:pPr/>
              <a:t>‹#›</a:t>
            </a:fld>
            <a:endParaRPr lang="ru-RU"/>
          </a:p>
        </p:txBody>
      </p:sp>
    </p:spTree>
    <p:extLst>
      <p:ext uri="{BB962C8B-B14F-4D97-AF65-F5344CB8AC3E}">
        <p14:creationId xmlns:p14="http://schemas.microsoft.com/office/powerpoint/2010/main" val="3669141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7FA4BFF-874C-46D5-B367-B3148C77ABB5}" type="slidenum">
              <a:rPr lang="ru-RU"/>
              <a:pPr>
                <a:defRPr/>
              </a:pPr>
              <a:t>‹#›</a:t>
            </a:fld>
            <a:endParaRPr lang="ru-RU"/>
          </a:p>
        </p:txBody>
      </p:sp>
    </p:spTree>
  </p:cSld>
  <p:clrMapOvr>
    <a:masterClrMapping/>
  </p:clrMapOvr>
  <p:transition spd="med">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6BD72DC-F17B-4ED6-8679-F5B5388AA3E0}" type="slidenum">
              <a:rPr lang="ru-RU"/>
              <a:pPr>
                <a:defRPr/>
              </a:pPr>
              <a:t>‹#›</a:t>
            </a:fld>
            <a:endParaRPr lang="ru-RU"/>
          </a:p>
        </p:txBody>
      </p:sp>
    </p:spTree>
  </p:cSld>
  <p:clrMapOvr>
    <a:masterClrMapping/>
  </p:clrMapOvr>
  <p:transition spd="med">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597D9E4-6FD1-4293-AD25-62C47D0B34A3}" type="slidenum">
              <a:rPr lang="ru-RU"/>
              <a:pPr>
                <a:defRPr/>
              </a:pPr>
              <a:t>‹#›</a:t>
            </a:fld>
            <a:endParaRPr lang="ru-RU"/>
          </a:p>
        </p:txBody>
      </p:sp>
    </p:spTree>
  </p:cSld>
  <p:clrMapOvr>
    <a:masterClrMapping/>
  </p:clrMapOvr>
  <p:transition spd="med">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22C1FEE-8C2A-47EB-A2E3-F347E5E0619F}" type="slidenum">
              <a:rPr lang="ru-RU"/>
              <a:pPr>
                <a:defRPr/>
              </a:pPr>
              <a:t>‹#›</a:t>
            </a:fld>
            <a:endParaRPr lang="ru-RU"/>
          </a:p>
        </p:txBody>
      </p:sp>
    </p:spTree>
  </p:cSld>
  <p:clrMapOvr>
    <a:masterClrMapping/>
  </p:clrMapOvr>
  <p:transition spd="med">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19CDDA5D-D762-497D-9B0D-4EEF9935FF19}" type="slidenum">
              <a:rPr lang="ru-RU"/>
              <a:pPr>
                <a:defRPr/>
              </a:pPr>
              <a:t>‹#›</a:t>
            </a:fld>
            <a:endParaRPr lang="ru-RU"/>
          </a:p>
        </p:txBody>
      </p:sp>
    </p:spTree>
  </p:cSld>
  <p:clrMapOvr>
    <a:masterClrMapping/>
  </p:clrMapOvr>
  <p:transition spd="med">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FDB3D7B7-9916-4243-B6C0-9A059126720F}" type="slidenum">
              <a:rPr lang="ru-RU"/>
              <a:pPr>
                <a:defRPr/>
              </a:pPr>
              <a:t>‹#›</a:t>
            </a:fld>
            <a:endParaRPr lang="ru-RU"/>
          </a:p>
        </p:txBody>
      </p:sp>
    </p:spTree>
  </p:cSld>
  <p:clrMapOvr>
    <a:masterClrMapping/>
  </p:clrMapOvr>
  <p:transition spd="med">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AE764DC9-D215-4F18-88BF-B787B715252E}" type="slidenum">
              <a:rPr lang="ru-RU"/>
              <a:pPr>
                <a:defRPr/>
              </a:pPr>
              <a:t>‹#›</a:t>
            </a:fld>
            <a:endParaRPr lang="ru-RU"/>
          </a:p>
        </p:txBody>
      </p:sp>
    </p:spTree>
  </p:cSld>
  <p:clrMapOvr>
    <a:masterClrMapping/>
  </p:clrMapOvr>
  <p:transition spd="med">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39F0BABD-F68D-471A-846F-DB1D09870C2A}" type="slidenum">
              <a:rPr lang="ru-RU"/>
              <a:pPr>
                <a:defRPr/>
              </a:pPr>
              <a:t>‹#›</a:t>
            </a:fld>
            <a:endParaRPr lang="ru-RU"/>
          </a:p>
        </p:txBody>
      </p:sp>
    </p:spTree>
  </p:cSld>
  <p:clrMapOvr>
    <a:masterClrMapping/>
  </p:clrMapOvr>
  <p:transition spd="med">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59E88EE3-FEAC-4461-B06C-D3969EFB3B59}" type="slidenum">
              <a:rPr lang="ru-RU"/>
              <a:pPr>
                <a:defRPr/>
              </a:pPr>
              <a:t>‹#›</a:t>
            </a:fld>
            <a:endParaRPr lang="ru-RU"/>
          </a:p>
        </p:txBody>
      </p:sp>
    </p:spTree>
  </p:cSld>
  <p:clrMapOvr>
    <a:masterClrMapping/>
  </p:clrMapOvr>
  <p:transition spd="med">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DF09D904-4D74-4432-8115-A81A1D395B4F}" type="slidenum">
              <a:rPr lang="ru-RU"/>
              <a:pPr>
                <a:defRPr/>
              </a:pPr>
              <a:t>‹#›</a:t>
            </a:fld>
            <a:endParaRPr lang="ru-RU"/>
          </a:p>
        </p:txBody>
      </p:sp>
    </p:spTree>
  </p:cSld>
  <p:clrMapOvr>
    <a:masterClrMapping/>
  </p:clrMapOvr>
  <p:transition spd="med">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5B1D715D-79CC-4E33-BE9D-1A4CDB9D6547}" type="slidenum">
              <a:rPr lang="ru-RU"/>
              <a:pPr>
                <a:defRPr/>
              </a:pPr>
              <a:t>‹#›</a:t>
            </a:fld>
            <a:endParaRPr lang="ru-RU"/>
          </a:p>
        </p:txBody>
      </p:sp>
    </p:spTree>
  </p:cSld>
  <p:clrMapOvr>
    <a:masterClrMapping/>
  </p:clrMapOvr>
  <p:transition spd="med">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B317260-B2E6-48BD-8D08-C12F894A5363}"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zoom dir="in"/>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1.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hyperlink" Target="&#1052;&#1201;&#1171;&#1072;&#1083;&#1110;&#1084;%20&#1090;&#1091;&#1088;&#1072;&#1083;&#1099;%20&#1078;&#1072;&#1083;&#1087;&#1099;%20&#1084;&#1241;&#1083;&#1110;&#1084;&#1077;&#1090;.pptx" TargetMode="Externa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7.jpeg"/><Relationship Id="rId18" Type="http://schemas.openxmlformats.org/officeDocument/2006/relationships/image" Target="../media/image21.png"/><Relationship Id="rId3" Type="http://schemas.microsoft.com/office/2007/relationships/hdphoto" Target="../media/hdphoto2.wdp"/><Relationship Id="rId7" Type="http://schemas.openxmlformats.org/officeDocument/2006/relationships/image" Target="../media/image12.jpeg"/><Relationship Id="rId12" Type="http://schemas.openxmlformats.org/officeDocument/2006/relationships/image" Target="../media/image16.jpeg"/><Relationship Id="rId17" Type="http://schemas.microsoft.com/office/2007/relationships/hdphoto" Target="../media/hdphoto4.wdp"/><Relationship Id="rId2" Type="http://schemas.openxmlformats.org/officeDocument/2006/relationships/image" Target="../media/image8.png"/><Relationship Id="rId16" Type="http://schemas.openxmlformats.org/officeDocument/2006/relationships/image" Target="../media/image20.png"/><Relationship Id="rId20"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5.jpeg"/><Relationship Id="rId5" Type="http://schemas.openxmlformats.org/officeDocument/2006/relationships/image" Target="../media/image10.jpeg"/><Relationship Id="rId15" Type="http://schemas.openxmlformats.org/officeDocument/2006/relationships/image" Target="../media/image19.jpeg"/><Relationship Id="rId10" Type="http://schemas.microsoft.com/office/2007/relationships/hdphoto" Target="../media/hdphoto3.wdp"/><Relationship Id="rId19" Type="http://schemas.microsoft.com/office/2007/relationships/hdphoto" Target="../media/hdphoto5.wdp"/><Relationship Id="rId4" Type="http://schemas.openxmlformats.org/officeDocument/2006/relationships/image" Target="../media/image9.jpeg"/><Relationship Id="rId9" Type="http://schemas.openxmlformats.org/officeDocument/2006/relationships/image" Target="../media/image14.jpeg"/><Relationship Id="rId1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wmf"/><Relationship Id="rId1" Type="http://schemas.openxmlformats.org/officeDocument/2006/relationships/slideLayout" Target="../slideLayouts/slideLayout1.xml"/><Relationship Id="rId5" Type="http://schemas.openxmlformats.org/officeDocument/2006/relationships/slide" Target="slide7.xml"/><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0" y="0"/>
            <a:ext cx="2483768" cy="68580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defRPr/>
            </a:pPr>
            <a:endParaRPr lang="ru-RU"/>
          </a:p>
        </p:txBody>
      </p:sp>
      <p:sp>
        <p:nvSpPr>
          <p:cNvPr id="2051" name="AutoShape 7">
            <a:hlinkClick r:id="rId2" action="ppaction://hlinksldjump"/>
          </p:cNvPr>
          <p:cNvSpPr>
            <a:spLocks noChangeArrowheads="1"/>
          </p:cNvSpPr>
          <p:nvPr/>
        </p:nvSpPr>
        <p:spPr bwMode="blackWhite">
          <a:xfrm>
            <a:off x="143059" y="476250"/>
            <a:ext cx="2268538" cy="720725"/>
          </a:xfrm>
          <a:prstGeom prst="roundRect">
            <a:avLst>
              <a:gd name="adj" fmla="val 50000"/>
            </a:avLst>
          </a:prstGeom>
          <a:ln/>
        </p:spPr>
        <p:style>
          <a:lnRef idx="3">
            <a:schemeClr val="lt1"/>
          </a:lnRef>
          <a:fillRef idx="1">
            <a:schemeClr val="accent1"/>
          </a:fillRef>
          <a:effectRef idx="1">
            <a:schemeClr val="accent1"/>
          </a:effectRef>
          <a:fontRef idx="minor">
            <a:schemeClr val="lt1"/>
          </a:fontRef>
        </p:style>
        <p:txBody>
          <a:bodyPr lIns="92075" tIns="46038" rIns="92075" bIns="46038"/>
          <a:lstStyle/>
          <a:p>
            <a:pPr algn="ctr">
              <a:lnSpc>
                <a:spcPct val="80000"/>
              </a:lnSpc>
              <a:spcBef>
                <a:spcPct val="50000"/>
              </a:spcBef>
              <a:defRPr/>
            </a:pPr>
            <a:r>
              <a:rPr lang="kk-KZ" sz="1600" b="1" dirty="0" err="1">
                <a:solidFill>
                  <a:srgbClr val="C00000"/>
                </a:solidFill>
                <a:latin typeface="Times New Roman" pitchFamily="18" charset="0"/>
                <a:cs typeface="Times New Roman" pitchFamily="18" charset="0"/>
              </a:rPr>
              <a:t>Портфолионың</a:t>
            </a:r>
            <a:r>
              <a:rPr lang="kk-KZ" sz="1600" b="1" dirty="0">
                <a:solidFill>
                  <a:srgbClr val="C00000"/>
                </a:solidFill>
                <a:latin typeface="Times New Roman" pitchFamily="18" charset="0"/>
                <a:cs typeface="Times New Roman" pitchFamily="18" charset="0"/>
              </a:rPr>
              <a:t> сыртқы беті</a:t>
            </a:r>
            <a:endParaRPr lang="ru-RU" sz="1600" b="1" dirty="0">
              <a:solidFill>
                <a:srgbClr val="C00000"/>
              </a:solidFill>
              <a:latin typeface="Times New Roman" pitchFamily="18" charset="0"/>
              <a:cs typeface="Times New Roman" pitchFamily="18" charset="0"/>
            </a:endParaRPr>
          </a:p>
        </p:txBody>
      </p:sp>
      <p:sp>
        <p:nvSpPr>
          <p:cNvPr id="2056" name="AutoShape 8">
            <a:hlinkClick r:id="rId3" action="ppaction://hlinksldjump"/>
          </p:cNvPr>
          <p:cNvSpPr>
            <a:spLocks noChangeArrowheads="1"/>
          </p:cNvSpPr>
          <p:nvPr/>
        </p:nvSpPr>
        <p:spPr bwMode="blackWhite">
          <a:xfrm>
            <a:off x="0" y="1556792"/>
            <a:ext cx="2391254" cy="720080"/>
          </a:xfrm>
          <a:prstGeom prst="roundRect">
            <a:avLst>
              <a:gd name="adj" fmla="val 50000"/>
            </a:avLst>
          </a:prstGeom>
          <a:ln>
            <a:headEnd/>
            <a:tailEnd/>
          </a:ln>
        </p:spPr>
        <p:style>
          <a:lnRef idx="1">
            <a:schemeClr val="accent3"/>
          </a:lnRef>
          <a:fillRef idx="3">
            <a:schemeClr val="accent3"/>
          </a:fillRef>
          <a:effectRef idx="2">
            <a:schemeClr val="accent3"/>
          </a:effectRef>
          <a:fontRef idx="minor">
            <a:schemeClr val="lt1"/>
          </a:fontRef>
        </p:style>
        <p:txBody>
          <a:bodyPr lIns="92075" tIns="46038" rIns="92075" bIns="46038"/>
          <a:lstStyle/>
          <a:p>
            <a:pPr algn="ctr">
              <a:lnSpc>
                <a:spcPct val="80000"/>
              </a:lnSpc>
              <a:spcBef>
                <a:spcPct val="50000"/>
              </a:spcBef>
              <a:defRPr/>
            </a:pPr>
            <a:r>
              <a:rPr lang="kk-KZ" sz="1400" b="1" i="1" dirty="0">
                <a:solidFill>
                  <a:schemeClr val="tx1"/>
                </a:solidFill>
                <a:latin typeface="+mj-lt"/>
                <a:hlinkClick r:id="rId4" action="ppaction://hlinkpres?slideindex=1&amp;slidetitle="/>
              </a:rPr>
              <a:t>Мұғалім туралы</a:t>
            </a:r>
            <a:r>
              <a:rPr lang="ru-RU" sz="1400" b="1" i="1" dirty="0">
                <a:solidFill>
                  <a:schemeClr val="tx1"/>
                </a:solidFill>
                <a:latin typeface="+mj-lt"/>
                <a:hlinkClick r:id="rId4" action="ppaction://hlinkpres?slideindex=1&amp;slidetitle="/>
              </a:rPr>
              <a:t> </a:t>
            </a:r>
            <a:r>
              <a:rPr lang="ru-RU" sz="1400" b="1" i="1" dirty="0" err="1" smtClean="0">
                <a:solidFill>
                  <a:schemeClr val="tx1"/>
                </a:solidFill>
                <a:latin typeface="+mj-lt"/>
                <a:hlinkClick r:id="rId4" action="ppaction://hlinkpres?slideindex=1&amp;slidetitle="/>
              </a:rPr>
              <a:t>жалпы</a:t>
            </a:r>
            <a:r>
              <a:rPr lang="ru-RU" sz="1400" b="1" i="1" dirty="0" smtClean="0">
                <a:solidFill>
                  <a:schemeClr val="tx1"/>
                </a:solidFill>
                <a:latin typeface="+mj-lt"/>
                <a:hlinkClick r:id="rId4" action="ppaction://hlinkpres?slideindex=1&amp;slidetitle="/>
              </a:rPr>
              <a:t> </a:t>
            </a:r>
            <a:r>
              <a:rPr lang="ru-RU" sz="1400" b="1" i="1" dirty="0" err="1" smtClean="0">
                <a:solidFill>
                  <a:schemeClr val="tx1"/>
                </a:solidFill>
                <a:latin typeface="+mj-lt"/>
                <a:hlinkClick r:id="rId4" action="ppaction://hlinkpres?slideindex=1&amp;slidetitle="/>
              </a:rPr>
              <a:t>мәлімет</a:t>
            </a:r>
            <a:endParaRPr lang="ru-RU" sz="1400" i="1" dirty="0">
              <a:solidFill>
                <a:schemeClr val="tx1"/>
              </a:solidFill>
              <a:latin typeface="+mj-lt"/>
            </a:endParaRPr>
          </a:p>
        </p:txBody>
      </p:sp>
      <p:sp>
        <p:nvSpPr>
          <p:cNvPr id="2058" name="AutoShape 10">
            <a:hlinkClick r:id="" action="ppaction://noaction"/>
          </p:cNvPr>
          <p:cNvSpPr>
            <a:spLocks noChangeArrowheads="1"/>
          </p:cNvSpPr>
          <p:nvPr/>
        </p:nvSpPr>
        <p:spPr bwMode="blackWhite">
          <a:xfrm>
            <a:off x="107615" y="3295427"/>
            <a:ext cx="2268538" cy="648146"/>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defRPr/>
            </a:pPr>
            <a:endParaRPr lang="ru-RU" sz="1400" b="1" i="1" dirty="0">
              <a:solidFill>
                <a:schemeClr val="accent6">
                  <a:lumMod val="75000"/>
                </a:schemeClr>
              </a:solidFill>
              <a:latin typeface="+mj-lt"/>
            </a:endParaRPr>
          </a:p>
        </p:txBody>
      </p:sp>
      <p:sp>
        <p:nvSpPr>
          <p:cNvPr id="2059" name="AutoShape 11">
            <a:hlinkClick r:id="" action="ppaction://noaction"/>
          </p:cNvPr>
          <p:cNvSpPr>
            <a:spLocks noChangeArrowheads="1"/>
          </p:cNvSpPr>
          <p:nvPr/>
        </p:nvSpPr>
        <p:spPr bwMode="blackWhite">
          <a:xfrm>
            <a:off x="61358" y="4293058"/>
            <a:ext cx="2268538" cy="720155"/>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kk-KZ" sz="1400" b="1" i="1" dirty="0">
                <a:solidFill>
                  <a:schemeClr val="accent6">
                    <a:lumMod val="75000"/>
                  </a:schemeClr>
                </a:solidFill>
              </a:rPr>
              <a:t>Оқу</a:t>
            </a:r>
            <a:r>
              <a:rPr lang="ru-RU" sz="1400" b="1" i="1" dirty="0">
                <a:solidFill>
                  <a:schemeClr val="accent6">
                    <a:lumMod val="75000"/>
                  </a:schemeClr>
                </a:solidFill>
              </a:rPr>
              <a:t>-</a:t>
            </a:r>
            <a:r>
              <a:rPr lang="kk-KZ" sz="1400" b="1" i="1" dirty="0">
                <a:solidFill>
                  <a:schemeClr val="accent6">
                    <a:lumMod val="75000"/>
                  </a:schemeClr>
                </a:solidFill>
              </a:rPr>
              <a:t>материалдық базасы</a:t>
            </a:r>
            <a:endParaRPr lang="ru-RU" sz="1400" b="1" i="1" dirty="0">
              <a:solidFill>
                <a:schemeClr val="accent6">
                  <a:lumMod val="75000"/>
                </a:schemeClr>
              </a:solidFill>
              <a:latin typeface="+mj-lt"/>
            </a:endParaRPr>
          </a:p>
        </p:txBody>
      </p:sp>
      <p:sp>
        <p:nvSpPr>
          <p:cNvPr id="2064" name="AutoShape 16">
            <a:hlinkClick r:id="rId5" action="ppaction://hlinksldjump"/>
          </p:cNvPr>
          <p:cNvSpPr>
            <a:spLocks noChangeArrowheads="1"/>
          </p:cNvSpPr>
          <p:nvPr/>
        </p:nvSpPr>
        <p:spPr bwMode="blackWhite">
          <a:xfrm>
            <a:off x="107615" y="5319165"/>
            <a:ext cx="2268538" cy="64807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ru-RU" sz="1400" b="1" i="1" dirty="0" err="1">
                <a:solidFill>
                  <a:schemeClr val="accent6">
                    <a:lumMod val="75000"/>
                  </a:schemeClr>
                </a:solidFill>
                <a:latin typeface="+mj-lt"/>
              </a:rPr>
              <a:t>Педагогикалық</a:t>
            </a:r>
            <a:r>
              <a:rPr lang="ru-RU" sz="1400" b="1" i="1" dirty="0">
                <a:solidFill>
                  <a:schemeClr val="accent6">
                    <a:lumMod val="75000"/>
                  </a:schemeClr>
                </a:solidFill>
                <a:latin typeface="+mj-lt"/>
              </a:rPr>
              <a:t> </a:t>
            </a:r>
            <a:r>
              <a:rPr lang="ru-RU" sz="1400" b="1" i="1" dirty="0" err="1">
                <a:solidFill>
                  <a:schemeClr val="accent6">
                    <a:lumMod val="75000"/>
                  </a:schemeClr>
                </a:solidFill>
                <a:latin typeface="+mj-lt"/>
              </a:rPr>
              <a:t>ұстанымы</a:t>
            </a:r>
            <a:endParaRPr lang="ru-RU" sz="1400" b="1" i="1" dirty="0">
              <a:solidFill>
                <a:schemeClr val="accent6">
                  <a:lumMod val="75000"/>
                </a:schemeClr>
              </a:solidFill>
              <a:latin typeface="+mj-lt"/>
            </a:endParaRPr>
          </a:p>
        </p:txBody>
      </p:sp>
      <p:sp>
        <p:nvSpPr>
          <p:cNvPr id="3" name="AutoShape 20">
            <a:hlinkClick r:id="" action="ppaction://noaction"/>
          </p:cNvPr>
          <p:cNvSpPr>
            <a:spLocks noChangeArrowheads="1"/>
          </p:cNvSpPr>
          <p:nvPr/>
        </p:nvSpPr>
        <p:spPr bwMode="blackWhite">
          <a:xfrm>
            <a:off x="0" y="6165304"/>
            <a:ext cx="2268538" cy="64807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ru-RU" sz="1400" b="1" i="1" dirty="0">
                <a:solidFill>
                  <a:schemeClr val="accent6">
                    <a:lumMod val="75000"/>
                  </a:schemeClr>
                </a:solidFill>
                <a:latin typeface="+mj-lt"/>
              </a:rPr>
              <a:t> </a:t>
            </a:r>
            <a:r>
              <a:rPr lang="ru-RU" sz="1400" b="1" i="1" dirty="0">
                <a:solidFill>
                  <a:srgbClr val="002060"/>
                </a:solidFill>
              </a:rPr>
              <a:t> </a:t>
            </a:r>
            <a:r>
              <a:rPr lang="ru-RU" sz="1400" b="1" i="1" dirty="0" err="1">
                <a:solidFill>
                  <a:srgbClr val="002060"/>
                </a:solidFill>
              </a:rPr>
              <a:t>Пайдалы</a:t>
            </a:r>
            <a:r>
              <a:rPr lang="ru-RU" sz="1400" b="1" i="1" dirty="0">
                <a:solidFill>
                  <a:srgbClr val="002060"/>
                </a:solidFill>
              </a:rPr>
              <a:t> </a:t>
            </a:r>
            <a:r>
              <a:rPr lang="ru-RU" sz="1400" b="1" i="1" dirty="0" err="1">
                <a:solidFill>
                  <a:srgbClr val="002060"/>
                </a:solidFill>
              </a:rPr>
              <a:t>сілтемелер</a:t>
            </a:r>
            <a:endParaRPr lang="ru-RU" sz="1400" b="1" i="1" dirty="0">
              <a:solidFill>
                <a:srgbClr val="002060"/>
              </a:solidFill>
            </a:endParaRPr>
          </a:p>
        </p:txBody>
      </p:sp>
      <p:sp>
        <p:nvSpPr>
          <p:cNvPr id="14" name="Rectangle 18"/>
          <p:cNvSpPr txBox="1">
            <a:spLocks noChangeArrowheads="1"/>
          </p:cNvSpPr>
          <p:nvPr/>
        </p:nvSpPr>
        <p:spPr bwMode="auto">
          <a:xfrm>
            <a:off x="2285984" y="260648"/>
            <a:ext cx="6858016" cy="1096643"/>
          </a:xfrm>
          <a:prstGeom prst="rect">
            <a:avLst/>
          </a:prstGeom>
          <a:noFill/>
          <a:ln w="9525">
            <a:noFill/>
            <a:miter lim="800000"/>
            <a:headEnd/>
            <a:tailEnd/>
          </a:ln>
          <a:effectLst/>
        </p:spPr>
        <p:txBody>
          <a:bodyPr anchor="ctr"/>
          <a:lstStyle/>
          <a:p>
            <a:pPr algn="ctr">
              <a:defRPr/>
            </a:pPr>
            <a:r>
              <a:rPr lang="kk-KZ" sz="2400" b="1" kern="0" dirty="0" smtClean="0">
                <a:solidFill>
                  <a:srgbClr val="FF0000"/>
                </a:solidFill>
                <a:latin typeface="DecorClassic.kz" pitchFamily="2" charset="0"/>
                <a:ea typeface="+mj-ea"/>
                <a:cs typeface="+mj-cs"/>
              </a:rPr>
              <a:t>Жамбыл облысы, Меркі ауданы</a:t>
            </a:r>
          </a:p>
          <a:p>
            <a:pPr algn="ctr">
              <a:defRPr/>
            </a:pPr>
            <a:r>
              <a:rPr lang="kk-KZ" sz="2800" b="1" kern="0" dirty="0" smtClean="0">
                <a:solidFill>
                  <a:srgbClr val="FF0000"/>
                </a:solidFill>
                <a:latin typeface="DecorClassic.kz" pitchFamily="2" charset="0"/>
                <a:ea typeface="+mj-ea"/>
                <a:cs typeface="+mj-cs"/>
              </a:rPr>
              <a:t>«</a:t>
            </a:r>
            <a:r>
              <a:rPr lang="kk-KZ" sz="2400" b="1" kern="0" dirty="0" smtClean="0">
                <a:solidFill>
                  <a:srgbClr val="FF0000"/>
                </a:solidFill>
                <a:latin typeface="DecorClassic.kz" pitchFamily="2" charset="0"/>
                <a:ea typeface="+mj-ea"/>
                <a:cs typeface="+mj-cs"/>
              </a:rPr>
              <a:t>№22 жалпы білім беретін  </a:t>
            </a:r>
            <a:r>
              <a:rPr lang="kk-KZ" sz="2400" b="1" kern="0" dirty="0">
                <a:solidFill>
                  <a:srgbClr val="FF0000"/>
                </a:solidFill>
                <a:latin typeface="DecorClassic.kz" pitchFamily="2" charset="0"/>
                <a:ea typeface="+mj-ea"/>
                <a:cs typeface="+mj-cs"/>
              </a:rPr>
              <a:t>мектебі”</a:t>
            </a:r>
          </a:p>
          <a:p>
            <a:pPr algn="ctr">
              <a:defRPr/>
            </a:pPr>
            <a:r>
              <a:rPr lang="kk-KZ" sz="2400" b="1" kern="0" dirty="0">
                <a:solidFill>
                  <a:srgbClr val="FF0000"/>
                </a:solidFill>
                <a:latin typeface="DecorClassic.kz" pitchFamily="2" charset="0"/>
                <a:ea typeface="+mj-ea"/>
                <a:cs typeface="+mj-cs"/>
              </a:rPr>
              <a:t> коммуналдық  мемлекеттік мекемесі </a:t>
            </a:r>
            <a:endParaRPr lang="ru-RU" sz="2400" kern="0" dirty="0">
              <a:solidFill>
                <a:srgbClr val="FF0000"/>
              </a:solidFill>
              <a:latin typeface="DecorClassic.kz" pitchFamily="2" charset="0"/>
              <a:ea typeface="+mj-ea"/>
              <a:cs typeface="+mj-cs"/>
            </a:endParaRPr>
          </a:p>
        </p:txBody>
      </p:sp>
      <p:sp>
        <p:nvSpPr>
          <p:cNvPr id="15" name="Rectangle 18"/>
          <p:cNvSpPr txBox="1">
            <a:spLocks noChangeArrowheads="1"/>
          </p:cNvSpPr>
          <p:nvPr/>
        </p:nvSpPr>
        <p:spPr bwMode="auto">
          <a:xfrm>
            <a:off x="4572000" y="6021388"/>
            <a:ext cx="3672408" cy="576262"/>
          </a:xfrm>
          <a:prstGeom prst="rect">
            <a:avLst/>
          </a:prstGeom>
          <a:noFill/>
          <a:ln w="9525">
            <a:noFill/>
            <a:miter lim="800000"/>
            <a:headEnd/>
            <a:tailEnd/>
          </a:ln>
          <a:effectLst/>
        </p:spPr>
        <p:txBody>
          <a:bodyPr anchor="ctr"/>
          <a:lstStyle/>
          <a:p>
            <a:pPr algn="ctr">
              <a:defRPr/>
            </a:pPr>
            <a:endParaRPr lang="ru-RU" kern="0" dirty="0">
              <a:solidFill>
                <a:schemeClr val="tx2"/>
              </a:solidFill>
              <a:latin typeface="Georgia" pitchFamily="18" charset="0"/>
              <a:ea typeface="+mj-ea"/>
              <a:cs typeface="+mj-cs"/>
            </a:endParaRPr>
          </a:p>
          <a:p>
            <a:pPr algn="ctr">
              <a:defRPr/>
            </a:pPr>
            <a:endParaRPr lang="ru-RU" kern="0" dirty="0">
              <a:solidFill>
                <a:schemeClr val="tx2"/>
              </a:solidFill>
              <a:latin typeface="Georgia" pitchFamily="18" charset="0"/>
              <a:ea typeface="+mj-ea"/>
              <a:cs typeface="+mj-cs"/>
            </a:endParaRPr>
          </a:p>
          <a:p>
            <a:pPr algn="ctr">
              <a:defRPr/>
            </a:pPr>
            <a:r>
              <a:rPr lang="ru-RU" b="1" kern="0" dirty="0">
                <a:solidFill>
                  <a:srgbClr val="7030A0"/>
                </a:solidFill>
                <a:latin typeface="Georgia" pitchFamily="18" charset="0"/>
                <a:ea typeface="+mj-ea"/>
                <a:cs typeface="+mj-cs"/>
              </a:rPr>
              <a:t>   </a:t>
            </a:r>
            <a:r>
              <a:rPr lang="ru-RU" b="1" kern="0" dirty="0" smtClean="0">
                <a:solidFill>
                  <a:srgbClr val="7030A0"/>
                </a:solidFill>
                <a:latin typeface="Georgia" pitchFamily="18" charset="0"/>
                <a:ea typeface="+mj-ea"/>
                <a:cs typeface="+mj-cs"/>
              </a:rPr>
              <a:t>2017-2018 </a:t>
            </a:r>
            <a:r>
              <a:rPr lang="ru-RU" b="1" kern="0" dirty="0" err="1" smtClean="0">
                <a:solidFill>
                  <a:srgbClr val="7030A0"/>
                </a:solidFill>
                <a:latin typeface="Georgia" pitchFamily="18" charset="0"/>
                <a:ea typeface="+mj-ea"/>
                <a:cs typeface="+mj-cs"/>
              </a:rPr>
              <a:t>оқу</a:t>
            </a:r>
            <a:r>
              <a:rPr lang="ru-RU" b="1" kern="0" dirty="0" smtClean="0">
                <a:solidFill>
                  <a:srgbClr val="7030A0"/>
                </a:solidFill>
                <a:latin typeface="Georgia" pitchFamily="18" charset="0"/>
                <a:ea typeface="+mj-ea"/>
                <a:cs typeface="+mj-cs"/>
              </a:rPr>
              <a:t> </a:t>
            </a:r>
            <a:r>
              <a:rPr lang="ru-RU" b="1" kern="0" dirty="0" err="1" smtClean="0">
                <a:solidFill>
                  <a:srgbClr val="7030A0"/>
                </a:solidFill>
                <a:latin typeface="Georgia" pitchFamily="18" charset="0"/>
                <a:ea typeface="+mj-ea"/>
                <a:cs typeface="+mj-cs"/>
              </a:rPr>
              <a:t>жылы</a:t>
            </a:r>
            <a:r>
              <a:rPr lang="en-US" sz="4800" b="1" kern="0" dirty="0">
                <a:solidFill>
                  <a:srgbClr val="7030A0"/>
                </a:solidFill>
                <a:latin typeface="Georgia" pitchFamily="18" charset="0"/>
                <a:ea typeface="+mj-ea"/>
                <a:cs typeface="+mj-cs"/>
              </a:rPr>
              <a:t/>
            </a:r>
            <a:br>
              <a:rPr lang="en-US" sz="4800" b="1" kern="0" dirty="0">
                <a:solidFill>
                  <a:srgbClr val="7030A0"/>
                </a:solidFill>
                <a:latin typeface="Georgia" pitchFamily="18" charset="0"/>
                <a:ea typeface="+mj-ea"/>
                <a:cs typeface="+mj-cs"/>
              </a:rPr>
            </a:br>
            <a:endParaRPr lang="ru-RU" sz="4800" b="1" kern="0" dirty="0">
              <a:solidFill>
                <a:srgbClr val="7030A0"/>
              </a:solidFill>
              <a:latin typeface="Georgia" pitchFamily="18" charset="0"/>
              <a:ea typeface="+mj-ea"/>
              <a:cs typeface="+mj-cs"/>
            </a:endParaRPr>
          </a:p>
        </p:txBody>
      </p:sp>
      <p:sp>
        <p:nvSpPr>
          <p:cNvPr id="16" name="Молния 15"/>
          <p:cNvSpPr/>
          <p:nvPr/>
        </p:nvSpPr>
        <p:spPr>
          <a:xfrm>
            <a:off x="11917363" y="3573463"/>
            <a:ext cx="71437" cy="46037"/>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 name="Прямоугольник 3"/>
          <p:cNvSpPr/>
          <p:nvPr/>
        </p:nvSpPr>
        <p:spPr>
          <a:xfrm>
            <a:off x="123071" y="3429000"/>
            <a:ext cx="2286001" cy="436563"/>
          </a:xfrm>
          <a:prstGeom prst="rect">
            <a:avLst/>
          </a:prstGeom>
        </p:spPr>
        <p:txBody>
          <a:bodyPr>
            <a:spAutoFit/>
          </a:bodyPr>
          <a:lstStyle/>
          <a:p>
            <a:pPr algn="ctr">
              <a:lnSpc>
                <a:spcPct val="80000"/>
              </a:lnSpc>
              <a:defRPr/>
            </a:pPr>
            <a:r>
              <a:rPr lang="kk-KZ" sz="1400" b="1" i="1" dirty="0">
                <a:solidFill>
                  <a:schemeClr val="accent6">
                    <a:lumMod val="75000"/>
                  </a:schemeClr>
                </a:solidFill>
              </a:rPr>
              <a:t>Ә</a:t>
            </a:r>
            <a:r>
              <a:rPr lang="kk-KZ" sz="1400" b="1" i="1" dirty="0" smtClean="0">
                <a:solidFill>
                  <a:schemeClr val="accent6">
                    <a:lumMod val="75000"/>
                  </a:schemeClr>
                </a:solidFill>
              </a:rPr>
              <a:t>дістемелік </a:t>
            </a:r>
            <a:r>
              <a:rPr lang="kk-KZ" sz="1400" b="1" i="1" dirty="0">
                <a:solidFill>
                  <a:schemeClr val="accent6">
                    <a:lumMod val="75000"/>
                  </a:schemeClr>
                </a:solidFill>
              </a:rPr>
              <a:t>жұмысының нәтижесі</a:t>
            </a:r>
            <a:endParaRPr lang="ru-RU" sz="1400" b="1" i="1" dirty="0">
              <a:solidFill>
                <a:schemeClr val="accent6">
                  <a:lumMod val="75000"/>
                </a:schemeClr>
              </a:solidFill>
            </a:endParaRPr>
          </a:p>
        </p:txBody>
      </p:sp>
      <p:sp>
        <p:nvSpPr>
          <p:cNvPr id="5" name="Прямоугольник 4"/>
          <p:cNvSpPr/>
          <p:nvPr/>
        </p:nvSpPr>
        <p:spPr>
          <a:xfrm>
            <a:off x="2627784" y="1772816"/>
            <a:ext cx="6274709" cy="1431220"/>
          </a:xfrm>
          <a:prstGeom prst="rect">
            <a:avLst/>
          </a:prstGeom>
        </p:spPr>
        <p:txBody>
          <a:bodyPr>
            <a:prstTxWarp prst="textWave1">
              <a:avLst>
                <a:gd name="adj1" fmla="val 11932"/>
                <a:gd name="adj2" fmla="val -219"/>
              </a:avLst>
            </a:prstTxWarp>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sz="4000" b="1" cap="all" dirty="0" smtClean="0">
                <a:ln w="0"/>
                <a:solidFill>
                  <a:schemeClr val="accent6">
                    <a:lumMod val="60000"/>
                    <a:lumOff val="40000"/>
                  </a:schemeClr>
                </a:solidFill>
                <a:effectLst>
                  <a:glow rad="63500">
                    <a:schemeClr val="accent1">
                      <a:satMod val="175000"/>
                      <a:alpha val="40000"/>
                    </a:schemeClr>
                  </a:glow>
                  <a:outerShdw blurRad="50800" dist="38100" dir="13500000" algn="br" rotWithShape="0">
                    <a:prstClr val="black">
                      <a:alpha val="40000"/>
                    </a:prstClr>
                  </a:outerShdw>
                  <a:reflection blurRad="6350" stA="55000" endA="300" endPos="45500" dir="5400000" sy="-100000" algn="bl" rotWithShape="0"/>
                </a:effectLst>
                <a:latin typeface="DecorClassic.kz" pitchFamily="2" charset="0"/>
                <a:cs typeface="Times New Roman" pitchFamily="18" charset="0"/>
              </a:rPr>
              <a:t> </a:t>
            </a:r>
            <a:r>
              <a:rPr lang="ru-RU" sz="4000" b="1" cap="all" dirty="0" smtClean="0">
                <a:ln w="0"/>
                <a:solidFill>
                  <a:srgbClr val="7030A0"/>
                </a:solidFill>
                <a:effectLst>
                  <a:glow rad="63500">
                    <a:schemeClr val="accent1">
                      <a:satMod val="175000"/>
                      <a:alpha val="40000"/>
                    </a:schemeClr>
                  </a:glow>
                  <a:outerShdw blurRad="50800" dist="38100" dir="13500000" algn="br" rotWithShape="0">
                    <a:prstClr val="black">
                      <a:alpha val="40000"/>
                    </a:prstClr>
                  </a:outerShdw>
                  <a:reflection blurRad="6350" stA="55000" endA="300" endPos="45500" dir="5400000" sy="-100000" algn="bl" rotWithShape="0"/>
                </a:effectLst>
                <a:latin typeface="DecorClassic.kz" pitchFamily="2" charset="0"/>
                <a:cs typeface="Times New Roman" pitchFamily="18" charset="0"/>
              </a:rPr>
              <a:t>портфолио</a:t>
            </a:r>
            <a:endParaRPr lang="ru-RU" sz="4000" b="1" cap="all" dirty="0">
              <a:ln w="0"/>
              <a:solidFill>
                <a:srgbClr val="7030A0"/>
              </a:solidFill>
              <a:effectLst>
                <a:glow rad="63500">
                  <a:schemeClr val="accent1">
                    <a:satMod val="175000"/>
                    <a:alpha val="40000"/>
                  </a:schemeClr>
                </a:glow>
                <a:outerShdw blurRad="50800" dist="38100" dir="13500000" algn="br" rotWithShape="0">
                  <a:prstClr val="black">
                    <a:alpha val="40000"/>
                  </a:prstClr>
                </a:outerShdw>
                <a:reflection blurRad="6350" stA="55000" endA="300" endPos="45500" dir="5400000" sy="-100000" algn="bl" rotWithShape="0"/>
              </a:effectLst>
              <a:latin typeface="DecorClassic.kz" pitchFamily="2" charset="0"/>
            </a:endParaRPr>
          </a:p>
        </p:txBody>
      </p:sp>
      <p:sp>
        <p:nvSpPr>
          <p:cNvPr id="17" name="AutoShape 9">
            <a:hlinkClick r:id="rId6" action="ppaction://hlinksldjump"/>
          </p:cNvPr>
          <p:cNvSpPr>
            <a:spLocks noChangeArrowheads="1"/>
          </p:cNvSpPr>
          <p:nvPr/>
        </p:nvSpPr>
        <p:spPr bwMode="blackWhite">
          <a:xfrm>
            <a:off x="0" y="2375169"/>
            <a:ext cx="2391254" cy="79216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kk-KZ" sz="1300" b="1" i="1" dirty="0" smtClean="0">
                <a:solidFill>
                  <a:schemeClr val="accent6">
                    <a:lumMod val="75000"/>
                  </a:schemeClr>
                </a:solidFill>
                <a:latin typeface="+mj-lt"/>
              </a:rPr>
              <a:t>Эссе</a:t>
            </a:r>
          </a:p>
          <a:p>
            <a:pPr algn="ctr">
              <a:lnSpc>
                <a:spcPct val="80000"/>
              </a:lnSpc>
              <a:spcBef>
                <a:spcPct val="50000"/>
              </a:spcBef>
              <a:defRPr/>
            </a:pPr>
            <a:r>
              <a:rPr lang="kk-KZ" sz="1300" b="1" i="1" dirty="0" smtClean="0">
                <a:solidFill>
                  <a:schemeClr val="accent6">
                    <a:lumMod val="75000"/>
                  </a:schemeClr>
                </a:solidFill>
                <a:latin typeface="+mj-lt"/>
              </a:rPr>
              <a:t>«Менің педагогикалық философиям»</a:t>
            </a:r>
            <a:endParaRPr lang="ru-RU" sz="1300" b="1" i="1" dirty="0">
              <a:solidFill>
                <a:schemeClr val="accent6">
                  <a:lumMod val="75000"/>
                </a:schemeClr>
              </a:solidFill>
              <a:latin typeface="+mj-lt"/>
            </a:endParaRPr>
          </a:p>
        </p:txBody>
      </p:sp>
      <p:sp>
        <p:nvSpPr>
          <p:cNvPr id="7" name="Прямоугольник 6"/>
          <p:cNvSpPr/>
          <p:nvPr/>
        </p:nvSpPr>
        <p:spPr>
          <a:xfrm>
            <a:off x="2391254" y="4136050"/>
            <a:ext cx="6468054" cy="156966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kk-KZ" sz="4800" b="1" cap="none" spc="50" dirty="0" smtClean="0">
                <a:ln w="11430"/>
                <a:solidFill>
                  <a:schemeClr val="tx1">
                    <a:lumMod val="75000"/>
                    <a:lumOff val="25000"/>
                  </a:schemeClr>
                </a:solidFill>
                <a:effectLst>
                  <a:outerShdw blurRad="76200" dist="50800" dir="5400000" algn="tl" rotWithShape="0">
                    <a:srgbClr val="000000">
                      <a:alpha val="65000"/>
                    </a:srgbClr>
                  </a:outerShdw>
                </a:effectLst>
              </a:rPr>
              <a:t> Шабикова Акбилек </a:t>
            </a:r>
          </a:p>
          <a:p>
            <a:pPr algn="ctr"/>
            <a:r>
              <a:rPr lang="kk-KZ" sz="4800" b="1" cap="none" spc="50" dirty="0" smtClean="0">
                <a:ln w="11430"/>
                <a:solidFill>
                  <a:schemeClr val="tx1">
                    <a:lumMod val="75000"/>
                    <a:lumOff val="25000"/>
                  </a:schemeClr>
                </a:solidFill>
                <a:effectLst>
                  <a:outerShdw blurRad="76200" dist="50800" dir="5400000" algn="tl" rotWithShape="0">
                    <a:srgbClr val="000000">
                      <a:alpha val="65000"/>
                    </a:srgbClr>
                  </a:outerShdw>
                </a:effectLst>
              </a:rPr>
              <a:t>Жалгасовна</a:t>
            </a:r>
            <a:endParaRPr lang="ru-RU" sz="4800" b="1" cap="none" spc="50" dirty="0">
              <a:ln w="11430"/>
              <a:solidFill>
                <a:schemeClr val="tx1">
                  <a:lumMod val="75000"/>
                  <a:lumOff val="25000"/>
                </a:schemeClr>
              </a:solidFill>
              <a:effectLst>
                <a:outerShdw blurRad="76200" dist="50800" dir="5400000" algn="tl" rotWithShape="0">
                  <a:srgbClr val="000000">
                    <a:alpha val="65000"/>
                  </a:srgbClr>
                </a:outerShdw>
              </a:effectLst>
            </a:endParaRPr>
          </a:p>
        </p:txBody>
      </p:sp>
    </p:spTree>
  </p:cSld>
  <p:clrMapOvr>
    <a:masterClrMapping/>
  </p:clrMapOvr>
  <p:transition spd="med">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8680"/>
            <a:ext cx="8640960" cy="4525963"/>
          </a:xfrm>
        </p:spPr>
        <p:txBody>
          <a:bodyPr/>
          <a:lstStyle/>
          <a:p>
            <a:pPr marL="0" indent="0">
              <a:buNone/>
            </a:pPr>
            <a:r>
              <a:rPr lang="kk-KZ" sz="2400" b="1" dirty="0">
                <a:solidFill>
                  <a:srgbClr val="0000CC"/>
                </a:solidFill>
              </a:rPr>
              <a:t>Мұғалімнің аты-жөні: </a:t>
            </a:r>
          </a:p>
          <a:p>
            <a:pPr marL="0" indent="0">
              <a:buNone/>
            </a:pPr>
            <a:r>
              <a:rPr lang="kk-KZ" sz="2400" dirty="0">
                <a:solidFill>
                  <a:srgbClr val="0000CC"/>
                </a:solidFill>
              </a:rPr>
              <a:t>Шабикова Акбилек Жалгасовна</a:t>
            </a:r>
          </a:p>
          <a:p>
            <a:endParaRPr lang="kk-KZ" sz="2400" b="1" dirty="0">
              <a:solidFill>
                <a:srgbClr val="0000CC"/>
              </a:solidFill>
            </a:endParaRPr>
          </a:p>
          <a:p>
            <a:pPr marL="0" indent="0">
              <a:buNone/>
            </a:pPr>
            <a:r>
              <a:rPr lang="kk-KZ" sz="2400" b="1" dirty="0">
                <a:solidFill>
                  <a:srgbClr val="0000CC"/>
                </a:solidFill>
              </a:rPr>
              <a:t>Туылған жылы: 03.01.1974 жыл</a:t>
            </a:r>
          </a:p>
          <a:p>
            <a:pPr marL="0" indent="0">
              <a:buNone/>
            </a:pPr>
            <a:r>
              <a:rPr lang="kk-KZ" sz="2400" dirty="0">
                <a:solidFill>
                  <a:srgbClr val="0000CC"/>
                </a:solidFill>
              </a:rPr>
              <a:t>Педагогикалық еңбек өтілі: 24 жыл</a:t>
            </a:r>
          </a:p>
          <a:p>
            <a:endParaRPr lang="kk-KZ" sz="2400" b="1" dirty="0">
              <a:solidFill>
                <a:srgbClr val="0000CC"/>
              </a:solidFill>
            </a:endParaRPr>
          </a:p>
          <a:p>
            <a:pPr marL="0" indent="0">
              <a:buNone/>
            </a:pPr>
            <a:r>
              <a:rPr lang="kk-KZ" sz="2400" b="1" dirty="0">
                <a:solidFill>
                  <a:srgbClr val="0000CC"/>
                </a:solidFill>
              </a:rPr>
              <a:t>Осы қызметтегі: </a:t>
            </a:r>
            <a:r>
              <a:rPr lang="kk-KZ" sz="2400" dirty="0" smtClean="0">
                <a:solidFill>
                  <a:srgbClr val="0000CC"/>
                </a:solidFill>
              </a:rPr>
              <a:t>24 </a:t>
            </a:r>
            <a:r>
              <a:rPr lang="kk-KZ" sz="2400" dirty="0">
                <a:solidFill>
                  <a:srgbClr val="0000CC"/>
                </a:solidFill>
              </a:rPr>
              <a:t>жыл</a:t>
            </a:r>
          </a:p>
          <a:p>
            <a:endParaRPr lang="kk-KZ" sz="2400" b="1" dirty="0">
              <a:solidFill>
                <a:srgbClr val="0000CC"/>
              </a:solidFill>
            </a:endParaRPr>
          </a:p>
          <a:p>
            <a:pPr marL="0" indent="0">
              <a:buNone/>
            </a:pPr>
            <a:r>
              <a:rPr lang="kk-KZ" sz="2400" b="1" dirty="0">
                <a:solidFill>
                  <a:srgbClr val="0000CC"/>
                </a:solidFill>
              </a:rPr>
              <a:t>Осы ұйымдағы: </a:t>
            </a:r>
            <a:r>
              <a:rPr lang="kk-KZ" sz="2400" dirty="0">
                <a:solidFill>
                  <a:srgbClr val="0000CC"/>
                </a:solidFill>
              </a:rPr>
              <a:t>7 жыл</a:t>
            </a:r>
          </a:p>
          <a:p>
            <a:pPr marL="0" indent="0">
              <a:buNone/>
            </a:pPr>
            <a:r>
              <a:rPr lang="kk-KZ" sz="2400" b="1" dirty="0">
                <a:solidFill>
                  <a:srgbClr val="0000CC"/>
                </a:solidFill>
              </a:rPr>
              <a:t>Білікті арттыру деңгейлік бағдарламасы: </a:t>
            </a:r>
          </a:p>
          <a:p>
            <a:pPr marL="0" indent="0">
              <a:buNone/>
            </a:pPr>
            <a:r>
              <a:rPr lang="kk-KZ" sz="2400" dirty="0">
                <a:solidFill>
                  <a:srgbClr val="0000CC"/>
                </a:solidFill>
              </a:rPr>
              <a:t>                                 </a:t>
            </a:r>
            <a:r>
              <a:rPr lang="kk-KZ" sz="2400" dirty="0" smtClean="0">
                <a:solidFill>
                  <a:srgbClr val="0000CC"/>
                </a:solidFill>
              </a:rPr>
              <a:t> </a:t>
            </a:r>
            <a:r>
              <a:rPr lang="kk-KZ" sz="2400" dirty="0">
                <a:solidFill>
                  <a:srgbClr val="0000CC"/>
                </a:solidFill>
              </a:rPr>
              <a:t>«Тиімді оқыту мен оқу» 2017 жыл</a:t>
            </a:r>
          </a:p>
          <a:p>
            <a:endParaRPr lang="ru-RU" dirty="0"/>
          </a:p>
        </p:txBody>
      </p:sp>
      <p:pic>
        <p:nvPicPr>
          <p:cNvPr id="4" name="Рисунок 3" descr="G:\DCIM\Camera\DSC07765.JPG"/>
          <p:cNvPicPr/>
          <p:nvPr/>
        </p:nvPicPr>
        <p:blipFill rotWithShape="1">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2062" t="14530" r="21129"/>
          <a:stretch/>
        </p:blipFill>
        <p:spPr bwMode="auto">
          <a:xfrm>
            <a:off x="6526896" y="1052736"/>
            <a:ext cx="1872208" cy="2232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365077700"/>
      </p:ext>
    </p:extLst>
  </p:cSld>
  <p:clrMapOvr>
    <a:masterClrMapping/>
  </p:clrMapOvr>
  <p:transition spd="med">
    <p:zoom dir="in"/>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856984" cy="4525963"/>
          </a:xfrm>
        </p:spPr>
        <p:txBody>
          <a:bodyPr/>
          <a:lstStyle/>
          <a:p>
            <a:pPr marL="0" indent="0" algn="ctr">
              <a:buNone/>
            </a:pPr>
            <a:r>
              <a:rPr lang="kk-KZ" sz="1200" b="1" dirty="0">
                <a:solidFill>
                  <a:srgbClr val="FF0000"/>
                </a:solidFill>
              </a:rPr>
              <a:t>Эссе</a:t>
            </a:r>
          </a:p>
          <a:p>
            <a:pPr marL="0" indent="0" algn="ctr">
              <a:buNone/>
            </a:pPr>
            <a:r>
              <a:rPr lang="kk-KZ" sz="1200" b="1" dirty="0">
                <a:solidFill>
                  <a:srgbClr val="FF0000"/>
                </a:solidFill>
              </a:rPr>
              <a:t>«Менің педагогикалық  философиям</a:t>
            </a:r>
            <a:r>
              <a:rPr lang="kk-KZ" sz="1200" b="1" dirty="0" smtClean="0">
                <a:solidFill>
                  <a:srgbClr val="FF0000"/>
                </a:solidFill>
              </a:rPr>
              <a:t>»</a:t>
            </a:r>
            <a:endParaRPr lang="kk-KZ" sz="1200" dirty="0"/>
          </a:p>
          <a:p>
            <a:pPr marL="0" indent="0">
              <a:lnSpc>
                <a:spcPct val="120000"/>
              </a:lnSpc>
              <a:buNone/>
            </a:pPr>
            <a:r>
              <a:rPr lang="kk-KZ" sz="1200" dirty="0">
                <a:solidFill>
                  <a:srgbClr val="002060"/>
                </a:solidFill>
                <a:latin typeface="Times New Roman" pitchFamily="18" charset="0"/>
                <a:cs typeface="Times New Roman" pitchFamily="18" charset="0"/>
              </a:rPr>
              <a:t>       Менің педагогикалық философиям «қарапайымнан жоғарыға» яғни қарапайым тәрбиелей отырып жоғары білім шыңына жетелеу, бағындыру. Әрине қиялдағының бәрін жеткізу мүмкін болғанымен орындау уақытты қажет ететіні болмаса…</a:t>
            </a:r>
            <a:br>
              <a:rPr lang="kk-KZ" sz="1200" dirty="0">
                <a:solidFill>
                  <a:srgbClr val="002060"/>
                </a:solidFill>
                <a:latin typeface="Times New Roman" pitchFamily="18" charset="0"/>
                <a:cs typeface="Times New Roman" pitchFamily="18" charset="0"/>
              </a:rPr>
            </a:br>
            <a:r>
              <a:rPr lang="kk-KZ" sz="1200" dirty="0">
                <a:solidFill>
                  <a:srgbClr val="002060"/>
                </a:solidFill>
                <a:latin typeface="Times New Roman" pitchFamily="18" charset="0"/>
                <a:cs typeface="Times New Roman" pitchFamily="18" charset="0"/>
              </a:rPr>
              <a:t>Мен өзім №22 жалпы білім беретін мектебінің бастауыш сынып  мұғалімімін. Мұғалім  мамандығын тандап тер төгіп, еңбек еткеніме 24 жыл өтіпті. Қиыны мен жеңілі, қызығы мен қуанышы мол болған еңбек жолындағы педагогикалық ұстанымым- үнемі жаңалыққа ұмтылып, алдыңғы қатардан көріну және әр оқушының бойынын жақсылық тауып, оларды биік мақсаттарға жетелеу. Мұғалім оқушы үшін өз ата-анасынан кейінгі екінші жақын адам. Сондықтан да болар  мұғалім балаларды адам мәдениетінің әлеміне, күрделі және алуан түрлі қарым-қатынастард ың әлеміне жетелейтін тұлға. Сонымен қатар мұғалім ұрпақтың бойына біліммен тәрбиенің негізін қалыптастыра алатын адамгершілігі жоғары, мәдениетті, шыншыл да адал, ғылым жетістіктерін дұрыс бағалай алатын, әдебиет пен өнердің, спорттың, техниканың даму жайын жақсы білетін, оны түсіндіре алатын маман болуы керек. Қазіргі таңдағы ұстазға деген талап жан-жақтылықты қажет етеді. Сондықтан мұғалім алдымен өзі тәрбиелі, сауатты болу керек. Сонда ғана бар баланың емес әр баланың жүрек төрінен орын алады деп білемін.</a:t>
            </a:r>
            <a:br>
              <a:rPr lang="kk-KZ" sz="1200" dirty="0">
                <a:solidFill>
                  <a:srgbClr val="002060"/>
                </a:solidFill>
                <a:latin typeface="Times New Roman" pitchFamily="18" charset="0"/>
                <a:cs typeface="Times New Roman" pitchFamily="18" charset="0"/>
              </a:rPr>
            </a:br>
            <a:r>
              <a:rPr lang="kk-KZ" sz="1200" dirty="0">
                <a:solidFill>
                  <a:srgbClr val="002060"/>
                </a:solidFill>
                <a:latin typeface="Times New Roman" pitchFamily="18" charset="0"/>
                <a:cs typeface="Times New Roman" pitchFamily="18" charset="0"/>
              </a:rPr>
              <a:t>Ия, әр мамандықтың қызығы мен қиындығы қатар жүреді. Мұғалімнің жұмысы күрделі екендігі баршаға аян. Бүгінгі сабақты өткізген соң, ертеңгі сабаққа тың ой, идея, өзгеше әдіс-тәсілмен келу керек. Қазіргі ақпаратты технологияның, компьютердің үлкен орын алып тұрған заманында әсіресе тарих пәнін жалықтырмай қызғылықты етіп оқушыға жеткізу, меңгерту үлкен ізденісті қажет етеді. Сондықтан мұғалім ақпараттық коммуникативтік технологияларды ұтымды, тиімді пайдалануы қажет.</a:t>
            </a:r>
            <a:br>
              <a:rPr lang="kk-KZ" sz="1200" dirty="0">
                <a:solidFill>
                  <a:srgbClr val="002060"/>
                </a:solidFill>
                <a:latin typeface="Times New Roman" pitchFamily="18" charset="0"/>
                <a:cs typeface="Times New Roman" pitchFamily="18" charset="0"/>
              </a:rPr>
            </a:br>
            <a:r>
              <a:rPr lang="kk-KZ" sz="1200" dirty="0">
                <a:solidFill>
                  <a:srgbClr val="002060"/>
                </a:solidFill>
                <a:latin typeface="Times New Roman" pitchFamily="18" charset="0"/>
                <a:cs typeface="Times New Roman" pitchFamily="18" charset="0"/>
              </a:rPr>
              <a:t>Бір айта кететін жайт-оқушы бойына білім, дағды, құндылықтарды қалыптастыруда бастауыш мұғалімнің алатын орны ерекше. Кешегісіз бүгініміз, ал бүгінгісіз ертеңіміз жоқ екенін шәкірттеріміз жақсы білуі керек. Әрбір оқушының жүрегіне жол таба білу, оны қызықтыра білу, ойланып сөйлете білу-ұстаздың шеберлігінің жемісі деп білемін. Түпкілікті нәтижеге жету үшін мұрағат және мұражайларға бару, баспасөз деректері, ғаламтор желісіне шығу, жаңа ақпараттық технологиялар арқылы таным белсенділігін арттыру, дамыту десек, осы талаптарды іске асыруда аймақтық компанентті қолдану оқыту сапасының артуына ықпал етеді.</a:t>
            </a:r>
            <a:br>
              <a:rPr lang="kk-KZ" sz="1200" dirty="0">
                <a:solidFill>
                  <a:srgbClr val="002060"/>
                </a:solidFill>
                <a:latin typeface="Times New Roman" pitchFamily="18" charset="0"/>
                <a:cs typeface="Times New Roman" pitchFamily="18" charset="0"/>
              </a:rPr>
            </a:br>
            <a:r>
              <a:rPr lang="kk-KZ" sz="1200" dirty="0">
                <a:solidFill>
                  <a:srgbClr val="002060"/>
                </a:solidFill>
                <a:latin typeface="Times New Roman" pitchFamily="18" charset="0"/>
                <a:cs typeface="Times New Roman" pitchFamily="18" charset="0"/>
              </a:rPr>
              <a:t>Ұстаздықты жүрегімен сезінген адамға ұстаз-киелі мамандық. Мен педагог ретінде оқушыларды тәрбиелеуде халқымыздың ғасырлар бойы келе жатқан ұлттық құндылықтары мен салт-санасын бойына сіңіріп, ойына ұялатуға тырысамын. Адам тәрбиелеу оған ғылыми негіздермен мәлімет беру, баланы өмір сүруге үйрету- өте қиын екені белгілі. Мұғалім өз баласынан бұрын өзгенің баласы үшін жаратылған жан деп бекер айтылмаса керек.</a:t>
            </a:r>
            <a:br>
              <a:rPr lang="kk-KZ" sz="1200" dirty="0">
                <a:solidFill>
                  <a:srgbClr val="002060"/>
                </a:solidFill>
                <a:latin typeface="Times New Roman" pitchFamily="18" charset="0"/>
                <a:cs typeface="Times New Roman" pitchFamily="18" charset="0"/>
              </a:rPr>
            </a:br>
            <a:r>
              <a:rPr lang="kk-KZ" sz="1200" dirty="0">
                <a:solidFill>
                  <a:srgbClr val="002060"/>
                </a:solidFill>
                <a:latin typeface="Times New Roman" pitchFamily="18" charset="0"/>
                <a:cs typeface="Times New Roman" pitchFamily="18" charset="0"/>
              </a:rPr>
              <a:t>Менің мамандығыма деген қызығушылықтың, дұрыс көзқарастың қалыптасуына әріптес ұстаздарымның рөлі ерекше. </a:t>
            </a:r>
          </a:p>
          <a:p>
            <a:pPr marL="0" indent="0" algn="ctr">
              <a:buNone/>
            </a:pPr>
            <a:r>
              <a:rPr lang="kk-KZ" sz="1200" dirty="0">
                <a:solidFill>
                  <a:srgbClr val="002060"/>
                </a:solidFill>
                <a:latin typeface="Times New Roman" pitchFamily="18" charset="0"/>
                <a:cs typeface="Times New Roman" pitchFamily="18" charset="0"/>
              </a:rPr>
              <a:t>      Сондықтан қоғам дамуында білім беру ең маңызды мәселе болып табылады. «Келер ұрпақ алдында зор жауапкершілік жүгін</a:t>
            </a:r>
          </a:p>
          <a:p>
            <a:pPr marL="0" indent="0">
              <a:buNone/>
            </a:pPr>
            <a:r>
              <a:rPr lang="kk-KZ" sz="1200" dirty="0">
                <a:solidFill>
                  <a:srgbClr val="002060"/>
                </a:solidFill>
                <a:latin typeface="Times New Roman" pitchFamily="18" charset="0"/>
                <a:cs typeface="Times New Roman" pitchFamily="18" charset="0"/>
              </a:rPr>
              <a:t>арқалап келеміз» деген Елбасы Н.Ә. Назарбаев бүгінде мұғалімдерге зор жауапкершілік жүктеді. Себебі, әрбір мемлекеттің</a:t>
            </a:r>
          </a:p>
          <a:p>
            <a:pPr marL="0" indent="0">
              <a:buNone/>
            </a:pPr>
            <a:r>
              <a:rPr lang="kk-KZ" sz="1200" dirty="0">
                <a:solidFill>
                  <a:srgbClr val="002060"/>
                </a:solidFill>
                <a:latin typeface="Times New Roman" pitchFamily="18" charset="0"/>
                <a:cs typeface="Times New Roman" pitchFamily="18" charset="0"/>
              </a:rPr>
              <a:t>өсіп-өркендеуінің, бәсекеге қабілетті болуының ең басты ошағы-ұстаз берген білімде.</a:t>
            </a:r>
            <a:br>
              <a:rPr lang="kk-KZ" sz="1200" dirty="0">
                <a:solidFill>
                  <a:srgbClr val="002060"/>
                </a:solidFill>
                <a:latin typeface="Times New Roman" pitchFamily="18" charset="0"/>
                <a:cs typeface="Times New Roman" pitchFamily="18" charset="0"/>
              </a:rPr>
            </a:br>
            <a:endParaRPr lang="kk-KZ" sz="1200" dirty="0">
              <a:solidFill>
                <a:srgbClr val="002060"/>
              </a:solidFill>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750534848"/>
      </p:ext>
    </p:extLst>
  </p:cSld>
  <p:clrMapOvr>
    <a:masterClrMapping/>
  </p:clrMapOvr>
  <p:transition spd="med">
    <p:zoom dir="in"/>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10"/>
          <p:cNvSpPr>
            <a:spLocks noChangeArrowheads="1"/>
          </p:cNvSpPr>
          <p:nvPr/>
        </p:nvSpPr>
        <p:spPr bwMode="auto">
          <a:xfrm>
            <a:off x="0" y="347663"/>
            <a:ext cx="9144000" cy="0"/>
          </a:xfrm>
          <a:prstGeom prst="rect">
            <a:avLst/>
          </a:prstGeom>
          <a:noFill/>
          <a:ln w="9525">
            <a:noFill/>
            <a:miter lim="800000"/>
            <a:headEnd/>
            <a:tailEnd/>
          </a:ln>
        </p:spPr>
        <p:txBody>
          <a:bodyPr wrap="none" anchor="ctr">
            <a:spAutoFit/>
          </a:bodyPr>
          <a:lstStyle/>
          <a:p>
            <a:endParaRPr lang="ru-RU"/>
          </a:p>
        </p:txBody>
      </p:sp>
      <p:pic>
        <p:nvPicPr>
          <p:cNvPr id="6148" name="Picture 14"/>
          <p:cNvPicPr>
            <a:picLocks noChangeAspect="1" noChangeArrowheads="1"/>
          </p:cNvPicPr>
          <p:nvPr/>
        </p:nvPicPr>
        <p:blipFill>
          <a:blip r:embed="rId2" cstate="print"/>
          <a:srcRect/>
          <a:stretch>
            <a:fillRect/>
          </a:stretch>
        </p:blipFill>
        <p:spPr bwMode="auto">
          <a:xfrm>
            <a:off x="7183152" y="4941168"/>
            <a:ext cx="1106488" cy="1125538"/>
          </a:xfrm>
          <a:prstGeom prst="rect">
            <a:avLst/>
          </a:prstGeom>
          <a:noFill/>
          <a:ln w="9525">
            <a:noFill/>
            <a:miter lim="800000"/>
            <a:headEnd/>
            <a:tailEnd/>
          </a:ln>
        </p:spPr>
      </p:pic>
      <p:sp>
        <p:nvSpPr>
          <p:cNvPr id="30" name="Text Box 12"/>
          <p:cNvSpPr txBox="1">
            <a:spLocks noChangeArrowheads="1"/>
          </p:cNvSpPr>
          <p:nvPr/>
        </p:nvSpPr>
        <p:spPr bwMode="auto">
          <a:xfrm>
            <a:off x="1335596" y="457200"/>
            <a:ext cx="6400800" cy="461665"/>
          </a:xfrm>
          <a:prstGeom prst="rect">
            <a:avLst/>
          </a:prstGeom>
          <a:noFill/>
          <a:ln w="38100" cmpd="dbl">
            <a:noFill/>
            <a:miter lim="800000"/>
            <a:headEnd/>
            <a:tailEnd/>
          </a:ln>
          <a:effectLst/>
        </p:spPr>
        <p:txBody>
          <a:bodyPr>
            <a:spAutoFit/>
          </a:bodyPr>
          <a:lstStyle/>
          <a:p>
            <a:pPr algn="ctr">
              <a:spcBef>
                <a:spcPct val="20000"/>
              </a:spcBef>
              <a:defRPr/>
            </a:pPr>
            <a:r>
              <a:rPr lang="ru-RU" sz="2400" b="1" kern="0" dirty="0">
                <a:solidFill>
                  <a:schemeClr val="tx2"/>
                </a:solidFill>
                <a:latin typeface="Georgia" pitchFamily="18" charset="0"/>
              </a:rPr>
              <a:t> </a:t>
            </a:r>
            <a:r>
              <a:rPr lang="ru-RU" sz="2400" b="1" kern="0" dirty="0">
                <a:latin typeface="+mn-lt"/>
              </a:rPr>
              <a:t> </a:t>
            </a:r>
            <a:r>
              <a:rPr lang="ru-RU" sz="2400" b="1" kern="0" dirty="0" err="1" smtClean="0">
                <a:solidFill>
                  <a:srgbClr val="FF0000"/>
                </a:solidFill>
                <a:latin typeface="+mn-lt"/>
              </a:rPr>
              <a:t>Әдістемелік</a:t>
            </a:r>
            <a:r>
              <a:rPr lang="ru-RU" sz="2400" b="1" kern="0" dirty="0" smtClean="0">
                <a:solidFill>
                  <a:srgbClr val="FF0000"/>
                </a:solidFill>
                <a:latin typeface="+mn-lt"/>
              </a:rPr>
              <a:t>  </a:t>
            </a:r>
            <a:r>
              <a:rPr lang="ru-RU" sz="2400" b="1" kern="0" dirty="0" err="1" smtClean="0">
                <a:solidFill>
                  <a:srgbClr val="FF0000"/>
                </a:solidFill>
                <a:latin typeface="+mn-lt"/>
              </a:rPr>
              <a:t>жиынтық</a:t>
            </a:r>
            <a:endParaRPr lang="ru-RU" sz="2400" b="1" kern="0" dirty="0" smtClean="0">
              <a:solidFill>
                <a:srgbClr val="FF0000"/>
              </a:solidFill>
              <a:latin typeface="+mn-lt"/>
            </a:endParaRPr>
          </a:p>
        </p:txBody>
      </p:sp>
      <p:sp>
        <p:nvSpPr>
          <p:cNvPr id="40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1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102"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4104"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50" name="Picture 2" descr="C:\Users\Акбилек\Pictures\Сканы\Скан_20170326 (6).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7421" b="4091"/>
          <a:stretch/>
        </p:blipFill>
        <p:spPr bwMode="auto">
          <a:xfrm>
            <a:off x="395536" y="918865"/>
            <a:ext cx="1512168" cy="2054659"/>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80607" y="3145591"/>
            <a:ext cx="2446040" cy="1082551"/>
          </a:xfrm>
        </p:spPr>
        <p:txBody>
          <a:bodyPr/>
          <a:lstStyle/>
          <a:p>
            <a:r>
              <a:rPr lang="kk-KZ" sz="1200" b="1" dirty="0" smtClean="0">
                <a:solidFill>
                  <a:srgbClr val="7030A0"/>
                </a:solidFill>
              </a:rPr>
              <a:t>«Педагогикадағы инновациялар» </a:t>
            </a:r>
            <a:br>
              <a:rPr lang="kk-KZ" sz="1200" b="1" dirty="0" smtClean="0">
                <a:solidFill>
                  <a:srgbClr val="7030A0"/>
                </a:solidFill>
              </a:rPr>
            </a:br>
            <a:r>
              <a:rPr lang="kk-KZ" sz="1200" b="1" dirty="0" smtClean="0">
                <a:solidFill>
                  <a:srgbClr val="7030A0"/>
                </a:solidFill>
              </a:rPr>
              <a:t>әдістемелік журнал </a:t>
            </a:r>
            <a:br>
              <a:rPr lang="kk-KZ" sz="1200" b="1" dirty="0" smtClean="0">
                <a:solidFill>
                  <a:srgbClr val="7030A0"/>
                </a:solidFill>
              </a:rPr>
            </a:br>
            <a:r>
              <a:rPr lang="kk-KZ" sz="1200" b="1" dirty="0" smtClean="0">
                <a:solidFill>
                  <a:srgbClr val="7030A0"/>
                </a:solidFill>
              </a:rPr>
              <a:t>2016 жыл</a:t>
            </a:r>
            <a:endParaRPr lang="ru-RU" sz="1200" b="1" dirty="0">
              <a:solidFill>
                <a:srgbClr val="7030A0"/>
              </a:solidFill>
            </a:endParaRPr>
          </a:p>
        </p:txBody>
      </p:sp>
      <p:pic>
        <p:nvPicPr>
          <p:cNvPr id="2052" name="Picture 4" descr="C:\Users\Акбилек\Desktop\Дипломдар\Свидетельство проекта infourok.ru №1276943 (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9752" y="3066394"/>
            <a:ext cx="1640176" cy="2304256"/>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Акбилек\Desktop\Дипломдар\Свидетельство проекта infourok.ru №127694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72435" y="1434268"/>
            <a:ext cx="1459705" cy="205071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Акбилек\Desktop\Дипломдар\Свидетельство проекта infourok.ru №1276954.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42381" y="1732379"/>
            <a:ext cx="1595231" cy="2241114"/>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Акбилек\Desktop\Дипломдар\Свидетельство проекта infourok.ru №127701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81255" y="4218522"/>
            <a:ext cx="1474614" cy="20716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036496" cy="620688"/>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defRPr/>
            </a:pPr>
            <a:endParaRPr lang="ru-RU"/>
          </a:p>
        </p:txBody>
      </p:sp>
      <p:sp>
        <p:nvSpPr>
          <p:cNvPr id="3077"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 name="Заголовок 1"/>
          <p:cNvSpPr>
            <a:spLocks noGrp="1"/>
          </p:cNvSpPr>
          <p:nvPr>
            <p:ph type="ctrTitle"/>
          </p:nvPr>
        </p:nvSpPr>
        <p:spPr>
          <a:xfrm>
            <a:off x="685800" y="0"/>
            <a:ext cx="7772400" cy="794519"/>
          </a:xfrm>
        </p:spPr>
        <p:txBody>
          <a:bodyPr/>
          <a:lstStyle/>
          <a:p>
            <a:r>
              <a:rPr lang="kk-KZ" b="1" dirty="0" smtClean="0">
                <a:solidFill>
                  <a:srgbClr val="FF0000"/>
                </a:solidFill>
                <a:latin typeface="Times New Roman" pitchFamily="18" charset="0"/>
                <a:cs typeface="Times New Roman" pitchFamily="18" charset="0"/>
              </a:rPr>
              <a:t>Жетістіктер</a:t>
            </a:r>
            <a:endParaRPr lang="ru-RU" b="1" dirty="0">
              <a:solidFill>
                <a:srgbClr val="FF0000"/>
              </a:solidFill>
              <a:latin typeface="Times New Roman" pitchFamily="18" charset="0"/>
              <a:cs typeface="Times New Roman" pitchFamily="18" charset="0"/>
            </a:endParaRPr>
          </a:p>
        </p:txBody>
      </p:sp>
      <p:pic>
        <p:nvPicPr>
          <p:cNvPr id="2050" name="Picture 2" descr="C:\Users\Акбилек\Pictures\Сканы\Скан_20170317 (2).pn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4004010" y="908720"/>
            <a:ext cx="2080158" cy="151216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Акбилек\Desktop\Документы рабочий стол\Әдебиеттік оқу 2 сынып\Жетістіктер Шабикова Акбилек\019-Шабикова-д.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854" y="892090"/>
            <a:ext cx="1233681" cy="174482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Акбилек\Desktop\Документы рабочий стол\Әдебиеттік оқу 2 сынып\Жетістіктер Шабикова Акбилек\035-Шабикова-диплом.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4745" y="3140968"/>
            <a:ext cx="1250157" cy="1754126"/>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Акбилек\Desktop\Документы рабочий стол\Әдебиеттік оқу 2 сынып\Жетістіктер Шабикова Акбилек\Изображение 16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89301" y="1158800"/>
            <a:ext cx="1385262" cy="190558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Users\Акбилек\Desktop\Документы рабочий стол\Әдебиеттік оқу 2 сынып\Жетістіктер Шабикова Акбилек\Изображение 17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3528" y="908720"/>
            <a:ext cx="1518038"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Акбилек\Desktop\Документы рабочий стол\Әдебиеттік оқу 2 сынып\Жетістіктер Шабикова Акбилек\Изображение 164.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802"/>
          <a:stretch/>
        </p:blipFill>
        <p:spPr bwMode="auto">
          <a:xfrm>
            <a:off x="2180550" y="3438337"/>
            <a:ext cx="1202009" cy="171885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Users\Акбилек\Desktop\Документы рабочий стол\Әдебиеттік оқу 2 сынып\Жетістіктер Шабикова Акбилек\Изображение 169.jpg"/>
          <p:cNvPicPr>
            <a:picLocks noChangeAspect="1" noChangeArrowheads="1"/>
          </p:cNvPicPr>
          <p:nvPr/>
        </p:nvPicPr>
        <p:blipFill>
          <a:blip r:embed="rId9" cstate="print">
            <a:extLst>
              <a:ext uri="{BEBA8EAE-BF5A-486C-A8C5-ECC9F3942E4B}">
                <a14:imgProps xmlns:a14="http://schemas.microsoft.com/office/drawing/2010/main">
                  <a14:imgLayer r:embed="rId10">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7668344" y="982689"/>
            <a:ext cx="1216061" cy="1672829"/>
          </a:xfrm>
          <a:prstGeom prst="rect">
            <a:avLst/>
          </a:prstGeom>
          <a:noFill/>
          <a:extLst>
            <a:ext uri="{909E8E84-426E-40DD-AFC4-6F175D3DCCD1}">
              <a14:hiddenFill xmlns:a14="http://schemas.microsoft.com/office/drawing/2010/main">
                <a:solidFill>
                  <a:srgbClr val="FFFFFF"/>
                </a:solidFill>
              </a14:hiddenFill>
            </a:ext>
          </a:extLst>
        </p:spPr>
      </p:pic>
      <p:pic>
        <p:nvPicPr>
          <p:cNvPr id="26" name="Рисунок 25" descr="C:\Users\Акбилек\Desktop\Документы рабочий стол\Әдебиеттік оқу 2 сынып\Жетістіктер Шабикова Акбилек\f17ecda95274c9194619931c369c428f.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69902" y="2852936"/>
            <a:ext cx="1274187" cy="1760028"/>
          </a:xfrm>
          <a:prstGeom prst="rect">
            <a:avLst/>
          </a:prstGeom>
          <a:noFill/>
          <a:ln>
            <a:noFill/>
          </a:ln>
        </p:spPr>
      </p:pic>
      <p:pic>
        <p:nvPicPr>
          <p:cNvPr id="27" name="Рисунок 26" descr="C:\Users\Акбилек\Desktop\Дипломдар\tio5aae055be223c.jpg"/>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262271" y="2876970"/>
            <a:ext cx="1859165" cy="1469882"/>
          </a:xfrm>
          <a:prstGeom prst="rect">
            <a:avLst/>
          </a:prstGeom>
          <a:noFill/>
          <a:ln>
            <a:noFill/>
          </a:ln>
        </p:spPr>
      </p:pic>
      <p:pic>
        <p:nvPicPr>
          <p:cNvPr id="28" name="Рисунок 27" descr="C:\Users\Акбилек\Desktop\Дипломдар\tio5ab096f279906.jpg"/>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02800" y="5199991"/>
            <a:ext cx="1786928" cy="1434333"/>
          </a:xfrm>
          <a:prstGeom prst="rect">
            <a:avLst/>
          </a:prstGeom>
          <a:noFill/>
          <a:ln>
            <a:noFill/>
          </a:ln>
        </p:spPr>
      </p:pic>
      <p:pic>
        <p:nvPicPr>
          <p:cNvPr id="29" name="Рисунок 28" descr="C:\Users\Акбилек\Desktop\Дипломдар\Қоштык Серғазы 1_Монтажная область 1_Монтажная область 1.jpg"/>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769902" y="5073267"/>
            <a:ext cx="2016224" cy="1273901"/>
          </a:xfrm>
          <a:prstGeom prst="rect">
            <a:avLst/>
          </a:prstGeom>
          <a:noFill/>
          <a:ln>
            <a:noFill/>
          </a:ln>
        </p:spPr>
      </p:pic>
      <p:pic>
        <p:nvPicPr>
          <p:cNvPr id="30" name="Рисунок 29" descr="C:\Users\Акбилек\Desktop\Дипломдар\Свидетельство проекта infourok.ru №356044 (1).jpg"/>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38185" y="5157192"/>
            <a:ext cx="1136378" cy="1630250"/>
          </a:xfrm>
          <a:prstGeom prst="rect">
            <a:avLst/>
          </a:prstGeom>
          <a:noFill/>
          <a:ln>
            <a:noFill/>
          </a:ln>
        </p:spPr>
      </p:pic>
      <p:pic>
        <p:nvPicPr>
          <p:cNvPr id="2058" name="Picture 10"/>
          <p:cNvPicPr>
            <a:picLocks noChangeAspect="1" noChangeArrowheads="1"/>
          </p:cNvPicPr>
          <p:nvPr/>
        </p:nvPicPr>
        <p:blipFill>
          <a:blip r:embed="rId16" cstate="print">
            <a:extLst>
              <a:ext uri="{BEBA8EAE-BF5A-486C-A8C5-ECC9F3942E4B}">
                <a14:imgProps xmlns:a14="http://schemas.microsoft.com/office/drawing/2010/main">
                  <a14:imgLayer r:embed="rId17">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595917" y="2910303"/>
            <a:ext cx="1162850" cy="1645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18" cstate="print">
            <a:extLst>
              <a:ext uri="{BEBA8EAE-BF5A-486C-A8C5-ECC9F3942E4B}">
                <a14:imgProps xmlns:a14="http://schemas.microsoft.com/office/drawing/2010/main">
                  <a14:imgLayer r:embed="rId19">
                    <a14:imgEffect>
                      <a14:sharpenSoften amount="25000"/>
                    </a14:imgEffect>
                  </a14:imgLayer>
                </a14:imgProps>
              </a:ext>
              <a:ext uri="{28A0092B-C50C-407E-A947-70E740481C1C}">
                <a14:useLocalDpi xmlns:a14="http://schemas.microsoft.com/office/drawing/2010/main" val="0"/>
              </a:ext>
            </a:extLst>
          </a:blip>
          <a:srcRect t="4187" r="6017"/>
          <a:stretch/>
        </p:blipFill>
        <p:spPr bwMode="auto">
          <a:xfrm>
            <a:off x="6109955" y="4753611"/>
            <a:ext cx="1317812" cy="1848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C:\Users\Акбилек\Desktop\Дипломдар\Свидетельство проекта infourok.ru №356044.jp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792520" y="4916344"/>
            <a:ext cx="1243976" cy="17604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0" y="0"/>
            <a:ext cx="2268538" cy="6858000"/>
          </a:xfrm>
          <a:prstGeom prst="rect">
            <a:avLst/>
          </a:prstGeom>
          <a:gradFill>
            <a:gsLst>
              <a:gs pos="0">
                <a:schemeClr val="accent4">
                  <a:lumMod val="50000"/>
                  <a:lumOff val="50000"/>
                </a:schemeClr>
              </a:gs>
              <a:gs pos="50000">
                <a:schemeClr val="accent1">
                  <a:shade val="67500"/>
                  <a:satMod val="115000"/>
                </a:schemeClr>
              </a:gs>
              <a:gs pos="100000">
                <a:schemeClr val="accent1">
                  <a:shade val="100000"/>
                  <a:satMod val="115000"/>
                </a:schemeClr>
              </a:gs>
            </a:gsLst>
            <a:lin ang="5400000" scaled="0"/>
          </a:gradFill>
          <a:ln w="9525">
            <a:solidFill>
              <a:schemeClr val="tx1"/>
            </a:solidFill>
            <a:miter lim="800000"/>
            <a:headEnd/>
            <a:tailEnd/>
          </a:ln>
          <a:effectLst/>
        </p:spPr>
        <p:txBody>
          <a:bodyPr wrap="none" anchor="ctr"/>
          <a:lstStyle/>
          <a:p>
            <a:pPr>
              <a:defRPr/>
            </a:pPr>
            <a:endParaRPr lang="ru-RU"/>
          </a:p>
        </p:txBody>
      </p:sp>
      <p:sp>
        <p:nvSpPr>
          <p:cNvPr id="18435" name="Rectangle 10"/>
          <p:cNvSpPr>
            <a:spLocks noChangeArrowheads="1"/>
          </p:cNvSpPr>
          <p:nvPr/>
        </p:nvSpPr>
        <p:spPr bwMode="auto">
          <a:xfrm>
            <a:off x="0" y="347663"/>
            <a:ext cx="9144000" cy="0"/>
          </a:xfrm>
          <a:prstGeom prst="rect">
            <a:avLst/>
          </a:prstGeom>
          <a:noFill/>
          <a:ln w="9525">
            <a:noFill/>
            <a:miter lim="800000"/>
            <a:headEnd/>
            <a:tailEnd/>
          </a:ln>
        </p:spPr>
        <p:txBody>
          <a:bodyPr wrap="none" anchor="ctr">
            <a:spAutoFit/>
          </a:bodyPr>
          <a:lstStyle/>
          <a:p>
            <a:endParaRPr lang="ru-RU"/>
          </a:p>
        </p:txBody>
      </p:sp>
      <p:pic>
        <p:nvPicPr>
          <p:cNvPr id="18436" name="Picture 14"/>
          <p:cNvPicPr>
            <a:picLocks noChangeAspect="1" noChangeArrowheads="1"/>
          </p:cNvPicPr>
          <p:nvPr/>
        </p:nvPicPr>
        <p:blipFill>
          <a:blip r:embed="rId2" cstate="print"/>
          <a:srcRect/>
          <a:stretch>
            <a:fillRect/>
          </a:stretch>
        </p:blipFill>
        <p:spPr bwMode="auto">
          <a:xfrm>
            <a:off x="8037513" y="5732463"/>
            <a:ext cx="1106487" cy="1125537"/>
          </a:xfrm>
          <a:prstGeom prst="rect">
            <a:avLst/>
          </a:prstGeom>
          <a:noFill/>
          <a:ln w="9525">
            <a:noFill/>
            <a:miter lim="800000"/>
            <a:headEnd/>
            <a:tailEnd/>
          </a:ln>
        </p:spPr>
      </p:pic>
      <p:sp>
        <p:nvSpPr>
          <p:cNvPr id="30" name="Text Box 12"/>
          <p:cNvSpPr txBox="1">
            <a:spLocks noChangeArrowheads="1"/>
          </p:cNvSpPr>
          <p:nvPr/>
        </p:nvSpPr>
        <p:spPr bwMode="auto">
          <a:xfrm>
            <a:off x="2743200" y="1412875"/>
            <a:ext cx="6400800" cy="461963"/>
          </a:xfrm>
          <a:prstGeom prst="rect">
            <a:avLst/>
          </a:prstGeom>
          <a:noFill/>
          <a:ln w="38100" cmpd="dbl">
            <a:noFill/>
            <a:miter lim="800000"/>
            <a:headEnd/>
            <a:tailEnd/>
          </a:ln>
          <a:effectLst/>
        </p:spPr>
        <p:txBody>
          <a:bodyPr>
            <a:spAutoFit/>
          </a:bodyPr>
          <a:lstStyle/>
          <a:p>
            <a:pPr algn="ctr">
              <a:spcBef>
                <a:spcPct val="20000"/>
              </a:spcBef>
              <a:defRPr/>
            </a:pPr>
            <a:r>
              <a:rPr lang="ru-RU" sz="2400" b="1" kern="0" dirty="0">
                <a:solidFill>
                  <a:schemeClr val="tx2"/>
                </a:solidFill>
                <a:latin typeface="Georgia" pitchFamily="18" charset="0"/>
              </a:rPr>
              <a:t> </a:t>
            </a:r>
            <a:r>
              <a:rPr lang="ru-RU" sz="2400" b="1" kern="0" dirty="0">
                <a:latin typeface="+mn-lt"/>
              </a:rPr>
              <a:t> </a:t>
            </a:r>
            <a:endParaRPr lang="ru-RU" sz="2400" kern="0" dirty="0">
              <a:latin typeface="+mn-lt"/>
            </a:endParaRPr>
          </a:p>
        </p:txBody>
      </p:sp>
      <p:sp>
        <p:nvSpPr>
          <p:cNvPr id="28" name="Подзаголовок 19"/>
          <p:cNvSpPr>
            <a:spLocks noGrp="1"/>
          </p:cNvSpPr>
          <p:nvPr>
            <p:ph type="subTitle" idx="1"/>
          </p:nvPr>
        </p:nvSpPr>
        <p:spPr>
          <a:xfrm>
            <a:off x="2786063" y="1214438"/>
            <a:ext cx="5929312" cy="3500437"/>
          </a:xfrm>
          <a:solidFill>
            <a:srgbClr val="FFFFFF"/>
          </a:solidFill>
          <a:ln w="12700">
            <a:solidFill>
              <a:schemeClr val="accent6">
                <a:lumMod val="75000"/>
              </a:schemeClr>
            </a:solidFill>
          </a:ln>
        </p:spPr>
        <p:txBody>
          <a:bodyPr/>
          <a:lstStyle/>
          <a:p>
            <a:pPr marL="187325" algn="l" eaLnBrk="1" hangingPunct="1">
              <a:buFont typeface="Wingdings" pitchFamily="2" charset="2"/>
              <a:buChar char="Ø"/>
              <a:defRPr/>
            </a:pPr>
            <a:endParaRPr lang="ru-RU" sz="500" i="1" dirty="0" smtClean="0"/>
          </a:p>
          <a:p>
            <a:pPr marL="274638" indent="-274638" algn="l" eaLnBrk="1" hangingPunct="1">
              <a:buFont typeface="Wingdings" pitchFamily="2" charset="2"/>
              <a:buChar char="Ø"/>
              <a:defRPr/>
            </a:pPr>
            <a:endParaRPr lang="en-US" sz="1600" b="1" i="1" dirty="0" smtClean="0"/>
          </a:p>
          <a:p>
            <a:pPr eaLnBrk="1" hangingPunct="1">
              <a:defRPr/>
            </a:pPr>
            <a:r>
              <a:rPr lang="kk-KZ" sz="2800" dirty="0" smtClean="0">
                <a:solidFill>
                  <a:schemeClr val="accent6">
                    <a:lumMod val="75000"/>
                  </a:schemeClr>
                </a:solidFill>
                <a:latin typeface="DecorClassic.kz" pitchFamily="2" charset="0"/>
              </a:rPr>
              <a:t>Қазіргі заман мұғалімі тек өз пәнінің терең білгірі болу емес,жан-жақты меңгерген ақпараттық құзырлы маман болу керек    </a:t>
            </a:r>
          </a:p>
          <a:p>
            <a:pPr eaLnBrk="1" hangingPunct="1">
              <a:defRPr/>
            </a:pPr>
            <a:r>
              <a:rPr lang="kk-KZ" sz="2800" i="1" dirty="0" smtClean="0">
                <a:solidFill>
                  <a:schemeClr val="accent6">
                    <a:lumMod val="75000"/>
                  </a:schemeClr>
                </a:solidFill>
                <a:latin typeface="DecorClassic.kz" pitchFamily="2" charset="0"/>
              </a:rPr>
              <a:t>              </a:t>
            </a:r>
            <a:endParaRPr lang="ru-RU" sz="2800" dirty="0" smtClean="0">
              <a:solidFill>
                <a:schemeClr val="accent6">
                  <a:lumMod val="75000"/>
                </a:schemeClr>
              </a:solidFill>
              <a:latin typeface="DecorClassic.kz" pitchFamily="2" charset="0"/>
            </a:endParaRPr>
          </a:p>
        </p:txBody>
      </p:sp>
      <p:sp>
        <p:nvSpPr>
          <p:cNvPr id="26" name="AutoShape 10">
            <a:hlinkClick r:id="" action="ppaction://noaction"/>
          </p:cNvPr>
          <p:cNvSpPr>
            <a:spLocks noChangeArrowheads="1"/>
          </p:cNvSpPr>
          <p:nvPr/>
        </p:nvSpPr>
        <p:spPr bwMode="blackWhite">
          <a:xfrm>
            <a:off x="35496" y="3141663"/>
            <a:ext cx="2051720" cy="79216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defRPr/>
            </a:pPr>
            <a:endParaRPr lang="ru-RU" sz="1400" b="1" i="1" dirty="0">
              <a:solidFill>
                <a:srgbClr val="FF0000"/>
              </a:solidFill>
              <a:latin typeface="+mj-lt"/>
            </a:endParaRPr>
          </a:p>
        </p:txBody>
      </p:sp>
      <p:sp>
        <p:nvSpPr>
          <p:cNvPr id="31" name="AutoShape 11">
            <a:hlinkClick r:id="" action="ppaction://noaction"/>
          </p:cNvPr>
          <p:cNvSpPr>
            <a:spLocks noChangeArrowheads="1"/>
          </p:cNvSpPr>
          <p:nvPr/>
        </p:nvSpPr>
        <p:spPr bwMode="blackWhite">
          <a:xfrm>
            <a:off x="0" y="4143375"/>
            <a:ext cx="2051720" cy="792163"/>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kk-KZ" sz="1400" b="1" i="1" dirty="0">
                <a:solidFill>
                  <a:schemeClr val="accent6">
                    <a:lumMod val="75000"/>
                  </a:schemeClr>
                </a:solidFill>
              </a:rPr>
              <a:t>Оқу</a:t>
            </a:r>
            <a:r>
              <a:rPr lang="ru-RU" sz="1400" b="1" i="1" dirty="0">
                <a:solidFill>
                  <a:schemeClr val="accent6">
                    <a:lumMod val="75000"/>
                  </a:schemeClr>
                </a:solidFill>
              </a:rPr>
              <a:t>-</a:t>
            </a:r>
            <a:r>
              <a:rPr lang="kk-KZ" sz="1400" b="1" i="1" dirty="0">
                <a:solidFill>
                  <a:schemeClr val="accent6">
                    <a:lumMod val="75000"/>
                  </a:schemeClr>
                </a:solidFill>
              </a:rPr>
              <a:t>материалдық базасы</a:t>
            </a:r>
            <a:endParaRPr lang="ru-RU" sz="1400" b="1" i="1" dirty="0">
              <a:solidFill>
                <a:schemeClr val="accent6">
                  <a:lumMod val="75000"/>
                </a:schemeClr>
              </a:solidFill>
              <a:latin typeface="+mj-lt"/>
            </a:endParaRPr>
          </a:p>
        </p:txBody>
      </p:sp>
      <p:sp>
        <p:nvSpPr>
          <p:cNvPr id="34" name="AutoShape 20">
            <a:hlinkClick r:id="" action="ppaction://noaction"/>
          </p:cNvPr>
          <p:cNvSpPr>
            <a:spLocks noChangeArrowheads="1"/>
          </p:cNvSpPr>
          <p:nvPr/>
        </p:nvSpPr>
        <p:spPr bwMode="blackWhite">
          <a:xfrm>
            <a:off x="0" y="5949950"/>
            <a:ext cx="2051720" cy="719138"/>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ru-RU" sz="1400" b="1" i="1" dirty="0">
                <a:solidFill>
                  <a:srgbClr val="002060"/>
                </a:solidFill>
                <a:latin typeface="+mj-lt"/>
              </a:rPr>
              <a:t> </a:t>
            </a:r>
            <a:r>
              <a:rPr lang="ru-RU" sz="1400" b="1" i="1" dirty="0" err="1">
                <a:solidFill>
                  <a:srgbClr val="002060"/>
                </a:solidFill>
              </a:rPr>
              <a:t>Пайдалы</a:t>
            </a:r>
            <a:r>
              <a:rPr lang="ru-RU" sz="1400" b="1" i="1" dirty="0">
                <a:solidFill>
                  <a:srgbClr val="002060"/>
                </a:solidFill>
              </a:rPr>
              <a:t> </a:t>
            </a:r>
            <a:r>
              <a:rPr lang="ru-RU" sz="1400" b="1" i="1" dirty="0" err="1">
                <a:solidFill>
                  <a:srgbClr val="002060"/>
                </a:solidFill>
              </a:rPr>
              <a:t>сілтемелер</a:t>
            </a:r>
            <a:endParaRPr lang="ru-RU" sz="1400" b="1" i="1" dirty="0">
              <a:solidFill>
                <a:srgbClr val="002060"/>
              </a:solidFill>
            </a:endParaRPr>
          </a:p>
        </p:txBody>
      </p:sp>
      <p:sp>
        <p:nvSpPr>
          <p:cNvPr id="35" name="Прямоугольник 34"/>
          <p:cNvSpPr/>
          <p:nvPr/>
        </p:nvSpPr>
        <p:spPr>
          <a:xfrm>
            <a:off x="-34925" y="3182938"/>
            <a:ext cx="2068513" cy="782637"/>
          </a:xfrm>
          <a:prstGeom prst="rect">
            <a:avLst/>
          </a:prstGeom>
        </p:spPr>
        <p:txBody>
          <a:bodyPr>
            <a:spAutoFit/>
          </a:bodyPr>
          <a:lstStyle/>
          <a:p>
            <a:pPr algn="ctr">
              <a:lnSpc>
                <a:spcPct val="80000"/>
              </a:lnSpc>
              <a:defRPr/>
            </a:pPr>
            <a:r>
              <a:rPr lang="kk-KZ" sz="1400" b="1" i="1" dirty="0">
                <a:solidFill>
                  <a:schemeClr val="accent6">
                    <a:lumMod val="75000"/>
                  </a:schemeClr>
                </a:solidFill>
              </a:rPr>
              <a:t>Ғылыми –әдістемелік жұмысының нәтижесі</a:t>
            </a:r>
            <a:endParaRPr lang="ru-RU" sz="1400" b="1" i="1" dirty="0">
              <a:solidFill>
                <a:schemeClr val="accent6">
                  <a:lumMod val="75000"/>
                </a:schemeClr>
              </a:solidFill>
            </a:endParaRPr>
          </a:p>
        </p:txBody>
      </p:sp>
      <p:sp>
        <p:nvSpPr>
          <p:cNvPr id="36" name="AutoShape 16">
            <a:hlinkClick r:id="rId3" action="ppaction://hlinksldjump"/>
          </p:cNvPr>
          <p:cNvSpPr>
            <a:spLocks noChangeArrowheads="1"/>
          </p:cNvSpPr>
          <p:nvPr/>
        </p:nvSpPr>
        <p:spPr bwMode="blackWhite">
          <a:xfrm>
            <a:off x="217488" y="5084763"/>
            <a:ext cx="2051050" cy="720725"/>
          </a:xfrm>
          <a:prstGeom prst="roundRect">
            <a:avLst>
              <a:gd name="adj" fmla="val 50000"/>
            </a:avLst>
          </a:prstGeom>
          <a:ln>
            <a:headEnd/>
            <a:tailEnd/>
          </a:ln>
        </p:spPr>
        <p:style>
          <a:lnRef idx="3">
            <a:schemeClr val="lt1"/>
          </a:lnRef>
          <a:fillRef idx="1">
            <a:schemeClr val="accent1"/>
          </a:fillRef>
          <a:effectRef idx="1">
            <a:schemeClr val="accent1"/>
          </a:effectRef>
          <a:fontRef idx="minor">
            <a:schemeClr val="lt1"/>
          </a:fontRef>
        </p:style>
        <p:txBody>
          <a:bodyPr lIns="92075" tIns="46038" rIns="92075" bIns="46038"/>
          <a:lstStyle/>
          <a:p>
            <a:pPr algn="ctr">
              <a:lnSpc>
                <a:spcPct val="80000"/>
              </a:lnSpc>
              <a:spcBef>
                <a:spcPct val="50000"/>
              </a:spcBef>
              <a:defRPr/>
            </a:pPr>
            <a:r>
              <a:rPr lang="ru-RU" sz="1400" b="1" i="1" dirty="0" err="1">
                <a:solidFill>
                  <a:srgbClr val="FF0000"/>
                </a:solidFill>
                <a:latin typeface="+mj-lt"/>
              </a:rPr>
              <a:t>Педагогикалық</a:t>
            </a:r>
            <a:r>
              <a:rPr lang="ru-RU" sz="1400" b="1" i="1" dirty="0">
                <a:solidFill>
                  <a:srgbClr val="FF0000"/>
                </a:solidFill>
                <a:latin typeface="+mj-lt"/>
              </a:rPr>
              <a:t> </a:t>
            </a:r>
            <a:r>
              <a:rPr lang="ru-RU" sz="1400" b="1" i="1" dirty="0" err="1">
                <a:solidFill>
                  <a:srgbClr val="FF0000"/>
                </a:solidFill>
                <a:latin typeface="+mj-lt"/>
              </a:rPr>
              <a:t>ұстанымы</a:t>
            </a:r>
            <a:endParaRPr lang="ru-RU" sz="1400" b="1" i="1" dirty="0">
              <a:solidFill>
                <a:srgbClr val="FF0000"/>
              </a:solidFill>
              <a:latin typeface="+mj-lt"/>
            </a:endParaRPr>
          </a:p>
        </p:txBody>
      </p:sp>
      <p:sp>
        <p:nvSpPr>
          <p:cNvPr id="15" name="AutoShape 8">
            <a:hlinkClick r:id="rId4" action="ppaction://hlinksldjump"/>
          </p:cNvPr>
          <p:cNvSpPr>
            <a:spLocks noChangeArrowheads="1"/>
          </p:cNvSpPr>
          <p:nvPr/>
        </p:nvSpPr>
        <p:spPr bwMode="blackWhite">
          <a:xfrm>
            <a:off x="18033" y="332656"/>
            <a:ext cx="2033687" cy="790575"/>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ru-RU" sz="1400" b="1" i="1" dirty="0" err="1">
                <a:solidFill>
                  <a:schemeClr val="accent6">
                    <a:lumMod val="75000"/>
                  </a:schemeClr>
                </a:solidFill>
                <a:latin typeface="+mj-lt"/>
              </a:rPr>
              <a:t>Жалпы</a:t>
            </a:r>
            <a:r>
              <a:rPr lang="ru-RU" sz="1400" b="1" i="1" dirty="0">
                <a:solidFill>
                  <a:schemeClr val="accent6">
                    <a:lumMod val="75000"/>
                  </a:schemeClr>
                </a:solidFill>
                <a:latin typeface="+mj-lt"/>
              </a:rPr>
              <a:t> </a:t>
            </a:r>
            <a:r>
              <a:rPr lang="ru-RU" sz="1400" b="1" i="1" dirty="0" err="1">
                <a:solidFill>
                  <a:schemeClr val="accent6">
                    <a:lumMod val="75000"/>
                  </a:schemeClr>
                </a:solidFill>
                <a:latin typeface="+mj-lt"/>
              </a:rPr>
              <a:t>мәлімет</a:t>
            </a:r>
            <a:endParaRPr lang="ru-RU" sz="1400" i="1" dirty="0">
              <a:solidFill>
                <a:schemeClr val="accent6">
                  <a:lumMod val="75000"/>
                </a:schemeClr>
              </a:solidFill>
              <a:latin typeface="+mj-lt"/>
            </a:endParaRPr>
          </a:p>
        </p:txBody>
      </p:sp>
      <p:sp>
        <p:nvSpPr>
          <p:cNvPr id="16" name="AutoShape 9">
            <a:hlinkClick r:id="rId4" action="ppaction://hlinksldjump"/>
          </p:cNvPr>
          <p:cNvSpPr>
            <a:spLocks noChangeArrowheads="1"/>
          </p:cNvSpPr>
          <p:nvPr/>
        </p:nvSpPr>
        <p:spPr bwMode="blackWhite">
          <a:xfrm>
            <a:off x="670" y="1268760"/>
            <a:ext cx="2051050" cy="79216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kk-KZ" sz="1400" b="1" i="1" dirty="0">
                <a:solidFill>
                  <a:schemeClr val="accent6">
                    <a:lumMod val="75000"/>
                  </a:schemeClr>
                </a:solidFill>
                <a:latin typeface="+mj-lt"/>
              </a:rPr>
              <a:t>Іс-әрекеттерінің </a:t>
            </a:r>
          </a:p>
          <a:p>
            <a:pPr algn="ctr">
              <a:lnSpc>
                <a:spcPct val="80000"/>
              </a:lnSpc>
              <a:spcBef>
                <a:spcPct val="50000"/>
              </a:spcBef>
              <a:defRPr/>
            </a:pPr>
            <a:r>
              <a:rPr lang="kk-KZ" sz="1400" b="1" i="1" dirty="0">
                <a:solidFill>
                  <a:schemeClr val="accent6">
                    <a:lumMod val="75000"/>
                  </a:schemeClr>
                </a:solidFill>
                <a:latin typeface="+mj-lt"/>
              </a:rPr>
              <a:t>нәтижесі</a:t>
            </a:r>
            <a:endParaRPr lang="ru-RU" sz="1400" b="1" i="1" dirty="0">
              <a:solidFill>
                <a:schemeClr val="accent6">
                  <a:lumMod val="75000"/>
                </a:schemeClr>
              </a:solidFill>
              <a:latin typeface="+mj-lt"/>
            </a:endParaRPr>
          </a:p>
          <a:p>
            <a:pPr algn="ctr">
              <a:lnSpc>
                <a:spcPct val="80000"/>
              </a:lnSpc>
              <a:spcBef>
                <a:spcPct val="50000"/>
              </a:spcBef>
              <a:defRPr/>
            </a:pPr>
            <a:endParaRPr lang="ru-RU" sz="3600" b="1" i="1" dirty="0">
              <a:solidFill>
                <a:schemeClr val="accent6">
                  <a:lumMod val="75000"/>
                </a:schemeClr>
              </a:solidFill>
              <a:latin typeface="+mj-lt"/>
            </a:endParaRPr>
          </a:p>
        </p:txBody>
      </p:sp>
      <p:sp>
        <p:nvSpPr>
          <p:cNvPr id="17" name="AutoShape 9">
            <a:hlinkClick r:id="rId5" action="ppaction://hlinksldjump"/>
          </p:cNvPr>
          <p:cNvSpPr>
            <a:spLocks noChangeArrowheads="1"/>
          </p:cNvSpPr>
          <p:nvPr/>
        </p:nvSpPr>
        <p:spPr bwMode="blackWhite">
          <a:xfrm>
            <a:off x="35496" y="2204864"/>
            <a:ext cx="2051720" cy="792162"/>
          </a:xfrm>
          <a:prstGeom prst="roundRect">
            <a:avLst>
              <a:gd name="adj" fmla="val 50000"/>
            </a:avLst>
          </a:prstGeom>
          <a:ln>
            <a:headEnd/>
            <a:tailEnd/>
          </a:ln>
        </p:spPr>
        <p:style>
          <a:lnRef idx="0">
            <a:schemeClr val="accent1"/>
          </a:lnRef>
          <a:fillRef idx="3">
            <a:schemeClr val="accent1"/>
          </a:fillRef>
          <a:effectRef idx="3">
            <a:schemeClr val="accent1"/>
          </a:effectRef>
          <a:fontRef idx="minor">
            <a:schemeClr val="lt1"/>
          </a:fontRef>
        </p:style>
        <p:txBody>
          <a:bodyPr lIns="92075" tIns="46038" rIns="92075" bIns="46038"/>
          <a:lstStyle/>
          <a:p>
            <a:pPr algn="ctr">
              <a:lnSpc>
                <a:spcPct val="80000"/>
              </a:lnSpc>
              <a:spcBef>
                <a:spcPct val="50000"/>
              </a:spcBef>
              <a:defRPr/>
            </a:pPr>
            <a:r>
              <a:rPr lang="kk-KZ" sz="1400" b="1" i="1" dirty="0">
                <a:solidFill>
                  <a:schemeClr val="accent6">
                    <a:lumMod val="75000"/>
                  </a:schemeClr>
                </a:solidFill>
                <a:latin typeface="+mj-lt"/>
              </a:rPr>
              <a:t>Нормативтік құжаттар</a:t>
            </a:r>
            <a:endParaRPr lang="ru-RU" sz="1400" b="1" i="1" dirty="0">
              <a:solidFill>
                <a:schemeClr val="accent6">
                  <a:lumMod val="75000"/>
                </a:schemeClr>
              </a:solidFill>
              <a:latin typeface="+mj-lt"/>
            </a:endParaRPr>
          </a:p>
          <a:p>
            <a:pPr algn="ctr">
              <a:lnSpc>
                <a:spcPct val="80000"/>
              </a:lnSpc>
              <a:spcBef>
                <a:spcPct val="50000"/>
              </a:spcBef>
              <a:defRPr/>
            </a:pPr>
            <a:endParaRPr lang="ru-RU" sz="3600" b="1" i="1" dirty="0">
              <a:solidFill>
                <a:schemeClr val="accent6">
                  <a:lumMod val="75000"/>
                </a:schemeClr>
              </a:solidFill>
              <a:latin typeface="+mj-lt"/>
            </a:endParaRPr>
          </a:p>
        </p:txBody>
      </p:sp>
    </p:spTree>
  </p:cSld>
  <p:clrMapOvr>
    <a:masterClrMapping/>
  </p:clrMapOvr>
  <p:transition spd="med">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Прямоугольник 3"/>
          <p:cNvSpPr>
            <a:spLocks noChangeArrowheads="1"/>
          </p:cNvSpPr>
          <p:nvPr/>
        </p:nvSpPr>
        <p:spPr bwMode="auto">
          <a:xfrm>
            <a:off x="611560" y="764704"/>
            <a:ext cx="8136904" cy="5693866"/>
          </a:xfrm>
          <a:prstGeom prst="rect">
            <a:avLst/>
          </a:prstGeom>
          <a:noFill/>
          <a:ln w="9525">
            <a:noFill/>
            <a:miter lim="800000"/>
            <a:headEnd/>
            <a:tailEnd/>
          </a:ln>
        </p:spPr>
        <p:txBody>
          <a:bodyPr wrap="square">
            <a:spAutoFit/>
          </a:bodyPr>
          <a:lstStyle/>
          <a:p>
            <a:pPr algn="ctr">
              <a:lnSpc>
                <a:spcPct val="120000"/>
              </a:lnSpc>
            </a:pPr>
            <a:r>
              <a:rPr lang="kk-KZ" sz="4800" b="1" dirty="0" smtClean="0">
                <a:solidFill>
                  <a:srgbClr val="0000FF"/>
                </a:solidFill>
              </a:rPr>
              <a:t>"Егер бала бұзақы болса, онда оған бала кінәлі емес. Педагогикалық әдістер кінәлі"</a:t>
            </a:r>
            <a:r>
              <a:rPr lang="kk-KZ" sz="4800" b="1" dirty="0" smtClean="0">
                <a:solidFill>
                  <a:srgbClr val="6600CC"/>
                </a:solidFill>
              </a:rPr>
              <a:t> </a:t>
            </a:r>
            <a:endParaRPr lang="kk-KZ" sz="2800" b="1" dirty="0" smtClean="0">
              <a:solidFill>
                <a:srgbClr val="6600CC"/>
              </a:solidFill>
            </a:endParaRPr>
          </a:p>
          <a:p>
            <a:pPr>
              <a:lnSpc>
                <a:spcPct val="120000"/>
              </a:lnSpc>
            </a:pPr>
            <a:r>
              <a:rPr lang="kk-KZ" sz="2800" b="1" dirty="0" smtClean="0">
                <a:solidFill>
                  <a:srgbClr val="6600CC"/>
                </a:solidFill>
              </a:rPr>
              <a:t>                                                     А.С.Макаренко </a:t>
            </a:r>
          </a:p>
          <a:p>
            <a:endParaRPr lang="kk-KZ" sz="2500" b="1" dirty="0">
              <a:solidFill>
                <a:srgbClr val="C00000"/>
              </a:solidFill>
              <a:latin typeface="DecorClassic.kz" pitchFamily="2" charset="0"/>
              <a:cs typeface="Times New Roman" pitchFamily="18" charset="0"/>
            </a:endParaRPr>
          </a:p>
          <a:p>
            <a:r>
              <a:rPr lang="kk-KZ" sz="2500" b="1" dirty="0">
                <a:solidFill>
                  <a:srgbClr val="C00000"/>
                </a:solidFill>
                <a:latin typeface="DecorClassic.kz" pitchFamily="2" charset="0"/>
              </a:rPr>
              <a:t>			</a:t>
            </a:r>
            <a:endParaRPr lang="kk-KZ" sz="2500" b="1" dirty="0" smtClean="0">
              <a:solidFill>
                <a:srgbClr val="C00000"/>
              </a:solidFill>
              <a:latin typeface="DecorClassic.kz" pitchFamily="2" charset="0"/>
            </a:endParaRPr>
          </a:p>
          <a:p>
            <a:endParaRPr lang="kk-KZ" sz="2500" b="1" dirty="0">
              <a:solidFill>
                <a:srgbClr val="C00000"/>
              </a:solidFill>
              <a:latin typeface="DecorClassic.kz" pitchFamily="2" charset="0"/>
            </a:endParaRPr>
          </a:p>
          <a:p>
            <a:pPr algn="r"/>
            <a:endParaRPr lang="ru-RU" sz="2500" b="1" dirty="0">
              <a:solidFill>
                <a:srgbClr val="0070C0"/>
              </a:solidFill>
              <a:latin typeface="DecorClassic.kz" pitchFamily="2" charset="0"/>
            </a:endParaRPr>
          </a:p>
        </p:txBody>
      </p:sp>
    </p:spTree>
  </p:cSld>
  <p:clrMapOvr>
    <a:masterClrMapping/>
  </p:clrMapOvr>
  <p:transition spd="med">
    <p:zoom dir="in"/>
  </p:transition>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
      <a:dk1>
        <a:srgbClr val="003300"/>
      </a:dk1>
      <a:lt1>
        <a:srgbClr val="D7FFFF"/>
      </a:lt1>
      <a:dk2>
        <a:srgbClr val="000000"/>
      </a:dk2>
      <a:lt2>
        <a:srgbClr val="808080"/>
      </a:lt2>
      <a:accent1>
        <a:srgbClr val="BBE0E3"/>
      </a:accent1>
      <a:accent2>
        <a:srgbClr val="333399"/>
      </a:accent2>
      <a:accent3>
        <a:srgbClr val="E8FFFF"/>
      </a:accent3>
      <a:accent4>
        <a:srgbClr val="002A00"/>
      </a:accent4>
      <a:accent5>
        <a:srgbClr val="DAEDEF"/>
      </a:accent5>
      <a:accent6>
        <a:srgbClr val="2D2D8A"/>
      </a:accent6>
      <a:hlink>
        <a:srgbClr val="009999"/>
      </a:hlink>
      <a:folHlink>
        <a:srgbClr val="66FF33"/>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Оформление по умолчанию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66FF33"/>
        </a:folHlink>
      </a:clrScheme>
      <a:clrMap bg1="lt1" tx1="dk1" bg2="lt2" tx2="dk2" accent1="accent1" accent2="accent2" accent3="accent3" accent4="accent4" accent5="accent5" accent6="accent6" hlink="hlink" folHlink="folHlink"/>
    </a:extraClrScheme>
    <a:extraClrScheme>
      <a:clrScheme name="Оформление по умолчанию 14">
        <a:dk1>
          <a:srgbClr val="000000"/>
        </a:dk1>
        <a:lt1>
          <a:srgbClr val="CCFFFF"/>
        </a:lt1>
        <a:dk2>
          <a:srgbClr val="000000"/>
        </a:dk2>
        <a:lt2>
          <a:srgbClr val="808080"/>
        </a:lt2>
        <a:accent1>
          <a:srgbClr val="BBE0E3"/>
        </a:accent1>
        <a:accent2>
          <a:srgbClr val="333399"/>
        </a:accent2>
        <a:accent3>
          <a:srgbClr val="E2FFFF"/>
        </a:accent3>
        <a:accent4>
          <a:srgbClr val="000000"/>
        </a:accent4>
        <a:accent5>
          <a:srgbClr val="DAEDEF"/>
        </a:accent5>
        <a:accent6>
          <a:srgbClr val="2D2D8A"/>
        </a:accent6>
        <a:hlink>
          <a:srgbClr val="009999"/>
        </a:hlink>
        <a:folHlink>
          <a:srgbClr val="66FF33"/>
        </a:folHlink>
      </a:clrScheme>
      <a:clrMap bg1="lt1" tx1="dk1" bg2="lt2" tx2="dk2" accent1="accent1" accent2="accent2" accent3="accent3" accent4="accent4" accent5="accent5" accent6="accent6" hlink="hlink" folHlink="folHlink"/>
    </a:extraClrScheme>
    <a:extraClrScheme>
      <a:clrScheme name="Оформление по умолчанию 15">
        <a:dk1>
          <a:srgbClr val="000000"/>
        </a:dk1>
        <a:lt1>
          <a:srgbClr val="D7FFFF"/>
        </a:lt1>
        <a:dk2>
          <a:srgbClr val="000000"/>
        </a:dk2>
        <a:lt2>
          <a:srgbClr val="808080"/>
        </a:lt2>
        <a:accent1>
          <a:srgbClr val="BBE0E3"/>
        </a:accent1>
        <a:accent2>
          <a:srgbClr val="333399"/>
        </a:accent2>
        <a:accent3>
          <a:srgbClr val="E8FFFF"/>
        </a:accent3>
        <a:accent4>
          <a:srgbClr val="000000"/>
        </a:accent4>
        <a:accent5>
          <a:srgbClr val="DAEDEF"/>
        </a:accent5>
        <a:accent6>
          <a:srgbClr val="2D2D8A"/>
        </a:accent6>
        <a:hlink>
          <a:srgbClr val="009999"/>
        </a:hlink>
        <a:folHlink>
          <a:srgbClr val="66FF33"/>
        </a:folHlink>
      </a:clrScheme>
      <a:clrMap bg1="lt1" tx1="dk1" bg2="lt2" tx2="dk2" accent1="accent1" accent2="accent2" accent3="accent3" accent4="accent4" accent5="accent5" accent6="accent6" hlink="hlink" folHlink="folHlink"/>
    </a:extraClrScheme>
    <a:extraClrScheme>
      <a:clrScheme name="Оформление по умолчанию 16">
        <a:dk1>
          <a:srgbClr val="0000CC"/>
        </a:dk1>
        <a:lt1>
          <a:srgbClr val="D7FFFF"/>
        </a:lt1>
        <a:dk2>
          <a:srgbClr val="000000"/>
        </a:dk2>
        <a:lt2>
          <a:srgbClr val="808080"/>
        </a:lt2>
        <a:accent1>
          <a:srgbClr val="BBE0E3"/>
        </a:accent1>
        <a:accent2>
          <a:srgbClr val="333399"/>
        </a:accent2>
        <a:accent3>
          <a:srgbClr val="E8FFFF"/>
        </a:accent3>
        <a:accent4>
          <a:srgbClr val="0000AE"/>
        </a:accent4>
        <a:accent5>
          <a:srgbClr val="DAEDEF"/>
        </a:accent5>
        <a:accent6>
          <a:srgbClr val="2D2D8A"/>
        </a:accent6>
        <a:hlink>
          <a:srgbClr val="009999"/>
        </a:hlink>
        <a:folHlink>
          <a:srgbClr val="66FF3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3124</TotalTime>
  <Words>194</Words>
  <Application>Microsoft Office PowerPoint</Application>
  <PresentationFormat>Экран (4:3)</PresentationFormat>
  <Paragraphs>54</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Оформление по умолчанию</vt:lpstr>
      <vt:lpstr>Презентация PowerPoint</vt:lpstr>
      <vt:lpstr>Презентация PowerPoint</vt:lpstr>
      <vt:lpstr>Презентация PowerPoint</vt:lpstr>
      <vt:lpstr>«Педагогикадағы инновациялар»  әдістемелік журнал  2016 жыл</vt:lpstr>
      <vt:lpstr>Жетістіктер</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Alex</dc:creator>
  <cp:lastModifiedBy>Акбилек</cp:lastModifiedBy>
  <cp:revision>338</cp:revision>
  <dcterms:created xsi:type="dcterms:W3CDTF">2003-11-08T01:04:27Z</dcterms:created>
  <dcterms:modified xsi:type="dcterms:W3CDTF">2018-12-31T02:44:16Z</dcterms:modified>
</cp:coreProperties>
</file>