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1" r:id="rId2"/>
    <p:sldId id="256" r:id="rId3"/>
    <p:sldId id="280" r:id="rId4"/>
    <p:sldId id="285" r:id="rId5"/>
    <p:sldId id="260" r:id="rId6"/>
    <p:sldId id="262" r:id="rId7"/>
    <p:sldId id="293" r:id="rId8"/>
    <p:sldId id="288" r:id="rId9"/>
    <p:sldId id="289" r:id="rId10"/>
    <p:sldId id="287" r:id="rId11"/>
    <p:sldId id="263" r:id="rId12"/>
    <p:sldId id="274" r:id="rId13"/>
    <p:sldId id="294" r:id="rId14"/>
    <p:sldId id="292" r:id="rId15"/>
    <p:sldId id="291" r:id="rId16"/>
    <p:sldId id="290" r:id="rId17"/>
    <p:sldId id="277"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09" autoAdjust="0"/>
    <p:restoredTop sz="94660"/>
  </p:normalViewPr>
  <p:slideViewPr>
    <p:cSldViewPr>
      <p:cViewPr varScale="1">
        <p:scale>
          <a:sx n="68" d="100"/>
          <a:sy n="68" d="100"/>
        </p:scale>
        <p:origin x="-1434" y="114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2" name="Нижний колонтитул 1"/>
          <p:cNvSpPr>
            <a:spLocks noGrp="1"/>
          </p:cNvSpPr>
          <p:nvPr>
            <p:ph type="ftr" sz="quarter" idx="11"/>
          </p:nvPr>
        </p:nvSpPr>
        <p:spPr/>
        <p:txBody>
          <a:bodyPr/>
          <a:lstStyle/>
          <a:p>
            <a:endParaRPr lang="ru-RU" dirty="0"/>
          </a:p>
        </p:txBody>
      </p:sp>
      <p:sp>
        <p:nvSpPr>
          <p:cNvPr id="15" name="Номер слайда 14"/>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dirty="0"/>
          </a:p>
        </p:txBody>
      </p:sp>
      <p:sp>
        <p:nvSpPr>
          <p:cNvPr id="16" name="Номер слайда 15"/>
          <p:cNvSpPr>
            <a:spLocks noGrp="1"/>
          </p:cNvSpPr>
          <p:nvPr>
            <p:ph type="sldNum" sz="quarter" idx="12"/>
          </p:nvPr>
        </p:nvSpPr>
        <p:spPr>
          <a:xfrm>
            <a:off x="8229600" y="6473952"/>
            <a:ext cx="758952" cy="246888"/>
          </a:xfrm>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11" name="Нижний колонтитул 10"/>
          <p:cNvSpPr>
            <a:spLocks noGrp="1"/>
          </p:cNvSpPr>
          <p:nvPr>
            <p:ph type="ftr" sz="quarter" idx="11"/>
          </p:nvPr>
        </p:nvSpPr>
        <p:spPr/>
        <p:txBody>
          <a:bodyPr/>
          <a:lstStyle/>
          <a:p>
            <a:endParaRPr lang="ru-RU" dirty="0"/>
          </a:p>
        </p:txBody>
      </p:sp>
      <p:sp>
        <p:nvSpPr>
          <p:cNvPr id="16" name="Номер слайда 15"/>
          <p:cNvSpPr>
            <a:spLocks noGrp="1"/>
          </p:cNvSpPr>
          <p:nvPr>
            <p:ph type="sldNum" sz="quarter" idx="12"/>
          </p:nvPr>
        </p:nvSpPr>
        <p:spPr/>
        <p:txBody>
          <a:bodyPr/>
          <a:lstStyle/>
          <a:p>
            <a:fld id="{B19B0651-EE4F-4900-A07F-96A6BFA9D0F0}" type="slidenum">
              <a:rPr lang="ru-RU" smtClean="0"/>
              <a:pPr/>
              <a:t>‹#›</a:t>
            </a:fld>
            <a:endParaRPr lang="ru-RU" dirty="0"/>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10" name="Нижний колонтитул 9"/>
          <p:cNvSpPr>
            <a:spLocks noGrp="1"/>
          </p:cNvSpPr>
          <p:nvPr>
            <p:ph type="ftr" sz="quarter" idx="11"/>
          </p:nvPr>
        </p:nvSpPr>
        <p:spPr/>
        <p:txBody>
          <a:bodyPr/>
          <a:lstStyle/>
          <a:p>
            <a:endParaRPr lang="ru-RU" dirty="0"/>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229600" y="6477000"/>
            <a:ext cx="762000" cy="246888"/>
          </a:xfrm>
        </p:spPr>
        <p:txBody>
          <a:bodyPr/>
          <a:lstStyle/>
          <a:p>
            <a:fld id="{B19B0651-EE4F-4900-A07F-96A6BFA9D0F0}" type="slidenum">
              <a:rPr lang="ru-RU" smtClean="0"/>
              <a:pPr/>
              <a:t>‹#›</a:t>
            </a:fld>
            <a:endParaRPr lang="ru-RU" dirty="0"/>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21" name="Нижний колонтитул 20"/>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24" name="Нижний колонтитул 23"/>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29" name="Нижний колонтитул 28"/>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dirty="0" smtClean="0"/>
              <a:t>Вставка рисунка</a:t>
            </a:r>
            <a:endParaRPr kumimoji="0" lang="en-US" dirty="0"/>
          </a:p>
        </p:txBody>
      </p:sp>
      <p:sp>
        <p:nvSpPr>
          <p:cNvPr id="7" name="Дата 6"/>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31" name="Номер слайда 30"/>
          <p:cNvSpPr>
            <a:spLocks noGrp="1"/>
          </p:cNvSpPr>
          <p:nvPr>
            <p:ph type="sldNum" sz="quarter" idx="12"/>
          </p:nvPr>
        </p:nvSpPr>
        <p:spPr/>
        <p:txBody>
          <a:bodyPr/>
          <a:lstStyle/>
          <a:p>
            <a:fld id="{B19B0651-EE4F-4900-A07F-96A6BFA9D0F0}" type="slidenum">
              <a:rPr lang="ru-RU" smtClean="0"/>
              <a:pPr/>
              <a:t>‹#›</a:t>
            </a:fld>
            <a:endParaRPr lang="ru-RU" dirty="0"/>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28.02.2018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B4C71EC6-210F-42DE-9C53-41977AD35B3D}" type="datetimeFigureOut">
              <a:rPr lang="ru-RU" smtClean="0"/>
              <a:pPr/>
              <a:t>28.02.2018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dirty="0"/>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19B0651-EE4F-4900-A07F-96A6BFA9D0F0}" type="slidenum">
              <a:rPr lang="ru-RU" smtClean="0"/>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wipe/>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upload.wikimedia.org/wikipedia/kk/5/59/%D0%90%D1%81%D1%8B%D2%9B_%D0%BE%D0%B9%D0%BD%D0%B0%D1%83.jpg"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6943" y="457200"/>
            <a:ext cx="8686800" cy="1963688"/>
          </a:xfrm>
        </p:spPr>
        <p:txBody>
          <a:bodyPr>
            <a:normAutofit fontScale="90000"/>
          </a:bodyPr>
          <a:lstStyle/>
          <a:p>
            <a:pPr algn="ctr"/>
            <a:r>
              <a:rPr lang="ru-RU" b="1" dirty="0" smtClean="0">
                <a:effectLst/>
              </a:rPr>
              <a:t/>
            </a:r>
            <a:br>
              <a:rPr lang="ru-RU" b="1" dirty="0" smtClean="0">
                <a:effectLst/>
              </a:rPr>
            </a:br>
            <a:r>
              <a:rPr lang="ru-RU" b="1" dirty="0">
                <a:effectLst/>
              </a:rPr>
              <a:t/>
            </a:r>
            <a:br>
              <a:rPr lang="ru-RU" b="1" dirty="0">
                <a:effectLst/>
              </a:rPr>
            </a:br>
            <a:r>
              <a:rPr lang="ru-RU" b="1" dirty="0" smtClean="0">
                <a:effectLst/>
              </a:rPr>
              <a:t/>
            </a:r>
            <a:br>
              <a:rPr lang="ru-RU" b="1" dirty="0" smtClean="0">
                <a:effectLst/>
              </a:rPr>
            </a:br>
            <a:r>
              <a:rPr lang="ru-RU" b="1" dirty="0">
                <a:effectLst/>
              </a:rPr>
              <a:t/>
            </a:r>
            <a:br>
              <a:rPr lang="ru-RU" b="1" dirty="0">
                <a:effectLst/>
              </a:rPr>
            </a:br>
            <a:r>
              <a:rPr lang="ru-RU" b="1" dirty="0">
                <a:effectLst/>
              </a:rPr>
              <a:t/>
            </a:r>
            <a:br>
              <a:rPr lang="ru-RU" b="1" dirty="0">
                <a:effectLst/>
              </a:rPr>
            </a:br>
            <a:r>
              <a:rPr lang="ru-RU" b="1" dirty="0" smtClean="0">
                <a:effectLst/>
                <a:latin typeface="Times New Roman" panose="02020603050405020304" pitchFamily="18" charset="0"/>
                <a:cs typeface="Times New Roman" panose="02020603050405020304" pitchFamily="18" charset="0"/>
              </a:rPr>
              <a:t>     </a:t>
            </a:r>
            <a:r>
              <a:rPr lang="ru-RU" sz="5300" b="1" dirty="0" err="1" smtClean="0">
                <a:effectLst/>
                <a:latin typeface="Times New Roman" panose="02020603050405020304" pitchFamily="18" charset="0"/>
                <a:cs typeface="Times New Roman" panose="02020603050405020304" pitchFamily="18" charset="0"/>
              </a:rPr>
              <a:t>Психалогиялы</a:t>
            </a:r>
            <a:r>
              <a:rPr lang="kk-KZ" sz="5300" b="1" dirty="0" smtClean="0">
                <a:effectLst/>
                <a:latin typeface="Times New Roman" panose="02020603050405020304" pitchFamily="18" charset="0"/>
                <a:cs typeface="Times New Roman" panose="02020603050405020304" pitchFamily="18" charset="0"/>
              </a:rPr>
              <a:t>қ  </a:t>
            </a:r>
            <a:r>
              <a:rPr lang="ru-RU" sz="5300" b="1" dirty="0" smtClean="0">
                <a:effectLst/>
                <a:latin typeface="Times New Roman" panose="02020603050405020304" pitchFamily="18" charset="0"/>
                <a:cs typeface="Times New Roman" panose="02020603050405020304" pitchFamily="18" charset="0"/>
              </a:rPr>
              <a:t> </a:t>
            </a:r>
            <a:r>
              <a:rPr lang="ru-RU" sz="5300" b="1" dirty="0" err="1" smtClean="0">
                <a:effectLst/>
                <a:latin typeface="Times New Roman" panose="02020603050405020304" pitchFamily="18" charset="0"/>
                <a:cs typeface="Times New Roman" panose="02020603050405020304" pitchFamily="18" charset="0"/>
              </a:rPr>
              <a:t>ахуал</a:t>
            </a:r>
            <a:r>
              <a:rPr lang="ru-RU" sz="5300" b="1" dirty="0">
                <a:effectLst/>
                <a:latin typeface="Times New Roman" panose="02020603050405020304" pitchFamily="18" charset="0"/>
                <a:cs typeface="Times New Roman" panose="02020603050405020304" pitchFamily="18" charset="0"/>
              </a:rPr>
              <a:t/>
            </a:r>
            <a:br>
              <a:rPr lang="ru-RU" sz="5300" b="1" dirty="0">
                <a:effectLst/>
                <a:latin typeface="Times New Roman" panose="02020603050405020304" pitchFamily="18" charset="0"/>
                <a:cs typeface="Times New Roman" panose="02020603050405020304" pitchFamily="18" charset="0"/>
              </a:rPr>
            </a:br>
            <a:r>
              <a:rPr lang="ru-RU" b="1" dirty="0" smtClean="0">
                <a:effectLst/>
                <a:latin typeface="Times New Roman" panose="02020603050405020304" pitchFamily="18" charset="0"/>
                <a:cs typeface="Times New Roman" panose="02020603050405020304" pitchFamily="18" charset="0"/>
              </a:rPr>
              <a:t/>
            </a:r>
            <a:br>
              <a:rPr lang="ru-RU" b="1" dirty="0" smtClean="0">
                <a:effectLst/>
                <a:latin typeface="Times New Roman" panose="02020603050405020304" pitchFamily="18" charset="0"/>
                <a:cs typeface="Times New Roman" panose="02020603050405020304" pitchFamily="18" charset="0"/>
              </a:rPr>
            </a:br>
            <a:r>
              <a:rPr lang="ru-RU" b="1" dirty="0">
                <a:effectLst/>
              </a:rPr>
              <a:t/>
            </a:r>
            <a:br>
              <a:rPr lang="ru-RU" b="1" dirty="0">
                <a:effectLst/>
              </a:rPr>
            </a:br>
            <a:r>
              <a:rPr lang="ru-RU" b="1" dirty="0" smtClean="0">
                <a:effectLst/>
              </a:rPr>
              <a:t/>
            </a:r>
            <a:br>
              <a:rPr lang="ru-RU" b="1" dirty="0" smtClean="0">
                <a:effectLst/>
              </a:rPr>
            </a:br>
            <a:r>
              <a:rPr lang="ru-RU" b="1" dirty="0">
                <a:effectLst/>
              </a:rPr>
              <a:t/>
            </a:r>
            <a:br>
              <a:rPr lang="ru-RU" b="1" dirty="0">
                <a:effectLst/>
              </a:rPr>
            </a:br>
            <a:r>
              <a:rPr lang="ru-RU" b="1" dirty="0">
                <a:effectLst/>
              </a:rPr>
              <a:t/>
            </a:r>
            <a:br>
              <a:rPr lang="ru-RU" b="1" dirty="0">
                <a:effectLst/>
              </a:rPr>
            </a:br>
            <a:endParaRPr lang="ru-RU" i="1" dirty="0">
              <a:solidFill>
                <a:schemeClr val="tx2">
                  <a:lumMod val="50000"/>
                </a:schemeClr>
              </a:solidFill>
            </a:endParaRPr>
          </a:p>
        </p:txBody>
      </p:sp>
      <p:sp>
        <p:nvSpPr>
          <p:cNvPr id="3" name="Прямоугольник 2"/>
          <p:cNvSpPr/>
          <p:nvPr/>
        </p:nvSpPr>
        <p:spPr>
          <a:xfrm>
            <a:off x="263737" y="1052736"/>
            <a:ext cx="8712968" cy="707886"/>
          </a:xfrm>
          <a:prstGeom prst="rect">
            <a:avLst/>
          </a:prstGeom>
        </p:spPr>
        <p:txBody>
          <a:bodyPr wrap="square">
            <a:spAutoFit/>
          </a:bodyPr>
          <a:lstStyle/>
          <a:p>
            <a:pPr algn="just"/>
            <a:endParaRPr lang="ru-RU" sz="2000" dirty="0"/>
          </a:p>
          <a:p>
            <a:pPr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35841" name="Rectangle 1"/>
          <p:cNvSpPr>
            <a:spLocks noChangeArrowheads="1"/>
          </p:cNvSpPr>
          <p:nvPr/>
        </p:nvSpPr>
        <p:spPr bwMode="auto">
          <a:xfrm>
            <a:off x="395536" y="2931365"/>
            <a:ext cx="849694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44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«Кел,танысайық» жаттығуы.</a:t>
            </a:r>
            <a:endParaRPr kumimoji="0" lang="kk-KZ" sz="4400" b="1"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899634121"/>
      </p:ext>
    </p:extLst>
  </p:cSld>
  <p:clrMapOvr>
    <a:masterClrMapping/>
  </p:clrMapOvr>
  <p:transition spd="slow" advTm="6300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pPr algn="ctr"/>
            <a:r>
              <a:rPr lang="kk-KZ" sz="4400" b="1" i="1" u="sng" dirty="0" smtClean="0">
                <a:solidFill>
                  <a:srgbClr val="FF0000"/>
                </a:solidFill>
                <a:latin typeface="Times New Roman" panose="02020603050405020304" pitchFamily="18" charset="0"/>
                <a:cs typeface="Times New Roman" panose="02020603050405020304" pitchFamily="18" charset="0"/>
              </a:rPr>
              <a:t/>
            </a:r>
            <a:br>
              <a:rPr lang="kk-KZ" sz="4400" b="1" i="1" u="sng" dirty="0" smtClean="0">
                <a:solidFill>
                  <a:srgbClr val="FF0000"/>
                </a:solidFill>
                <a:latin typeface="Times New Roman" panose="02020603050405020304" pitchFamily="18" charset="0"/>
                <a:cs typeface="Times New Roman" panose="02020603050405020304" pitchFamily="18" charset="0"/>
              </a:rPr>
            </a:br>
            <a:r>
              <a:rPr lang="kk-KZ" sz="4400" b="1" u="sng" dirty="0" smtClean="0">
                <a:solidFill>
                  <a:srgbClr val="FF0000"/>
                </a:solidFill>
                <a:latin typeface="Times New Roman" panose="02020603050405020304" pitchFamily="18" charset="0"/>
                <a:cs typeface="Times New Roman" panose="02020603050405020304" pitchFamily="18" charset="0"/>
              </a:rPr>
              <a:t>Шеберлік сабағы</a:t>
            </a:r>
            <a:br>
              <a:rPr lang="kk-KZ" sz="4400" b="1" u="sng" dirty="0" smtClean="0">
                <a:solidFill>
                  <a:srgbClr val="FF0000"/>
                </a:solidFill>
                <a:latin typeface="Times New Roman" panose="02020603050405020304" pitchFamily="18" charset="0"/>
                <a:cs typeface="Times New Roman" panose="02020603050405020304" pitchFamily="18" charset="0"/>
              </a:rPr>
            </a:br>
            <a:r>
              <a:rPr lang="kk-KZ" sz="4400" b="1" i="1" dirty="0" smtClean="0">
                <a:solidFill>
                  <a:srgbClr val="002060"/>
                </a:solidFill>
                <a:latin typeface="Times New Roman" panose="02020603050405020304" pitchFamily="18" charset="0"/>
                <a:cs typeface="Times New Roman" panose="02020603050405020304" pitchFamily="18" charset="0"/>
              </a:rPr>
              <a:t>«</a:t>
            </a:r>
            <a:r>
              <a:rPr lang="kk-KZ" b="1" dirty="0">
                <a:effectLst/>
                <a:latin typeface="Times New Roman"/>
                <a:ea typeface="Calibri"/>
              </a:rPr>
              <a:t>Ұмытылған құндылықтарды қайта жаңғырту</a:t>
            </a:r>
            <a:r>
              <a:rPr lang="ru-RU" b="1" i="1" dirty="0" smtClean="0">
                <a:solidFill>
                  <a:srgbClr val="002060"/>
                </a:solidFill>
                <a:effectLst/>
                <a:latin typeface="Times New Roman" panose="02020603050405020304" pitchFamily="18" charset="0"/>
                <a:cs typeface="Times New Roman" panose="02020603050405020304" pitchFamily="18" charset="0"/>
              </a:rPr>
              <a:t>»</a:t>
            </a:r>
            <a:br>
              <a:rPr lang="ru-RU" b="1" i="1" dirty="0" smtClean="0">
                <a:solidFill>
                  <a:srgbClr val="002060"/>
                </a:solidFill>
                <a:effectLst/>
                <a:latin typeface="Times New Roman" panose="02020603050405020304" pitchFamily="18" charset="0"/>
                <a:cs typeface="Times New Roman" panose="02020603050405020304" pitchFamily="18" charset="0"/>
              </a:rPr>
            </a:br>
            <a:r>
              <a:rPr lang="ru-RU" sz="2000" b="1" dirty="0" smtClean="0">
                <a:effectLst/>
                <a:latin typeface="Times New Roman" panose="02020603050405020304" pitchFamily="18" charset="0"/>
                <a:cs typeface="Times New Roman" panose="02020603050405020304" pitchFamily="18" charset="0"/>
              </a:rPr>
              <a:t>(</a:t>
            </a:r>
            <a:r>
              <a:rPr lang="kk-KZ" sz="1800" dirty="0">
                <a:effectLst/>
                <a:latin typeface="Times New Roman"/>
                <a:ea typeface="Calibri"/>
              </a:rPr>
              <a:t>асықтармен ойнай отырып, балаларды оқытамыз</a:t>
            </a:r>
            <a:r>
              <a:rPr lang="ru-RU" sz="1800" b="1" dirty="0" smtClean="0">
                <a:effectLst/>
                <a:latin typeface="Times New Roman" panose="02020603050405020304" pitchFamily="18" charset="0"/>
                <a:cs typeface="Times New Roman" panose="02020603050405020304" pitchFamily="18" charset="0"/>
              </a:rPr>
              <a:t>)</a:t>
            </a:r>
            <a:r>
              <a:rPr lang="ru-RU" b="1" dirty="0">
                <a:effectLst/>
                <a:latin typeface="Times New Roman" panose="02020603050405020304" pitchFamily="18" charset="0"/>
                <a:cs typeface="Times New Roman" panose="02020603050405020304" pitchFamily="18" charset="0"/>
              </a:rPr>
              <a:t/>
            </a:r>
            <a:br>
              <a:rPr lang="ru-RU" b="1" dirty="0">
                <a:effectLst/>
                <a:latin typeface="Times New Roman" panose="02020603050405020304" pitchFamily="18" charset="0"/>
                <a:cs typeface="Times New Roman" panose="02020603050405020304" pitchFamily="18" charset="0"/>
              </a:rPr>
            </a:br>
            <a:endParaRPr lang="ru-RU" b="1" dirty="0">
              <a:solidFill>
                <a:srgbClr val="C00000"/>
              </a:solidFill>
              <a:latin typeface="Times New Roman" panose="02020603050405020304" pitchFamily="18" charset="0"/>
              <a:cs typeface="Times New Roman" panose="02020603050405020304" pitchFamily="18" charset="0"/>
            </a:endParaRPr>
          </a:p>
        </p:txBody>
      </p:sp>
      <p:pic>
        <p:nvPicPr>
          <p:cNvPr id="5" name="Рисунок 2" descr="Сурет:Асық ойнау.jpg">
            <a:hlinkClick r:id="rId2"/>
          </p:cNvPr>
          <p:cNvPicPr>
            <a:picLocks noChangeAspect="1" noChangeArrowheads="1"/>
          </p:cNvPicPr>
          <p:nvPr/>
        </p:nvPicPr>
        <p:blipFill>
          <a:blip r:embed="rId3" cstate="print"/>
          <a:srcRect/>
          <a:stretch>
            <a:fillRect/>
          </a:stretch>
        </p:blipFill>
        <p:spPr bwMode="auto">
          <a:xfrm>
            <a:off x="1373978" y="1937614"/>
            <a:ext cx="6295203" cy="4299698"/>
          </a:xfrm>
          <a:prstGeom prst="roundRect">
            <a:avLst>
              <a:gd name="adj" fmla="val 4167"/>
            </a:avLst>
          </a:prstGeom>
          <a:solidFill>
            <a:srgbClr val="FFFFFF"/>
          </a:solidFill>
          <a:ln w="76200" cap="sq">
            <a:solidFill>
              <a:srgbClr val="C00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2613882253"/>
      </p:ext>
    </p:extLst>
  </p:cSld>
  <p:clrMapOvr>
    <a:masterClrMapping/>
  </p:clrMapOvr>
  <p:transition spd="slow" advTm="43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6943" y="457200"/>
            <a:ext cx="8686800" cy="949479"/>
          </a:xfrm>
        </p:spPr>
        <p:txBody>
          <a:bodyPr>
            <a:normAutofit fontScale="90000"/>
          </a:bodyPr>
          <a:lstStyle/>
          <a:p>
            <a:r>
              <a:rPr lang="ru-RU" b="1" dirty="0" smtClean="0">
                <a:effectLst/>
              </a:rPr>
              <a:t/>
            </a:r>
            <a:br>
              <a:rPr lang="ru-RU" b="1" dirty="0" smtClean="0">
                <a:effectLst/>
              </a:rPr>
            </a:br>
            <a:r>
              <a:rPr lang="ru-RU" b="1" dirty="0">
                <a:effectLst/>
              </a:rPr>
              <a:t/>
            </a:r>
            <a:br>
              <a:rPr lang="ru-RU" b="1" dirty="0">
                <a:effectLst/>
              </a:rPr>
            </a:br>
            <a:r>
              <a:rPr lang="ru-RU" b="1" dirty="0" smtClean="0">
                <a:effectLst/>
              </a:rPr>
              <a:t/>
            </a:r>
            <a:br>
              <a:rPr lang="ru-RU" b="1" dirty="0" smtClean="0">
                <a:effectLst/>
              </a:rPr>
            </a:br>
            <a:r>
              <a:rPr lang="ru-RU" b="1" dirty="0">
                <a:effectLst/>
              </a:rPr>
              <a:t/>
            </a:r>
            <a:br>
              <a:rPr lang="ru-RU" b="1" dirty="0">
                <a:effectLst/>
              </a:rPr>
            </a:br>
            <a:r>
              <a:rPr lang="ru-RU" b="1" dirty="0">
                <a:effectLst/>
              </a:rPr>
              <a:t/>
            </a:r>
            <a:br>
              <a:rPr lang="ru-RU" b="1" dirty="0">
                <a:effectLst/>
              </a:rPr>
            </a:br>
            <a:r>
              <a:rPr lang="ru-RU" b="1" dirty="0">
                <a:effectLst/>
              </a:rPr>
              <a:t/>
            </a:r>
            <a:br>
              <a:rPr lang="ru-RU" b="1" dirty="0">
                <a:effectLst/>
              </a:rPr>
            </a:br>
            <a:r>
              <a:rPr lang="ru-RU" b="1" dirty="0" smtClean="0">
                <a:effectLst/>
              </a:rPr>
              <a:t/>
            </a:r>
            <a:br>
              <a:rPr lang="ru-RU" b="1" dirty="0" smtClean="0">
                <a:effectLst/>
              </a:rPr>
            </a:br>
            <a:r>
              <a:rPr lang="ru-RU" b="1" dirty="0">
                <a:effectLst/>
              </a:rPr>
              <a:t/>
            </a:r>
            <a:br>
              <a:rPr lang="ru-RU" b="1" dirty="0">
                <a:effectLst/>
              </a:rPr>
            </a:br>
            <a:r>
              <a:rPr lang="ru-RU" b="1" dirty="0" smtClean="0">
                <a:effectLst/>
              </a:rPr>
              <a:t/>
            </a:r>
            <a:br>
              <a:rPr lang="ru-RU" b="1" dirty="0" smtClean="0">
                <a:effectLst/>
              </a:rPr>
            </a:br>
            <a:r>
              <a:rPr lang="ru-RU" b="1" dirty="0">
                <a:effectLst/>
              </a:rPr>
              <a:t/>
            </a:r>
            <a:br>
              <a:rPr lang="ru-RU" b="1" dirty="0">
                <a:effectLst/>
              </a:rPr>
            </a:br>
            <a:r>
              <a:rPr lang="ru-RU" b="1" dirty="0">
                <a:effectLst/>
              </a:rPr>
              <a:t/>
            </a:r>
            <a:br>
              <a:rPr lang="ru-RU" b="1" dirty="0">
                <a:effectLst/>
              </a:rPr>
            </a:br>
            <a:endParaRPr lang="ru-RU" i="1" dirty="0">
              <a:solidFill>
                <a:schemeClr val="tx2">
                  <a:lumMod val="50000"/>
                </a:schemeClr>
              </a:solidFill>
            </a:endParaRPr>
          </a:p>
        </p:txBody>
      </p:sp>
      <p:sp>
        <p:nvSpPr>
          <p:cNvPr id="3" name="Прямоугольник 2"/>
          <p:cNvSpPr/>
          <p:nvPr/>
        </p:nvSpPr>
        <p:spPr>
          <a:xfrm>
            <a:off x="263737" y="1052736"/>
            <a:ext cx="8712968" cy="707886"/>
          </a:xfrm>
          <a:prstGeom prst="rect">
            <a:avLst/>
          </a:prstGeom>
        </p:spPr>
        <p:txBody>
          <a:bodyPr wrap="square">
            <a:spAutoFit/>
          </a:bodyPr>
          <a:lstStyle/>
          <a:p>
            <a:pPr algn="just"/>
            <a:endParaRPr lang="ru-RU" sz="2000" dirty="0"/>
          </a:p>
          <a:p>
            <a:pPr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971600" y="548680"/>
            <a:ext cx="7704856" cy="5016758"/>
          </a:xfrm>
          <a:prstGeom prst="rect">
            <a:avLst/>
          </a:prstGeom>
        </p:spPr>
        <p:txBody>
          <a:bodyPr wrap="square">
            <a:spAutoFit/>
          </a:bodyPr>
          <a:lstStyle/>
          <a:p>
            <a:pPr indent="449580">
              <a:spcAft>
                <a:spcPts val="0"/>
              </a:spcAft>
            </a:pPr>
            <a:r>
              <a:rPr lang="kk-KZ" sz="3200" b="1" dirty="0">
                <a:latin typeface="Times New Roman" panose="02020603050405020304" pitchFamily="18" charset="0"/>
                <a:ea typeface="Calibri"/>
                <a:cs typeface="Times New Roman" panose="02020603050405020304" pitchFamily="18" charset="0"/>
              </a:rPr>
              <a:t>Мақсаты: </a:t>
            </a:r>
            <a:r>
              <a:rPr lang="kk-KZ" sz="3200" dirty="0">
                <a:latin typeface="Times New Roman" panose="02020603050405020304" pitchFamily="18" charset="0"/>
                <a:ea typeface="Calibri"/>
                <a:cs typeface="Times New Roman" panose="02020603050405020304" pitchFamily="18" charset="0"/>
              </a:rPr>
              <a:t>«Рухани жаңғыру</a:t>
            </a:r>
            <a:r>
              <a:rPr lang="kk-KZ" sz="3200" b="1" dirty="0">
                <a:latin typeface="Times New Roman" panose="02020603050405020304" pitchFamily="18" charset="0"/>
                <a:ea typeface="Calibri"/>
                <a:cs typeface="Times New Roman" panose="02020603050405020304" pitchFamily="18" charset="0"/>
              </a:rPr>
              <a:t>» </a:t>
            </a:r>
            <a:r>
              <a:rPr lang="kk-KZ" sz="3200" dirty="0">
                <a:latin typeface="Times New Roman" panose="02020603050405020304" pitchFamily="18" charset="0"/>
                <a:ea typeface="Calibri"/>
                <a:cs typeface="Times New Roman" panose="02020603050405020304" pitchFamily="18" charset="0"/>
              </a:rPr>
              <a:t>бағдарламалық мақала идеясын жүзеге </a:t>
            </a:r>
            <a:endParaRPr lang="ru-RU" sz="3200" dirty="0">
              <a:latin typeface="Times New Roman" panose="02020603050405020304" pitchFamily="18" charset="0"/>
              <a:ea typeface="Calibri"/>
              <a:cs typeface="Times New Roman" panose="02020603050405020304" pitchFamily="18" charset="0"/>
            </a:endParaRPr>
          </a:p>
          <a:p>
            <a:pPr indent="449580">
              <a:spcAft>
                <a:spcPts val="0"/>
              </a:spcAft>
            </a:pPr>
            <a:r>
              <a:rPr lang="kk-KZ" sz="3200" dirty="0">
                <a:latin typeface="Times New Roman" panose="02020603050405020304" pitchFamily="18" charset="0"/>
                <a:ea typeface="Calibri"/>
                <a:cs typeface="Times New Roman" panose="02020603050405020304" pitchFamily="18" charset="0"/>
              </a:rPr>
              <a:t>асыру, ұлттық  ойындарға деген қызығушылықтарын </a:t>
            </a:r>
            <a:r>
              <a:rPr lang="kk-KZ" sz="3200" dirty="0" smtClean="0">
                <a:latin typeface="Times New Roman" panose="02020603050405020304" pitchFamily="18" charset="0"/>
                <a:ea typeface="Calibri"/>
                <a:cs typeface="Times New Roman" panose="02020603050405020304" pitchFamily="18" charset="0"/>
              </a:rPr>
              <a:t>арттыру</a:t>
            </a:r>
            <a:r>
              <a:rPr lang="kk-KZ" sz="3200" dirty="0">
                <a:latin typeface="Times New Roman" panose="02020603050405020304" pitchFamily="18" charset="0"/>
                <a:ea typeface="Calibri"/>
                <a:cs typeface="Times New Roman" panose="02020603050405020304" pitchFamily="18" charset="0"/>
              </a:rPr>
              <a:t>, </a:t>
            </a:r>
            <a:r>
              <a:rPr lang="kk-KZ" sz="3200" dirty="0" smtClean="0">
                <a:latin typeface="Times New Roman" panose="02020603050405020304" pitchFamily="18" charset="0"/>
                <a:ea typeface="Calibri"/>
                <a:cs typeface="Times New Roman" panose="02020603050405020304" pitchFamily="18" charset="0"/>
              </a:rPr>
              <a:t>педогогтармен іс- тәжірибе алмасу.</a:t>
            </a:r>
            <a:endParaRPr lang="ru-RU" sz="3200" dirty="0">
              <a:latin typeface="Times New Roman" panose="02020603050405020304" pitchFamily="18" charset="0"/>
              <a:ea typeface="Calibri"/>
              <a:cs typeface="Times New Roman" panose="02020603050405020304" pitchFamily="18" charset="0"/>
            </a:endParaRPr>
          </a:p>
          <a:p>
            <a:pPr indent="449580">
              <a:spcAft>
                <a:spcPts val="0"/>
              </a:spcAft>
            </a:pPr>
            <a:r>
              <a:rPr lang="kk-KZ" sz="3200" b="1" dirty="0">
                <a:latin typeface="Times New Roman" panose="02020603050405020304" pitchFamily="18" charset="0"/>
                <a:ea typeface="Calibri"/>
                <a:cs typeface="Times New Roman" panose="02020603050405020304" pitchFamily="18" charset="0"/>
              </a:rPr>
              <a:t>Өзектілігі:</a:t>
            </a:r>
            <a:r>
              <a:rPr lang="kk-KZ" sz="3200" dirty="0">
                <a:latin typeface="Times New Roman" panose="02020603050405020304" pitchFamily="18" charset="0"/>
                <a:ea typeface="Calibri"/>
                <a:cs typeface="Times New Roman" panose="02020603050405020304" pitchFamily="18" charset="0"/>
              </a:rPr>
              <a:t> электрондық ойындардан шектеп,ұмыт болып </a:t>
            </a:r>
            <a:r>
              <a:rPr lang="kk-KZ" sz="3200" dirty="0" smtClean="0">
                <a:latin typeface="Times New Roman" panose="02020603050405020304" pitchFamily="18" charset="0"/>
                <a:ea typeface="Calibri"/>
                <a:cs typeface="Times New Roman" panose="02020603050405020304" pitchFamily="18" charset="0"/>
              </a:rPr>
              <a:t>бара </a:t>
            </a:r>
            <a:r>
              <a:rPr lang="kk-KZ" sz="3200" dirty="0">
                <a:latin typeface="Times New Roman" panose="02020603050405020304" pitchFamily="18" charset="0"/>
                <a:ea typeface="Calibri"/>
                <a:cs typeface="Times New Roman" panose="02020603050405020304" pitchFamily="18" charset="0"/>
              </a:rPr>
              <a:t>жатқан   асық ойынын, қазіргі заман талабына сай жаңаша түрде </a:t>
            </a:r>
            <a:r>
              <a:rPr lang="kk-KZ" sz="3200" dirty="0" smtClean="0">
                <a:latin typeface="Times New Roman" panose="02020603050405020304" pitchFamily="18" charset="0"/>
                <a:ea typeface="Calibri"/>
                <a:cs typeface="Times New Roman" panose="02020603050405020304" pitchFamily="18" charset="0"/>
              </a:rPr>
              <a:t>өңдеп</a:t>
            </a:r>
            <a:r>
              <a:rPr lang="kk-KZ" sz="3200" dirty="0">
                <a:latin typeface="Times New Roman" panose="02020603050405020304" pitchFamily="18" charset="0"/>
                <a:ea typeface="Calibri"/>
                <a:cs typeface="Times New Roman" panose="02020603050405020304" pitchFamily="18" charset="0"/>
              </a:rPr>
              <a:t>,  асыққа  деген қызығушылықтарын арттыру</a:t>
            </a:r>
            <a:endParaRPr lang="ru-RU" sz="3200" dirty="0">
              <a:effectLst/>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 xmlns:p14="http://schemas.microsoft.com/office/powerpoint/2010/main" val="2899634121"/>
      </p:ext>
    </p:extLst>
  </p:cSld>
  <p:clrMapOvr>
    <a:masterClrMapping/>
  </p:clrMapOvr>
  <p:transition spd="slow" advTm="20000">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67544" y="620688"/>
            <a:ext cx="8458200" cy="914400"/>
          </a:xfrm>
        </p:spPr>
        <p:txBody>
          <a:bodyPr>
            <a:normAutofit lnSpcReduction="10000"/>
          </a:bodyPr>
          <a:lstStyle/>
          <a:p>
            <a:pPr algn="ctr"/>
            <a:r>
              <a:rPr lang="kk-KZ" sz="3200" b="1" i="1" cap="all" dirty="0" smtClean="0">
                <a:solidFill>
                  <a:srgbClr val="242852"/>
                </a:solidFill>
                <a:effectLst>
                  <a:reflection blurRad="12700" stA="48000" endA="300" endPos="55000" dir="5400000" sy="-90000" algn="bl" rotWithShape="0"/>
                </a:effectLst>
                <a:latin typeface="Times New Roman" panose="02020603050405020304" pitchFamily="18" charset="0"/>
                <a:ea typeface="+mj-ea"/>
                <a:cs typeface="Times New Roman" panose="02020603050405020304" pitchFamily="18" charset="0"/>
              </a:rPr>
              <a:t>Асықты  лото</a:t>
            </a:r>
            <a:r>
              <a:rPr lang="ru-RU" sz="3200" cap="all" dirty="0">
                <a:solidFill>
                  <a:srgbClr val="242852"/>
                </a:solidFill>
                <a:effectLst>
                  <a:reflection blurRad="12700" stA="48000" endA="300" endPos="55000" dir="5400000" sy="-90000" algn="bl" rotWithShape="0"/>
                </a:effectLst>
                <a:latin typeface="Times New Roman" panose="02020603050405020304" pitchFamily="18" charset="0"/>
                <a:ea typeface="+mj-ea"/>
                <a:cs typeface="Times New Roman" panose="02020603050405020304" pitchFamily="18" charset="0"/>
              </a:rPr>
              <a:t/>
            </a:r>
            <a:br>
              <a:rPr lang="ru-RU" sz="3200" cap="all" dirty="0">
                <a:solidFill>
                  <a:srgbClr val="242852"/>
                </a:solidFill>
                <a:effectLst>
                  <a:reflection blurRad="12700" stA="48000" endA="300" endPos="55000" dir="5400000" sy="-90000" algn="bl" rotWithShape="0"/>
                </a:effectLst>
                <a:latin typeface="Times New Roman" panose="02020603050405020304" pitchFamily="18" charset="0"/>
                <a:ea typeface="+mj-ea"/>
                <a:cs typeface="Times New Roman" panose="02020603050405020304" pitchFamily="18" charset="0"/>
              </a:rPr>
            </a:br>
            <a:endParaRPr lang="ru-RU" dirty="0"/>
          </a:p>
        </p:txBody>
      </p:sp>
      <p:sp>
        <p:nvSpPr>
          <p:cNvPr id="4" name="Прямоугольник 3"/>
          <p:cNvSpPr/>
          <p:nvPr/>
        </p:nvSpPr>
        <p:spPr>
          <a:xfrm>
            <a:off x="323528" y="1124744"/>
            <a:ext cx="8424936" cy="5507662"/>
          </a:xfrm>
          <a:prstGeom prst="rect">
            <a:avLst/>
          </a:prstGeom>
        </p:spPr>
        <p:txBody>
          <a:bodyPr wrap="square">
            <a:spAutoFit/>
          </a:bodyPr>
          <a:lstStyle/>
          <a:p>
            <a:pPr marL="342900" lvl="0" indent="-342900">
              <a:lnSpc>
                <a:spcPct val="115000"/>
              </a:lnSpc>
              <a:spcAft>
                <a:spcPts val="0"/>
              </a:spcAft>
              <a:buFont typeface="+mj-lt"/>
              <a:buAutoNum type="arabicPeriod"/>
            </a:pPr>
            <a:r>
              <a:rPr lang="kk-KZ" sz="2400" b="1" dirty="0">
                <a:latin typeface="Times New Roman" panose="02020603050405020304" pitchFamily="18" charset="0"/>
                <a:ea typeface="Calibri"/>
                <a:cs typeface="Times New Roman" panose="02020603050405020304" pitchFamily="18" charset="0"/>
              </a:rPr>
              <a:t>«Асықты лото»</a:t>
            </a:r>
            <a:endParaRPr lang="ru-RU" sz="2400" dirty="0">
              <a:latin typeface="Times New Roman" panose="02020603050405020304" pitchFamily="18" charset="0"/>
              <a:ea typeface="Calibri"/>
              <a:cs typeface="Times New Roman" panose="02020603050405020304" pitchFamily="18" charset="0"/>
            </a:endParaRPr>
          </a:p>
          <a:p>
            <a:pPr marL="457200" algn="just">
              <a:lnSpc>
                <a:spcPct val="115000"/>
              </a:lnSpc>
              <a:spcAft>
                <a:spcPts val="0"/>
              </a:spcAft>
            </a:pPr>
            <a:r>
              <a:rPr lang="kk-KZ" sz="2400" b="1" dirty="0">
                <a:latin typeface="Times New Roman" panose="02020603050405020304" pitchFamily="18" charset="0"/>
                <a:ea typeface="Calibri"/>
                <a:cs typeface="Times New Roman" panose="02020603050405020304" pitchFamily="18" charset="0"/>
              </a:rPr>
              <a:t>Мақсаты:</a:t>
            </a:r>
            <a:r>
              <a:rPr lang="kk-KZ" sz="2400" dirty="0">
                <a:latin typeface="Times New Roman" panose="02020603050405020304" pitchFamily="18" charset="0"/>
                <a:ea typeface="Calibri"/>
                <a:cs typeface="Times New Roman" panose="02020603050405020304" pitchFamily="18" charset="0"/>
              </a:rPr>
              <a:t> зейінін, есте сақтау қабілетін, байқампаздығын, ұсақ қол моторикасын дамыту, дыбыстарды дұрыс айтуға дағдыландыру; түстерді бекіту;</a:t>
            </a:r>
            <a:endParaRPr lang="ru-RU" sz="2400" dirty="0">
              <a:latin typeface="Times New Roman" panose="02020603050405020304" pitchFamily="18" charset="0"/>
              <a:ea typeface="Calibri"/>
              <a:cs typeface="Times New Roman" panose="02020603050405020304" pitchFamily="18" charset="0"/>
            </a:endParaRPr>
          </a:p>
          <a:p>
            <a:pPr marL="457200" algn="just">
              <a:lnSpc>
                <a:spcPct val="115000"/>
              </a:lnSpc>
              <a:spcAft>
                <a:spcPts val="0"/>
              </a:spcAft>
            </a:pPr>
            <a:r>
              <a:rPr lang="kk-KZ" sz="2400" b="1" dirty="0">
                <a:latin typeface="Times New Roman" panose="02020603050405020304" pitchFamily="18" charset="0"/>
                <a:ea typeface="Calibri"/>
                <a:cs typeface="Times New Roman" panose="02020603050405020304" pitchFamily="18" charset="0"/>
              </a:rPr>
              <a:t>Ойының шарты:</a:t>
            </a:r>
            <a:r>
              <a:rPr lang="kk-KZ" sz="2400" dirty="0">
                <a:latin typeface="Times New Roman" panose="02020603050405020304" pitchFamily="18" charset="0"/>
                <a:ea typeface="Calibri"/>
                <a:cs typeface="Times New Roman" panose="02020603050405020304" pitchFamily="18" charset="0"/>
              </a:rPr>
              <a:t>  түрлі-түсті асықтардың суреті бар карточкалар таратылады. Бастауыш  дорбадан бір асықты алып, мысалы, жасыл деп айтады. Ал қалғандары  алдарындағы карточкаларынан сол түске байланысты асықты басады. Бір карточкада екі бірдей түс болуы мүмкін. Сондықтан кім бірінші карточкадағы асықтарын басып болса сол жеңімпаз болып, келесі ойынды сол бастайды. </a:t>
            </a:r>
            <a:endParaRPr lang="ru-RU" sz="2400" dirty="0">
              <a:latin typeface="Times New Roman" panose="02020603050405020304" pitchFamily="18" charset="0"/>
              <a:ea typeface="Calibri"/>
              <a:cs typeface="Times New Roman" panose="02020603050405020304" pitchFamily="18" charset="0"/>
            </a:endParaRPr>
          </a:p>
          <a:p>
            <a:pPr marL="457200" algn="just">
              <a:lnSpc>
                <a:spcPct val="115000"/>
              </a:lnSpc>
              <a:spcAft>
                <a:spcPts val="1000"/>
              </a:spcAft>
            </a:pPr>
            <a:r>
              <a:rPr lang="kk-KZ" dirty="0">
                <a:latin typeface="Times New Roman"/>
                <a:ea typeface="Calibri"/>
                <a:cs typeface="Times New Roman"/>
              </a:rPr>
              <a:t> </a:t>
            </a:r>
            <a:endParaRPr lang="ru-RU" sz="1400" dirty="0">
              <a:effectLst/>
              <a:latin typeface="Calibri"/>
              <a:ea typeface="Calibri"/>
              <a:cs typeface="Times New Roman"/>
            </a:endParaRPr>
          </a:p>
        </p:txBody>
      </p:sp>
    </p:spTree>
    <p:extLst>
      <p:ext uri="{BB962C8B-B14F-4D97-AF65-F5344CB8AC3E}">
        <p14:creationId xmlns="" xmlns:p14="http://schemas.microsoft.com/office/powerpoint/2010/main" val="3873150837"/>
      </p:ext>
    </p:extLst>
  </p:cSld>
  <p:clrMapOvr>
    <a:masterClrMapping/>
  </p:clrMapOvr>
  <p:transition spd="slow" advTm="67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8433" name="Picture 1"/>
          <p:cNvPicPr>
            <a:picLocks noChangeAspect="1" noChangeArrowheads="1"/>
          </p:cNvPicPr>
          <p:nvPr/>
        </p:nvPicPr>
        <p:blipFill>
          <a:blip r:embed="rId2" cstate="print"/>
          <a:srcRect b="13468"/>
          <a:stretch>
            <a:fillRect/>
          </a:stretch>
        </p:blipFill>
        <p:spPr bwMode="auto">
          <a:xfrm>
            <a:off x="395536" y="476672"/>
            <a:ext cx="4392488" cy="28506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8434" name="Picture 2" descr="C:\Users\Бастауыш\Desktop\Новая папка (3)\20180227_113853.jpg"/>
          <p:cNvPicPr>
            <a:picLocks noChangeAspect="1" noChangeArrowheads="1"/>
          </p:cNvPicPr>
          <p:nvPr/>
        </p:nvPicPr>
        <p:blipFill rotWithShape="1">
          <a:blip r:embed="rId3" cstate="print"/>
          <a:srcRect l="3354"/>
          <a:stretch/>
        </p:blipFill>
        <p:spPr bwMode="auto">
          <a:xfrm>
            <a:off x="4648200" y="3206398"/>
            <a:ext cx="4271115" cy="331449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 xmlns:p14="http://schemas.microsoft.com/office/powerpoint/2010/main" val="611646528"/>
      </p:ext>
    </p:extLst>
  </p:cSld>
  <p:clrMapOvr>
    <a:masterClrMapping/>
  </p:clrMapOvr>
  <p:transition spd="slow" advTm="43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6385" name="Picture 1"/>
          <p:cNvPicPr>
            <a:picLocks noChangeAspect="1" noChangeArrowheads="1"/>
          </p:cNvPicPr>
          <p:nvPr/>
        </p:nvPicPr>
        <p:blipFill>
          <a:blip r:embed="rId2" cstate="print"/>
          <a:srcRect/>
          <a:stretch>
            <a:fillRect/>
          </a:stretch>
        </p:blipFill>
        <p:spPr bwMode="auto">
          <a:xfrm rot="5400000">
            <a:off x="1678263" y="-1094085"/>
            <a:ext cx="3123179" cy="5832650"/>
          </a:xfrm>
          <a:prstGeom prst="rect">
            <a:avLst/>
          </a:prstGeom>
          <a:noFill/>
          <a:ln w="9525">
            <a:noFill/>
            <a:miter lim="800000"/>
            <a:headEnd/>
            <a:tailEnd/>
          </a:ln>
          <a:effectLst/>
        </p:spPr>
      </p:pic>
      <p:pic>
        <p:nvPicPr>
          <p:cNvPr id="16386" name="Picture 2" descr="C:\Users\Бастауыш\Desktop\Новая папка (3)\20180227_114227.jpg"/>
          <p:cNvPicPr>
            <a:picLocks noChangeAspect="1" noChangeArrowheads="1"/>
          </p:cNvPicPr>
          <p:nvPr/>
        </p:nvPicPr>
        <p:blipFill>
          <a:blip r:embed="rId3" cstate="print"/>
          <a:srcRect/>
          <a:stretch>
            <a:fillRect/>
          </a:stretch>
        </p:blipFill>
        <p:spPr bwMode="auto">
          <a:xfrm rot="5400000">
            <a:off x="4381300" y="2107531"/>
            <a:ext cx="3096344" cy="6027313"/>
          </a:xfrm>
          <a:prstGeom prst="rect">
            <a:avLst/>
          </a:prstGeom>
          <a:noFill/>
        </p:spPr>
      </p:pic>
    </p:spTree>
    <p:extLst>
      <p:ext uri="{BB962C8B-B14F-4D97-AF65-F5344CB8AC3E}">
        <p14:creationId xmlns="" xmlns:p14="http://schemas.microsoft.com/office/powerpoint/2010/main" val="2200183447"/>
      </p:ext>
    </p:extLst>
  </p:cSld>
  <p:clrMapOvr>
    <a:masterClrMapping/>
  </p:clrMapOvr>
  <p:transition spd="slow" advTm="2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5564088"/>
          </a:xfrm>
        </p:spPr>
        <p:txBody>
          <a:bodyPr>
            <a:normAutofit/>
          </a:bodyPr>
          <a:lstStyle/>
          <a:p>
            <a:r>
              <a:rPr lang="kk-KZ" b="1" dirty="0" smtClean="0">
                <a:latin typeface="Times New Roman" pitchFamily="18" charset="0"/>
                <a:cs typeface="Times New Roman" pitchFamily="18" charset="0"/>
              </a:rPr>
              <a:t>1. Ойын</a:t>
            </a:r>
            <a:br>
              <a:rPr lang="kk-KZ" b="1" dirty="0" smtClean="0">
                <a:latin typeface="Times New Roman" pitchFamily="18" charset="0"/>
                <a:cs typeface="Times New Roman" pitchFamily="18" charset="0"/>
              </a:rPr>
            </a:br>
            <a:r>
              <a:rPr lang="kk-KZ" b="1" dirty="0" smtClean="0">
                <a:latin typeface="Times New Roman" pitchFamily="18" charset="0"/>
                <a:cs typeface="Times New Roman" pitchFamily="18" charset="0"/>
              </a:rPr>
              <a:t>2. Өлең оқу</a:t>
            </a:r>
            <a:br>
              <a:rPr lang="kk-KZ" b="1" dirty="0" smtClean="0">
                <a:latin typeface="Times New Roman" pitchFamily="18" charset="0"/>
                <a:cs typeface="Times New Roman" pitchFamily="18" charset="0"/>
              </a:rPr>
            </a:br>
            <a:r>
              <a:rPr lang="kk-KZ" b="1" dirty="0" smtClean="0">
                <a:latin typeface="Times New Roman" pitchFamily="18" charset="0"/>
                <a:cs typeface="Times New Roman" pitchFamily="18" charset="0"/>
              </a:rPr>
              <a:t>3.Ашық , жабық сұрақтар</a:t>
            </a:r>
            <a:br>
              <a:rPr lang="kk-KZ" b="1" dirty="0" smtClean="0">
                <a:latin typeface="Times New Roman" pitchFamily="18" charset="0"/>
                <a:cs typeface="Times New Roman" pitchFamily="18" charset="0"/>
              </a:rPr>
            </a:br>
            <a:r>
              <a:rPr lang="kk-KZ" b="1" dirty="0" smtClean="0">
                <a:latin typeface="Times New Roman" pitchFamily="18" charset="0"/>
                <a:cs typeface="Times New Roman" pitchFamily="18" charset="0"/>
              </a:rPr>
              <a:t>4. Қазақ математиктерін   жылмен сәйкестендіру</a:t>
            </a:r>
            <a:br>
              <a:rPr lang="kk-KZ" b="1" dirty="0" smtClean="0">
                <a:latin typeface="Times New Roman" pitchFamily="18" charset="0"/>
                <a:cs typeface="Times New Roman" pitchFamily="18" charset="0"/>
              </a:rPr>
            </a:br>
            <a:r>
              <a:rPr lang="kk-KZ" b="1" dirty="0" smtClean="0">
                <a:latin typeface="Times New Roman" pitchFamily="18" charset="0"/>
                <a:cs typeface="Times New Roman" pitchFamily="18" charset="0"/>
              </a:rPr>
              <a:t>Шотты </a:t>
            </a:r>
            <a:r>
              <a:rPr lang="kk-KZ" b="1" dirty="0">
                <a:latin typeface="Times New Roman" pitchFamily="18" charset="0"/>
                <a:cs typeface="Times New Roman" pitchFamily="18" charset="0"/>
              </a:rPr>
              <a:t>ойын</a:t>
            </a:r>
            <a:br>
              <a:rPr lang="kk-KZ" b="1" dirty="0">
                <a:latin typeface="Times New Roman" pitchFamily="18" charset="0"/>
                <a:cs typeface="Times New Roman" pitchFamily="18" charset="0"/>
              </a:rPr>
            </a:br>
            <a:r>
              <a:rPr lang="kk-KZ" b="1" dirty="0">
                <a:latin typeface="Times New Roman" pitchFamily="18" charset="0"/>
                <a:cs typeface="Times New Roman" pitchFamily="18" charset="0"/>
              </a:rPr>
              <a:t>Мелодия</a:t>
            </a:r>
            <a:endParaRPr lang="ru-RU"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093708730"/>
      </p:ext>
    </p:extLst>
  </p:cSld>
  <p:clrMapOvr>
    <a:masterClrMapping/>
  </p:clrMapOvr>
  <p:transition spd="slow" advTm="7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i="1" dirty="0">
                <a:latin typeface="Times New Roman" panose="02020603050405020304" pitchFamily="18" charset="0"/>
                <a:cs typeface="Times New Roman" panose="02020603050405020304" pitchFamily="18" charset="0"/>
              </a:rPr>
              <a:t>«</a:t>
            </a:r>
            <a:r>
              <a:rPr lang="ru-RU" b="1" i="1" dirty="0" err="1">
                <a:latin typeface="Times New Roman" panose="02020603050405020304" pitchFamily="18" charset="0"/>
                <a:cs typeface="Times New Roman" panose="02020603050405020304" pitchFamily="18" charset="0"/>
              </a:rPr>
              <a:t>Асык</a:t>
            </a:r>
            <a:r>
              <a:rPr lang="ru-RU" b="1" i="1" dirty="0">
                <a:latin typeface="Times New Roman" panose="02020603050405020304" pitchFamily="18" charset="0"/>
                <a:cs typeface="Times New Roman" panose="02020603050405020304" pitchFamily="18" charset="0"/>
              </a:rPr>
              <a:t> ату»</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67544" y="1412776"/>
            <a:ext cx="8208912" cy="4870564"/>
          </a:xfrm>
          <a:prstGeom prst="rect">
            <a:avLst/>
          </a:prstGeom>
        </p:spPr>
        <p:txBody>
          <a:bodyPr wrap="square">
            <a:spAutoFit/>
          </a:bodyPr>
          <a:lstStyle/>
          <a:p>
            <a:pPr marL="457200">
              <a:lnSpc>
                <a:spcPct val="115000"/>
              </a:lnSpc>
            </a:pPr>
            <a:r>
              <a:rPr lang="kk-KZ" sz="2800" b="1" dirty="0">
                <a:solidFill>
                  <a:prstClr val="black"/>
                </a:solidFill>
                <a:latin typeface="Times New Roman" panose="02020603050405020304" pitchFamily="18" charset="0"/>
                <a:ea typeface="Calibri"/>
                <a:cs typeface="Times New Roman" panose="02020603050405020304" pitchFamily="18" charset="0"/>
              </a:rPr>
              <a:t>Мақсаты: </a:t>
            </a:r>
            <a:r>
              <a:rPr lang="kk-KZ" sz="2800" dirty="0">
                <a:solidFill>
                  <a:prstClr val="black"/>
                </a:solidFill>
                <a:latin typeface="Times New Roman" panose="02020603050405020304" pitchFamily="18" charset="0"/>
                <a:ea typeface="Calibri"/>
                <a:cs typeface="Times New Roman" panose="02020603050405020304" pitchFamily="18" charset="0"/>
              </a:rPr>
              <a:t>мергендікке үйрету,ұсақ қол мотрикасын дамыту, көздеу арқылы көру қабілетін жақсарту; дене бұлшық еттерін жетілдіру.</a:t>
            </a:r>
            <a:endParaRPr lang="ru-RU" sz="2800" dirty="0">
              <a:solidFill>
                <a:prstClr val="black"/>
              </a:solidFill>
              <a:latin typeface="Times New Roman" panose="02020603050405020304" pitchFamily="18" charset="0"/>
              <a:ea typeface="Calibri"/>
              <a:cs typeface="Times New Roman" panose="02020603050405020304" pitchFamily="18" charset="0"/>
            </a:endParaRPr>
          </a:p>
          <a:p>
            <a:pPr marL="457200">
              <a:lnSpc>
                <a:spcPct val="115000"/>
              </a:lnSpc>
            </a:pPr>
            <a:r>
              <a:rPr lang="kk-KZ" sz="2800" b="1" dirty="0">
                <a:solidFill>
                  <a:prstClr val="black"/>
                </a:solidFill>
                <a:latin typeface="Times New Roman" panose="02020603050405020304" pitchFamily="18" charset="0"/>
                <a:ea typeface="Calibri"/>
                <a:cs typeface="Times New Roman" panose="02020603050405020304" pitchFamily="18" charset="0"/>
              </a:rPr>
              <a:t>Ойынның шарты: </a:t>
            </a:r>
            <a:r>
              <a:rPr lang="kk-KZ" sz="2800" dirty="0">
                <a:solidFill>
                  <a:prstClr val="black"/>
                </a:solidFill>
                <a:latin typeface="Times New Roman" panose="02020603050405020304" pitchFamily="18" charset="0"/>
                <a:ea typeface="Calibri"/>
                <a:cs typeface="Times New Roman" panose="02020603050405020304" pitchFamily="18" charset="0"/>
              </a:rPr>
              <a:t>Шеңберге түрлі-түсті асықтар тізіледі.Көздеп тұрып сол асықтардың біреуін атады. Бұл жерде шеңберден шығару міндетті емес, асықты атып құлатып,түскен тарпсырманы орындайды.</a:t>
            </a:r>
            <a:endParaRPr lang="ru-RU" sz="2800" dirty="0">
              <a:solidFill>
                <a:prstClr val="black"/>
              </a:solidFill>
              <a:latin typeface="Times New Roman" panose="02020603050405020304" pitchFamily="18" charset="0"/>
              <a:ea typeface="Calibri"/>
              <a:cs typeface="Times New Roman" panose="02020603050405020304" pitchFamily="18" charset="0"/>
            </a:endParaRPr>
          </a:p>
          <a:p>
            <a:pPr marL="457200">
              <a:lnSpc>
                <a:spcPct val="115000"/>
              </a:lnSpc>
              <a:spcAft>
                <a:spcPts val="1000"/>
              </a:spcAft>
            </a:pPr>
            <a:r>
              <a:rPr lang="kk-KZ" dirty="0">
                <a:solidFill>
                  <a:prstClr val="black"/>
                </a:solidFill>
                <a:latin typeface="Times New Roman"/>
                <a:ea typeface="Calibri"/>
                <a:cs typeface="Times New Roman"/>
              </a:rPr>
              <a:t> </a:t>
            </a:r>
            <a:endParaRPr lang="ru-RU" sz="1400" dirty="0">
              <a:solidFill>
                <a:prstClr val="black"/>
              </a:solidFill>
              <a:latin typeface="Calibri"/>
              <a:ea typeface="Calibri"/>
              <a:cs typeface="Times New Roman"/>
            </a:endParaRPr>
          </a:p>
        </p:txBody>
      </p:sp>
    </p:spTree>
    <p:extLst>
      <p:ext uri="{BB962C8B-B14F-4D97-AF65-F5344CB8AC3E}">
        <p14:creationId xmlns="" xmlns:p14="http://schemas.microsoft.com/office/powerpoint/2010/main" val="2700968247"/>
      </p:ext>
    </p:extLst>
  </p:cSld>
  <p:clrMapOvr>
    <a:masterClrMapping/>
  </p:clrMapOvr>
  <p:transition spd="slow" advTm="5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20180227_115820.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11157" t="21550"/>
          <a:stretch/>
        </p:blipFill>
        <p:spPr bwMode="auto">
          <a:xfrm rot="5400000">
            <a:off x="724423" y="-68239"/>
            <a:ext cx="3096344" cy="3754118"/>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C:\Users\User\Desktop\20180227_115817.jpg"/>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10535" t="18415" r="-369"/>
          <a:stretch/>
        </p:blipFill>
        <p:spPr bwMode="auto">
          <a:xfrm rot="5400000">
            <a:off x="4834206" y="2641591"/>
            <a:ext cx="3620300" cy="435223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49800437"/>
      </p:ext>
    </p:extLst>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50520" y="350520"/>
            <a:ext cx="8458200" cy="914400"/>
          </a:xfrm>
        </p:spPr>
        <p:txBody>
          <a:bodyPr>
            <a:normAutofit/>
          </a:bodyPr>
          <a:lstStyle/>
          <a:p>
            <a:pPr algn="ctr"/>
            <a:r>
              <a:rPr lang="kk-KZ" sz="4800" b="1" i="1" dirty="0" smtClean="0">
                <a:latin typeface="Times New Roman" panose="02020603050405020304" pitchFamily="18" charset="0"/>
                <a:cs typeface="Times New Roman" panose="02020603050405020304" pitchFamily="18" charset="0"/>
              </a:rPr>
              <a:t>Сергіту  сәті</a:t>
            </a:r>
            <a:endParaRPr lang="ru-RU" sz="4800" b="1" i="1" dirty="0">
              <a:latin typeface="Times New Roman" panose="02020603050405020304" pitchFamily="18" charset="0"/>
              <a:cs typeface="Times New Roman" panose="02020603050405020304" pitchFamily="18" charset="0"/>
            </a:endParaRPr>
          </a:p>
        </p:txBody>
      </p:sp>
      <p:pic>
        <p:nvPicPr>
          <p:cNvPr id="2050" name="Picture 2" descr="C:\Users\User\Desktop\20180228_100453.jp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2380" r="16321" b="-2380"/>
          <a:stretch/>
        </p:blipFill>
        <p:spPr bwMode="auto">
          <a:xfrm>
            <a:off x="395536" y="1484784"/>
            <a:ext cx="3744933" cy="3024336"/>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3" descr="C:\Users\User\Desktop\20180228_100453.jpg"/>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11599" t="12497" r="18310"/>
          <a:stretch/>
        </p:blipFill>
        <p:spPr bwMode="auto">
          <a:xfrm>
            <a:off x="4644008" y="2677077"/>
            <a:ext cx="4131599" cy="366408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86646829"/>
      </p:ext>
    </p:extLst>
  </p:cSld>
  <p:clrMapOvr>
    <a:masterClrMapping/>
  </p:clrMapOvr>
  <p:transition spd="med" advTm="6000">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i="1" dirty="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a:t>
            </a:r>
            <a:r>
              <a:rPr lang="ru-RU" b="1" i="1" dirty="0" err="1" smtClean="0">
                <a:latin typeface="Times New Roman" panose="02020603050405020304" pitchFamily="18" charset="0"/>
                <a:cs typeface="Times New Roman" panose="02020603050405020304" pitchFamily="18" charset="0"/>
              </a:rPr>
              <a:t>Түсіне</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қарай</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жина</a:t>
            </a:r>
            <a:r>
              <a:rPr lang="ru-RU" b="1" i="1"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67544" y="1556792"/>
            <a:ext cx="8352928" cy="4512261"/>
          </a:xfrm>
          <a:prstGeom prst="rect">
            <a:avLst/>
          </a:prstGeom>
        </p:spPr>
        <p:txBody>
          <a:bodyPr wrap="square">
            <a:spAutoFit/>
          </a:bodyPr>
          <a:lstStyle/>
          <a:p>
            <a:pPr marL="342900" lvl="0" indent="-342900">
              <a:lnSpc>
                <a:spcPct val="115000"/>
              </a:lnSpc>
              <a:spcAft>
                <a:spcPts val="0"/>
              </a:spcAft>
              <a:buFont typeface="+mj-lt"/>
              <a:buAutoNum type="arabicPeriod"/>
            </a:pPr>
            <a:r>
              <a:rPr lang="kk-KZ" sz="2800" b="1" dirty="0">
                <a:latin typeface="Times New Roman" panose="02020603050405020304" pitchFamily="18" charset="0"/>
                <a:ea typeface="Calibri"/>
                <a:cs typeface="Times New Roman" panose="02020603050405020304" pitchFamily="18" charset="0"/>
              </a:rPr>
              <a:t>«Түсіне қарай жина»</a:t>
            </a:r>
            <a:endParaRPr lang="ru-RU" sz="2800" dirty="0">
              <a:latin typeface="Times New Roman" panose="02020603050405020304" pitchFamily="18" charset="0"/>
              <a:ea typeface="Calibri"/>
              <a:cs typeface="Times New Roman" panose="02020603050405020304" pitchFamily="18" charset="0"/>
            </a:endParaRPr>
          </a:p>
          <a:p>
            <a:pPr marL="457200">
              <a:lnSpc>
                <a:spcPct val="115000"/>
              </a:lnSpc>
              <a:spcAft>
                <a:spcPts val="0"/>
              </a:spcAft>
            </a:pPr>
            <a:r>
              <a:rPr lang="kk-KZ" sz="2800" b="1" dirty="0">
                <a:latin typeface="Times New Roman" panose="02020603050405020304" pitchFamily="18" charset="0"/>
                <a:ea typeface="Calibri"/>
                <a:cs typeface="Times New Roman" panose="02020603050405020304" pitchFamily="18" charset="0"/>
              </a:rPr>
              <a:t>Мақстаты: </a:t>
            </a:r>
            <a:r>
              <a:rPr lang="kk-KZ" sz="2800" dirty="0">
                <a:latin typeface="Times New Roman" panose="02020603050405020304" pitchFamily="18" charset="0"/>
                <a:ea typeface="Calibri"/>
                <a:cs typeface="Times New Roman" panose="02020603050405020304" pitchFamily="18" charset="0"/>
              </a:rPr>
              <a:t>Түстерді бекіте отырып шапшаңдыққа, ептілікке  үйрету, ұсақ қол моторикасын дамыту;</a:t>
            </a:r>
            <a:endParaRPr lang="ru-RU" sz="2800" dirty="0">
              <a:latin typeface="Times New Roman" panose="02020603050405020304" pitchFamily="18" charset="0"/>
              <a:ea typeface="Calibri"/>
              <a:cs typeface="Times New Roman" panose="02020603050405020304" pitchFamily="18" charset="0"/>
            </a:endParaRPr>
          </a:p>
          <a:p>
            <a:pPr marL="457200" algn="just">
              <a:lnSpc>
                <a:spcPct val="115000"/>
              </a:lnSpc>
              <a:spcAft>
                <a:spcPts val="1000"/>
              </a:spcAft>
            </a:pPr>
            <a:r>
              <a:rPr lang="kk-KZ" sz="2800" b="1" dirty="0">
                <a:latin typeface="Times New Roman" panose="02020603050405020304" pitchFamily="18" charset="0"/>
                <a:ea typeface="Calibri"/>
                <a:cs typeface="Times New Roman" panose="02020603050405020304" pitchFamily="18" charset="0"/>
              </a:rPr>
              <a:t>Ойынның шарты: </a:t>
            </a:r>
            <a:r>
              <a:rPr lang="kk-KZ" sz="2800" dirty="0">
                <a:latin typeface="Times New Roman" panose="02020603050405020304" pitchFamily="18" charset="0"/>
                <a:ea typeface="Calibri"/>
                <a:cs typeface="Times New Roman" panose="02020603050405020304" pitchFamily="18" charset="0"/>
              </a:rPr>
              <a:t>Жерге түрлі-түсті асықтар шашылады,  жатқан асықтарды дорбаның түсіне қарай жинау ұсынылады. Жинаған асықтарын санайды. </a:t>
            </a:r>
            <a:r>
              <a:rPr lang="kk-KZ" sz="2800" dirty="0" smtClean="0">
                <a:latin typeface="Times New Roman" panose="02020603050405020304" pitchFamily="18" charset="0"/>
                <a:ea typeface="Calibri"/>
                <a:cs typeface="Times New Roman" panose="02020603050405020304" pitchFamily="18" charset="0"/>
              </a:rPr>
              <a:t>Қоржынның ішіндегі сұрақтарға жауап береді.</a:t>
            </a:r>
            <a:endParaRPr lang="ru-RU" sz="2800" dirty="0">
              <a:effectLst/>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 xmlns:p14="http://schemas.microsoft.com/office/powerpoint/2010/main" val="253408976"/>
      </p:ext>
    </p:extLst>
  </p:cSld>
  <p:clrMapOvr>
    <a:masterClrMapping/>
  </p:clrMapOvr>
  <p:transition spd="slow" advTm="6000">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C:\Users\Бастауыш\Desktop\Новая папка (3)\20180227_114828.jpg"/>
          <p:cNvPicPr>
            <a:picLocks noChangeAspect="1" noChangeArrowheads="1"/>
          </p:cNvPicPr>
          <p:nvPr/>
        </p:nvPicPr>
        <p:blipFill>
          <a:blip r:embed="rId2" cstate="print"/>
          <a:srcRect t="7193" b="9372"/>
          <a:stretch>
            <a:fillRect/>
          </a:stretch>
        </p:blipFill>
        <p:spPr bwMode="auto">
          <a:xfrm>
            <a:off x="179512" y="188641"/>
            <a:ext cx="5544616" cy="2880320"/>
          </a:xfrm>
          <a:prstGeom prst="rect">
            <a:avLst/>
          </a:prstGeom>
          <a:noFill/>
        </p:spPr>
      </p:pic>
      <p:pic>
        <p:nvPicPr>
          <p:cNvPr id="11266" name="Picture 2" descr="C:\Users\Бастауыш\Desktop\Новая папка (3)\20180227_114844.jpg"/>
          <p:cNvPicPr>
            <a:picLocks noChangeAspect="1" noChangeArrowheads="1"/>
          </p:cNvPicPr>
          <p:nvPr/>
        </p:nvPicPr>
        <p:blipFill>
          <a:blip r:embed="rId3" cstate="print"/>
          <a:srcRect t="5735" b="6810"/>
          <a:stretch>
            <a:fillRect/>
          </a:stretch>
        </p:blipFill>
        <p:spPr bwMode="auto">
          <a:xfrm>
            <a:off x="3491880" y="3429000"/>
            <a:ext cx="5400600" cy="3096343"/>
          </a:xfrm>
          <a:prstGeom prst="rect">
            <a:avLst/>
          </a:prstGeom>
          <a:noFill/>
        </p:spPr>
      </p:pic>
    </p:spTree>
    <p:extLst>
      <p:ext uri="{BB962C8B-B14F-4D97-AF65-F5344CB8AC3E}">
        <p14:creationId xmlns="" xmlns:p14="http://schemas.microsoft.com/office/powerpoint/2010/main" val="564394879"/>
      </p:ext>
    </p:extLst>
  </p:cSld>
  <p:clrMapOvr>
    <a:masterClrMapping/>
  </p:clrMapOvr>
  <p:transition spd="slow" advTm="2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вал 2"/>
          <p:cNvSpPr/>
          <p:nvPr/>
        </p:nvSpPr>
        <p:spPr>
          <a:xfrm>
            <a:off x="251520" y="0"/>
            <a:ext cx="4391918" cy="2852936"/>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ru-RU"/>
          </a:p>
        </p:txBody>
      </p:sp>
      <p:sp>
        <p:nvSpPr>
          <p:cNvPr id="4" name="Овал 3"/>
          <p:cNvSpPr/>
          <p:nvPr/>
        </p:nvSpPr>
        <p:spPr>
          <a:xfrm>
            <a:off x="5220072" y="3212976"/>
            <a:ext cx="3744416" cy="2808312"/>
          </a:xfrm>
          <a:prstGeom prst="ellipse">
            <a:avLst/>
          </a:prstGeom>
          <a:solidFill>
            <a:srgbClr val="FF00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5" name="Овал 4"/>
          <p:cNvSpPr/>
          <p:nvPr/>
        </p:nvSpPr>
        <p:spPr>
          <a:xfrm>
            <a:off x="4860032" y="0"/>
            <a:ext cx="4104456" cy="2852936"/>
          </a:xfrm>
          <a:prstGeom prst="ellipse">
            <a:avLst/>
          </a:prstGeom>
          <a:solidFill>
            <a:srgbClr val="00B050"/>
          </a:soli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
        <p:nvSpPr>
          <p:cNvPr id="6" name="Овал 5"/>
          <p:cNvSpPr/>
          <p:nvPr/>
        </p:nvSpPr>
        <p:spPr>
          <a:xfrm>
            <a:off x="467544" y="3212976"/>
            <a:ext cx="4104456" cy="2880320"/>
          </a:xfrm>
          <a:prstGeom prst="ellipse">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Tree>
  </p:cSld>
  <p:clrMapOvr>
    <a:masterClrMapping/>
  </p:clrMapOvr>
  <p:transition spd="slow" advTm="13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76672"/>
            <a:ext cx="8712968" cy="5688632"/>
          </a:xfrm>
        </p:spPr>
        <p:txBody>
          <a:bodyPr>
            <a:noAutofit/>
          </a:bodyPr>
          <a:lstStyle/>
          <a:p>
            <a:r>
              <a:rPr lang="ru-RU" sz="2800" b="1" dirty="0" err="1">
                <a:solidFill>
                  <a:srgbClr val="0070C0"/>
                </a:solidFill>
                <a:latin typeface="Times New Roman" pitchFamily="18" charset="0"/>
                <a:cs typeface="Times New Roman" pitchFamily="18" charset="0"/>
              </a:rPr>
              <a:t>Көк</a:t>
            </a:r>
            <a:r>
              <a:rPr lang="ru-RU" sz="2800" b="1" dirty="0">
                <a:solidFill>
                  <a:srgbClr val="0070C0"/>
                </a:solidFill>
                <a:latin typeface="Times New Roman" pitchFamily="18" charset="0"/>
                <a:cs typeface="Times New Roman" pitchFamily="18" charset="0"/>
              </a:rPr>
              <a:t> </a:t>
            </a:r>
            <a:r>
              <a:rPr lang="ru-RU" sz="2800" b="1" dirty="0" err="1">
                <a:solidFill>
                  <a:srgbClr val="0070C0"/>
                </a:solidFill>
                <a:latin typeface="Times New Roman" pitchFamily="18" charset="0"/>
                <a:cs typeface="Times New Roman" pitchFamily="18" charset="0"/>
              </a:rPr>
              <a:t>түс</a:t>
            </a:r>
            <a:r>
              <a:rPr lang="ru-RU" sz="2800" b="1" dirty="0">
                <a:solidFill>
                  <a:srgbClr val="0070C0"/>
                </a:solidFill>
                <a:latin typeface="Times New Roman" pitchFamily="18" charset="0"/>
                <a:cs typeface="Times New Roman" pitchFamily="18" charset="0"/>
              </a:rPr>
              <a:t> </a:t>
            </a:r>
            <a:r>
              <a:rPr lang="ru-RU" sz="2800" b="1" dirty="0">
                <a:latin typeface="Times New Roman" pitchFamily="18" charset="0"/>
                <a:cs typeface="Times New Roman" pitchFamily="18" charset="0"/>
              </a:rPr>
              <a:t>– </a:t>
            </a:r>
            <a:r>
              <a:rPr lang="ru-RU" sz="2800" dirty="0" err="1">
                <a:latin typeface="Times New Roman" pitchFamily="18" charset="0"/>
                <a:cs typeface="Times New Roman" pitchFamily="18" charset="0"/>
              </a:rPr>
              <a:t>жан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тыныштығын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молшылықты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татулықты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білдіреді</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b="1" dirty="0">
                <a:solidFill>
                  <a:srgbClr val="FFFF00"/>
                </a:solidFill>
                <a:latin typeface="Times New Roman" pitchFamily="18" charset="0"/>
                <a:cs typeface="Times New Roman" pitchFamily="18" charset="0"/>
              </a:rPr>
              <a:t>Сары </a:t>
            </a:r>
            <a:r>
              <a:rPr lang="ru-RU" sz="2800" b="1" dirty="0" err="1">
                <a:solidFill>
                  <a:srgbClr val="FFFF00"/>
                </a:solidFill>
                <a:latin typeface="Times New Roman" pitchFamily="18" charset="0"/>
                <a:cs typeface="Times New Roman" pitchFamily="18" charset="0"/>
              </a:rPr>
              <a:t>түс</a:t>
            </a:r>
            <a:r>
              <a:rPr lang="ru-RU" sz="2800" b="1" dirty="0">
                <a:solidFill>
                  <a:srgbClr val="FFFF00"/>
                </a:solidFill>
                <a:latin typeface="Times New Roman" pitchFamily="18" charset="0"/>
                <a:cs typeface="Times New Roman" pitchFamily="18" charset="0"/>
              </a:rPr>
              <a:t> </a:t>
            </a:r>
            <a:r>
              <a:rPr lang="ru-RU" sz="2800" b="1" dirty="0">
                <a:latin typeface="Times New Roman" pitchFamily="18" charset="0"/>
                <a:cs typeface="Times New Roman" pitchFamily="18" charset="0"/>
              </a:rPr>
              <a:t>– </a:t>
            </a:r>
            <a:r>
              <a:rPr lang="ru-RU" sz="2800" dirty="0" err="1">
                <a:latin typeface="Times New Roman" pitchFamily="18" charset="0"/>
                <a:cs typeface="Times New Roman" pitchFamily="18" charset="0"/>
              </a:rPr>
              <a:t>жеңілдік</a:t>
            </a:r>
            <a:r>
              <a:rPr lang="ru-RU" sz="2800" dirty="0">
                <a:latin typeface="Times New Roman" pitchFamily="18" charset="0"/>
                <a:cs typeface="Times New Roman" pitchFamily="18" charset="0"/>
              </a:rPr>
              <a:t> пен </a:t>
            </a:r>
            <a:r>
              <a:rPr lang="ru-RU" sz="2800" dirty="0" err="1">
                <a:latin typeface="Times New Roman" pitchFamily="18" charset="0"/>
                <a:cs typeface="Times New Roman" pitchFamily="18" charset="0"/>
              </a:rPr>
              <a:t>қуанышты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сабырсыздықты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нұр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сәулені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білдіреді</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b="1" dirty="0" err="1">
                <a:solidFill>
                  <a:srgbClr val="FF0000"/>
                </a:solidFill>
                <a:latin typeface="Times New Roman" pitchFamily="18" charset="0"/>
                <a:cs typeface="Times New Roman" pitchFamily="18" charset="0"/>
              </a:rPr>
              <a:t>Қызыл</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түс</a:t>
            </a:r>
            <a:r>
              <a:rPr lang="ru-RU" sz="2800" b="1" dirty="0">
                <a:solidFill>
                  <a:srgbClr val="FF0000"/>
                </a:solidFill>
                <a:latin typeface="Times New Roman" pitchFamily="18" charset="0"/>
                <a:cs typeface="Times New Roman" pitchFamily="18" charset="0"/>
              </a:rPr>
              <a:t> </a:t>
            </a:r>
            <a:r>
              <a:rPr lang="ru-RU" sz="2800" b="1" dirty="0">
                <a:latin typeface="Times New Roman" pitchFamily="18" charset="0"/>
                <a:cs typeface="Times New Roman" pitchFamily="18" charset="0"/>
              </a:rPr>
              <a:t>– </a:t>
            </a:r>
            <a:r>
              <a:rPr lang="ru-RU" sz="2800" dirty="0" err="1">
                <a:latin typeface="Times New Roman" pitchFamily="18" charset="0"/>
                <a:cs typeface="Times New Roman" pitchFamily="18" charset="0"/>
              </a:rPr>
              <a:t>түстердің</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ішіндегі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ең</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жылы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түс</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Бұл</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түсті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сөзшең</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адамдар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таңдайды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және</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еркектердің</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көпшілігіне</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ұнайды</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b="1" dirty="0" err="1">
                <a:solidFill>
                  <a:srgbClr val="00B050"/>
                </a:solidFill>
                <a:latin typeface="Times New Roman" pitchFamily="18" charset="0"/>
                <a:cs typeface="Times New Roman" pitchFamily="18" charset="0"/>
              </a:rPr>
              <a:t>Жасыл</a:t>
            </a:r>
            <a:r>
              <a:rPr lang="ru-RU" sz="2800" b="1" dirty="0">
                <a:solidFill>
                  <a:srgbClr val="00B050"/>
                </a:solidFill>
                <a:latin typeface="Times New Roman" pitchFamily="18" charset="0"/>
                <a:cs typeface="Times New Roman" pitchFamily="18" charset="0"/>
              </a:rPr>
              <a:t> </a:t>
            </a:r>
            <a:r>
              <a:rPr lang="ru-RU" sz="2800" b="1" dirty="0" err="1">
                <a:solidFill>
                  <a:srgbClr val="00B050"/>
                </a:solidFill>
                <a:latin typeface="Times New Roman" pitchFamily="18" charset="0"/>
                <a:cs typeface="Times New Roman" pitchFamily="18" charset="0"/>
              </a:rPr>
              <a:t>түс</a:t>
            </a:r>
            <a:r>
              <a:rPr lang="ru-RU" sz="2800" b="1" dirty="0">
                <a:solidFill>
                  <a:srgbClr val="00B050"/>
                </a:solidFill>
                <a:latin typeface="Times New Roman" pitchFamily="18" charset="0"/>
                <a:cs typeface="Times New Roman" pitchFamily="18" charset="0"/>
              </a:rPr>
              <a:t> </a:t>
            </a:r>
            <a:r>
              <a:rPr lang="ru-RU" sz="2800" b="1" dirty="0">
                <a:latin typeface="Times New Roman" pitchFamily="18" charset="0"/>
                <a:cs typeface="Times New Roman" pitchFamily="18" charset="0"/>
              </a:rPr>
              <a:t>– </a:t>
            </a:r>
            <a:r>
              <a:rPr lang="ru-RU" sz="2800" dirty="0" err="1">
                <a:latin typeface="Times New Roman" pitchFamily="18" charset="0"/>
                <a:cs typeface="Times New Roman" pitchFamily="18" charset="0"/>
              </a:rPr>
              <a:t>еркіндікке</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деген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жігерлікті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табандылықты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мақсаткерлікті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өзімшілдікті</a:t>
            </a:r>
            <a:r>
              <a:rPr lang="ru-RU" sz="2800" dirty="0">
                <a:latin typeface="Times New Roman" pitchFamily="18" charset="0"/>
                <a:cs typeface="Times New Roman" pitchFamily="18" charset="0"/>
              </a:rPr>
              <a:t>, «Мен» </a:t>
            </a:r>
            <a:r>
              <a:rPr lang="ru-RU" sz="2800" dirty="0" err="1">
                <a:latin typeface="Times New Roman" pitchFamily="18" charset="0"/>
                <a:cs typeface="Times New Roman" pitchFamily="18" charset="0"/>
              </a:rPr>
              <a:t>деп</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өзіне</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жоғары</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баға</a:t>
            </a:r>
            <a:r>
              <a:rPr lang="ru-RU" sz="2800" dirty="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берушілікті</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білдіреді</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3094266471"/>
      </p:ext>
    </p:extLst>
  </p:cSld>
  <p:clrMapOvr>
    <a:masterClrMapping/>
  </p:clrMapOvr>
  <p:transition spd="slow" advTm="341000">
    <p:strips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23528" y="692696"/>
            <a:ext cx="8458200" cy="914400"/>
          </a:xfrm>
        </p:spPr>
        <p:txBody>
          <a:bodyPr>
            <a:noAutofit/>
          </a:bodyPr>
          <a:lstStyle/>
          <a:p>
            <a:pPr algn="ctr"/>
            <a:r>
              <a:rPr lang="kk-KZ" sz="6000" b="1" i="1" dirty="0" smtClean="0">
                <a:latin typeface="Times New Roman" panose="02020603050405020304" pitchFamily="18" charset="0"/>
                <a:cs typeface="Times New Roman" panose="02020603050405020304" pitchFamily="18" charset="0"/>
              </a:rPr>
              <a:t>Бағалау</a:t>
            </a:r>
            <a:endParaRPr lang="ru-RU" sz="6000" b="1" i="1" dirty="0">
              <a:latin typeface="Times New Roman" panose="02020603050405020304" pitchFamily="18" charset="0"/>
              <a:cs typeface="Times New Roman" panose="02020603050405020304" pitchFamily="18" charset="0"/>
            </a:endParaRPr>
          </a:p>
        </p:txBody>
      </p:sp>
      <p:pic>
        <p:nvPicPr>
          <p:cNvPr id="5122" name="Picture 2" descr="https://avatars.mds.yandex.net/get-pdb/28866/130389b6-8407-417a-8e14-15f9d2f64f08/s1200?webp=false"/>
          <p:cNvPicPr>
            <a:picLocks noChangeAspect="1" noChangeArrowheads="1"/>
          </p:cNvPicPr>
          <p:nvPr/>
        </p:nvPicPr>
        <p:blipFill>
          <a:blip r:embed="rId2" cstate="print">
            <a:clrChange>
              <a:clrFrom>
                <a:srgbClr val="000000">
                  <a:alpha val="0"/>
                </a:srgbClr>
              </a:clrFrom>
              <a:clrTo>
                <a:srgbClr val="000000">
                  <a:alpha val="0"/>
                </a:srgbClr>
              </a:clrTo>
            </a:clrChange>
            <a:extLst>
              <a:ext uri="{28A0092B-C50C-407E-A947-70E740481C1C}">
                <a14:useLocalDpi xmlns="" xmlns:a14="http://schemas.microsoft.com/office/drawing/2010/main" val="0"/>
              </a:ext>
            </a:extLst>
          </a:blip>
          <a:srcRect/>
          <a:stretch>
            <a:fillRect/>
          </a:stretch>
        </p:blipFill>
        <p:spPr bwMode="auto">
          <a:xfrm>
            <a:off x="755576" y="1648543"/>
            <a:ext cx="2572544" cy="2572545"/>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2" descr="https://avatars.mds.yandex.net/get-pdb/28866/130389b6-8407-417a-8e14-15f9d2f64f08/s1200?webp=false"/>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471784" y="4250823"/>
            <a:ext cx="2572544" cy="257254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https://avatars.mds.yandex.net/get-pdb/28866/130389b6-8407-417a-8e14-15f9d2f64f08/s1200?webp=false"/>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900664" y="1890584"/>
            <a:ext cx="2572544" cy="257254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02507174"/>
      </p:ext>
    </p:extLst>
  </p:cSld>
  <p:clrMapOvr>
    <a:masterClrMapping/>
  </p:clrMapOvr>
  <p:transition spd="slow" advTm="73000">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59080" y="594360"/>
            <a:ext cx="8458200" cy="914400"/>
          </a:xfrm>
        </p:spPr>
        <p:txBody>
          <a:bodyPr>
            <a:normAutofit/>
          </a:bodyPr>
          <a:lstStyle/>
          <a:p>
            <a:pPr algn="ctr"/>
            <a:r>
              <a:rPr lang="kk-KZ" sz="5400" b="1" i="1" dirty="0" smtClean="0">
                <a:latin typeface="Times New Roman" panose="02020603050405020304" pitchFamily="18" charset="0"/>
                <a:cs typeface="Times New Roman" panose="02020603050405020304" pitchFamily="18" charset="0"/>
              </a:rPr>
              <a:t>Рефлексия</a:t>
            </a:r>
            <a:endParaRPr lang="ru-RU" sz="5400" b="1" i="1" dirty="0">
              <a:latin typeface="Times New Roman" panose="02020603050405020304" pitchFamily="18" charset="0"/>
              <a:cs typeface="Times New Roman" panose="02020603050405020304" pitchFamily="18" charset="0"/>
            </a:endParaRPr>
          </a:p>
        </p:txBody>
      </p:sp>
      <p:pic>
        <p:nvPicPr>
          <p:cNvPr id="3074" name="Picture 2" descr="https://arhivurokov.ru/kopilka/uploads/user_file_54bf6b8aa1d0d/obiektilierdi-izdieu-bumalar-mien-bielghishielierdi-k-u-ru-atyn-ozghiertu_2.jpe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43608" y="1700809"/>
            <a:ext cx="7416824" cy="417646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10879600"/>
      </p:ext>
    </p:extLst>
  </p:cSld>
  <p:clrMapOvr>
    <a:masterClrMapping/>
  </p:clrMapOvr>
  <p:transition spd="slow" advTm="64000">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3475856"/>
          </a:xfrm>
        </p:spPr>
        <p:txBody>
          <a:bodyPr>
            <a:normAutofit/>
          </a:bodyPr>
          <a:lstStyle/>
          <a:p>
            <a:pPr algn="ctr"/>
            <a:r>
              <a:rPr lang="ru-RU" sz="4400" smtClean="0">
                <a:solidFill>
                  <a:schemeClr val="bg2">
                    <a:lumMod val="10000"/>
                  </a:schemeClr>
                </a:solidFill>
              </a:rPr>
              <a:t/>
            </a:r>
            <a:br>
              <a:rPr lang="ru-RU" sz="4400" smtClean="0">
                <a:solidFill>
                  <a:schemeClr val="bg2">
                    <a:lumMod val="10000"/>
                  </a:schemeClr>
                </a:solidFill>
              </a:rPr>
            </a:br>
            <a:r>
              <a:rPr lang="ru-RU" sz="4400">
                <a:solidFill>
                  <a:schemeClr val="bg2">
                    <a:lumMod val="10000"/>
                  </a:schemeClr>
                </a:solidFill>
              </a:rPr>
              <a:t/>
            </a:r>
            <a:br>
              <a:rPr lang="ru-RU" sz="4400">
                <a:solidFill>
                  <a:schemeClr val="bg2">
                    <a:lumMod val="10000"/>
                  </a:schemeClr>
                </a:solidFill>
              </a:rPr>
            </a:br>
            <a:r>
              <a:rPr lang="ru-RU" sz="4400" smtClean="0">
                <a:solidFill>
                  <a:schemeClr val="bg2">
                    <a:lumMod val="10000"/>
                  </a:schemeClr>
                </a:solidFill>
              </a:rPr>
              <a:t>Назарларыңызға</a:t>
            </a:r>
            <a:r>
              <a:rPr lang="ru-RU" sz="4400" dirty="0" smtClean="0">
                <a:solidFill>
                  <a:schemeClr val="bg2">
                    <a:lumMod val="10000"/>
                  </a:schemeClr>
                </a:solidFill>
              </a:rPr>
              <a:t> </a:t>
            </a:r>
            <a:r>
              <a:rPr lang="ru-RU" sz="4400" dirty="0" err="1">
                <a:solidFill>
                  <a:schemeClr val="bg2">
                    <a:lumMod val="10000"/>
                  </a:schemeClr>
                </a:solidFill>
              </a:rPr>
              <a:t>рахмет</a:t>
            </a:r>
            <a:r>
              <a:rPr lang="ru-RU" sz="4400" dirty="0">
                <a:solidFill>
                  <a:schemeClr val="bg2">
                    <a:lumMod val="10000"/>
                  </a:schemeClr>
                </a:solidFill>
              </a:rPr>
              <a:t> !</a:t>
            </a:r>
          </a:p>
        </p:txBody>
      </p:sp>
      <p:sp>
        <p:nvSpPr>
          <p:cNvPr id="3" name="Прямоугольник 2"/>
          <p:cNvSpPr/>
          <p:nvPr/>
        </p:nvSpPr>
        <p:spPr>
          <a:xfrm>
            <a:off x="4479629" y="2967335"/>
            <a:ext cx="18473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ru-RU"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1864337351"/>
      </p:ext>
    </p:extLst>
  </p:cSld>
  <p:clrMapOvr>
    <a:masterClrMapping/>
  </p:clrMapOvr>
  <p:transition spd="slow" advTm="39000">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Кутюр">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579</TotalTime>
  <Words>255</Words>
  <Application>Microsoft Office PowerPoint</Application>
  <PresentationFormat>Экран (4:3)</PresentationFormat>
  <Paragraphs>26</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Трек</vt:lpstr>
      <vt:lpstr>          Психалогиялық   ахуал      </vt:lpstr>
      <vt:lpstr> Шеберлік сабағы «Ұмытылған құндылықтарды қайта жаңғырту» (асықтармен ойнай отырып, балаларды оқытамыз) </vt:lpstr>
      <vt:lpstr>           </vt:lpstr>
      <vt:lpstr>Слайд 4</vt:lpstr>
      <vt:lpstr>Слайд 5</vt:lpstr>
      <vt:lpstr>Слайд 6</vt:lpstr>
      <vt:lpstr>1. Ойын 2. Өлең оқу 3.Ашық , жабық сұрақтар 4. Қазақ математиктерін   жылмен сәйкестендіру Шотты ойын Мелодия</vt:lpstr>
      <vt:lpstr>«Асык ату» </vt:lpstr>
      <vt:lpstr>Слайд 9</vt:lpstr>
      <vt:lpstr>Слайд 10</vt:lpstr>
      <vt:lpstr> «Түсіне қарай жина» </vt:lpstr>
      <vt:lpstr>Слайд 12</vt:lpstr>
      <vt:lpstr>Слайд 13</vt:lpstr>
      <vt:lpstr>Көк түс – жан тыныштығын, молшылықты, татулықты білдіреді. Сары түс – жеңілдік пен қуанышты, сабырсыздықты, нұр сәулені білдіреді. Қызыл түс – түстердің ішіндегі ең жылы түс. Бұл түсті сөзшең адамдар таңдайды, және еркектердің көпшілігіне ұнайды. Жасыл түс – еркіндікке деген жігерлікті, табандылықты, мақсаткерлікті, өзімшілдікті, «Мен» деп өзіне жоғары баға берушілікті  білдіреді. </vt:lpstr>
      <vt:lpstr>Слайд 15</vt:lpstr>
      <vt:lpstr>Слайд 16</vt:lpstr>
      <vt:lpstr>  Назарларыңызға рахмет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Мастер класс  «Развиваем  детей  с  асиками»</dc:title>
  <dc:creator>Мечта</dc:creator>
  <cp:lastModifiedBy>Samsung</cp:lastModifiedBy>
  <cp:revision>57</cp:revision>
  <dcterms:created xsi:type="dcterms:W3CDTF">2018-02-05T15:02:26Z</dcterms:created>
  <dcterms:modified xsi:type="dcterms:W3CDTF">2018-02-28T17:35:38Z</dcterms:modified>
</cp:coreProperties>
</file>