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handoutMasterIdLst>
    <p:handoutMasterId r:id="rId32"/>
  </p:handoutMasterIdLst>
  <p:sldIdLst>
    <p:sldId id="333" r:id="rId5"/>
    <p:sldId id="355" r:id="rId6"/>
    <p:sldId id="272" r:id="rId7"/>
    <p:sldId id="381" r:id="rId8"/>
    <p:sldId id="386" r:id="rId9"/>
    <p:sldId id="387" r:id="rId10"/>
    <p:sldId id="407" r:id="rId11"/>
    <p:sldId id="399" r:id="rId12"/>
    <p:sldId id="409" r:id="rId13"/>
    <p:sldId id="410" r:id="rId14"/>
    <p:sldId id="412" r:id="rId15"/>
    <p:sldId id="415" r:id="rId16"/>
    <p:sldId id="411" r:id="rId17"/>
    <p:sldId id="413" r:id="rId18"/>
    <p:sldId id="408" r:id="rId19"/>
    <p:sldId id="414" r:id="rId20"/>
    <p:sldId id="418" r:id="rId21"/>
    <p:sldId id="389" r:id="rId22"/>
    <p:sldId id="416" r:id="rId23"/>
    <p:sldId id="398" r:id="rId24"/>
    <p:sldId id="417" r:id="rId25"/>
    <p:sldId id="404" r:id="rId26"/>
    <p:sldId id="400" r:id="rId27"/>
    <p:sldId id="401" r:id="rId28"/>
    <p:sldId id="393" r:id="rId29"/>
    <p:sldId id="368"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6D2"/>
    <a:srgbClr val="0066CC"/>
    <a:srgbClr val="FFFFFF"/>
    <a:srgbClr val="000099"/>
    <a:srgbClr val="334F9F"/>
    <a:srgbClr val="000000"/>
    <a:srgbClr val="FFCCFF"/>
    <a:srgbClr val="77933C"/>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660"/>
  </p:normalViewPr>
  <p:slideViewPr>
    <p:cSldViewPr>
      <p:cViewPr>
        <p:scale>
          <a:sx n="66" d="100"/>
          <a:sy n="66" d="100"/>
        </p:scale>
        <p:origin x="-1434" y="-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B0C8855F-DC41-4376-9F44-4FBF9386D887}" type="datetimeFigureOut">
              <a:rPr lang="ru-RU"/>
              <a:pPr>
                <a:defRPr/>
              </a:pPr>
              <a:t>22.05.2020</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0BE9A626-47CF-446C-AB66-84C692CBE6CE}" type="slidenum">
              <a:rPr lang="ru-RU"/>
              <a:pPr>
                <a:defRPr/>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EC92346D-3553-409C-8429-47FBF120381F}" type="datetimeFigureOut">
              <a:rPr lang="ru-RU"/>
              <a:pPr>
                <a:defRPr/>
              </a:pPr>
              <a:t>22.05.2020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279BE6FB-2F44-4EA5-B7B4-A0181F3829F4}"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279BE6FB-2F44-4EA5-B7B4-A0181F3829F4}" type="slidenum">
              <a:rPr lang="ru-RU" smtClean="0"/>
              <a:pPr>
                <a:defRPr/>
              </a:pPr>
              <a:t>11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279BE6FB-2F44-4EA5-B7B4-A0181F3829F4}" type="slidenum">
              <a:rPr lang="ru-RU" smtClean="0"/>
              <a:pPr>
                <a:defRPr/>
              </a:pPr>
              <a:t>12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раз слайда 1"/>
          <p:cNvSpPr>
            <a:spLocks noGrp="1" noRot="1" noChangeAspect="1" noTextEdit="1"/>
          </p:cNvSpPr>
          <p:nvPr>
            <p:ph type="sldImg"/>
          </p:nvPr>
        </p:nvSpPr>
        <p:spPr bwMode="auto">
          <a:noFill/>
          <a:ln>
            <a:solidFill>
              <a:srgbClr val="000000"/>
            </a:solidFill>
            <a:miter lim="800000"/>
            <a:headEnd/>
            <a:tailEnd/>
          </a:ln>
        </p:spPr>
      </p:sp>
      <p:sp>
        <p:nvSpPr>
          <p:cNvPr id="31747"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31748"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4A0727E-C5A3-446F-AA6F-FA521480DA48}" type="slidenum">
              <a:rPr lang="ru-RU" smtClean="0"/>
              <a:pPr/>
              <a:t>25</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6"/>
            <a:ext cx="7789776" cy="1470025"/>
          </a:xfrm>
        </p:spPr>
        <p:txBody>
          <a:bodyPr/>
          <a:lstStyle>
            <a:lvl1pPr>
              <a:defRPr>
                <a:solidFill>
                  <a:srgbClr val="C00000"/>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857356" y="2112941"/>
            <a:ext cx="5429288" cy="1752600"/>
          </a:xfrm>
        </p:spPr>
        <p:txBody>
          <a:bodyPr/>
          <a:lstStyle>
            <a:lvl1pPr marL="0" indent="0" algn="ctr">
              <a:buNone/>
              <a:defRPr>
                <a:solidFill>
                  <a:srgbClr val="FF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F020C694-C3DA-4D5F-875D-EE8CC57A9403}" type="datetimeFigureOut">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BF40A09-8FAB-4FE3-B2B1-D2706F33A75D}" type="slidenum">
              <a:rPr lang="en-US"/>
              <a:pPr>
                <a:defRPr/>
              </a:pPr>
              <a:t>‹#›</a:t>
            </a:fld>
            <a:endParaRPr lang="en-US"/>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CC3399"/>
                </a:solidFill>
              </a:defRPr>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07109680-7DEE-4FCE-90FB-1036E19A12D2}" type="datetimeFigureOut">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24C4D0C-BBC5-4734-B45F-671656FA296D}" type="slidenum">
              <a:rPr lang="en-US"/>
              <a:pPr>
                <a:defRPr/>
              </a:pPr>
              <a:t>‹#›</a:t>
            </a:fld>
            <a:endParaRPr lang="en-U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2786047"/>
            <a:ext cx="77724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722313" y="1285860"/>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3D551DC8-18F6-4063-A258-D3356C3B2997}" type="datetimeFigureOut">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BBECB9B-2845-4D68-8B13-AB4B5C8E7205}" type="slidenum">
              <a:rPr lang="en-US"/>
              <a:pPr>
                <a:defRPr/>
              </a:pPr>
              <a:t>‹#›</a:t>
            </a:fld>
            <a:endParaRPr lang="en-US"/>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3"/>
          <p:cNvSpPr>
            <a:spLocks noGrp="1"/>
          </p:cNvSpPr>
          <p:nvPr>
            <p:ph type="dt" sz="half" idx="10"/>
          </p:nvPr>
        </p:nvSpPr>
        <p:spPr/>
        <p:txBody>
          <a:bodyPr/>
          <a:lstStyle>
            <a:lvl1pPr>
              <a:defRPr/>
            </a:lvl1pPr>
          </a:lstStyle>
          <a:p>
            <a:pPr>
              <a:defRPr/>
            </a:pPr>
            <a:fld id="{9DD1EA26-7582-4BDE-9A21-138ACCCA389D}" type="datetimeFigureOut">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23FBC84-5F8B-46CE-AE56-A408A58C875B}" type="slidenum">
              <a:rPr lang="en-US"/>
              <a:pPr>
                <a:defRPr/>
              </a:pPr>
              <a:t>‹#›</a:t>
            </a:fld>
            <a:endParaRPr lang="en-U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3"/>
          <p:cNvSpPr>
            <a:spLocks noGrp="1"/>
          </p:cNvSpPr>
          <p:nvPr>
            <p:ph type="dt" sz="half" idx="10"/>
          </p:nvPr>
        </p:nvSpPr>
        <p:spPr/>
        <p:txBody>
          <a:bodyPr/>
          <a:lstStyle>
            <a:lvl1pPr>
              <a:defRPr/>
            </a:lvl1pPr>
          </a:lstStyle>
          <a:p>
            <a:pPr>
              <a:defRPr/>
            </a:pPr>
            <a:fld id="{81297B9A-C509-4DAA-AAB0-1EAAD76B1BE8}" type="datetimeFigureOut">
              <a:rPr lang="en-US"/>
              <a:pPr>
                <a:defRPr/>
              </a:pPr>
              <a:t>5/22/2020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00F0BF6-6D7F-4D6F-AB84-454E650E1429}" type="slidenum">
              <a:rPr lang="en-US"/>
              <a:pPr>
                <a:defRPr/>
              </a:pPr>
              <a:t>‹#›</a:t>
            </a:fld>
            <a:endParaRPr lang="en-U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3"/>
          <p:cNvSpPr>
            <a:spLocks noGrp="1"/>
          </p:cNvSpPr>
          <p:nvPr>
            <p:ph type="dt" sz="half" idx="10"/>
          </p:nvPr>
        </p:nvSpPr>
        <p:spPr/>
        <p:txBody>
          <a:bodyPr/>
          <a:lstStyle>
            <a:lvl1pPr>
              <a:defRPr/>
            </a:lvl1pPr>
          </a:lstStyle>
          <a:p>
            <a:pPr>
              <a:defRPr/>
            </a:pPr>
            <a:fld id="{CC33AA81-3DB4-4CAF-8D9D-758C3E445D31}" type="datetimeFigureOut">
              <a:rPr lang="en-US"/>
              <a:pPr>
                <a:defRPr/>
              </a:pPr>
              <a:t>5/22/2020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68106FC-B6AA-4D1D-BD12-BAC384C1C965}" type="slidenum">
              <a:rPr lang="en-US"/>
              <a:pPr>
                <a:defRPr/>
              </a:pPr>
              <a:t>‹#›</a:t>
            </a:fld>
            <a:endParaRPr lang="en-U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27270A8-ABC2-43D0-8CD4-13D1B813D276}" type="datetimeFigureOut">
              <a:rPr lang="en-US"/>
              <a:pPr>
                <a:defRPr/>
              </a:pPr>
              <a:t>5/22/2020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74A577B-6D8E-445D-9131-F3B716AAEE1C}" type="slidenum">
              <a:rPr lang="en-US"/>
              <a:pPr>
                <a:defRPr/>
              </a:pPr>
              <a:t>‹#›</a:t>
            </a:fld>
            <a:endParaRPr lang="en-US"/>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700420E3-A484-4A1F-B8DA-8ACDA09E4604}" type="datetimeFigureOut">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DC0CC2-305D-4576-B358-50E46CB82C2E}" type="slidenum">
              <a:rPr lang="en-US"/>
              <a:pPr>
                <a:defRPr/>
              </a:pPr>
              <a:t>‹#›</a:t>
            </a:fld>
            <a:endParaRPr lang="en-US"/>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6D3715E1-7268-404C-B08B-18FA1BF9C996}" type="datetimeFigureOut">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D285023-8FE9-4748-97C3-47CC6FAD6F27}" type="slidenum">
              <a:rPr lang="en-US"/>
              <a:pPr>
                <a:defRPr/>
              </a:pPr>
              <a:t>‹#›</a:t>
            </a:fld>
            <a:endParaRPr lang="en-US"/>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fld id="{F70772FE-15C9-49F6-B2E1-CB139BF0DD0B}" type="datetimeFigureOut">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94884A5-41B6-45F2-B109-720CB318AAD0}" type="slidenum">
              <a:rPr lang="en-US"/>
              <a:pPr>
                <a:defRPr/>
              </a:pPr>
              <a:t>‹#›</a:t>
            </a:fld>
            <a:endParaRPr 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fld id="{58A66EC0-1545-42CF-A2A5-DBD838D992CD}" type="datetimeFigureOut">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90E8855-60E2-4403-A5B8-E2979FAC5461}" type="slidenum">
              <a:rPr lang="en-US"/>
              <a:pPr>
                <a:defRPr/>
              </a:pPr>
              <a:t>‹#›</a:t>
            </a:fld>
            <a:endParaRPr 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solidFill>
            <a:srgbClr val="FFFFFF">
              <a:alpha val="65097"/>
            </a:srgbClr>
          </a:solid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07F7429B-CD08-4EAC-B804-1287CAD2C32A}" type="datetimeFigureOut">
              <a:rPr lang="en-US"/>
              <a:pPr>
                <a:defRPr/>
              </a:pPr>
              <a:t>5/22/2020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D1FA5664-3602-49D3-843A-EE71DED059F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223" r:id="rId1"/>
    <p:sldLayoutId id="2147484213" r:id="rId2"/>
    <p:sldLayoutId id="2147484214" r:id="rId3"/>
    <p:sldLayoutId id="2147484215" r:id="rId4"/>
    <p:sldLayoutId id="2147484216" r:id="rId5"/>
    <p:sldLayoutId id="2147484217" r:id="rId6"/>
    <p:sldLayoutId id="2147484218" r:id="rId7"/>
    <p:sldLayoutId id="2147484219" r:id="rId8"/>
    <p:sldLayoutId id="2147484220" r:id="rId9"/>
    <p:sldLayoutId id="2147484221" r:id="rId10"/>
    <p:sldLayoutId id="2147484222" r:id="rId11"/>
  </p:sldLayoutIdLst>
  <p:transition spd="med"/>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multiurok.ru/lauka/"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4.xml"/><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4.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eg"/><Relationship Id="rId1" Type="http://schemas.openxmlformats.org/officeDocument/2006/relationships/slideLayout" Target="../slideLayouts/slideLayout4.xml"/><Relationship Id="rId5" Type="http://schemas.openxmlformats.org/officeDocument/2006/relationships/image" Target="../media/image32.jpeg"/><Relationship Id="rId4"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eg"/><Relationship Id="rId1" Type="http://schemas.openxmlformats.org/officeDocument/2006/relationships/slideLayout" Target="../slideLayouts/slideLayout4.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multiurok.ru/lauka/"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48.jpeg"/></Relationships>
</file>

<file path=ppt/slides/_rels/slide2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9.jpeg"/><Relationship Id="rId7" Type="http://schemas.openxmlformats.org/officeDocument/2006/relationships/image" Target="../media/image53.jpe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p:nvPr/>
        </p:nvPicPr>
        <p:blipFill>
          <a:blip r:embed="rId2" cstate="print"/>
          <a:srcRect/>
          <a:stretch>
            <a:fillRect/>
          </a:stretch>
        </p:blipFill>
        <p:spPr bwMode="auto">
          <a:xfrm>
            <a:off x="3419872" y="3429000"/>
            <a:ext cx="2860628" cy="2115403"/>
          </a:xfrm>
          <a:prstGeom prst="rect">
            <a:avLst/>
          </a:prstGeom>
          <a:ln>
            <a:noFill/>
          </a:ln>
          <a:effectLst>
            <a:softEdge rad="112500"/>
          </a:effectLst>
        </p:spPr>
      </p:pic>
      <p:pic>
        <p:nvPicPr>
          <p:cNvPr id="9" name="Picture 2" descr="C:\Users\Ернияз\Desktop\Сынып фото\20170121_094257.jpg"/>
          <p:cNvPicPr>
            <a:picLocks noChangeAspect="1" noChangeArrowheads="1"/>
          </p:cNvPicPr>
          <p:nvPr/>
        </p:nvPicPr>
        <p:blipFill>
          <a:blip r:embed="rId3" cstate="print"/>
          <a:srcRect l="21262" t="6762" r="22039"/>
          <a:stretch>
            <a:fillRect/>
          </a:stretch>
        </p:blipFill>
        <p:spPr bwMode="auto">
          <a:xfrm rot="5400000">
            <a:off x="297298" y="790934"/>
            <a:ext cx="2619672" cy="2423197"/>
          </a:xfrm>
          <a:prstGeom prst="rect">
            <a:avLst/>
          </a:prstGeom>
          <a:ln>
            <a:noFill/>
          </a:ln>
          <a:effectLst>
            <a:outerShdw blurRad="292100" dist="139700" dir="2700000" algn="tl" rotWithShape="0">
              <a:srgbClr val="333333">
                <a:alpha val="65000"/>
              </a:srgbClr>
            </a:outerShdw>
          </a:effectLst>
        </p:spPr>
      </p:pic>
      <p:sp>
        <p:nvSpPr>
          <p:cNvPr id="3076" name="Заголовок 1"/>
          <p:cNvSpPr>
            <a:spLocks noGrp="1"/>
          </p:cNvSpPr>
          <p:nvPr>
            <p:ph type="ctrTitle"/>
          </p:nvPr>
        </p:nvSpPr>
        <p:spPr>
          <a:xfrm>
            <a:off x="1366837" y="260648"/>
            <a:ext cx="7777163" cy="1041400"/>
          </a:xfrm>
        </p:spPr>
        <p:txBody>
          <a:bodyPr/>
          <a:lstStyle/>
          <a:p>
            <a:r>
              <a:rPr lang="kk-KZ" sz="2400" b="1" dirty="0" smtClean="0">
                <a:solidFill>
                  <a:srgbClr val="0066CC"/>
                </a:solidFill>
                <a:latin typeface="Times New Roman" pitchFamily="18" charset="0"/>
                <a:cs typeface="Times New Roman" pitchFamily="18" charset="0"/>
              </a:rPr>
              <a:t>                 </a:t>
            </a:r>
            <a:r>
              <a:rPr lang="kk-KZ" sz="2200" b="1" i="1" dirty="0" smtClean="0">
                <a:solidFill>
                  <a:srgbClr val="002060"/>
                </a:solidFill>
                <a:latin typeface="Times New Roman" pitchFamily="18" charset="0"/>
                <a:cs typeface="Times New Roman" pitchFamily="18" charset="0"/>
              </a:rPr>
              <a:t>«№44 жалпы орта білім беретін мектеп» КММ</a:t>
            </a:r>
            <a:endParaRPr lang="ru-RU" sz="2200" i="1" dirty="0" smtClean="0">
              <a:solidFill>
                <a:srgbClr val="002060"/>
              </a:solidFill>
              <a:latin typeface="Times New Roman" pitchFamily="18" charset="0"/>
              <a:cs typeface="Times New Roman" pitchFamily="18" charset="0"/>
            </a:endParaRPr>
          </a:p>
        </p:txBody>
      </p:sp>
      <p:sp>
        <p:nvSpPr>
          <p:cNvPr id="3077" name="AutoShape 4" descr="data:image/jpeg;base64,/9j/4AAQSkZJRgABAQAAAQABAAD/2wCEAAkGBhQSEBIUEBQUFREUFBQUFhAPFRQUFBAQFBYVFBQVFBQXHCYeFxkjHBQVHy8gJScpLCwsFx4xNTAqNSYrLCkBCQoKDgwOGg8PGi0kHiQuLCwtLDAsKiopNC0vKSkqLCwsKi0tNCorKjAqLywtLCktNSwsLCopKiwsLCosLC8sKv/AABEIAMwAzAMBIgACEQEDEQH/xAAcAAACAgMBAQAAAAAAAAAAAAAABAMFAgYHAQj/xABDEAACAQIDBAcFBQcDAgcAAAABAgADEQQSIQUxQVEGEyJhcYGRBzJSobEUI0JiwTNDcpLR4fAVU4I0YxY1c4OywvH/xAAaAQACAwEBAAAAAAAAAAAAAAAABAEDBQIG/8QAMREAAQMCBQIEBQQDAQAAAAAAAQACEQMhBBIxQVFhcRMiMoEFkaHR8DOxweEUUvEj/9oADAMBAAIRAxEAPwDuMIQghEIQghEIQghEITy8EL2EweoACToBvJ3Ad5mubT9oWCokqawdx+CgDVa/Ls6fOSGl2gXLnBupWzXnl5z7Ee092/6fBuR8WIqLTHjYAn6RNumm0X91MKg7lqOfraW+C5VmuzZdNvC85cekG1D++ojwof1ma9KNprvfDN3NSZfoYeCeQo8ccFdOvPZzmj0/xq/tcLSqDnQqlT5K97+sssN7UMPe2ISthzzqpdf50vINJ66FZh3W6QiWz9r0q65qFRKi86bBreIGo844GlWitBlewhCCEQhCCEQhCCEQhCCEQhCCEQhCCEQvPCZUdIektHB0usrta+iour1G+FF4n5CSASYCgkASVaVawUEsQABckmwAG8kncJou3PaegJp4FOvcaGq11oIfHe/l6zXMTisXtapZr08ODfqFJCAc6z/iPd8pcUMNhsGAFAq1RxI7KnuEZbSDfVc8JV1Uu9Nhyq3/AEbG4/tYuqxp78l+qogdyD3vOWGG2DhMOLM2Y/DSAA9d8hxW1alU9prD4RoJhTpS2CqZaOvdWI2hSX9lQXxfUzL/AFmpwCr4KIqlGTLRkZQpzFSf6nV+L5Ce/b6nGx8QILRmYoyICmSo2rA+9TU940kVTDU2HEdzdoRnqZg1KEIlUmI6MqG6ylenUGoq4ZijA94EewHTDGYbTEAYqiP3iWWuo7xuf6xoqRukdRQd+h5iBvrdQLXbZbhsPpLQxaZqDhre8h0dDyZDqJbAzkWM2VZxVpM1KuPdr0tD4MPxDuM2Xo107LOtDHAU650SqulLEeB/A/d/+Sl9LdqYZW2ct5hMFeZyhMIhCEEIhCEEIhCEEInhMCZV7d21Tw1F6tU2RBw3sToFXvJ0kgSoJi5SnSrpVTwVHO/adrinSB7VV+Q5AcTwnOdm7Mq4+s2Jxj2Ucdy01/26QP1meFwNTH1XxGKOUBhuNxRogE9WttL9/nGNrbXz2pURlopoFHdGaEEHLrz9klWJJl2mw+6bx22gF6rDDJSGmm9u8njK+ml98hoU5YUacZDQEuXFyzpUo3TpTylTjdOnIKkLxKUnWlM0pyZUnBVgUQpzLq5OqTPJOJXcJbqpg1KOZJgyQRCRenF6lOWLpF6iSVyVWuvpK7aGAWopVxdT6g8weB75cVUidVZ0FyVL0U6XPQqLhsY2ZG7NHFNvJ4U6p58mnRkecix+EV1KsLqf8uO+bB0F6UNm+yYlr1UF6VQ/v6I4H868eYlVWnPmCvo1Y8p9l0GEwR7zOKptEIQghEITFjBCjqvacn6T7VOOxq0lGbC03akCNz4gizPbku4ec2z2idIThsI2Q2q1D1VPmCw7TeQv52mndHMlDBNWykdoolzdi1u0/jeS4ODRA1MfnVUucC7KTpdNbXrLQoLhqJ1Q/eHi7Ee9KmgkyrnrUSqfevkfxGqn0meHWP4a7L6yZ7rPrnzW02TlBJYUUitBY/RWXFcBMUkjVNZDSEapiVFWtUtNYzRo3ax04eBhQw+Yae8OB4jujBe4XfnGnpFH1L5R/wA/pNNZuV5RoXzA7wPmJ71X3d/zf2ky0GJuTYnlMvsWm8xc1mzd3CuFM7BL1aFsoG8j5mRVaWthrw844aLA3BvbnIBUsG+M6es6ZUMWM/n7LlzBvZI1Fi9RY/Xo5Rr7x4DgInUEbY4OEhLuEGCkqqxOssfqiJ1hLgqiq6ssqdoUGOVqZy1abB6bjerj9DulzWEr64krldC6J9IRi8OlQaN7tRPgqrow8OI7jNgUzkHRTan2bHBSbUsTZTyWuPcbz3TrVCpcRKqzK5P0X5231U8IQlSuRIK72EmMrdq4oIjMdygsfBRc/SCFyzptjXr7QVUXrKdD7vLvBrOLsT6geUa2hUQBcKioWpoDl1ympxG/fKXo9WLVkqBQXrdbXctrxNl8o4MBmY1ijG4v1J39Ze3jl4xatUYT5zH+vUg7ieZvbuFSwO1aJnXt0sp6aEU67OuQMVyqdO2Dw8phQEmcmolXrVCvSy2K33E2y98ioTTwElrp1nbTQRBkzZIYn1CNPrqVYUBHqURox2kY6VS1O049h0beov4a+REQpGWmDoNvRl9T8xE67w1t499E3SbJU+YG2QFXvuEfw9DKO/iYpg7s7M28aac4+DMivUjyD33+vC0qTZ8xWUIXnha2+LSArl6ZBiKAYd/AwfE8hIWxBlBxTaZkFd+FmEFLhwLlgWe9rGKYhG3sLeOnpFNr1nSqjodW7NmOmbdKvauDqXzVqqX5Fj6KoE2sPWY4tdIAcOpPUABZdYFoIjT5dyVZVInVmt1XPM+pir4pxudh5mbYo9Vlmv0WwVohXlO+2Ko/Ff8AiAMjPSE/iUHvU2gaRCBWaVLtOkWQ294dpTyddQflOr9FdsfaMNSq8XUFu5xo49QZyA7aptvJU/m3eom4+y3aAy16IIISpnW3wVBf6gxXEM8s8JzDPGeOV05TMpFSbSSxBaKxczTfaLjcmAxB4lMg/wCZC/QmbhVOk5z7Wa1sFb4qtMel2/SWUhLwFVVMMJWkbDqn7JWt79ICxG/I57VvSWNDCn7IBmX9pmzZhbLa+/8ATfKrYdYJQapwFVUcb8yMv6ay0w+G7X2cgdWH67rP+1a/9ryjEHLUIbYA5vlr/Q6peldoJ1Ij7fnRNZilBQx7dY9Y19+QaLfxhQMwxTh1FX42Kqu4IiC1vpCg01MGJpydSTPfj20SOIPnjaLfnVWVEywo0yVLcAQPM3lXRabHRw+tSmNzqKlPy1tIxVcUo/LbqyhTzyoaTSyw4p8Wa/hb6SuqU8opn4luf4r6xzCYpRYCnc95uT8pRWcXszMn2gfumKYyuh0fX+Fa7LPZPj+gjt5TbPxmV2Qize9bh5R5qhM87jKoZVPW61sOMzAmGr8pCzTC8LzNfWLtU0GwgmYmBMxJi7nKwBVHST9mv8fysbylxtLD2utRybfDm9SbSz25UL1KdNBmK9srz7j5fWVW0scjEhqGRxxVspHiLWM9X8NbUFKm0ZtyYLdCbSHXjssDGOaajyY2FwfoQqeqN9rn+nOR1ML9wah39YEHhlJP6Sy2YvZxDcFpMPN9B9J5jsJ2aNC9siNVqkfhJF/7ec1a2Ny1fCFoIk9Ik/wPdZ7MPLM/IMd5gfz8lq9aIVo9VMRrTXSCSqjfNn9lmLy41l4PSbTvUhh8s3rNZffLToJVy7Rod5ZfVWi1cSwprDmHhfQeFbSNRDANoI8JiLfUdbdOZe13/pF/9Zf/AIvOm1t05z7VaN8Ex+F0PzI/WW0fWFTX/TK0HZFNThQGtlav22JYBcq6Xy8xul9h7dQASb5QDp959l6zfbfulF0dBWlmXe75SSGZUC7rqvE33y1w+CGYV/xk5MudsvW58mbNe+TumLjXjxnAuIAMjvxG3fpcLug0+GCANL9v57KfF1FXDnKBlWrZGVmIcMvatm100vwvE6OO7vnJ9tAvTLtfNTcIGAZFcEXNkbcQePGVVJp6L4Oc+HkmTJnf67/TsFj4/wAtWBwrqltDu+c2jZuMY2pNZaqduk17h05A8R/nCaPTabFsnEXpDrLmmraVE/aYZuBPHKfSR8Wpk0pH9z02PUbjS66wFTzwf69+O+y2Lbqk0rroUNyF+E+9/WUuD2hUFlp+82lwLsfMzDF7RNOuSpYqQMy1N1RTy/Kd4kOITIQ1Mnq3HZbjbip7xuiXw+g5lAUqsODrtkW7EdNQmsVVDqheyRFj9wrbEDqyrdZmr31Ua2Ft2kvsFjlqLdfNeKmars/HrRUtbNVO4cEHMnmeUYNNqa06iuRWqG+QDeG7vT1i2LwgqgMeYIs10RO5EDRo5V+HxGTzN03HHWTqTwtqvC8oxt9kOWshDDfk+tpJ/wCJKX5v5f7zCd8OxY0YSORcfRagxlA6ujvZWxMU2htBaS3bfwXixla232c5aNMljuL8udpXCm1RXqlya1M3KMBoqnl/m6MUPhjg4OxJyi1t76TEwJ3Koq40ERRuedv7PRZYZTULuKuXEXJCnS45a+krdoY927NUAsul2UBl7riTbTxyVgHtlqjRhwcc1PMconhqXWEtUJ6tBd2O+w3KOZO4T1FGmGA1qoiNAQJHRrhqDssOq/N/5sOu82PUjYrYNg4XJhyxW7P2svMD3Rr/AJrKnaikZqQIbEVu3WbhTpjXLfgB/m+Z4TpEXrKHbq6e5UQXudyqdNd/hpF9tUwlKp1Z0LWerUPbxD31RPyjjwmEyjXp44mvq8ggXjWwJ3j/AFEyY2Wi6pTdh4p6Nt19h15Oy1WqYnVMZqtE6pnuV5oJdt8f6Gf+YYb+P/6tK8b5bdAqWbaFH8udvRTFq3pKaoCXjuu9bO3CWIlds4aCWImGvQrCqNJpvTnB9ZhK68TTYjxXtD6TdHEpdrUbg3ktMGVDhIIXBNmkmiVUkM9RQgBIJNrNa3iJdUawL9Rr1GTqA/Drh2s1+eaVdTCfZauIJ302NOmO9tQfJY2vV/Y7Z2y9aTnt+O193K/nKMSAanILrW0cd7cWjmSlKchvUC/Ybe/2UmJZhh0Vmu61nDgkkqbALe/cDaLU2km0m6xKdcb3GSoP+6nHzGsVpvN34d+j1kz0M3H5ssjF/qdIEdk/TeP4DHtScMhsePEEcQRxEqkeTo8dqU21GlrhIKXY8sIcNVu+Kwy4pFZXTrFB0Q3BG/cbESp2Zj1GanWF6Tb7alGGmYSHYW2TTaxsRrbMwVRfvIMsNr4Rai9bS7TWAyUQrKlt5JFj8p5VjDhKhwlf9M+h06H2091uOcK7RXp+seocqDF4Pq7MCHpX0dd3g1txmeF2h98KlQ3tdvEgdlR3XsJVYfGMhupsdxHAjkwO8eMs6b4eot2Jo1PygsjeA4eE1azXU2RWBcCIzNEmDyB+4nsEnTcHOlhDd4Jt8/v807gNqf8AUVH1YqLeJNgB3f0kLYlfsYFhm6219L7s1/0iC4XMbU6iN3XyE+TWnrbOrZsmQk+9lBBtwubbvOUGjhg+c4bcGD5bNEaGDCt8StljKTqJ1uTyFY7R2r2qFVNGyajvBsQe6I4raFqzVKZtm7X8w7Skcr3EyXYzfvKlNB+ZwSPIT3E/Z6AGUivU7z92veQN/hK6T8KwhlIF5giwkRM3Ppgd108VnAuf5RrfWeg1UWA2W1Y39ynxdtwHIX3zHbWNSy0aH7NNSR+8qc78Yli9o1Kp7TE8kGgHcFEsNlbHAvUxAyge7SqWUvpv1ItLMQ7/AByMRinaelg597uPWwH1VdIeKPCojXVx4/gfMlebNwTUl69iFKmwWqCgF+JJFz/xF5R7Wx7VahLPntoDYqoH5VO4S36Q9IM69WgKgbyGVgwtoNL/AFmsVGlvw2jVqk4rEtAcbDQw3a4/OVXjKjGAUKRlo11uVHVaKVWk1RorUabJWeFiDox7ptPsvwmbE1H4KgXzcj9FPrNWraJ4n5CdK9l+zcuHznfUYn/iOyP1iGKdDCtLCMmoF0rAroI8IthV0jUyFtLwxDH0rgywkNdLiCFxX2ibMFPEU6zKTTfsuq/7ig5T5j6Sqp0k6jq8j57dd1WcZ7Xtvty1tadO6W7G66i6bidVb4ai6qfWcjp4MrUNR2cBLlrH7wVQcpS/jx5SuuA8AlxEaa3Owtzzql4LXGBM9rDdOUnU0cVlUrSBpsgbg97W9JXo8sMbjOvpVLhkajYlCbqwJtci3vSoRpq/CyS1xcIM3EzFhvvOs9Vk44AObluI103O23CfR5OrxBHk61JsLOTqvJ6GJKEFCVPNTYxBakkDzlzQ4QdFIcQZCvP9dLC1WnTqfmIyt/MtorVrqxGVQnC2Ym58WiAeT4THGm2ZQM1iAWF8pPEA6XiowrKIJotg8SQ35afRMGu6pAqG3MAn56/VWabO0Ysc2QXZaJV8g5s18o+cjbbT5MiEIh3qmhbvZjqfWSbO2hiHuEZAv4mdaaqo5nQXly/UkKGrhs4O9KVrKNSbL2d0wsRjHUKmXEtD9wBmdHcBkTxN1pUqAqMmiS3vAn3zfNaqXjWC2VVrAmmtwOJNgf4Sd8vMHhsHTKXYMzDMprG+g423L5yav0qw9MKE7QN9KQ0XjqDbeZViPjmIqHJgqDieXAgfnuF3S+HUmjNiKoA4BuqOns/F0r5EYEixZMpNu48PKVeOo1FP3ysGOoz7z36x/aPSypUyZfuypJujHtX4EbpTYvHNUYtUYs3M8uU1sA3Gk+JiWMaTrE5ul5Ij3SGKdhwMtFzjGk6KN3kDvB3kDvNgpALGo0iC3NoO0kByIWO86CUvKvY1Y9SatZKaakkIPE7zO69HtninTRF91FCjwA3zmns32EWc12Gg7KX4k+836eZnYdnULATHxVSXZRstvB08rcx3VhSXSSzxRPYonUTFhMoQQqvH4a4M5T0/2M9O9eiSASOtC6btFf8AQ+U7LWp3lBtbZwZSCAQQQQdxB3gyRE3EhcPbmEAwuGviSMOWc3euwP8A7af3iStLjpf0efDPfVqJ0Q/7Y1OQ/pzlEjzVwbQxhI3M/YewWLipLoOybV5KrxRXkqvNEFZ5am1eSCpFA0zDztcQmhUmXWRUVJl1kFCZzzzPF+sh1klCnLzE1JCakwLyEKVnkbPMC0wZpBKkBes8idp4zzKhQLHu5ytzla1qKFG5ufdG8yXA4JsXXWmm7nwVBvY/5ykdRjUZaVEE3NtN7H+k6j0N6KjDprrUaxdu/kO4RGvWyDqtHD0M56K+6P7JWmiIgsqgAD/OPGbRQp2EWweGsI+omRMrZAhewhCClEIQgheERfEULxmeEQQtT23sVaiMrqGVhYg8Zx3pN0VfCsSt2ok6NxXubl48Z9C18PeUW0tkhgQQCCLEEXBHeJdSqmmeiorUW1RfVfPyVJIGm3dJfZ8ykvhhpvNI7x/AePgZprFkJVwQRvVhYgzWp1g8SFjVaDmGHKcPMw8gUg7j5GZajfGA5LFinzz3NIA89zzvMq8qnzQzSHrJ51kMyMqmzTEvIi88zSC5SGqQvIy0lp4Rjv0HMzJq1Onu7bfISsvVraaKWF0zPovfPM7VmFKgpN9LDe3eeQjezNh18YwIGWn8baKP4R+IzpnRzonToLZF1PvOfebxPLuiVbEBvUp6hhi/oFX9D+hooDM3aqkatwUfCv8AXjOgYHBWEMHgbSyRLTMc4uMla7GBggL1EmcITldIhCEEIhCEEIhCEELwiQ1aN5PCCFS4vZt5q+3OiNKsPvEBPBxow8Gm/skXq4UGSCQZCggEQVwvavs8qoSaLB1+Fuy3ruPymuYjD1aJtURlPJxofA8Z9EYjZYPCVmK2GGBBAI5EAj0MaZi3DW6Tfg2H02XBxiBxX0mQZOZE6vjegeHffSUHml1+kqa3syo8DUXzB+ojAxbOqWdgn7QtAsnx/Ke2p/GfITdT7ME/3Knoszp+zGnxeof5R+k7/wAtnK4/w6nC0jraQ+I/KA2hwpoL+pnR8L7OcOu9C38bE/S0vsD0Yp0/cpqv8KgH13yp2LbsFa3BO3IC5VhOjWLxFiVKqeNTsjyXf8pt2xPZ3TSxqfeN+YWUf8ePnN+w+yByljQwAEWfiHutom2YZjL6qowOxwLaaDgOAl1h8HaM06IElAi6ZWKpaZwhBCIQhBCIQhBCIQhBCIQhBCIQhBCJ5aewghYlJG1ESaEEJRsIJG2BEfnloIVf/p45T0YAco/CCEmuCHKSrhhGLQghRrTmYE9hBCIQhBCIQhBCIQhBCIQhBC//2Q=="/>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ru-RU"/>
          </a:p>
        </p:txBody>
      </p:sp>
      <p:sp>
        <p:nvSpPr>
          <p:cNvPr id="3078" name="AutoShape 6" descr="data:image/jpeg;base64,/9j/4AAQSkZJRgABAQAAAQABAAD/2wCEAAkGBhQSEBIUEBQUFREUFBQUFhAPFRQUFBAQFBYVFBQVFBQXHCYeFxkjHBQVHy8gJScpLCwsFx4xNTAqNSYrLCkBCQoKDgwOGg8PGi0kHiQuLCwtLDAsKiopNC0vKSkqLCwsKi0tNCorKjAqLywtLCktNSwsLCopKiwsLCosLC8sKv/AABEIAMwAzAMBIgACEQEDEQH/xAAcAAACAgMBAQAAAAAAAAAAAAAABAMFAgYHAQj/xABDEAACAQIDBAcFBQcDAgcAAAABAgADEQQSIQUxQVEGEyJhcYGRBzJSobEUI0JiwTNDcpLR4fAVU4I0YxY1c4OywvH/xAAaAQACAwEBAAAAAAAAAAAAAAAABAEDBQIG/8QAMREAAQMCBQIEBQQDAQAAAAAAAQACEQMhBBIxQVFhcRMiMoEFkaHR8DOxweEUUvEj/9oADAMBAAIRAxEAPwDuMIQghEIQghEIQghEITy8EL2EweoACToBvJ3Ad5mubT9oWCokqawdx+CgDVa/Ls6fOSGl2gXLnBupWzXnl5z7Ee092/6fBuR8WIqLTHjYAn6RNumm0X91MKg7lqOfraW+C5VmuzZdNvC85cekG1D++ojwof1ma9KNprvfDN3NSZfoYeCeQo8ccFdOvPZzmj0/xq/tcLSqDnQqlT5K97+sssN7UMPe2ISthzzqpdf50vINJ66FZh3W6QiWz9r0q65qFRKi86bBreIGo844GlWitBlewhCCEQhCCEQhCCEQhCCEQhCCEQhCCEQvPCZUdIektHB0usrta+iour1G+FF4n5CSASYCgkASVaVawUEsQABckmwAG8kncJou3PaegJp4FOvcaGq11oIfHe/l6zXMTisXtapZr08ODfqFJCAc6z/iPd8pcUMNhsGAFAq1RxI7KnuEZbSDfVc8JV1Uu9Nhyq3/AEbG4/tYuqxp78l+qogdyD3vOWGG2DhMOLM2Y/DSAA9d8hxW1alU9prD4RoJhTpS2CqZaOvdWI2hSX9lQXxfUzL/AFmpwCr4KIqlGTLRkZQpzFSf6nV+L5Ce/b6nGx8QILRmYoyICmSo2rA+9TU940kVTDU2HEdzdoRnqZg1KEIlUmI6MqG6ylenUGoq4ZijA94EewHTDGYbTEAYqiP3iWWuo7xuf6xoqRukdRQd+h5iBvrdQLXbZbhsPpLQxaZqDhre8h0dDyZDqJbAzkWM2VZxVpM1KuPdr0tD4MPxDuM2Xo107LOtDHAU650SqulLEeB/A/d/+Sl9LdqYZW2ct5hMFeZyhMIhCEEIhCEEIhCEEInhMCZV7d21Tw1F6tU2RBw3sToFXvJ0kgSoJi5SnSrpVTwVHO/adrinSB7VV+Q5AcTwnOdm7Mq4+s2Jxj2Ucdy01/26QP1meFwNTH1XxGKOUBhuNxRogE9WttL9/nGNrbXz2pURlopoFHdGaEEHLrz9klWJJl2mw+6bx22gF6rDDJSGmm9u8njK+ml98hoU5YUacZDQEuXFyzpUo3TpTylTjdOnIKkLxKUnWlM0pyZUnBVgUQpzLq5OqTPJOJXcJbqpg1KOZJgyQRCRenF6lOWLpF6iSVyVWuvpK7aGAWopVxdT6g8weB75cVUidVZ0FyVL0U6XPQqLhsY2ZG7NHFNvJ4U6p58mnRkecix+EV1KsLqf8uO+bB0F6UNm+yYlr1UF6VQ/v6I4H868eYlVWnPmCvo1Y8p9l0GEwR7zOKptEIQghEITFjBCjqvacn6T7VOOxq0lGbC03akCNz4gizPbku4ec2z2idIThsI2Q2q1D1VPmCw7TeQv52mndHMlDBNWykdoolzdi1u0/jeS4ODRA1MfnVUucC7KTpdNbXrLQoLhqJ1Q/eHi7Ee9KmgkyrnrUSqfevkfxGqn0meHWP4a7L6yZ7rPrnzW02TlBJYUUitBY/RWXFcBMUkjVNZDSEapiVFWtUtNYzRo3ax04eBhQw+Yae8OB4jujBe4XfnGnpFH1L5R/wA/pNNZuV5RoXzA7wPmJ71X3d/zf2ky0GJuTYnlMvsWm8xc1mzd3CuFM7BL1aFsoG8j5mRVaWthrw844aLA3BvbnIBUsG+M6es6ZUMWM/n7LlzBvZI1Fi9RY/Xo5Rr7x4DgInUEbY4OEhLuEGCkqqxOssfqiJ1hLgqiq6ssqdoUGOVqZy1abB6bjerj9DulzWEr64krldC6J9IRi8OlQaN7tRPgqrow8OI7jNgUzkHRTan2bHBSbUsTZTyWuPcbz3TrVCpcRKqzK5P0X5231U8IQlSuRIK72EmMrdq4oIjMdygsfBRc/SCFyzptjXr7QVUXrKdD7vLvBrOLsT6geUa2hUQBcKioWpoDl1ympxG/fKXo9WLVkqBQXrdbXctrxNl8o4MBmY1ijG4v1J39Ze3jl4xatUYT5zH+vUg7ieZvbuFSwO1aJnXt0sp6aEU67OuQMVyqdO2Dw8phQEmcmolXrVCvSy2K33E2y98ioTTwElrp1nbTQRBkzZIYn1CNPrqVYUBHqURox2kY6VS1O049h0beov4a+REQpGWmDoNvRl9T8xE67w1t499E3SbJU+YG2QFXvuEfw9DKO/iYpg7s7M28aac4+DMivUjyD33+vC0qTZ8xWUIXnha2+LSArl6ZBiKAYd/AwfE8hIWxBlBxTaZkFd+FmEFLhwLlgWe9rGKYhG3sLeOnpFNr1nSqjodW7NmOmbdKvauDqXzVqqX5Fj6KoE2sPWY4tdIAcOpPUABZdYFoIjT5dyVZVInVmt1XPM+pir4pxudh5mbYo9Vlmv0WwVohXlO+2Ko/Ff8AiAMjPSE/iUHvU2gaRCBWaVLtOkWQ294dpTyddQflOr9FdsfaMNSq8XUFu5xo49QZyA7aptvJU/m3eom4+y3aAy16IIISpnW3wVBf6gxXEM8s8JzDPGeOV05TMpFSbSSxBaKxczTfaLjcmAxB4lMg/wCZC/QmbhVOk5z7Wa1sFb4qtMel2/SWUhLwFVVMMJWkbDqn7JWt79ICxG/I57VvSWNDCn7IBmX9pmzZhbLa+/8ATfKrYdYJQapwFVUcb8yMv6ay0w+G7X2cgdWH67rP+1a/9ryjEHLUIbYA5vlr/Q6peldoJ1Ij7fnRNZilBQx7dY9Y19+QaLfxhQMwxTh1FX42Kqu4IiC1vpCg01MGJpydSTPfj20SOIPnjaLfnVWVEywo0yVLcAQPM3lXRabHRw+tSmNzqKlPy1tIxVcUo/LbqyhTzyoaTSyw4p8Wa/hb6SuqU8opn4luf4r6xzCYpRYCnc95uT8pRWcXszMn2gfumKYyuh0fX+Fa7LPZPj+gjt5TbPxmV2Qize9bh5R5qhM87jKoZVPW61sOMzAmGr8pCzTC8LzNfWLtU0GwgmYmBMxJi7nKwBVHST9mv8fysbylxtLD2utRybfDm9SbSz25UL1KdNBmK9srz7j5fWVW0scjEhqGRxxVspHiLWM9X8NbUFKm0ZtyYLdCbSHXjssDGOaajyY2FwfoQqeqN9rn+nOR1ML9wah39YEHhlJP6Sy2YvZxDcFpMPN9B9J5jsJ2aNC9siNVqkfhJF/7ec1a2Ny1fCFoIk9Ik/wPdZ7MPLM/IMd5gfz8lq9aIVo9VMRrTXSCSqjfNn9lmLy41l4PSbTvUhh8s3rNZffLToJVy7Rod5ZfVWi1cSwprDmHhfQeFbSNRDANoI8JiLfUdbdOZe13/pF/9Zf/AIvOm1t05z7VaN8Ex+F0PzI/WW0fWFTX/TK0HZFNThQGtlav22JYBcq6Xy8xul9h7dQASb5QDp959l6zfbfulF0dBWlmXe75SSGZUC7rqvE33y1w+CGYV/xk5MudsvW58mbNe+TumLjXjxnAuIAMjvxG3fpcLug0+GCANL9v57KfF1FXDnKBlWrZGVmIcMvatm100vwvE6OO7vnJ9tAvTLtfNTcIGAZFcEXNkbcQePGVVJp6L4Oc+HkmTJnf67/TsFj4/wAtWBwrqltDu+c2jZuMY2pNZaqduk17h05A8R/nCaPTabFsnEXpDrLmmraVE/aYZuBPHKfSR8Wpk0pH9z02PUbjS66wFTzwf69+O+y2Lbqk0rroUNyF+E+9/WUuD2hUFlp+82lwLsfMzDF7RNOuSpYqQMy1N1RTy/Kd4kOITIQ1Mnq3HZbjbip7xuiXw+g5lAUqsODrtkW7EdNQmsVVDqheyRFj9wrbEDqyrdZmr31Ua2Ft2kvsFjlqLdfNeKmars/HrRUtbNVO4cEHMnmeUYNNqa06iuRWqG+QDeG7vT1i2LwgqgMeYIs10RO5EDRo5V+HxGTzN03HHWTqTwtqvC8oxt9kOWshDDfk+tpJ/wCJKX5v5f7zCd8OxY0YSORcfRagxlA6ujvZWxMU2htBaS3bfwXixla232c5aNMljuL8udpXCm1RXqlya1M3KMBoqnl/m6MUPhjg4OxJyi1t76TEwJ3Koq40ERRuedv7PRZYZTULuKuXEXJCnS45a+krdoY927NUAsul2UBl7riTbTxyVgHtlqjRhwcc1PMconhqXWEtUJ6tBd2O+w3KOZO4T1FGmGA1qoiNAQJHRrhqDssOq/N/5sOu82PUjYrYNg4XJhyxW7P2svMD3Rr/AJrKnaikZqQIbEVu3WbhTpjXLfgB/m+Z4TpEXrKHbq6e5UQXudyqdNd/hpF9tUwlKp1Z0LWerUPbxD31RPyjjwmEyjXp44mvq8ggXjWwJ3j/AFEyY2Wi6pTdh4p6Nt19h15Oy1WqYnVMZqtE6pnuV5oJdt8f6Gf+YYb+P/6tK8b5bdAqWbaFH8udvRTFq3pKaoCXjuu9bO3CWIlds4aCWImGvQrCqNJpvTnB9ZhK68TTYjxXtD6TdHEpdrUbg3ktMGVDhIIXBNmkmiVUkM9RQgBIJNrNa3iJdUawL9Rr1GTqA/Drh2s1+eaVdTCfZauIJ302NOmO9tQfJY2vV/Y7Z2y9aTnt+O193K/nKMSAanILrW0cd7cWjmSlKchvUC/Ybe/2UmJZhh0Vmu61nDgkkqbALe/cDaLU2km0m6xKdcb3GSoP+6nHzGsVpvN34d+j1kz0M3H5ssjF/qdIEdk/TeP4DHtScMhsePEEcQRxEqkeTo8dqU21GlrhIKXY8sIcNVu+Kwy4pFZXTrFB0Q3BG/cbESp2Zj1GanWF6Tb7alGGmYSHYW2TTaxsRrbMwVRfvIMsNr4Rai9bS7TWAyUQrKlt5JFj8p5VjDhKhwlf9M+h06H2091uOcK7RXp+seocqDF4Pq7MCHpX0dd3g1txmeF2h98KlQ3tdvEgdlR3XsJVYfGMhupsdxHAjkwO8eMs6b4eot2Jo1PygsjeA4eE1azXU2RWBcCIzNEmDyB+4nsEnTcHOlhDd4Jt8/v807gNqf8AUVH1YqLeJNgB3f0kLYlfsYFhm6219L7s1/0iC4XMbU6iN3XyE+TWnrbOrZsmQk+9lBBtwubbvOUGjhg+c4bcGD5bNEaGDCt8StljKTqJ1uTyFY7R2r2qFVNGyajvBsQe6I4raFqzVKZtm7X8w7Skcr3EyXYzfvKlNB+ZwSPIT3E/Z6AGUivU7z92veQN/hK6T8KwhlIF5giwkRM3Ppgd108VnAuf5RrfWeg1UWA2W1Y39ynxdtwHIX3zHbWNSy0aH7NNSR+8qc78Yli9o1Kp7TE8kGgHcFEsNlbHAvUxAyge7SqWUvpv1ItLMQ7/AByMRinaelg597uPWwH1VdIeKPCojXVx4/gfMlebNwTUl69iFKmwWqCgF+JJFz/xF5R7Wx7VahLPntoDYqoH5VO4S36Q9IM69WgKgbyGVgwtoNL/AFmsVGlvw2jVqk4rEtAcbDQw3a4/OVXjKjGAUKRlo11uVHVaKVWk1RorUabJWeFiDox7ptPsvwmbE1H4KgXzcj9FPrNWraJ4n5CdK9l+zcuHznfUYn/iOyP1iGKdDCtLCMmoF0rAroI8IthV0jUyFtLwxDH0rgywkNdLiCFxX2ibMFPEU6zKTTfsuq/7ig5T5j6Sqp0k6jq8j57dd1WcZ7Xtvty1tadO6W7G66i6bidVb4ai6qfWcjp4MrUNR2cBLlrH7wVQcpS/jx5SuuA8AlxEaa3Owtzzql4LXGBM9rDdOUnU0cVlUrSBpsgbg97W9JXo8sMbjOvpVLhkajYlCbqwJtci3vSoRpq/CyS1xcIM3EzFhvvOs9Vk44AObluI103O23CfR5OrxBHk61JsLOTqvJ6GJKEFCVPNTYxBakkDzlzQ4QdFIcQZCvP9dLC1WnTqfmIyt/MtorVrqxGVQnC2Ym58WiAeT4THGm2ZQM1iAWF8pPEA6XiowrKIJotg8SQ35afRMGu6pAqG3MAn56/VWabO0Ysc2QXZaJV8g5s18o+cjbbT5MiEIh3qmhbvZjqfWSbO2hiHuEZAv4mdaaqo5nQXly/UkKGrhs4O9KVrKNSbL2d0wsRjHUKmXEtD9wBmdHcBkTxN1pUqAqMmiS3vAn3zfNaqXjWC2VVrAmmtwOJNgf4Sd8vMHhsHTKXYMzDMprG+g423L5yav0qw9MKE7QN9KQ0XjqDbeZViPjmIqHJgqDieXAgfnuF3S+HUmjNiKoA4BuqOns/F0r5EYEixZMpNu48PKVeOo1FP3ysGOoz7z36x/aPSypUyZfuypJujHtX4EbpTYvHNUYtUYs3M8uU1sA3Gk+JiWMaTrE5ul5Ij3SGKdhwMtFzjGk6KN3kDvB3kDvNgpALGo0iC3NoO0kByIWO86CUvKvY1Y9SatZKaakkIPE7zO69HtninTRF91FCjwA3zmns32EWc12Gg7KX4k+836eZnYdnULATHxVSXZRstvB08rcx3VhSXSSzxRPYonUTFhMoQQqvH4a4M5T0/2M9O9eiSASOtC6btFf8AQ+U7LWp3lBtbZwZSCAQQQQdxB3gyRE3EhcPbmEAwuGviSMOWc3euwP8A7af3iStLjpf0efDPfVqJ0Q/7Y1OQ/pzlEjzVwbQxhI3M/YewWLipLoOybV5KrxRXkqvNEFZ5am1eSCpFA0zDztcQmhUmXWRUVJl1kFCZzzzPF+sh1klCnLzE1JCakwLyEKVnkbPMC0wZpBKkBes8idp4zzKhQLHu5ytzla1qKFG5ufdG8yXA4JsXXWmm7nwVBvY/5ykdRjUZaVEE3NtN7H+k6j0N6KjDprrUaxdu/kO4RGvWyDqtHD0M56K+6P7JWmiIgsqgAD/OPGbRQp2EWweGsI+omRMrZAhewhCClEIQgheERfEULxmeEQQtT23sVaiMrqGVhYg8Zx3pN0VfCsSt2ok6NxXubl48Z9C18PeUW0tkhgQQCCLEEXBHeJdSqmmeiorUW1RfVfPyVJIGm3dJfZ8ykvhhpvNI7x/AePgZprFkJVwQRvVhYgzWp1g8SFjVaDmGHKcPMw8gUg7j5GZajfGA5LFinzz3NIA89zzvMq8qnzQzSHrJ51kMyMqmzTEvIi88zSC5SGqQvIy0lp4Rjv0HMzJq1Onu7bfISsvVraaKWF0zPovfPM7VmFKgpN9LDe3eeQjezNh18YwIGWn8baKP4R+IzpnRzonToLZF1PvOfebxPLuiVbEBvUp6hhi/oFX9D+hooDM3aqkatwUfCv8AXjOgYHBWEMHgbSyRLTMc4uMla7GBggL1EmcITldIhCEEIhCEEIhCEELwiQ1aN5PCCFS4vZt5q+3OiNKsPvEBPBxow8Gm/skXq4UGSCQZCggEQVwvavs8qoSaLB1+Fuy3ruPymuYjD1aJtURlPJxofA8Z9EYjZYPCVmK2GGBBAI5EAj0MaZi3DW6Tfg2H02XBxiBxX0mQZOZE6vjegeHffSUHml1+kqa3syo8DUXzB+ojAxbOqWdgn7QtAsnx/Ke2p/GfITdT7ME/3Knoszp+zGnxeof5R+k7/wAtnK4/w6nC0jraQ+I/KA2hwpoL+pnR8L7OcOu9C38bE/S0vsD0Yp0/cpqv8KgH13yp2LbsFa3BO3IC5VhOjWLxFiVKqeNTsjyXf8pt2xPZ3TSxqfeN+YWUf8ePnN+w+yByljQwAEWfiHutom2YZjL6qowOxwLaaDgOAl1h8HaM06IElAi6ZWKpaZwhBCIQhBCIQhBCIQhBCIQhBCIQhBCJ5aewghYlJG1ESaEEJRsIJG2BEfnloIVf/p45T0YAco/CCEmuCHKSrhhGLQghRrTmYE9hBCIQhBCIQhBCIQhBCIQhBC//2Q=="/>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ru-RU"/>
          </a:p>
        </p:txBody>
      </p:sp>
      <p:sp>
        <p:nvSpPr>
          <p:cNvPr id="6" name="Прямоугольник 5"/>
          <p:cNvSpPr/>
          <p:nvPr/>
        </p:nvSpPr>
        <p:spPr>
          <a:xfrm>
            <a:off x="2123728" y="2204864"/>
            <a:ext cx="6572296" cy="1384995"/>
          </a:xfrm>
          <a:prstGeom prst="rect">
            <a:avLst/>
          </a:prstGeom>
        </p:spPr>
        <p:txBody>
          <a:bodyPr>
            <a:spAutoFit/>
          </a:bodyPr>
          <a:lstStyle/>
          <a:p>
            <a:pPr algn="ctr">
              <a:defRPr/>
            </a:pPr>
            <a:r>
              <a:rPr lang="ru-RU" sz="2800" b="1" i="1" dirty="0">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Математика </a:t>
            </a:r>
            <a:r>
              <a:rPr lang="ru-RU" sz="2800" b="1" i="1" dirty="0" err="1">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пәні мұғалімі</a:t>
            </a:r>
            <a:r>
              <a:rPr lang="ru-RU" sz="2800" b="1" i="1" dirty="0">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 </a:t>
            </a:r>
          </a:p>
          <a:p>
            <a:pPr algn="ctr">
              <a:defRPr/>
            </a:pPr>
            <a:r>
              <a:rPr lang="ru-RU" sz="2800" b="1" i="1" dirty="0" err="1">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Конысбек</a:t>
            </a:r>
            <a:r>
              <a:rPr lang="ru-RU" sz="2800" b="1" i="1" dirty="0">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 </a:t>
            </a:r>
            <a:r>
              <a:rPr lang="ru-RU" sz="2800" b="1" i="1" dirty="0" err="1">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Дарын</a:t>
            </a:r>
            <a:r>
              <a:rPr lang="ru-RU" sz="2800" b="1" i="1" dirty="0">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 </a:t>
            </a:r>
            <a:r>
              <a:rPr lang="ru-RU" sz="2800" b="1" i="1" dirty="0" err="1">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rPr>
              <a:t>Талгатулы</a:t>
            </a:r>
            <a:endParaRPr lang="ru-RU" sz="2800" b="1" i="1" dirty="0">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endParaRPr>
          </a:p>
          <a:p>
            <a:pPr algn="ctr">
              <a:defRPr/>
            </a:pPr>
            <a:endParaRPr lang="ru-RU" sz="2800" b="1" i="1" dirty="0">
              <a:ln w="19050">
                <a:solidFill>
                  <a:srgbClr val="000000"/>
                </a:solidFill>
              </a:ln>
              <a:solidFill>
                <a:srgbClr val="002060"/>
              </a:solidFill>
              <a:effectLst>
                <a:glow rad="228600">
                  <a:schemeClr val="tx2">
                    <a:alpha val="40000"/>
                  </a:schemeClr>
                </a:glow>
              </a:effectLst>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sp>
        <p:nvSpPr>
          <p:cNvPr id="2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defRPr/>
            </a:pPr>
            <a:r>
              <a:rPr lang="ru-RU" sz="3600" b="1" dirty="0">
                <a:solidFill>
                  <a:schemeClr val="bg1"/>
                </a:solidFill>
                <a:latin typeface="Times New Roman" pitchFamily="18" charset="0"/>
                <a:ea typeface="+mj-ea"/>
                <a:cs typeface="Times New Roman" pitchFamily="18" charset="0"/>
              </a:rPr>
              <a:t>МЕНІҢ ҰСТАНЫМЫМ</a:t>
            </a:r>
            <a:endParaRPr lang="en-US" sz="3600" b="1" dirty="0">
              <a:solidFill>
                <a:schemeClr val="bg1"/>
              </a:solidFill>
              <a:latin typeface="Times New Roman" pitchFamily="18" charset="0"/>
              <a:ea typeface="+mj-ea"/>
              <a:cs typeface="Times New Roman" pitchFamily="18" charset="0"/>
            </a:endParaRPr>
          </a:p>
        </p:txBody>
      </p:sp>
      <p:sp>
        <p:nvSpPr>
          <p:cNvPr id="4100" name="Rectangle 3"/>
          <p:cNvSpPr>
            <a:spLocks noGrp="1" noChangeArrowheads="1"/>
          </p:cNvSpPr>
          <p:nvPr>
            <p:ph idx="1"/>
          </p:nvPr>
        </p:nvSpPr>
        <p:spPr>
          <a:xfrm>
            <a:off x="395288" y="692150"/>
            <a:ext cx="8229600" cy="4465638"/>
          </a:xfrm>
        </p:spPr>
        <p:txBody>
          <a:bodyPr/>
          <a:lstStyle/>
          <a:p>
            <a:pPr algn="ctr" eaLnBrk="1" hangingPunct="1">
              <a:buFont typeface="Arial" charset="0"/>
              <a:buNone/>
            </a:pPr>
            <a:r>
              <a:rPr lang="kk-KZ" sz="3200" b="1" smtClean="0">
                <a:solidFill>
                  <a:srgbClr val="C00000"/>
                </a:solidFill>
                <a:latin typeface="Times New Roman" pitchFamily="18" charset="0"/>
                <a:cs typeface="Times New Roman" pitchFamily="18" charset="0"/>
              </a:rPr>
              <a:t>Қайратыңа әдісіңді, әдісіңе ақылыңды қос</a:t>
            </a:r>
          </a:p>
          <a:p>
            <a:pPr algn="ctr" eaLnBrk="1" hangingPunct="1">
              <a:buFont typeface="Arial" charset="0"/>
              <a:buNone/>
            </a:pPr>
            <a:endParaRPr lang="kk-KZ" sz="3200" b="1" smtClean="0">
              <a:solidFill>
                <a:srgbClr val="C00000"/>
              </a:solidFill>
              <a:latin typeface="Times New Roman" pitchFamily="18" charset="0"/>
              <a:cs typeface="Times New Roman" pitchFamily="18" charset="0"/>
            </a:endParaRPr>
          </a:p>
          <a:p>
            <a:pPr algn="just">
              <a:buFont typeface="Arial" charset="0"/>
              <a:buNone/>
            </a:pPr>
            <a:r>
              <a:rPr lang="kk-KZ" sz="2400" b="1" smtClean="0">
                <a:solidFill>
                  <a:srgbClr val="002060"/>
                </a:solidFill>
                <a:latin typeface="Times New Roman" pitchFamily="18" charset="0"/>
                <a:cs typeface="Times New Roman" pitchFamily="18" charset="0"/>
              </a:rPr>
              <a:t>Қызығушылығым: </a:t>
            </a:r>
            <a:r>
              <a:rPr lang="kk-KZ" sz="2400" smtClean="0">
                <a:solidFill>
                  <a:srgbClr val="002060"/>
                </a:solidFill>
                <a:latin typeface="Times New Roman" pitchFamily="18" charset="0"/>
                <a:cs typeface="Times New Roman" pitchFamily="18" charset="0"/>
              </a:rPr>
              <a:t>Әлем елдерінің арифметикалық амалдарды орындау технологияларын оқып-үйрену, зерделеу, зерттеу. </a:t>
            </a:r>
            <a:endParaRPr lang="ru-RU" sz="2400" i="1" smtClean="0">
              <a:solidFill>
                <a:srgbClr val="002060"/>
              </a:solidFill>
              <a:latin typeface="Times New Roman" pitchFamily="18" charset="0"/>
              <a:cs typeface="Times New Roman" pitchFamily="18" charset="0"/>
            </a:endParaRPr>
          </a:p>
          <a:p>
            <a:pPr algn="just">
              <a:buFont typeface="Arial" charset="0"/>
              <a:buNone/>
            </a:pPr>
            <a:r>
              <a:rPr lang="kk-KZ" sz="2400" b="1" smtClean="0">
                <a:solidFill>
                  <a:srgbClr val="002060"/>
                </a:solidFill>
                <a:latin typeface="Times New Roman" pitchFamily="18" charset="0"/>
                <a:cs typeface="Times New Roman" pitchFamily="18" charset="0"/>
              </a:rPr>
              <a:t>Бағытым:</a:t>
            </a:r>
            <a:r>
              <a:rPr lang="kk-KZ" sz="2400" b="1" i="1" smtClean="0">
                <a:solidFill>
                  <a:srgbClr val="002060"/>
                </a:solidFill>
                <a:latin typeface="Times New Roman" pitchFamily="18" charset="0"/>
                <a:cs typeface="Times New Roman" pitchFamily="18" charset="0"/>
              </a:rPr>
              <a:t> </a:t>
            </a:r>
            <a:r>
              <a:rPr lang="kk-KZ" sz="2400" smtClean="0">
                <a:solidFill>
                  <a:srgbClr val="002060"/>
                </a:solidFill>
                <a:latin typeface="Times New Roman" pitchFamily="18" charset="0"/>
                <a:cs typeface="Times New Roman" pitchFamily="18" charset="0"/>
              </a:rPr>
              <a:t>Функционалдық сауаттылықты дамыту</a:t>
            </a:r>
            <a:endParaRPr lang="ru-RU" sz="2400" i="1" smtClean="0">
              <a:solidFill>
                <a:srgbClr val="002060"/>
              </a:solidFill>
              <a:latin typeface="Times New Roman" pitchFamily="18" charset="0"/>
              <a:cs typeface="Times New Roman" pitchFamily="18" charset="0"/>
            </a:endParaRPr>
          </a:p>
          <a:p>
            <a:pPr algn="just">
              <a:buFont typeface="Arial" charset="0"/>
              <a:buNone/>
            </a:pPr>
            <a:r>
              <a:rPr lang="kk-KZ" sz="2400" b="1" smtClean="0">
                <a:solidFill>
                  <a:srgbClr val="002060"/>
                </a:solidFill>
                <a:latin typeface="Times New Roman" pitchFamily="18" charset="0"/>
                <a:cs typeface="Times New Roman" pitchFamily="18" charset="0"/>
              </a:rPr>
              <a:t>Идеям: </a:t>
            </a:r>
            <a:r>
              <a:rPr lang="kk-KZ" sz="2400" smtClean="0">
                <a:solidFill>
                  <a:srgbClr val="002060"/>
                </a:solidFill>
                <a:latin typeface="Times New Roman" pitchFamily="18" charset="0"/>
                <a:cs typeface="Times New Roman" pitchFamily="18" charset="0"/>
              </a:rPr>
              <a:t>Математиканың мүмкіндігін пайдалана отырып,             оқушыларды шығармашылыққа баулу </a:t>
            </a:r>
            <a:endParaRPr lang="ru-RU" sz="2400" i="1" smtClean="0">
              <a:solidFill>
                <a:srgbClr val="002060"/>
              </a:solidFill>
              <a:latin typeface="Times New Roman" pitchFamily="18" charset="0"/>
              <a:cs typeface="Times New Roman" pitchFamily="18" charset="0"/>
            </a:endParaRPr>
          </a:p>
          <a:p>
            <a:pPr algn="just">
              <a:buFont typeface="Arial" charset="0"/>
              <a:buNone/>
            </a:pPr>
            <a:r>
              <a:rPr lang="kk-KZ" sz="2400" b="1" smtClean="0">
                <a:solidFill>
                  <a:srgbClr val="002060"/>
                </a:solidFill>
                <a:latin typeface="Times New Roman" pitchFamily="18" charset="0"/>
                <a:cs typeface="Times New Roman" pitchFamily="18" charset="0"/>
              </a:rPr>
              <a:t>Көзқарасым: </a:t>
            </a:r>
            <a:r>
              <a:rPr lang="kk-KZ" sz="2400" smtClean="0">
                <a:solidFill>
                  <a:srgbClr val="002060"/>
                </a:solidFill>
                <a:latin typeface="Times New Roman" pitchFamily="18" charset="0"/>
                <a:cs typeface="Times New Roman" pitchFamily="18" charset="0"/>
              </a:rPr>
              <a:t>Жаңа педагогикалық технологияларды пайдалану, функционалдық сауаттылықты арттыру</a:t>
            </a:r>
            <a:endParaRPr lang="ru-RU" sz="2400" i="1" smtClean="0">
              <a:solidFill>
                <a:srgbClr val="002060"/>
              </a:solidFill>
              <a:latin typeface="Times New Roman" pitchFamily="18" charset="0"/>
              <a:cs typeface="Times New Roman" pitchFamily="18" charset="0"/>
            </a:endParaRPr>
          </a:p>
          <a:p>
            <a:pPr algn="ctr" eaLnBrk="1" hangingPunct="1">
              <a:buFont typeface="Arial" charset="0"/>
              <a:buNone/>
            </a:pPr>
            <a:r>
              <a:rPr lang="kk-KZ" sz="3200" b="1" smtClean="0">
                <a:solidFill>
                  <a:srgbClr val="002060"/>
                </a:solidFill>
                <a:latin typeface="Times New Roman" pitchFamily="18" charset="0"/>
                <a:cs typeface="Times New Roman" pitchFamily="18" charset="0"/>
              </a:rPr>
              <a:t> </a:t>
            </a:r>
            <a:endParaRPr lang="ru-RU" sz="3200" b="1" i="1" smtClean="0">
              <a:solidFill>
                <a:srgbClr val="002060"/>
              </a:solidFill>
              <a:latin typeface="Times New Roman" pitchFamily="18" charset="0"/>
              <a:cs typeface="Times New Roman" pitchFamily="18" charset="0"/>
            </a:endParaRPr>
          </a:p>
          <a:p>
            <a:pPr eaLnBrk="1" hangingPunct="1">
              <a:buFont typeface="Wingdings 3" pitchFamily="18" charset="2"/>
              <a:buNone/>
            </a:pPr>
            <a:r>
              <a:rPr lang="kk-KZ" sz="3800" b="1" i="1" smtClean="0">
                <a:solidFill>
                  <a:srgbClr val="002060"/>
                </a:solidFill>
                <a:latin typeface="Times New Roman" pitchFamily="18" charset="0"/>
                <a:cs typeface="Times New Roman" pitchFamily="18" charset="0"/>
              </a:rPr>
              <a:t> </a:t>
            </a:r>
          </a:p>
          <a:p>
            <a:pPr eaLnBrk="1" hangingPunct="1">
              <a:buFont typeface="Wingdings 3" pitchFamily="18" charset="2"/>
              <a:buNone/>
            </a:pPr>
            <a:r>
              <a:rPr lang="kk-KZ" sz="3800" b="1" smtClean="0">
                <a:solidFill>
                  <a:srgbClr val="002060"/>
                </a:solidFill>
                <a:latin typeface="Times New Roman" pitchFamily="18" charset="0"/>
                <a:cs typeface="Times New Roman" pitchFamily="18" charset="0"/>
              </a:rPr>
              <a:t>                                </a:t>
            </a:r>
            <a:endParaRPr lang="ru-RU" sz="3800" b="1" smtClean="0">
              <a:solidFill>
                <a:srgbClr val="002060"/>
              </a:solidFill>
              <a:latin typeface="Times New Roman" pitchFamily="18" charset="0"/>
              <a:cs typeface="Times New Roman" pitchFamily="18" charset="0"/>
            </a:endParaRPr>
          </a:p>
        </p:txBody>
      </p:sp>
      <p:pic>
        <p:nvPicPr>
          <p:cNvPr id="5" name="Рисунок 4"/>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0" y="0"/>
            <a:ext cx="9144000" cy="571500"/>
          </a:xfrm>
          <a:solidFill>
            <a:srgbClr val="334F9F"/>
          </a:solidFill>
        </p:spPr>
        <p:txBody>
          <a:bodyPr/>
          <a:lstStyle/>
          <a:p>
            <a:pPr eaLnBrk="1" hangingPunct="1"/>
            <a:r>
              <a:rPr lang="ru-RU" sz="1600" b="1" smtClean="0">
                <a:solidFill>
                  <a:schemeClr val="bg1"/>
                </a:solidFill>
                <a:latin typeface="Times New Roman" pitchFamily="18" charset="0"/>
                <a:cs typeface="Times New Roman" pitchFamily="18" charset="0"/>
              </a:rPr>
              <a:t>МҰҒАЛІМНІҢ   ЖҰМЫС   ЖҮЙЕСІНІҢ    ҒЫЛЫМИ – ТЕОРИЯЛЫҚ   НЕГІЗІ</a:t>
            </a:r>
            <a:endParaRPr lang="en-US" sz="1600" b="1" smtClean="0">
              <a:solidFill>
                <a:schemeClr val="bg1"/>
              </a:solidFill>
              <a:latin typeface="Times New Roman" pitchFamily="18" charset="0"/>
              <a:cs typeface="Times New Roman" pitchFamily="18" charset="0"/>
            </a:endParaRPr>
          </a:p>
        </p:txBody>
      </p:sp>
      <p:sp>
        <p:nvSpPr>
          <p:cNvPr id="6147" name="Содержимое 6"/>
          <p:cNvSpPr>
            <a:spLocks noGrp="1"/>
          </p:cNvSpPr>
          <p:nvPr>
            <p:ph sz="half" idx="1"/>
          </p:nvPr>
        </p:nvSpPr>
        <p:spPr>
          <a:xfrm>
            <a:off x="-180975" y="2924175"/>
            <a:ext cx="4286250" cy="3621088"/>
          </a:xfrm>
          <a:noFill/>
        </p:spPr>
        <p:txBody>
          <a:bodyPr/>
          <a:lstStyle/>
          <a:p>
            <a:pPr algn="ctr">
              <a:buFont typeface="Arial" charset="0"/>
              <a:buNone/>
            </a:pPr>
            <a:r>
              <a:rPr lang="ru-RU" sz="2400" smtClean="0">
                <a:solidFill>
                  <a:srgbClr val="0066CC"/>
                </a:solidFill>
                <a:latin typeface="Times New Roman" pitchFamily="18" charset="0"/>
                <a:cs typeface="Times New Roman" pitchFamily="18" charset="0"/>
              </a:rPr>
              <a:t> </a:t>
            </a:r>
            <a:r>
              <a:rPr lang="ru-RU" sz="2400" b="1" smtClean="0">
                <a:solidFill>
                  <a:srgbClr val="002060"/>
                </a:solidFill>
                <a:latin typeface="Times New Roman" pitchFamily="18" charset="0"/>
                <a:cs typeface="Times New Roman" pitchFamily="18" charset="0"/>
              </a:rPr>
              <a:t>МАҚСАТЫ:</a:t>
            </a:r>
          </a:p>
          <a:p>
            <a:pPr algn="ctr">
              <a:buFont typeface="Arial" charset="0"/>
              <a:buNone/>
            </a:pPr>
            <a:r>
              <a:rPr lang="kk-KZ" sz="1800" b="1" i="1" smtClean="0">
                <a:solidFill>
                  <a:srgbClr val="0066CC"/>
                </a:solidFill>
                <a:latin typeface="Times New Roman" pitchFamily="18" charset="0"/>
                <a:cs typeface="Times New Roman" pitchFamily="18" charset="0"/>
              </a:rPr>
              <a:t>		</a:t>
            </a:r>
            <a:r>
              <a:rPr lang="kk-KZ" altLang="ru-RU" sz="1700" b="1" i="1" smtClean="0">
                <a:solidFill>
                  <a:srgbClr val="0046D2"/>
                </a:solidFill>
                <a:latin typeface="Times New Roman" pitchFamily="18" charset="0"/>
                <a:cs typeface="Times New Roman" pitchFamily="18" charset="0"/>
              </a:rPr>
              <a:t> Жаңа технологиялардың тиімді элементтерін сабақ үрдісінде пайдалана отырып, оқушылардың  логикалық қабілетін, функционалдық сауаттылықтарын арттыру және қоршаған ортаға бейімделген  тұлғаны қалыптастыру</a:t>
            </a:r>
            <a:endParaRPr lang="ru-RU" sz="1700" b="1" i="1" smtClean="0">
              <a:solidFill>
                <a:srgbClr val="0046D2"/>
              </a:solidFill>
              <a:latin typeface="Times New Roman" pitchFamily="18" charset="0"/>
              <a:cs typeface="Times New Roman" pitchFamily="18" charset="0"/>
            </a:endParaRPr>
          </a:p>
          <a:p>
            <a:pPr>
              <a:buFont typeface="Arial" charset="0"/>
              <a:buNone/>
            </a:pPr>
            <a:r>
              <a:rPr lang="kk-KZ" sz="2400" b="1" i="1" smtClean="0"/>
              <a:t> </a:t>
            </a:r>
            <a:endParaRPr lang="ru-RU" sz="2400" b="1" i="1" smtClean="0"/>
          </a:p>
          <a:p>
            <a:pPr eaLnBrk="1" hangingPunct="1">
              <a:buFont typeface="Arial" charset="0"/>
              <a:buNone/>
            </a:pPr>
            <a:endParaRPr lang="ru-RU" b="1" smtClean="0"/>
          </a:p>
        </p:txBody>
      </p:sp>
      <p:sp>
        <p:nvSpPr>
          <p:cNvPr id="6148" name="Прямоугольник 10"/>
          <p:cNvSpPr>
            <a:spLocks noChangeArrowheads="1"/>
          </p:cNvSpPr>
          <p:nvPr/>
        </p:nvSpPr>
        <p:spPr bwMode="auto">
          <a:xfrm>
            <a:off x="0" y="549275"/>
            <a:ext cx="9144000" cy="2492375"/>
          </a:xfrm>
          <a:prstGeom prst="rect">
            <a:avLst/>
          </a:prstGeom>
          <a:noFill/>
          <a:ln w="9525">
            <a:noFill/>
            <a:miter lim="800000"/>
            <a:headEnd/>
            <a:tailEnd/>
          </a:ln>
        </p:spPr>
        <p:txBody>
          <a:bodyPr>
            <a:spAutoFit/>
          </a:bodyPr>
          <a:lstStyle/>
          <a:p>
            <a:pPr algn="ctr"/>
            <a:endParaRPr lang="ru-RU" sz="2800" b="1" i="1">
              <a:solidFill>
                <a:srgbClr val="002060"/>
              </a:solidFill>
              <a:latin typeface="Times New Roman" pitchFamily="18" charset="0"/>
              <a:cs typeface="Times New Roman" pitchFamily="18" charset="0"/>
            </a:endParaRPr>
          </a:p>
          <a:p>
            <a:pPr algn="ctr"/>
            <a:r>
              <a:rPr lang="ru-RU" sz="2800" b="1">
                <a:solidFill>
                  <a:srgbClr val="002060"/>
                </a:solidFill>
                <a:latin typeface="Times New Roman" pitchFamily="18" charset="0"/>
                <a:cs typeface="Times New Roman" pitchFamily="18" charset="0"/>
              </a:rPr>
              <a:t>ӘДІСТЕМЕЛІК ТАҚЫРЫП:                       </a:t>
            </a:r>
          </a:p>
          <a:p>
            <a:pPr algn="ctr"/>
            <a:r>
              <a:rPr lang="ru-RU" sz="2800" b="1" i="1">
                <a:solidFill>
                  <a:srgbClr val="002060"/>
                </a:solidFill>
                <a:latin typeface="Times New Roman" pitchFamily="18" charset="0"/>
                <a:cs typeface="Times New Roman" pitchFamily="18" charset="0"/>
              </a:rPr>
              <a:t> </a:t>
            </a:r>
            <a:r>
              <a:rPr lang="kk-KZ" sz="2200" b="1" i="1">
                <a:solidFill>
                  <a:srgbClr val="0066CC"/>
                </a:solidFill>
                <a:latin typeface="Times New Roman" pitchFamily="18" charset="0"/>
                <a:cs typeface="Times New Roman" pitchFamily="18" charset="0"/>
              </a:rPr>
              <a:t>«</a:t>
            </a:r>
            <a:r>
              <a:rPr lang="kk-KZ" sz="2200" b="1" i="1">
                <a:solidFill>
                  <a:srgbClr val="0046D2"/>
                </a:solidFill>
                <a:latin typeface="Times New Roman" pitchFamily="18" charset="0"/>
                <a:cs typeface="Times New Roman" pitchFamily="18" charset="0"/>
              </a:rPr>
              <a:t>Оқытуда инновациялық әдістерді, ақпараттық-коммуникациялық технологияларды қолдану арқылы оқушылардың функционалдық сауаттылығын арттыру</a:t>
            </a:r>
            <a:r>
              <a:rPr lang="kk-KZ" sz="2200" b="1" i="1">
                <a:solidFill>
                  <a:srgbClr val="0066CC"/>
                </a:solidFill>
                <a:latin typeface="Times New Roman" pitchFamily="18" charset="0"/>
                <a:cs typeface="Times New Roman" pitchFamily="18" charset="0"/>
              </a:rPr>
              <a:t>»</a:t>
            </a:r>
            <a:endParaRPr lang="ru-RU" sz="2200" b="1" i="1">
              <a:solidFill>
                <a:srgbClr val="0066CC"/>
              </a:solidFill>
              <a:latin typeface="Times New Roman" pitchFamily="18" charset="0"/>
              <a:cs typeface="Times New Roman" pitchFamily="18" charset="0"/>
            </a:endParaRPr>
          </a:p>
          <a:p>
            <a:pPr algn="ctr"/>
            <a:endParaRPr lang="ru-RU" sz="2800" b="1" i="1">
              <a:solidFill>
                <a:srgbClr val="002060"/>
              </a:solidFill>
              <a:latin typeface="Times New Roman" pitchFamily="18" charset="0"/>
              <a:cs typeface="Times New Roman" pitchFamily="18" charset="0"/>
            </a:endParaRPr>
          </a:p>
        </p:txBody>
      </p:sp>
      <p:sp>
        <p:nvSpPr>
          <p:cNvPr id="6149" name="Содержимое 6"/>
          <p:cNvSpPr>
            <a:spLocks noGrp="1"/>
          </p:cNvSpPr>
          <p:nvPr>
            <p:ph sz="half" idx="1"/>
          </p:nvPr>
        </p:nvSpPr>
        <p:spPr>
          <a:xfrm>
            <a:off x="4500563" y="2852738"/>
            <a:ext cx="4643437" cy="3621087"/>
          </a:xfrm>
          <a:noFill/>
        </p:spPr>
        <p:txBody>
          <a:bodyPr/>
          <a:lstStyle/>
          <a:p>
            <a:pPr algn="ctr">
              <a:buFont typeface="Arial" charset="0"/>
              <a:buNone/>
            </a:pPr>
            <a:r>
              <a:rPr lang="ru-RU" sz="2400" smtClean="0">
                <a:solidFill>
                  <a:srgbClr val="0066CC"/>
                </a:solidFill>
                <a:latin typeface="Times New Roman" pitchFamily="18" charset="0"/>
                <a:cs typeface="Times New Roman" pitchFamily="18" charset="0"/>
              </a:rPr>
              <a:t> </a:t>
            </a:r>
            <a:r>
              <a:rPr lang="ru-RU" sz="2400" b="1" smtClean="0">
                <a:solidFill>
                  <a:srgbClr val="002060"/>
                </a:solidFill>
                <a:latin typeface="Times New Roman" pitchFamily="18" charset="0"/>
                <a:cs typeface="Times New Roman" pitchFamily="18" charset="0"/>
              </a:rPr>
              <a:t>МІНДЕТТЕРІ:</a:t>
            </a:r>
          </a:p>
          <a:p>
            <a:r>
              <a:rPr lang="kk-KZ" altLang="ru-RU" sz="1700" b="1" i="1" smtClean="0">
                <a:solidFill>
                  <a:srgbClr val="0046D2"/>
                </a:solidFill>
                <a:latin typeface="Times New Roman" pitchFamily="18" charset="0"/>
                <a:cs typeface="Times New Roman" pitchFamily="18" charset="0"/>
              </a:rPr>
              <a:t>баланы  ынталандыру, көкірегіне  сенім  ұялата  білу</a:t>
            </a:r>
            <a:r>
              <a:rPr lang="kk-KZ" sz="1700" b="1" i="1" smtClean="0">
                <a:solidFill>
                  <a:srgbClr val="0046D2"/>
                </a:solidFill>
                <a:latin typeface="Times New Roman" pitchFamily="18" charset="0"/>
                <a:cs typeface="Times New Roman" pitchFamily="18" charset="0"/>
              </a:rPr>
              <a:t>;</a:t>
            </a:r>
            <a:endParaRPr lang="ru-RU" sz="1700" b="1" i="1" smtClean="0">
              <a:solidFill>
                <a:srgbClr val="0046D2"/>
              </a:solidFill>
              <a:latin typeface="Times New Roman" pitchFamily="18" charset="0"/>
              <a:cs typeface="Times New Roman" pitchFamily="18" charset="0"/>
            </a:endParaRPr>
          </a:p>
          <a:p>
            <a:r>
              <a:rPr lang="kk-KZ" altLang="ru-RU" sz="1700" b="1" i="1" smtClean="0">
                <a:solidFill>
                  <a:srgbClr val="0046D2"/>
                </a:solidFill>
                <a:latin typeface="Times New Roman" pitchFamily="18" charset="0"/>
                <a:cs typeface="Times New Roman" pitchFamily="18" charset="0"/>
              </a:rPr>
              <a:t>әрбір оқушының  жеке -  дара ерекшелігін ескеру</a:t>
            </a:r>
            <a:r>
              <a:rPr lang="kk-KZ" sz="1700" b="1" i="1" smtClean="0">
                <a:solidFill>
                  <a:srgbClr val="0046D2"/>
                </a:solidFill>
                <a:latin typeface="Times New Roman" pitchFamily="18" charset="0"/>
                <a:cs typeface="Times New Roman" pitchFamily="18" charset="0"/>
              </a:rPr>
              <a:t>;</a:t>
            </a:r>
            <a:endParaRPr lang="ru-RU" sz="1700" b="1" i="1" smtClean="0">
              <a:solidFill>
                <a:srgbClr val="0046D2"/>
              </a:solidFill>
              <a:latin typeface="Times New Roman" pitchFamily="18" charset="0"/>
              <a:cs typeface="Times New Roman" pitchFamily="18" charset="0"/>
            </a:endParaRPr>
          </a:p>
          <a:p>
            <a:r>
              <a:rPr lang="kk-KZ" altLang="ru-RU" sz="1700" b="1" i="1" smtClean="0">
                <a:solidFill>
                  <a:srgbClr val="0046D2"/>
                </a:solidFill>
                <a:latin typeface="Times New Roman" pitchFamily="18" charset="0"/>
                <a:cs typeface="Times New Roman" pitchFamily="18" charset="0"/>
              </a:rPr>
              <a:t>оқушылардың қабілеттері мен шығармашылықтарын  қалыптастыру</a:t>
            </a:r>
            <a:r>
              <a:rPr lang="kk-KZ" sz="1700" b="1" i="1" smtClean="0">
                <a:solidFill>
                  <a:srgbClr val="0046D2"/>
                </a:solidFill>
                <a:latin typeface="Times New Roman" pitchFamily="18" charset="0"/>
                <a:cs typeface="Times New Roman" pitchFamily="18" charset="0"/>
              </a:rPr>
              <a:t>;</a:t>
            </a:r>
            <a:endParaRPr lang="ru-RU" sz="1700" b="1" i="1" smtClean="0">
              <a:solidFill>
                <a:srgbClr val="0046D2"/>
              </a:solidFill>
              <a:latin typeface="Times New Roman" pitchFamily="18" charset="0"/>
              <a:cs typeface="Times New Roman" pitchFamily="18" charset="0"/>
            </a:endParaRPr>
          </a:p>
          <a:p>
            <a:r>
              <a:rPr lang="kk-KZ" altLang="ru-RU" sz="1700" b="1" i="1" smtClean="0">
                <a:solidFill>
                  <a:srgbClr val="0046D2"/>
                </a:solidFill>
                <a:latin typeface="Times New Roman" pitchFamily="18" charset="0"/>
                <a:cs typeface="Times New Roman" pitchFamily="18" charset="0"/>
              </a:rPr>
              <a:t>оқушылардың  ойын  дамытып, сауаттылығын арттыру</a:t>
            </a:r>
            <a:r>
              <a:rPr lang="kk-KZ" sz="1700" b="1" i="1" smtClean="0">
                <a:solidFill>
                  <a:srgbClr val="0046D2"/>
                </a:solidFill>
                <a:latin typeface="Times New Roman" pitchFamily="18" charset="0"/>
                <a:cs typeface="Times New Roman" pitchFamily="18" charset="0"/>
              </a:rPr>
              <a:t>;</a:t>
            </a:r>
            <a:endParaRPr lang="ru-RU" sz="1700" b="1" i="1" smtClean="0">
              <a:solidFill>
                <a:srgbClr val="0046D2"/>
              </a:solidFill>
              <a:latin typeface="Times New Roman" pitchFamily="18" charset="0"/>
              <a:cs typeface="Times New Roman" pitchFamily="18" charset="0"/>
            </a:endParaRPr>
          </a:p>
          <a:p>
            <a:r>
              <a:rPr lang="kk-KZ" sz="1700" b="1" i="1" smtClean="0">
                <a:solidFill>
                  <a:srgbClr val="0046D2"/>
                </a:solidFill>
                <a:latin typeface="Times New Roman" pitchFamily="18" charset="0"/>
                <a:cs typeface="Times New Roman" pitchFamily="18" charset="0"/>
              </a:rPr>
              <a:t>оқушы бойындағы дарындылық  қабілеттерді ояту.</a:t>
            </a:r>
            <a:endParaRPr lang="ru-RU" sz="1700" b="1" i="1" smtClean="0">
              <a:solidFill>
                <a:srgbClr val="0046D2"/>
              </a:solidFill>
              <a:latin typeface="Times New Roman" pitchFamily="18" charset="0"/>
              <a:cs typeface="Times New Roman" pitchFamily="18" charset="0"/>
            </a:endParaRPr>
          </a:p>
          <a:p>
            <a:r>
              <a:rPr lang="kk-KZ" sz="2400" b="1" i="1" smtClean="0"/>
              <a:t> </a:t>
            </a:r>
            <a:endParaRPr lang="ru-RU" sz="2400" b="1" i="1" smtClean="0"/>
          </a:p>
          <a:p>
            <a:pPr eaLnBrk="1" hangingPunct="1">
              <a:buFont typeface="Arial" charset="0"/>
              <a:buNone/>
            </a:pPr>
            <a:endParaRPr lang="ru-RU" b="1" smtClean="0"/>
          </a:p>
        </p:txBody>
      </p:sp>
      <p:pic>
        <p:nvPicPr>
          <p:cNvPr id="6" name="Рисунок 5"/>
          <p:cNvPicPr/>
          <p:nvPr/>
        </p:nvPicPr>
        <p:blipFill>
          <a:blip r:embed="rId2" cstate="print"/>
          <a:srcRect/>
          <a:stretch>
            <a:fillRect/>
          </a:stretch>
        </p:blipFill>
        <p:spPr bwMode="auto">
          <a:xfrm>
            <a:off x="0" y="476672"/>
            <a:ext cx="1403648" cy="864096"/>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sp>
        <p:nvSpPr>
          <p:cNvPr id="2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defRPr/>
            </a:pPr>
            <a:r>
              <a:rPr lang="ru-RU" sz="2400" b="1" dirty="0">
                <a:solidFill>
                  <a:schemeClr val="bg1"/>
                </a:solidFill>
                <a:latin typeface="Times New Roman" pitchFamily="18" charset="0"/>
                <a:ea typeface="+mj-ea"/>
                <a:cs typeface="Times New Roman" pitchFamily="18" charset="0"/>
              </a:rPr>
              <a:t>КӘСІБИ ШЕБЕРЛІК НӘТИЖЕСІ </a:t>
            </a:r>
            <a:endParaRPr lang="en-US" sz="2400" b="1" dirty="0">
              <a:solidFill>
                <a:schemeClr val="bg1"/>
              </a:solidFill>
              <a:latin typeface="Times New Roman" pitchFamily="18" charset="0"/>
              <a:ea typeface="+mj-ea"/>
              <a:cs typeface="Times New Roman" pitchFamily="18" charset="0"/>
            </a:endParaRPr>
          </a:p>
        </p:txBody>
      </p:sp>
      <p:graphicFrame>
        <p:nvGraphicFramePr>
          <p:cNvPr id="4" name="Таблица 3"/>
          <p:cNvGraphicFramePr>
            <a:graphicFrameLocks noGrp="1"/>
          </p:cNvGraphicFramePr>
          <p:nvPr/>
        </p:nvGraphicFramePr>
        <p:xfrm>
          <a:off x="0" y="620713"/>
          <a:ext cx="9144000" cy="5059672"/>
        </p:xfrm>
        <a:graphic>
          <a:graphicData uri="http://schemas.openxmlformats.org/drawingml/2006/table">
            <a:tbl>
              <a:tblPr firstRow="1" bandRow="1">
                <a:tableStyleId>{5C22544A-7EE6-4342-B048-85BDC9FD1C3A}</a:tableStyleId>
              </a:tblPr>
              <a:tblGrid>
                <a:gridCol w="2460055"/>
                <a:gridCol w="6683945"/>
              </a:tblGrid>
              <a:tr h="67095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000" dirty="0" smtClean="0">
                          <a:latin typeface="Times New Roman" pitchFamily="18" charset="0"/>
                          <a:cs typeface="Times New Roman" pitchFamily="18" charset="0"/>
                        </a:rPr>
                        <a:t>ІС</a:t>
                      </a:r>
                      <a:r>
                        <a:rPr lang="ru-RU" sz="2000" baseline="0" dirty="0" smtClean="0">
                          <a:latin typeface="Times New Roman" pitchFamily="18" charset="0"/>
                          <a:cs typeface="Times New Roman" pitchFamily="18" charset="0"/>
                        </a:rPr>
                        <a:t> - ШАРА</a:t>
                      </a:r>
                      <a:endParaRPr lang="ru-RU" sz="2000" dirty="0" smtClean="0">
                        <a:latin typeface="Times New Roman" pitchFamily="18" charset="0"/>
                        <a:cs typeface="Times New Roman" pitchFamily="18" charset="0"/>
                      </a:endParaRPr>
                    </a:p>
                  </a:txBody>
                  <a:tcPr marL="91441" marR="91441" marT="45718" marB="45718"/>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000" dirty="0" smtClean="0">
                          <a:latin typeface="Times New Roman" pitchFamily="18" charset="0"/>
                          <a:cs typeface="Times New Roman" pitchFamily="18" charset="0"/>
                        </a:rPr>
                        <a:t>НӘТИЖЕ</a:t>
                      </a:r>
                    </a:p>
                    <a:p>
                      <a:pPr algn="ctr"/>
                      <a:endParaRPr lang="ru-RU" sz="2000" dirty="0" smtClean="0">
                        <a:latin typeface="Times New Roman" pitchFamily="18" charset="0"/>
                        <a:cs typeface="Times New Roman" pitchFamily="18" charset="0"/>
                      </a:endParaRPr>
                    </a:p>
                  </a:txBody>
                  <a:tcPr marL="91441" marR="91441" marT="45718" marB="45718"/>
                </a:tc>
              </a:tr>
              <a:tr h="3261294">
                <a:tc>
                  <a:txBody>
                    <a:bodyPr/>
                    <a:lstStyle/>
                    <a:p>
                      <a:endParaRPr lang="ru-RU" sz="1600" kern="1200" dirty="0" smtClean="0">
                        <a:solidFill>
                          <a:srgbClr val="002060"/>
                        </a:solidFill>
                        <a:latin typeface="Times New Roman" pitchFamily="18" charset="0"/>
                        <a:ea typeface="+mn-ea"/>
                        <a:cs typeface="Times New Roman" pitchFamily="18" charset="0"/>
                      </a:endParaRPr>
                    </a:p>
                    <a:p>
                      <a:pPr algn="ctr"/>
                      <a:r>
                        <a:rPr lang="ru-RU" sz="1600" b="1" kern="1200" dirty="0" err="1" smtClean="0">
                          <a:solidFill>
                            <a:srgbClr val="002060"/>
                          </a:solidFill>
                          <a:latin typeface="Times New Roman" pitchFamily="18" charset="0"/>
                          <a:ea typeface="+mn-ea"/>
                          <a:cs typeface="Times New Roman" pitchFamily="18" charset="0"/>
                        </a:rPr>
                        <a:t>Жаңа</a:t>
                      </a:r>
                      <a:r>
                        <a:rPr lang="ru-RU" sz="1600" b="1" kern="1200" baseline="0" dirty="0" err="1" smtClean="0">
                          <a:solidFill>
                            <a:srgbClr val="002060"/>
                          </a:solidFill>
                          <a:latin typeface="Times New Roman" pitchFamily="18" charset="0"/>
                          <a:ea typeface="+mn-ea"/>
                          <a:cs typeface="Times New Roman" pitchFamily="18" charset="0"/>
                        </a:rPr>
                        <a:t> технологияларды</a:t>
                      </a:r>
                      <a:r>
                        <a:rPr lang="ru-RU" sz="1600" b="1" kern="1200" baseline="0" dirty="0" smtClean="0">
                          <a:solidFill>
                            <a:srgbClr val="002060"/>
                          </a:solidFill>
                          <a:latin typeface="Times New Roman" pitchFamily="18" charset="0"/>
                          <a:ea typeface="+mn-ea"/>
                          <a:cs typeface="Times New Roman" pitchFamily="18" charset="0"/>
                        </a:rPr>
                        <a:t> </a:t>
                      </a:r>
                      <a:r>
                        <a:rPr lang="ru-RU" sz="1600" b="1" kern="1200" baseline="0" dirty="0" err="1" smtClean="0">
                          <a:solidFill>
                            <a:srgbClr val="002060"/>
                          </a:solidFill>
                          <a:latin typeface="Times New Roman" pitchFamily="18" charset="0"/>
                          <a:ea typeface="+mn-ea"/>
                          <a:cs typeface="Times New Roman" pitchFamily="18" charset="0"/>
                        </a:rPr>
                        <a:t>меңгеру </a:t>
                      </a:r>
                      <a:r>
                        <a:rPr lang="ru-RU" sz="1600" b="1" kern="1200" baseline="0" dirty="0" smtClean="0">
                          <a:solidFill>
                            <a:srgbClr val="002060"/>
                          </a:solidFill>
                          <a:latin typeface="Times New Roman" pitchFamily="18" charset="0"/>
                          <a:ea typeface="+mn-ea"/>
                          <a:cs typeface="Times New Roman" pitchFamily="18" charset="0"/>
                        </a:rPr>
                        <a:t>/ КУРСТАР</a:t>
                      </a:r>
                      <a:endParaRPr lang="ru-RU" sz="1600" b="1" dirty="0">
                        <a:solidFill>
                          <a:srgbClr val="002060"/>
                        </a:solidFill>
                        <a:latin typeface="Times New Roman" pitchFamily="18" charset="0"/>
                        <a:cs typeface="Times New Roman" pitchFamily="18" charset="0"/>
                      </a:endParaRPr>
                    </a:p>
                  </a:txBody>
                  <a:tcPr marL="91441" marR="91441" marT="45718" marB="45718"/>
                </a:tc>
                <a:tc>
                  <a:txBody>
                    <a:bodyPr/>
                    <a:lstStyle/>
                    <a:p>
                      <a:pPr>
                        <a:buFont typeface="Arial" pitchFamily="34" charset="0"/>
                        <a:buChar char="•"/>
                      </a:pPr>
                      <a:endParaRPr lang="kk-KZ" sz="1400" b="0" i="1"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400" kern="1200" dirty="0" smtClean="0">
                          <a:solidFill>
                            <a:srgbClr val="002060"/>
                          </a:solidFill>
                          <a:latin typeface="Times New Roman" pitchFamily="18" charset="0"/>
                          <a:ea typeface="+mn-ea"/>
                          <a:cs typeface="Times New Roman" pitchFamily="18" charset="0"/>
                        </a:rPr>
                        <a:t>2017 жыл. Өскемен қаласы. «Назарбаев Зияткерлік мектептері» ДББҰ Педагогикалық шеберлік орталығы. - "Назарбаев Зияткерлік мектептері" ДББҰ Педагогикалық шеберлік орталығы әзірлеген "Тәжірибедегі рефлекция" жалпы білім беретін мектептердегі педагогика кадрларының кәсіби даму бағдарламасы бойынша мектеп тренерлерін оқыту курсы".</a:t>
                      </a:r>
                      <a:endParaRPr lang="ru-RU" sz="14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400" kern="1200" dirty="0" smtClean="0">
                          <a:solidFill>
                            <a:srgbClr val="002060"/>
                          </a:solidFill>
                          <a:latin typeface="Times New Roman" pitchFamily="18" charset="0"/>
                          <a:ea typeface="+mn-ea"/>
                          <a:cs typeface="Times New Roman" pitchFamily="18" charset="0"/>
                        </a:rPr>
                        <a:t>2017 жыл. Өскемен қаласы. «Назарбаев Зияткерлік мектептері» ДББҰ Педагогикалық шеберлік орталығы. - "Назарбаев Зияткерлік мектептері" ДББҰ Педагогикалық шеберлік орталығы әзірлеген Қазақстан Республикасында орта білім мазмұнын жаңарту шеңберінде жалпы білім беру ұйымдары басшыларының біліктілігін арттыру білім бағдарламасы бойынша курс"</a:t>
                      </a:r>
                      <a:endParaRPr lang="ru-RU" sz="14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400" kern="1200" dirty="0" smtClean="0">
                          <a:solidFill>
                            <a:srgbClr val="002060"/>
                          </a:solidFill>
                          <a:latin typeface="Times New Roman" pitchFamily="18" charset="0"/>
                          <a:ea typeface="+mn-ea"/>
                          <a:cs typeface="Times New Roman" pitchFamily="18" charset="0"/>
                        </a:rPr>
                        <a:t>2017 жыл. Семей қаласы. "Білім беру технопаркі" Ғылыми енгізу орталығы жауапкершілігі шектеулі серіктестігі - "Қазақстан Республикасында орта білім мазмұнын жаңарту шеңберінде сабақтағы сапаны меңгеру - "Биоақпараттандыру және синергетика" технологиясы бойынша жалпы білім беретін мектептердегі педагог кадрлардың біліктілігін арттыру курсы"</a:t>
                      </a:r>
                      <a:endParaRPr lang="ru-RU" sz="14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400" kern="1200" dirty="0" smtClean="0">
                          <a:solidFill>
                            <a:srgbClr val="002060"/>
                          </a:solidFill>
                          <a:latin typeface="Times New Roman" pitchFamily="18" charset="0"/>
                          <a:ea typeface="+mn-ea"/>
                          <a:cs typeface="Times New Roman" pitchFamily="18" charset="0"/>
                        </a:rPr>
                        <a:t>2015 жыл. Өскемен қаласы. "Өрлеу" БАҰО" АҚ филиалы ШҚО бойынша ПҚ БАИ. - " Қазақстан Республикасы педагог кадрларының біліктілігін арттырудың деңгейлі бағдарламалары аясында (базалық) деңгей бағдарламасы бойынша мұғалімдерді оқыту курсы".</a:t>
                      </a:r>
                      <a:endParaRPr lang="ru-RU" sz="1400" kern="1200" dirty="0" smtClean="0">
                        <a:solidFill>
                          <a:srgbClr val="002060"/>
                        </a:solidFill>
                        <a:latin typeface="Times New Roman" pitchFamily="18" charset="0"/>
                        <a:ea typeface="+mn-ea"/>
                        <a:cs typeface="Times New Roman" pitchFamily="18" charset="0"/>
                      </a:endParaRPr>
                    </a:p>
                  </a:txBody>
                  <a:tcPr marL="91441" marR="91441" marT="45718" marB="45718"/>
                </a:tc>
              </a:tr>
            </a:tbl>
          </a:graphicData>
        </a:graphic>
      </p:graphicFrame>
      <p:pic>
        <p:nvPicPr>
          <p:cNvPr id="5" name="Рисунок 4"/>
          <p:cNvPicPr/>
          <p:nvPr/>
        </p:nvPicPr>
        <p:blipFill>
          <a:blip r:embed="rId2" cstate="print"/>
          <a:srcRect/>
          <a:stretch>
            <a:fillRect/>
          </a:stretch>
        </p:blipFill>
        <p:spPr bwMode="auto">
          <a:xfrm>
            <a:off x="0" y="0"/>
            <a:ext cx="1403648" cy="620688"/>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sp>
        <p:nvSpPr>
          <p:cNvPr id="14339"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14" name="Рисунок 13" descr="C:\Users\Ернияз\Desktop\Дарын Т грамота\грамота ДТ18.jpg"/>
          <p:cNvPicPr>
            <a:picLocks noChangeAspect="1" noChangeArrowheads="1"/>
          </p:cNvPicPr>
          <p:nvPr/>
        </p:nvPicPr>
        <p:blipFill>
          <a:blip r:embed="rId3" cstate="print"/>
          <a:srcRect/>
          <a:stretch>
            <a:fillRect/>
          </a:stretch>
        </p:blipFill>
        <p:spPr bwMode="auto">
          <a:xfrm>
            <a:off x="899592" y="764704"/>
            <a:ext cx="3096344" cy="2345528"/>
          </a:xfrm>
          <a:prstGeom prst="rect">
            <a:avLst/>
          </a:prstGeom>
          <a:noFill/>
          <a:ln w="9525">
            <a:noFill/>
            <a:miter lim="800000"/>
            <a:headEnd/>
            <a:tailEnd/>
          </a:ln>
          <a:effectLst>
            <a:outerShdw algn="tl" rotWithShape="0">
              <a:srgbClr val="000000">
                <a:alpha val="70000"/>
              </a:srgbClr>
            </a:outerShdw>
          </a:effectLst>
        </p:spPr>
      </p:pic>
      <p:pic>
        <p:nvPicPr>
          <p:cNvPr id="15" name="Рисунок 14" descr="C:\Users\Ернияз\Desktop\Дарын Т грамота\грамота ДТ13.jpg"/>
          <p:cNvPicPr>
            <a:picLocks noChangeAspect="1" noChangeArrowheads="1"/>
          </p:cNvPicPr>
          <p:nvPr/>
        </p:nvPicPr>
        <p:blipFill>
          <a:blip r:embed="rId4" cstate="print"/>
          <a:srcRect/>
          <a:stretch>
            <a:fillRect/>
          </a:stretch>
        </p:blipFill>
        <p:spPr bwMode="auto">
          <a:xfrm>
            <a:off x="827583" y="3356991"/>
            <a:ext cx="3354051" cy="2448273"/>
          </a:xfrm>
          <a:prstGeom prst="rect">
            <a:avLst/>
          </a:prstGeom>
          <a:noFill/>
          <a:ln w="9525">
            <a:noFill/>
            <a:miter lim="800000"/>
            <a:headEnd/>
            <a:tailEnd/>
          </a:ln>
          <a:effectLst>
            <a:outerShdw algn="tl" rotWithShape="0">
              <a:srgbClr val="000000">
                <a:alpha val="70000"/>
              </a:srgbClr>
            </a:outerShdw>
          </a:effectLst>
        </p:spPr>
      </p:pic>
      <p:pic>
        <p:nvPicPr>
          <p:cNvPr id="17" name="Picture 2"/>
          <p:cNvPicPr>
            <a:picLocks noChangeAspect="1" noChangeArrowheads="1"/>
          </p:cNvPicPr>
          <p:nvPr/>
        </p:nvPicPr>
        <p:blipFill>
          <a:blip r:embed="rId5" cstate="print"/>
          <a:srcRect l="2708" t="3152"/>
          <a:stretch>
            <a:fillRect/>
          </a:stretch>
        </p:blipFill>
        <p:spPr bwMode="auto">
          <a:xfrm>
            <a:off x="4716016" y="764704"/>
            <a:ext cx="3419504" cy="2375719"/>
          </a:xfrm>
          <a:prstGeom prst="rect">
            <a:avLst/>
          </a:prstGeom>
          <a:noFill/>
          <a:ln w="9525">
            <a:noFill/>
            <a:miter lim="800000"/>
            <a:headEnd/>
            <a:tailEnd/>
          </a:ln>
          <a:effectLst>
            <a:outerShdw algn="tl" rotWithShape="0">
              <a:srgbClr val="000000">
                <a:alpha val="70000"/>
              </a:srgbClr>
            </a:outerShdw>
          </a:effectLst>
        </p:spPr>
      </p:pic>
      <p:pic>
        <p:nvPicPr>
          <p:cNvPr id="19" name="Picture 2"/>
          <p:cNvPicPr>
            <a:picLocks noChangeAspect="1" noChangeArrowheads="1"/>
          </p:cNvPicPr>
          <p:nvPr/>
        </p:nvPicPr>
        <p:blipFill>
          <a:blip r:embed="rId6" cstate="print"/>
          <a:srcRect l="2708" t="3152"/>
          <a:stretch>
            <a:fillRect/>
          </a:stretch>
        </p:blipFill>
        <p:spPr bwMode="auto">
          <a:xfrm>
            <a:off x="4788023" y="3429000"/>
            <a:ext cx="3318831" cy="2304256"/>
          </a:xfrm>
          <a:prstGeom prst="rect">
            <a:avLst/>
          </a:prstGeom>
          <a:noFill/>
          <a:ln w="9525">
            <a:noFill/>
            <a:miter lim="800000"/>
            <a:headEnd/>
            <a:tailEnd/>
          </a:ln>
          <a:effectLst>
            <a:outerShdw algn="tl" rotWithShape="0">
              <a:srgbClr val="000000">
                <a:alpha val="70000"/>
              </a:srgbClr>
            </a:outerShdw>
          </a:effectLst>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323850" y="620712"/>
          <a:ext cx="8569647" cy="6048647"/>
        </p:xfrm>
        <a:graphic>
          <a:graphicData uri="http://schemas.openxmlformats.org/drawingml/2006/table">
            <a:tbl>
              <a:tblPr firstRow="1" bandRow="1">
                <a:tableStyleId>{5C22544A-7EE6-4342-B048-85BDC9FD1C3A}</a:tableStyleId>
              </a:tblPr>
              <a:tblGrid>
                <a:gridCol w="2324203"/>
                <a:gridCol w="6245444"/>
              </a:tblGrid>
              <a:tr h="785972">
                <a:tc>
                  <a:txBody>
                    <a:bodyPr/>
                    <a:lstStyle/>
                    <a:p>
                      <a:pPr algn="ctr"/>
                      <a:r>
                        <a:rPr lang="ru-RU" sz="2000" dirty="0" smtClean="0">
                          <a:latin typeface="Times New Roman" pitchFamily="18" charset="0"/>
                          <a:cs typeface="Times New Roman" pitchFamily="18" charset="0"/>
                        </a:rPr>
                        <a:t>ІС</a:t>
                      </a:r>
                      <a:r>
                        <a:rPr lang="ru-RU" sz="2000" baseline="0" dirty="0" smtClean="0">
                          <a:latin typeface="Times New Roman" pitchFamily="18" charset="0"/>
                          <a:cs typeface="Times New Roman" pitchFamily="18" charset="0"/>
                        </a:rPr>
                        <a:t> - ШАРА</a:t>
                      </a:r>
                      <a:endParaRPr lang="ru-RU" sz="2000" dirty="0">
                        <a:latin typeface="Times New Roman" pitchFamily="18" charset="0"/>
                        <a:cs typeface="Times New Roman" pitchFamily="18" charset="0"/>
                      </a:endParaRPr>
                    </a:p>
                  </a:txBody>
                  <a:tcPr marL="91447" marR="91447" marT="45714" marB="4571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000" dirty="0" smtClean="0">
                          <a:latin typeface="Times New Roman" pitchFamily="18" charset="0"/>
                          <a:cs typeface="Times New Roman" pitchFamily="18" charset="0"/>
                        </a:rPr>
                        <a:t>НӘТИЖЕ</a:t>
                      </a:r>
                    </a:p>
                    <a:p>
                      <a:pPr algn="ctr"/>
                      <a:endParaRPr lang="ru-RU" sz="2000" dirty="0" smtClean="0">
                        <a:latin typeface="Times New Roman" pitchFamily="18" charset="0"/>
                        <a:cs typeface="Times New Roman" pitchFamily="18" charset="0"/>
                      </a:endParaRPr>
                    </a:p>
                  </a:txBody>
                  <a:tcPr marL="91447" marR="91447" marT="45714" marB="45714"/>
                </a:tc>
              </a:tr>
              <a:tr h="5262675">
                <a:tc>
                  <a:txBody>
                    <a:bodyPr/>
                    <a:lstStyle/>
                    <a:p>
                      <a:endParaRPr lang="ru-RU" sz="1600" kern="1200" dirty="0" smtClean="0">
                        <a:solidFill>
                          <a:srgbClr val="002060"/>
                        </a:solidFill>
                        <a:latin typeface="Times New Roman" pitchFamily="18" charset="0"/>
                        <a:ea typeface="+mn-ea"/>
                        <a:cs typeface="Times New Roman" pitchFamily="18" charset="0"/>
                      </a:endParaRPr>
                    </a:p>
                    <a:p>
                      <a:pPr algn="ctr"/>
                      <a:r>
                        <a:rPr lang="ru-RU" sz="2000" b="1" kern="1200" dirty="0" smtClean="0">
                          <a:solidFill>
                            <a:srgbClr val="002060"/>
                          </a:solidFill>
                          <a:latin typeface="Times New Roman" pitchFamily="18" charset="0"/>
                          <a:ea typeface="+mn-ea"/>
                          <a:cs typeface="Times New Roman" pitchFamily="18" charset="0"/>
                        </a:rPr>
                        <a:t>САЙЫСТАР</a:t>
                      </a:r>
                      <a:r>
                        <a:rPr lang="ru-RU" sz="2000" b="1" kern="1200" baseline="0" dirty="0" smtClean="0">
                          <a:solidFill>
                            <a:srgbClr val="002060"/>
                          </a:solidFill>
                          <a:latin typeface="Times New Roman" pitchFamily="18" charset="0"/>
                          <a:ea typeface="+mn-ea"/>
                          <a:cs typeface="Times New Roman" pitchFamily="18" charset="0"/>
                        </a:rPr>
                        <a:t>/ БАЙҚАУЛАР</a:t>
                      </a:r>
                      <a:endParaRPr lang="ru-RU" sz="2000" b="1" dirty="0">
                        <a:solidFill>
                          <a:srgbClr val="002060"/>
                        </a:solidFill>
                        <a:latin typeface="Times New Roman" pitchFamily="18" charset="0"/>
                        <a:cs typeface="Times New Roman" pitchFamily="18" charset="0"/>
                      </a:endParaRPr>
                    </a:p>
                  </a:txBody>
                  <a:tcPr marL="91447" marR="91447" marT="45714" marB="45714"/>
                </a:tc>
                <a:tc>
                  <a:txBody>
                    <a:bodyPr/>
                    <a:lstStyle/>
                    <a:p>
                      <a:pPr lvl="0"/>
                      <a:r>
                        <a:rPr lang="kk-KZ" sz="1400" kern="1200" baseline="0" dirty="0" smtClean="0">
                          <a:solidFill>
                            <a:srgbClr val="002060"/>
                          </a:solidFill>
                          <a:latin typeface="Times New Roman" pitchFamily="18" charset="0"/>
                          <a:ea typeface="+mn-ea"/>
                          <a:cs typeface="Times New Roman" pitchFamily="18" charset="0"/>
                        </a:rPr>
                        <a:t>  </a:t>
                      </a:r>
                      <a:r>
                        <a:rPr lang="kk-KZ" sz="1200" i="0" kern="1200" dirty="0" smtClean="0">
                          <a:solidFill>
                            <a:srgbClr val="002060"/>
                          </a:solidFill>
                          <a:latin typeface="Times New Roman" pitchFamily="18" charset="0"/>
                          <a:ea typeface="+mn-ea"/>
                          <a:cs typeface="Times New Roman" pitchFamily="18" charset="0"/>
                        </a:rPr>
                        <a:t>  </a:t>
                      </a:r>
                      <a:r>
                        <a:rPr lang="kk-KZ" sz="1200" kern="1200" dirty="0" smtClean="0">
                          <a:solidFill>
                            <a:srgbClr val="002060"/>
                          </a:solidFill>
                          <a:latin typeface="Times New Roman" pitchFamily="18" charset="0"/>
                          <a:ea typeface="+mn-ea"/>
                          <a:cs typeface="Times New Roman" pitchFamily="18" charset="0"/>
                        </a:rPr>
                        <a:t>2020 жыл Daryn.online білім беру платформасы мен Qaztest.kz олимпиада сайты бірлесіп педагогтардың біліктілігін арттыру мақсатында ұйымдастырған I Республикалық "КЕМЕҢГЕР ҰСТАЗ" олимпиадасы III орын Диплом.</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2020 жыл "ҰЗТАЗ ТІЛЕГІ" Республикалық ғылыми-әдістемелік орталығының ұйымдастыруымен өткен Республикалық математика пәні мұғалімдері арасында өткен олимпиада I орын Диплом.</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2020 жыл "ҰЗТАЗ ТІЛЕГІ" Республикалық ғылыми-әдістемелік орталығы "Сәуір" айында өткізілген Республикалық "Математика - ғылымдар патшасы" Блиц-турнирі I орын Диплом.</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2020 жыл "ҰЗТАЗ ТІЛЕГІ" Республикалық ғылыми-әдістемелік орталығы Халықаралық алгебра пәнінен 8 сыныптар арасында олимпиадаға жеңімпаздар дайындағаны үшін Алғыс хат.</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2020 жыл Семей қаласы физика-математика бағытындағы Назарбаев Зияткерлік мектебі ұйымдастырған Өңірлік "ӨНЕРТАПҚЫШТЫҚ ЕСЕПТЕРДІ ШЕШУ" командалық ойынына қатысқаны үшін Сертификат</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2020 жыл Семей қалалық білім бөлімі ұйымдастырған "ХАКАТОН COOPERATOIN" байқауы Грамота.</a:t>
                      </a: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2019 жыл II Республикалық "ҮЗДІК ПЕДАГОГ" олимпиадасында жоғары нәтиже көрсетіп II орын алғаны үшін Диплом</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2019 жыл II Республикалық "ҮЗДІК СЫНЫП ЖЕТЕКШІ" олимпиадасына қатысқанын растайды Сертификат</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2019 жыл II Республикалық "ҮЗДІК СЫНЫП ЖЕТЕКШІ" олимпиадасында жоғары нәтиже көрсетіп II орын алғаны үшін Диплом</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2019 жыл Білім және Ғылым қызметкерлерінің кәсіподақ үйымы Білім саласында жас ұрпақты оқытып тәрбиелеуде атқарған жемісті еңбегі мен қоғамдық жұмыстарға белсене араласқаны үшін Құрмет грамотасы</a:t>
                      </a: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2019 жыл Мұғалімдердің кәсіби құзіреттілігі мен әдістемелік жұмыстарын талқылап, тәжірибе алмасу бағытында ұйымдастырылған "ҮЗДІК ПЕДАГОГ - 2019" байқауында I орын. Диплом.</a:t>
                      </a:r>
                      <a:endParaRPr lang="ru-RU" sz="1200" kern="1200" dirty="0" smtClean="0">
                        <a:solidFill>
                          <a:srgbClr val="002060"/>
                        </a:solidFill>
                        <a:latin typeface="Times New Roman" pitchFamily="18" charset="0"/>
                        <a:ea typeface="+mn-ea"/>
                        <a:cs typeface="Times New Roman" pitchFamily="18" charset="0"/>
                      </a:endParaRPr>
                    </a:p>
                  </a:txBody>
                  <a:tcPr marL="91447" marR="91447" marT="45714" marB="45714"/>
                </a:tc>
              </a:tr>
            </a:tbl>
          </a:graphicData>
        </a:graphic>
      </p:graphicFrame>
      <p:sp>
        <p:nvSpPr>
          <p:cNvPr id="15374"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8" name="Рисунок 7"/>
          <p:cNvPicPr/>
          <p:nvPr/>
        </p:nvPicPr>
        <p:blipFill>
          <a:blip r:embed="rId2" cstate="print"/>
          <a:srcRect/>
          <a:stretch>
            <a:fillRect/>
          </a:stretch>
        </p:blipFill>
        <p:spPr bwMode="auto">
          <a:xfrm>
            <a:off x="0" y="1"/>
            <a:ext cx="1331640" cy="692696"/>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323850" y="620713"/>
          <a:ext cx="8569647" cy="6095976"/>
        </p:xfrm>
        <a:graphic>
          <a:graphicData uri="http://schemas.openxmlformats.org/drawingml/2006/table">
            <a:tbl>
              <a:tblPr firstRow="1" bandRow="1">
                <a:tableStyleId>{5C22544A-7EE6-4342-B048-85BDC9FD1C3A}</a:tableStyleId>
              </a:tblPr>
              <a:tblGrid>
                <a:gridCol w="2324203"/>
                <a:gridCol w="6245444"/>
              </a:tblGrid>
              <a:tr h="593873">
                <a:tc>
                  <a:txBody>
                    <a:bodyPr/>
                    <a:lstStyle/>
                    <a:p>
                      <a:pPr algn="ctr"/>
                      <a:r>
                        <a:rPr lang="ru-RU" sz="2000" dirty="0" smtClean="0">
                          <a:latin typeface="Times New Roman" pitchFamily="18" charset="0"/>
                          <a:cs typeface="Times New Roman" pitchFamily="18" charset="0"/>
                        </a:rPr>
                        <a:t>ІС</a:t>
                      </a:r>
                      <a:r>
                        <a:rPr lang="ru-RU" sz="2000" baseline="0" dirty="0" smtClean="0">
                          <a:latin typeface="Times New Roman" pitchFamily="18" charset="0"/>
                          <a:cs typeface="Times New Roman" pitchFamily="18" charset="0"/>
                        </a:rPr>
                        <a:t> - ШАРА</a:t>
                      </a:r>
                      <a:endParaRPr lang="ru-RU" sz="2000" dirty="0">
                        <a:latin typeface="Times New Roman" pitchFamily="18" charset="0"/>
                        <a:cs typeface="Times New Roman" pitchFamily="18" charset="0"/>
                      </a:endParaRPr>
                    </a:p>
                  </a:txBody>
                  <a:tcPr marL="91447" marR="91447" marT="45714" marB="4571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000" dirty="0" smtClean="0">
                          <a:latin typeface="Times New Roman" pitchFamily="18" charset="0"/>
                          <a:cs typeface="Times New Roman" pitchFamily="18" charset="0"/>
                        </a:rPr>
                        <a:t>НӘТИЖЕ</a:t>
                      </a:r>
                    </a:p>
                    <a:p>
                      <a:pPr algn="ctr"/>
                      <a:endParaRPr lang="ru-RU" sz="2000" dirty="0" smtClean="0">
                        <a:latin typeface="Times New Roman" pitchFamily="18" charset="0"/>
                        <a:cs typeface="Times New Roman" pitchFamily="18" charset="0"/>
                      </a:endParaRPr>
                    </a:p>
                  </a:txBody>
                  <a:tcPr marL="91447" marR="91447" marT="45714" marB="45714"/>
                </a:tc>
              </a:tr>
              <a:tr h="4518670">
                <a:tc>
                  <a:txBody>
                    <a:bodyPr/>
                    <a:lstStyle/>
                    <a:p>
                      <a:endParaRPr lang="ru-RU" sz="1600" kern="1200" dirty="0" smtClean="0">
                        <a:solidFill>
                          <a:srgbClr val="002060"/>
                        </a:solidFill>
                        <a:latin typeface="Times New Roman" pitchFamily="18" charset="0"/>
                        <a:ea typeface="+mn-ea"/>
                        <a:cs typeface="Times New Roman" pitchFamily="18" charset="0"/>
                      </a:endParaRPr>
                    </a:p>
                    <a:p>
                      <a:pPr algn="ctr"/>
                      <a:r>
                        <a:rPr lang="ru-RU" sz="2000" b="1" kern="1200" dirty="0" smtClean="0">
                          <a:solidFill>
                            <a:srgbClr val="002060"/>
                          </a:solidFill>
                          <a:latin typeface="Times New Roman" pitchFamily="18" charset="0"/>
                          <a:ea typeface="+mn-ea"/>
                          <a:cs typeface="Times New Roman" pitchFamily="18" charset="0"/>
                        </a:rPr>
                        <a:t>САЙЫСТАР</a:t>
                      </a:r>
                      <a:r>
                        <a:rPr lang="ru-RU" sz="2000" b="1" kern="1200" baseline="0" dirty="0" smtClean="0">
                          <a:solidFill>
                            <a:srgbClr val="002060"/>
                          </a:solidFill>
                          <a:latin typeface="Times New Roman" pitchFamily="18" charset="0"/>
                          <a:ea typeface="+mn-ea"/>
                          <a:cs typeface="Times New Roman" pitchFamily="18" charset="0"/>
                        </a:rPr>
                        <a:t>/ БАЙҚАУЛАР</a:t>
                      </a:r>
                      <a:endParaRPr lang="ru-RU" sz="2000" b="1" dirty="0">
                        <a:solidFill>
                          <a:srgbClr val="002060"/>
                        </a:solidFill>
                        <a:latin typeface="Times New Roman" pitchFamily="18" charset="0"/>
                        <a:cs typeface="Times New Roman" pitchFamily="18" charset="0"/>
                      </a:endParaRPr>
                    </a:p>
                  </a:txBody>
                  <a:tcPr marL="91447" marR="91447" marT="45714" marB="45714"/>
                </a:tc>
                <a:tc>
                  <a:txBody>
                    <a:bodyPr/>
                    <a:lstStyle/>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2019 жыл Шығармашылық жетістіктері, егеменді Отанымыздың болашақ буынын тәрбиелеу ісіне, білім беру саласына қосқан қомақты үлесі үшін Семей қалалық білім бөлімі Грамота</a:t>
                      </a:r>
                      <a:endParaRPr lang="ru-RU" sz="1200" kern="1200" dirty="0" smtClean="0">
                        <a:solidFill>
                          <a:srgbClr val="002060"/>
                        </a:solidFill>
                        <a:latin typeface="Times New Roman" pitchFamily="18" charset="0"/>
                        <a:ea typeface="+mn-ea"/>
                        <a:cs typeface="Times New Roman" pitchFamily="18" charset="0"/>
                      </a:endParaRPr>
                    </a:p>
                    <a:p>
                      <a:pPr>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2019 жыл Мектепке дейінгі, жалпы орта, осымша, техникалық және кәсіптік білім беру ұйымдары педагогтары арасыда өткізілген "ЕҢ БІЛІМДІ ПЕДАГОГ" I Республикалық пән олимпиадасында II орын. Диплом</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i="0" kern="1200" dirty="0" smtClean="0">
                          <a:solidFill>
                            <a:srgbClr val="002060"/>
                          </a:solidFill>
                          <a:latin typeface="Times New Roman" pitchFamily="18" charset="0"/>
                          <a:ea typeface="+mn-ea"/>
                          <a:cs typeface="Times New Roman" pitchFamily="18" charset="0"/>
                        </a:rPr>
                        <a:t> 2018 жыл өскелең ұрпаққа өнегелі тәрбие, сапалы білім бергені үшін мектепішілік Мадақтама.</a:t>
                      </a:r>
                      <a:endParaRPr lang="ru-RU" sz="1200" i="1"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i="0" kern="1200" dirty="0" smtClean="0">
                          <a:solidFill>
                            <a:srgbClr val="002060"/>
                          </a:solidFill>
                          <a:latin typeface="Times New Roman" pitchFamily="18" charset="0"/>
                          <a:ea typeface="+mn-ea"/>
                          <a:cs typeface="Times New Roman" pitchFamily="18" charset="0"/>
                        </a:rPr>
                        <a:t>  2018 жыл "Ziatker.kz" ұстаздарға арналған республикалық сайтына материалдар жібергені үшін Алғыс хат берілді. №А-154679803776, Мекен жайы: </a:t>
                      </a:r>
                      <a:r>
                        <a:rPr lang="kk-KZ" sz="1200" i="0" u="sng" kern="1200" dirty="0" smtClean="0">
                          <a:solidFill>
                            <a:srgbClr val="002060"/>
                          </a:solidFill>
                          <a:latin typeface="Times New Roman" pitchFamily="18" charset="0"/>
                          <a:ea typeface="+mn-ea"/>
                          <a:cs typeface="Times New Roman" pitchFamily="18" charset="0"/>
                          <a:hlinkClick r:id="rId2"/>
                        </a:rPr>
                        <a:t>http://ziatker.kz/</a:t>
                      </a:r>
                      <a:endParaRPr lang="ru-RU" sz="1200" i="1"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i="0" kern="1200" dirty="0" smtClean="0">
                          <a:solidFill>
                            <a:srgbClr val="002060"/>
                          </a:solidFill>
                          <a:latin typeface="Times New Roman" pitchFamily="18" charset="0"/>
                          <a:ea typeface="+mn-ea"/>
                          <a:cs typeface="Times New Roman" pitchFamily="18" charset="0"/>
                        </a:rPr>
                        <a:t>  2018 жыл Семей қаласы білім бөлімі ұйымдастырған қалалық "Педагогикалық идеялар фестивалі" байқауында III орын, Мадақтама. </a:t>
                      </a:r>
                      <a:endParaRPr lang="ru-RU" sz="1200" i="1"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i="0" kern="1200" dirty="0" smtClean="0">
                          <a:solidFill>
                            <a:srgbClr val="002060"/>
                          </a:solidFill>
                          <a:latin typeface="Times New Roman" pitchFamily="18" charset="0"/>
                          <a:ea typeface="+mn-ea"/>
                          <a:cs typeface="Times New Roman" pitchFamily="18" charset="0"/>
                        </a:rPr>
                        <a:t>  2018 жыл Жарма ауданы білім бөлімі ұйымдастырған аудандық "Үздік педагог - 2018" байқауында I орын, Диплом.</a:t>
                      </a:r>
                      <a:endParaRPr lang="ru-RU" sz="1200" i="1" kern="1200" dirty="0" smtClean="0">
                        <a:solidFill>
                          <a:srgbClr val="002060"/>
                        </a:solidFill>
                        <a:latin typeface="Times New Roman" pitchFamily="18" charset="0"/>
                        <a:ea typeface="+mn-ea"/>
                        <a:cs typeface="Times New Roman" pitchFamily="18" charset="0"/>
                      </a:endParaRPr>
                    </a:p>
                    <a:p>
                      <a:pPr lvl="0" algn="just">
                        <a:buFont typeface="Arial" pitchFamily="34" charset="0"/>
                        <a:buChar char="•"/>
                      </a:pPr>
                      <a:r>
                        <a:rPr lang="kk-KZ" sz="1200" i="0" kern="1200" dirty="0" smtClean="0">
                          <a:solidFill>
                            <a:srgbClr val="002060"/>
                          </a:solidFill>
                          <a:latin typeface="Times New Roman" pitchFamily="18" charset="0"/>
                          <a:ea typeface="+mn-ea"/>
                          <a:cs typeface="Times New Roman" pitchFamily="18" charset="0"/>
                        </a:rPr>
                        <a:t>  2017 жыл. "Өрлеу" республикалық ғылыми-әдістемелік орталығы     ұйымдастырған математика пәні мұғалімдері арасында өткен республикалық қашықтық олимпиадасында І-дәрежелі  Диплом</a:t>
                      </a:r>
                      <a:r>
                        <a:rPr lang="kk-KZ" sz="1200" b="1" kern="1200" dirty="0" smtClean="0">
                          <a:solidFill>
                            <a:srgbClr val="002060"/>
                          </a:solidFill>
                          <a:latin typeface="Times New Roman" pitchFamily="18" charset="0"/>
                          <a:ea typeface="+mn-ea"/>
                          <a:cs typeface="Times New Roman" pitchFamily="18" charset="0"/>
                        </a:rPr>
                        <a:t>;</a:t>
                      </a:r>
                      <a:r>
                        <a:rPr lang="kk-KZ" sz="1200" b="1" kern="1200" baseline="0" dirty="0" smtClean="0">
                          <a:solidFill>
                            <a:srgbClr val="002060"/>
                          </a:solidFill>
                          <a:latin typeface="Times New Roman" pitchFamily="18" charset="0"/>
                          <a:ea typeface="+mn-ea"/>
                          <a:cs typeface="Times New Roman" pitchFamily="18" charset="0"/>
                        </a:rPr>
                        <a:t> </a:t>
                      </a:r>
                    </a:p>
                    <a:p>
                      <a:pPr marL="0" marR="0" lvl="0" indent="0" algn="l" defTabSz="914400" rtl="0" eaLnBrk="1" fontAlgn="auto" latinLnBrk="0" hangingPunct="1">
                        <a:lnSpc>
                          <a:spcPct val="100000"/>
                        </a:lnSpc>
                        <a:spcBef>
                          <a:spcPts val="0"/>
                        </a:spcBef>
                        <a:spcAft>
                          <a:spcPts val="0"/>
                        </a:spcAft>
                        <a:buClrTx/>
                        <a:buSzTx/>
                        <a:buFont typeface="Wingdings" pitchFamily="2" charset="2"/>
                        <a:buChar char="§"/>
                        <a:tabLst/>
                        <a:defRPr/>
                      </a:pPr>
                      <a:r>
                        <a:rPr lang="kk-KZ" sz="1200" b="1" kern="1200" baseline="0" dirty="0" smtClean="0">
                          <a:solidFill>
                            <a:srgbClr val="002060"/>
                          </a:solidFill>
                          <a:latin typeface="Times New Roman" pitchFamily="18" charset="0"/>
                          <a:ea typeface="+mn-ea"/>
                          <a:cs typeface="Times New Roman" pitchFamily="18" charset="0"/>
                        </a:rPr>
                        <a:t>   </a:t>
                      </a:r>
                      <a:r>
                        <a:rPr lang="kk-KZ" sz="1200" i="0" kern="1200" dirty="0" smtClean="0">
                          <a:solidFill>
                            <a:srgbClr val="002060"/>
                          </a:solidFill>
                          <a:latin typeface="Times New Roman" pitchFamily="18" charset="0"/>
                          <a:ea typeface="+mn-ea"/>
                          <a:cs typeface="Times New Roman" pitchFamily="18" charset="0"/>
                        </a:rPr>
                        <a:t>2017 жыл. Деңгейлік бағдарламалардың оқу үдерісіне  ендірілуіне 5 жыл толуына орай "Оқу мен оқытудағы 7 модуль" үшінші (базалық) деңгей бағдарламасы бойынша сертификатталған мұғалімдерге арналған республикалық интернет олимпиадасында ІІІ-дәрежелі  Диплом</a:t>
                      </a:r>
                      <a:r>
                        <a:rPr lang="kk-KZ" sz="1200" kern="1200" dirty="0" smtClean="0">
                          <a:solidFill>
                            <a:srgbClr val="002060"/>
                          </a:solidFill>
                          <a:latin typeface="Times New Roman" pitchFamily="18" charset="0"/>
                          <a:ea typeface="+mn-ea"/>
                          <a:cs typeface="Times New Roman" pitchFamily="18" charset="0"/>
                        </a:rPr>
                        <a:t>;</a:t>
                      </a: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  2017 жыл. Мектепішілік «Үздік сынып жетекші - 2017» сайысы,</a:t>
                      </a:r>
                      <a:r>
                        <a:rPr lang="kk-KZ" sz="1200" kern="1200" baseline="0" dirty="0" smtClean="0">
                          <a:solidFill>
                            <a:srgbClr val="002060"/>
                          </a:solidFill>
                          <a:latin typeface="Times New Roman" pitchFamily="18" charset="0"/>
                          <a:ea typeface="+mn-ea"/>
                          <a:cs typeface="Times New Roman" pitchFamily="18" charset="0"/>
                        </a:rPr>
                        <a:t> Бас жүлде</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  2017 жыл. "Оқу мен оқытудағы 7 модуль" сертификатталған мұғалімдерге арналған республикалық интернет-олимпиада, Сертификат</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  2017 жыл. "Мұғалімдерге арналған 3(базалық) деңгей нұсқаулығын қайталаймыз" сертификатталған мұғалімдерге арналған республикалық интернет-олимпиада Сертификат</a:t>
                      </a:r>
                      <a:endParaRPr lang="ru-RU" sz="12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200" kern="1200" dirty="0" smtClean="0">
                          <a:solidFill>
                            <a:srgbClr val="002060"/>
                          </a:solidFill>
                          <a:latin typeface="Times New Roman" pitchFamily="18" charset="0"/>
                          <a:ea typeface="+mn-ea"/>
                          <a:cs typeface="Times New Roman" pitchFamily="18" charset="0"/>
                        </a:rPr>
                        <a:t>  2017 жыл. Математика пәні мұғалімдеріне арналған республикалық қашықтық олимпиадасы. Сертификат</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kk-KZ" sz="1200" kern="1200" dirty="0" smtClean="0">
                          <a:solidFill>
                            <a:srgbClr val="002060"/>
                          </a:solidFill>
                          <a:latin typeface="Times New Roman" pitchFamily="18" charset="0"/>
                          <a:ea typeface="+mn-ea"/>
                          <a:cs typeface="Times New Roman" pitchFamily="18" charset="0"/>
                        </a:rPr>
                        <a:t>  2016 жыл «Үздік педагог - 2016» сайысы,</a:t>
                      </a:r>
                      <a:r>
                        <a:rPr lang="kk-KZ" sz="1200" kern="1200" baseline="0" dirty="0" smtClean="0">
                          <a:solidFill>
                            <a:srgbClr val="002060"/>
                          </a:solidFill>
                          <a:latin typeface="Times New Roman" pitchFamily="18" charset="0"/>
                          <a:ea typeface="+mn-ea"/>
                          <a:cs typeface="Times New Roman" pitchFamily="18" charset="0"/>
                        </a:rPr>
                        <a:t> Бас жүлде.</a:t>
                      </a:r>
                    </a:p>
                  </a:txBody>
                  <a:tcPr marL="91447" marR="91447" marT="45714" marB="45714"/>
                </a:tc>
              </a:tr>
            </a:tbl>
          </a:graphicData>
        </a:graphic>
      </p:graphicFrame>
      <p:sp>
        <p:nvSpPr>
          <p:cNvPr id="15374"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8" name="Рисунок 7"/>
          <p:cNvPicPr/>
          <p:nvPr/>
        </p:nvPicPr>
        <p:blipFill>
          <a:blip r:embed="rId3" cstate="print"/>
          <a:srcRect/>
          <a:stretch>
            <a:fillRect/>
          </a:stretch>
        </p:blipFill>
        <p:spPr bwMode="auto">
          <a:xfrm>
            <a:off x="0" y="1"/>
            <a:ext cx="1331640" cy="692696"/>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16394" name="Picture 10"/>
          <p:cNvPicPr>
            <a:picLocks noChangeAspect="1" noChangeArrowheads="1"/>
          </p:cNvPicPr>
          <p:nvPr/>
        </p:nvPicPr>
        <p:blipFill>
          <a:blip r:embed="rId3" cstate="print"/>
          <a:srcRect/>
          <a:stretch>
            <a:fillRect/>
          </a:stretch>
        </p:blipFill>
        <p:spPr bwMode="auto">
          <a:xfrm>
            <a:off x="611560" y="836712"/>
            <a:ext cx="3104638" cy="2195413"/>
          </a:xfrm>
          <a:prstGeom prst="rect">
            <a:avLst/>
          </a:prstGeom>
          <a:noFill/>
          <a:ln w="9525">
            <a:noFill/>
            <a:miter lim="800000"/>
            <a:headEnd/>
            <a:tailEnd/>
          </a:ln>
          <a:effectLst/>
        </p:spPr>
      </p:pic>
      <p:pic>
        <p:nvPicPr>
          <p:cNvPr id="16395" name="Picture 11"/>
          <p:cNvPicPr>
            <a:picLocks noChangeAspect="1" noChangeArrowheads="1"/>
          </p:cNvPicPr>
          <p:nvPr/>
        </p:nvPicPr>
        <p:blipFill>
          <a:blip r:embed="rId4" cstate="print"/>
          <a:srcRect/>
          <a:stretch>
            <a:fillRect/>
          </a:stretch>
        </p:blipFill>
        <p:spPr bwMode="auto">
          <a:xfrm>
            <a:off x="683568" y="3356992"/>
            <a:ext cx="3096344" cy="2188978"/>
          </a:xfrm>
          <a:prstGeom prst="rect">
            <a:avLst/>
          </a:prstGeom>
          <a:noFill/>
          <a:ln w="9525">
            <a:noFill/>
            <a:miter lim="800000"/>
            <a:headEnd/>
            <a:tailEnd/>
          </a:ln>
          <a:effectLst/>
        </p:spPr>
      </p:pic>
      <p:pic>
        <p:nvPicPr>
          <p:cNvPr id="16396" name="Picture 12"/>
          <p:cNvPicPr>
            <a:picLocks noChangeAspect="1" noChangeArrowheads="1"/>
          </p:cNvPicPr>
          <p:nvPr/>
        </p:nvPicPr>
        <p:blipFill>
          <a:blip r:embed="rId5" cstate="print"/>
          <a:srcRect/>
          <a:stretch>
            <a:fillRect/>
          </a:stretch>
        </p:blipFill>
        <p:spPr bwMode="auto">
          <a:xfrm>
            <a:off x="4427984" y="836711"/>
            <a:ext cx="3528392" cy="4990967"/>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46082" name="Picture 2"/>
          <p:cNvPicPr>
            <a:picLocks noChangeAspect="1" noChangeArrowheads="1"/>
          </p:cNvPicPr>
          <p:nvPr/>
        </p:nvPicPr>
        <p:blipFill>
          <a:blip r:embed="rId3" cstate="print"/>
          <a:srcRect/>
          <a:stretch>
            <a:fillRect/>
          </a:stretch>
        </p:blipFill>
        <p:spPr bwMode="auto">
          <a:xfrm>
            <a:off x="539552" y="1052736"/>
            <a:ext cx="3384376" cy="2392603"/>
          </a:xfrm>
          <a:prstGeom prst="rect">
            <a:avLst/>
          </a:prstGeom>
          <a:noFill/>
          <a:ln w="9525">
            <a:noFill/>
            <a:miter lim="800000"/>
            <a:headEnd/>
            <a:tailEnd/>
          </a:ln>
          <a:effectLst/>
        </p:spPr>
      </p:pic>
      <p:pic>
        <p:nvPicPr>
          <p:cNvPr id="46083" name="Picture 3"/>
          <p:cNvPicPr>
            <a:picLocks noChangeAspect="1" noChangeArrowheads="1"/>
          </p:cNvPicPr>
          <p:nvPr/>
        </p:nvPicPr>
        <p:blipFill>
          <a:blip r:embed="rId4" cstate="print"/>
          <a:srcRect/>
          <a:stretch>
            <a:fillRect/>
          </a:stretch>
        </p:blipFill>
        <p:spPr bwMode="auto">
          <a:xfrm>
            <a:off x="539552" y="3717032"/>
            <a:ext cx="3394063" cy="2373537"/>
          </a:xfrm>
          <a:prstGeom prst="rect">
            <a:avLst/>
          </a:prstGeom>
          <a:noFill/>
          <a:ln w="9525">
            <a:noFill/>
            <a:miter lim="800000"/>
            <a:headEnd/>
            <a:tailEnd/>
          </a:ln>
          <a:effectLst/>
        </p:spPr>
      </p:pic>
      <p:pic>
        <p:nvPicPr>
          <p:cNvPr id="46084" name="Picture 4"/>
          <p:cNvPicPr>
            <a:picLocks noChangeAspect="1" noChangeArrowheads="1"/>
          </p:cNvPicPr>
          <p:nvPr/>
        </p:nvPicPr>
        <p:blipFill>
          <a:blip r:embed="rId5" cstate="print"/>
          <a:srcRect/>
          <a:stretch>
            <a:fillRect/>
          </a:stretch>
        </p:blipFill>
        <p:spPr bwMode="auto">
          <a:xfrm>
            <a:off x="4572000" y="908719"/>
            <a:ext cx="3600400" cy="5066825"/>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47107" name="Picture 3"/>
          <p:cNvPicPr>
            <a:picLocks noChangeAspect="1" noChangeArrowheads="1"/>
          </p:cNvPicPr>
          <p:nvPr/>
        </p:nvPicPr>
        <p:blipFill>
          <a:blip r:embed="rId3" cstate="print"/>
          <a:srcRect/>
          <a:stretch>
            <a:fillRect/>
          </a:stretch>
        </p:blipFill>
        <p:spPr bwMode="auto">
          <a:xfrm>
            <a:off x="827584" y="1052736"/>
            <a:ext cx="3024336" cy="4405246"/>
          </a:xfrm>
          <a:prstGeom prst="rect">
            <a:avLst/>
          </a:prstGeom>
          <a:noFill/>
          <a:ln w="9525">
            <a:noFill/>
            <a:miter lim="800000"/>
            <a:headEnd/>
            <a:tailEnd/>
          </a:ln>
          <a:effectLst/>
        </p:spPr>
      </p:pic>
      <p:pic>
        <p:nvPicPr>
          <p:cNvPr id="47108" name="Picture 4"/>
          <p:cNvPicPr>
            <a:picLocks noChangeAspect="1" noChangeArrowheads="1"/>
          </p:cNvPicPr>
          <p:nvPr/>
        </p:nvPicPr>
        <p:blipFill>
          <a:blip r:embed="rId4" cstate="print"/>
          <a:srcRect/>
          <a:stretch>
            <a:fillRect/>
          </a:stretch>
        </p:blipFill>
        <p:spPr bwMode="auto">
          <a:xfrm>
            <a:off x="5004048" y="1052736"/>
            <a:ext cx="2880320" cy="4299443"/>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3" cstate="print"/>
          <a:srcRect/>
          <a:stretch>
            <a:fillRect/>
          </a:stretch>
        </p:blipFill>
        <p:spPr bwMode="auto">
          <a:xfrm>
            <a:off x="0" y="0"/>
            <a:ext cx="1512168" cy="891267"/>
          </a:xfrm>
          <a:prstGeom prst="rect">
            <a:avLst/>
          </a:prstGeom>
          <a:ln>
            <a:noFill/>
          </a:ln>
          <a:effectLst>
            <a:softEdge rad="112500"/>
          </a:effectLst>
        </p:spPr>
      </p:pic>
      <p:pic>
        <p:nvPicPr>
          <p:cNvPr id="48130" name="Picture 2"/>
          <p:cNvPicPr>
            <a:picLocks noChangeAspect="1" noChangeArrowheads="1"/>
          </p:cNvPicPr>
          <p:nvPr/>
        </p:nvPicPr>
        <p:blipFill>
          <a:blip r:embed="rId4" cstate="print"/>
          <a:srcRect/>
          <a:stretch>
            <a:fillRect/>
          </a:stretch>
        </p:blipFill>
        <p:spPr bwMode="auto">
          <a:xfrm>
            <a:off x="4788024" y="764704"/>
            <a:ext cx="4075324" cy="2880320"/>
          </a:xfrm>
          <a:prstGeom prst="rect">
            <a:avLst/>
          </a:prstGeom>
          <a:noFill/>
          <a:ln w="9525">
            <a:noFill/>
            <a:miter lim="800000"/>
            <a:headEnd/>
            <a:tailEnd/>
          </a:ln>
          <a:effectLst/>
        </p:spPr>
      </p:pic>
      <p:pic>
        <p:nvPicPr>
          <p:cNvPr id="48131" name="Picture 3"/>
          <p:cNvPicPr>
            <a:picLocks noChangeAspect="1" noChangeArrowheads="1"/>
          </p:cNvPicPr>
          <p:nvPr/>
        </p:nvPicPr>
        <p:blipFill>
          <a:blip r:embed="rId5" cstate="print"/>
          <a:srcRect/>
          <a:stretch>
            <a:fillRect/>
          </a:stretch>
        </p:blipFill>
        <p:spPr bwMode="auto">
          <a:xfrm>
            <a:off x="251520" y="764704"/>
            <a:ext cx="4279090" cy="3024336"/>
          </a:xfrm>
          <a:prstGeom prst="rect">
            <a:avLst/>
          </a:prstGeom>
          <a:noFill/>
          <a:ln w="9525">
            <a:noFill/>
            <a:miter lim="800000"/>
            <a:headEnd/>
            <a:tailEnd/>
          </a:ln>
          <a:effectLst/>
        </p:spPr>
      </p:pic>
      <p:pic>
        <p:nvPicPr>
          <p:cNvPr id="48133" name="Picture 5"/>
          <p:cNvPicPr>
            <a:picLocks noChangeAspect="1" noChangeArrowheads="1"/>
          </p:cNvPicPr>
          <p:nvPr/>
        </p:nvPicPr>
        <p:blipFill>
          <a:blip r:embed="rId6" cstate="print"/>
          <a:srcRect/>
          <a:stretch>
            <a:fillRect/>
          </a:stretch>
        </p:blipFill>
        <p:spPr bwMode="auto">
          <a:xfrm>
            <a:off x="2915816" y="3933056"/>
            <a:ext cx="3600000" cy="2544375"/>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3" cstate="print"/>
          <a:srcRect/>
          <a:stretch>
            <a:fillRect/>
          </a:stretch>
        </p:blipFill>
        <p:spPr bwMode="auto">
          <a:xfrm>
            <a:off x="0" y="0"/>
            <a:ext cx="1512168" cy="891267"/>
          </a:xfrm>
          <a:prstGeom prst="rect">
            <a:avLst/>
          </a:prstGeom>
          <a:ln>
            <a:noFill/>
          </a:ln>
          <a:effectLst>
            <a:softEdge rad="112500"/>
          </a:effectLst>
        </p:spPr>
      </p:pic>
      <p:pic>
        <p:nvPicPr>
          <p:cNvPr id="48132" name="Picture 4"/>
          <p:cNvPicPr>
            <a:picLocks noChangeAspect="1" noChangeArrowheads="1"/>
          </p:cNvPicPr>
          <p:nvPr/>
        </p:nvPicPr>
        <p:blipFill>
          <a:blip r:embed="rId4" cstate="print"/>
          <a:srcRect/>
          <a:stretch>
            <a:fillRect/>
          </a:stretch>
        </p:blipFill>
        <p:spPr bwMode="auto">
          <a:xfrm>
            <a:off x="5292080" y="1052736"/>
            <a:ext cx="3207107" cy="4536504"/>
          </a:xfrm>
          <a:prstGeom prst="rect">
            <a:avLst/>
          </a:prstGeom>
          <a:noFill/>
          <a:ln w="9525">
            <a:noFill/>
            <a:miter lim="800000"/>
            <a:headEnd/>
            <a:tailEnd/>
          </a:ln>
          <a:effectLst/>
        </p:spPr>
      </p:pic>
      <p:pic>
        <p:nvPicPr>
          <p:cNvPr id="51202" name="Picture 2"/>
          <p:cNvPicPr>
            <a:picLocks noChangeAspect="1" noChangeArrowheads="1"/>
          </p:cNvPicPr>
          <p:nvPr/>
        </p:nvPicPr>
        <p:blipFill>
          <a:blip r:embed="rId5" cstate="print"/>
          <a:srcRect/>
          <a:stretch>
            <a:fillRect/>
          </a:stretch>
        </p:blipFill>
        <p:spPr bwMode="auto">
          <a:xfrm>
            <a:off x="1043608" y="980727"/>
            <a:ext cx="3240360" cy="4658657"/>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6" name="Picture 2"/>
          <p:cNvPicPr>
            <a:picLocks noChangeAspect="1" noChangeArrowheads="1"/>
          </p:cNvPicPr>
          <p:nvPr/>
        </p:nvPicPr>
        <p:blipFill>
          <a:blip r:embed="rId3" cstate="print"/>
          <a:srcRect/>
          <a:stretch>
            <a:fillRect/>
          </a:stretch>
        </p:blipFill>
        <p:spPr bwMode="auto">
          <a:xfrm>
            <a:off x="1547664" y="980728"/>
            <a:ext cx="2808312" cy="4264474"/>
          </a:xfrm>
          <a:prstGeom prst="rect">
            <a:avLst/>
          </a:prstGeom>
          <a:noFill/>
          <a:ln w="9525">
            <a:noFill/>
            <a:miter lim="800000"/>
            <a:headEnd/>
            <a:tailEnd/>
          </a:ln>
          <a:effectLst/>
        </p:spPr>
      </p:pic>
      <p:pic>
        <p:nvPicPr>
          <p:cNvPr id="49154" name="Picture 2"/>
          <p:cNvPicPr>
            <a:picLocks noChangeAspect="1" noChangeArrowheads="1"/>
          </p:cNvPicPr>
          <p:nvPr/>
        </p:nvPicPr>
        <p:blipFill>
          <a:blip r:embed="rId4" cstate="print"/>
          <a:srcRect/>
          <a:stretch>
            <a:fillRect/>
          </a:stretch>
        </p:blipFill>
        <p:spPr bwMode="auto">
          <a:xfrm>
            <a:off x="4932040" y="980727"/>
            <a:ext cx="2980914" cy="4248473"/>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3" name="Рисунок 12"/>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47106" name="Picture 2"/>
          <p:cNvPicPr>
            <a:picLocks noChangeAspect="1" noChangeArrowheads="1"/>
          </p:cNvPicPr>
          <p:nvPr/>
        </p:nvPicPr>
        <p:blipFill>
          <a:blip r:embed="rId3" cstate="print"/>
          <a:srcRect/>
          <a:stretch>
            <a:fillRect/>
          </a:stretch>
        </p:blipFill>
        <p:spPr bwMode="auto">
          <a:xfrm>
            <a:off x="5148064" y="980728"/>
            <a:ext cx="2843808" cy="4145551"/>
          </a:xfrm>
          <a:prstGeom prst="rect">
            <a:avLst/>
          </a:prstGeom>
          <a:noFill/>
          <a:ln w="9525">
            <a:noFill/>
            <a:miter lim="800000"/>
            <a:headEnd/>
            <a:tailEnd/>
          </a:ln>
          <a:effectLst/>
        </p:spPr>
      </p:pic>
      <p:pic>
        <p:nvPicPr>
          <p:cNvPr id="50178" name="Picture 2"/>
          <p:cNvPicPr>
            <a:picLocks noChangeAspect="1" noChangeArrowheads="1"/>
          </p:cNvPicPr>
          <p:nvPr/>
        </p:nvPicPr>
        <p:blipFill>
          <a:blip r:embed="rId4" cstate="print"/>
          <a:srcRect/>
          <a:stretch>
            <a:fillRect/>
          </a:stretch>
        </p:blipFill>
        <p:spPr bwMode="auto">
          <a:xfrm>
            <a:off x="1115616" y="980729"/>
            <a:ext cx="2952328" cy="4197706"/>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6" name="Picture 1"/>
          <p:cNvPicPr>
            <a:picLocks noChangeAspect="1" noChangeArrowheads="1"/>
          </p:cNvPicPr>
          <p:nvPr/>
        </p:nvPicPr>
        <p:blipFill>
          <a:blip r:embed="rId2" cstate="print"/>
          <a:srcRect l="3354" r="2148" b="1597"/>
          <a:stretch>
            <a:fillRect/>
          </a:stretch>
        </p:blipFill>
        <p:spPr bwMode="auto">
          <a:xfrm>
            <a:off x="1331640" y="692696"/>
            <a:ext cx="2304058" cy="3330037"/>
          </a:xfrm>
          <a:prstGeom prst="rect">
            <a:avLst/>
          </a:prstGeom>
          <a:ln>
            <a:noFill/>
          </a:ln>
          <a:effectLst>
            <a:outerShdw blurRad="190500" algn="tl" rotWithShape="0">
              <a:srgbClr val="000000">
                <a:alpha val="70000"/>
              </a:srgbClr>
            </a:outerShdw>
          </a:effectLst>
        </p:spPr>
      </p:pic>
      <p:pic>
        <p:nvPicPr>
          <p:cNvPr id="8" name="Picture 1"/>
          <p:cNvPicPr>
            <a:picLocks noChangeAspect="1" noChangeArrowheads="1"/>
          </p:cNvPicPr>
          <p:nvPr/>
        </p:nvPicPr>
        <p:blipFill>
          <a:blip r:embed="rId3" cstate="print"/>
          <a:srcRect/>
          <a:stretch>
            <a:fillRect/>
          </a:stretch>
        </p:blipFill>
        <p:spPr bwMode="auto">
          <a:xfrm>
            <a:off x="4860032" y="692696"/>
            <a:ext cx="3528392" cy="2496428"/>
          </a:xfrm>
          <a:prstGeom prst="rect">
            <a:avLst/>
          </a:prstGeom>
          <a:ln>
            <a:noFill/>
          </a:ln>
          <a:effectLst>
            <a:outerShdw blurRad="190500" algn="tl" rotWithShape="0">
              <a:srgbClr val="000000">
                <a:alpha val="70000"/>
              </a:srgbClr>
            </a:outerShdw>
          </a:effectLst>
        </p:spPr>
      </p:pic>
      <p:pic>
        <p:nvPicPr>
          <p:cNvPr id="9" name="Picture 2"/>
          <p:cNvPicPr>
            <a:picLocks noChangeAspect="1" noChangeArrowheads="1"/>
          </p:cNvPicPr>
          <p:nvPr/>
        </p:nvPicPr>
        <p:blipFill>
          <a:blip r:embed="rId4" cstate="print"/>
          <a:srcRect l="21374" t="17808" r="47291"/>
          <a:stretch>
            <a:fillRect/>
          </a:stretch>
        </p:blipFill>
        <p:spPr bwMode="auto">
          <a:xfrm>
            <a:off x="5796136" y="3284984"/>
            <a:ext cx="2232248" cy="3119680"/>
          </a:xfrm>
          <a:prstGeom prst="rect">
            <a:avLst/>
          </a:prstGeom>
          <a:ln>
            <a:noFill/>
          </a:ln>
          <a:effectLst>
            <a:outerShdw blurRad="190500" algn="tl" rotWithShape="0">
              <a:srgbClr val="000000">
                <a:alpha val="70000"/>
              </a:srgbClr>
            </a:outerShdw>
          </a:effectLst>
        </p:spPr>
      </p:pic>
      <p:pic>
        <p:nvPicPr>
          <p:cNvPr id="10" name="Picture 2"/>
          <p:cNvPicPr>
            <a:picLocks noChangeAspect="1" noChangeArrowheads="1"/>
          </p:cNvPicPr>
          <p:nvPr/>
        </p:nvPicPr>
        <p:blipFill>
          <a:blip r:embed="rId5" cstate="print"/>
          <a:srcRect l="5877" t="18847" r="31584" b="2231"/>
          <a:stretch>
            <a:fillRect/>
          </a:stretch>
        </p:blipFill>
        <p:spPr bwMode="auto">
          <a:xfrm>
            <a:off x="971600" y="4221088"/>
            <a:ext cx="3240360" cy="2266286"/>
          </a:xfrm>
          <a:prstGeom prst="rect">
            <a:avLst/>
          </a:prstGeom>
          <a:ln>
            <a:noFill/>
          </a:ln>
          <a:effectLst>
            <a:outerShdw blurRad="190500" algn="tl" rotWithShape="0">
              <a:srgbClr val="000000">
                <a:alpha val="70000"/>
              </a:srgbClr>
            </a:outerShdw>
          </a:effectLst>
        </p:spPr>
      </p:pic>
      <p:pic>
        <p:nvPicPr>
          <p:cNvPr id="13" name="Рисунок 12"/>
          <p:cNvPicPr/>
          <p:nvPr/>
        </p:nvPicPr>
        <p:blipFill>
          <a:blip r:embed="rId6" cstate="print"/>
          <a:srcRect/>
          <a:stretch>
            <a:fillRect/>
          </a:stretch>
        </p:blipFill>
        <p:spPr bwMode="auto">
          <a:xfrm>
            <a:off x="0" y="0"/>
            <a:ext cx="1512168" cy="891267"/>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2" name="Рисунок 11" descr="C:\Users\Ернияз\Documents\11111\Аттестация үшін 17.02.2014\1103_364922_kz_pass_1.jpg"/>
          <p:cNvPicPr/>
          <p:nvPr/>
        </p:nvPicPr>
        <p:blipFill>
          <a:blip r:embed="rId2" cstate="print"/>
          <a:srcRect/>
          <a:stretch>
            <a:fillRect/>
          </a:stretch>
        </p:blipFill>
        <p:spPr bwMode="auto">
          <a:xfrm>
            <a:off x="4932040" y="3284984"/>
            <a:ext cx="3960440" cy="2952328"/>
          </a:xfrm>
          <a:prstGeom prst="rect">
            <a:avLst/>
          </a:prstGeom>
          <a:ln>
            <a:noFill/>
          </a:ln>
          <a:effectLst>
            <a:outerShdw blurRad="190500" algn="tl" rotWithShape="0">
              <a:srgbClr val="000000">
                <a:alpha val="70000"/>
              </a:srgbClr>
            </a:outerShdw>
          </a:effectLst>
        </p:spPr>
      </p:pic>
      <p:pic>
        <p:nvPicPr>
          <p:cNvPr id="13" name="Рисунок 12"/>
          <p:cNvPicPr/>
          <p:nvPr/>
        </p:nvPicPr>
        <p:blipFill>
          <a:blip r:embed="rId3" cstate="print"/>
          <a:srcRect/>
          <a:stretch>
            <a:fillRect/>
          </a:stretch>
        </p:blipFill>
        <p:spPr bwMode="auto">
          <a:xfrm>
            <a:off x="0" y="0"/>
            <a:ext cx="1512168" cy="891267"/>
          </a:xfrm>
          <a:prstGeom prst="rect">
            <a:avLst/>
          </a:prstGeom>
          <a:ln>
            <a:noFill/>
          </a:ln>
          <a:effectLst>
            <a:softEdge rad="112500"/>
          </a:effectLst>
        </p:spPr>
      </p:pic>
      <p:pic>
        <p:nvPicPr>
          <p:cNvPr id="52226" name="Picture 2" descr="C:\Users\Ернияз\Documents\Bluetooth Folder\Благодарность проекта urokimatematiki.ru №150422700 (1).jpg"/>
          <p:cNvPicPr>
            <a:picLocks noChangeAspect="1" noChangeArrowheads="1"/>
          </p:cNvPicPr>
          <p:nvPr/>
        </p:nvPicPr>
        <p:blipFill>
          <a:blip r:embed="rId4" cstate="print"/>
          <a:srcRect/>
          <a:stretch>
            <a:fillRect/>
          </a:stretch>
        </p:blipFill>
        <p:spPr bwMode="auto">
          <a:xfrm>
            <a:off x="-7643813" y="-13858874"/>
            <a:ext cx="3600000" cy="5094737"/>
          </a:xfrm>
          <a:prstGeom prst="rect">
            <a:avLst/>
          </a:prstGeom>
          <a:noFill/>
        </p:spPr>
      </p:pic>
      <p:pic>
        <p:nvPicPr>
          <p:cNvPr id="14" name="Picture 2"/>
          <p:cNvPicPr>
            <a:picLocks noChangeAspect="1" noChangeArrowheads="1"/>
          </p:cNvPicPr>
          <p:nvPr/>
        </p:nvPicPr>
        <p:blipFill>
          <a:blip r:embed="rId5" cstate="print"/>
          <a:srcRect l="2040"/>
          <a:stretch>
            <a:fillRect/>
          </a:stretch>
        </p:blipFill>
        <p:spPr bwMode="auto">
          <a:xfrm rot="5400000">
            <a:off x="1067611" y="236645"/>
            <a:ext cx="3024336" cy="4368486"/>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МҰҒАЛІМНІҢ КӘСІБИ ДАМУЫ</a:t>
            </a:r>
            <a:endParaRPr lang="ru-RU" sz="2000" i="1">
              <a:solidFill>
                <a:schemeClr val="bg1"/>
              </a:solidFill>
              <a:latin typeface="Times New Roman" pitchFamily="18" charset="0"/>
              <a:cs typeface="Times New Roman" pitchFamily="18" charset="0"/>
            </a:endParaRPr>
          </a:p>
        </p:txBody>
      </p:sp>
      <p:pic>
        <p:nvPicPr>
          <p:cNvPr id="12" name="Рисунок 11" descr="C:\Users\Ернияз\Documents\11111\Аттестация үшін 17.02.2014\1103_364922_kz_pass_1.jpg"/>
          <p:cNvPicPr/>
          <p:nvPr/>
        </p:nvPicPr>
        <p:blipFill>
          <a:blip r:embed="rId2" cstate="print"/>
          <a:srcRect/>
          <a:stretch>
            <a:fillRect/>
          </a:stretch>
        </p:blipFill>
        <p:spPr bwMode="auto">
          <a:xfrm>
            <a:off x="1187624" y="4437112"/>
            <a:ext cx="3168352" cy="2204864"/>
          </a:xfrm>
          <a:prstGeom prst="rect">
            <a:avLst/>
          </a:prstGeom>
          <a:ln>
            <a:noFill/>
          </a:ln>
          <a:effectLst>
            <a:outerShdw blurRad="190500" algn="tl" rotWithShape="0">
              <a:srgbClr val="000000">
                <a:alpha val="70000"/>
              </a:srgbClr>
            </a:outerShdw>
          </a:effectLst>
        </p:spPr>
      </p:pic>
      <p:pic>
        <p:nvPicPr>
          <p:cNvPr id="13" name="Рисунок 12"/>
          <p:cNvPicPr/>
          <p:nvPr/>
        </p:nvPicPr>
        <p:blipFill>
          <a:blip r:embed="rId3" cstate="print"/>
          <a:srcRect/>
          <a:stretch>
            <a:fillRect/>
          </a:stretch>
        </p:blipFill>
        <p:spPr bwMode="auto">
          <a:xfrm>
            <a:off x="0" y="0"/>
            <a:ext cx="1512168" cy="891267"/>
          </a:xfrm>
          <a:prstGeom prst="rect">
            <a:avLst/>
          </a:prstGeom>
          <a:ln>
            <a:noFill/>
          </a:ln>
          <a:effectLst>
            <a:softEdge rad="112500"/>
          </a:effectLst>
        </p:spPr>
      </p:pic>
      <p:pic>
        <p:nvPicPr>
          <p:cNvPr id="52226" name="Picture 2" descr="C:\Users\Ернияз\Documents\Bluetooth Folder\Благодарность проекта urokimatematiki.ru №150422700 (1).jpg"/>
          <p:cNvPicPr>
            <a:picLocks noChangeAspect="1" noChangeArrowheads="1"/>
          </p:cNvPicPr>
          <p:nvPr/>
        </p:nvPicPr>
        <p:blipFill>
          <a:blip r:embed="rId4" cstate="print"/>
          <a:srcRect/>
          <a:stretch>
            <a:fillRect/>
          </a:stretch>
        </p:blipFill>
        <p:spPr bwMode="auto">
          <a:xfrm>
            <a:off x="-7643813" y="-13858874"/>
            <a:ext cx="3600000" cy="5094737"/>
          </a:xfrm>
          <a:prstGeom prst="rect">
            <a:avLst/>
          </a:prstGeom>
          <a:noFill/>
        </p:spPr>
      </p:pic>
      <p:pic>
        <p:nvPicPr>
          <p:cNvPr id="52227" name="Picture 3"/>
          <p:cNvPicPr>
            <a:picLocks noChangeAspect="1" noChangeArrowheads="1"/>
          </p:cNvPicPr>
          <p:nvPr/>
        </p:nvPicPr>
        <p:blipFill>
          <a:blip r:embed="rId5" cstate="print"/>
          <a:srcRect/>
          <a:stretch>
            <a:fillRect/>
          </a:stretch>
        </p:blipFill>
        <p:spPr bwMode="auto">
          <a:xfrm>
            <a:off x="4932040" y="764704"/>
            <a:ext cx="2833426" cy="4009878"/>
          </a:xfrm>
          <a:prstGeom prst="rect">
            <a:avLst/>
          </a:prstGeom>
          <a:noFill/>
          <a:ln w="9525">
            <a:noFill/>
            <a:miter lim="800000"/>
            <a:headEnd/>
            <a:tailEnd/>
          </a:ln>
          <a:effectLst/>
        </p:spPr>
      </p:pic>
      <p:pic>
        <p:nvPicPr>
          <p:cNvPr id="52228" name="Picture 4"/>
          <p:cNvPicPr>
            <a:picLocks noChangeAspect="1" noChangeArrowheads="1"/>
          </p:cNvPicPr>
          <p:nvPr/>
        </p:nvPicPr>
        <p:blipFill>
          <a:blip r:embed="rId6" cstate="print"/>
          <a:srcRect/>
          <a:stretch>
            <a:fillRect/>
          </a:stretch>
        </p:blipFill>
        <p:spPr bwMode="auto">
          <a:xfrm>
            <a:off x="1331640" y="620688"/>
            <a:ext cx="2572166" cy="3640141"/>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287338" y="731838"/>
          <a:ext cx="8677181" cy="5550433"/>
        </p:xfrm>
        <a:graphic>
          <a:graphicData uri="http://schemas.openxmlformats.org/drawingml/2006/table">
            <a:tbl>
              <a:tblPr firstRow="1" bandRow="1">
                <a:tableStyleId>{5C22544A-7EE6-4342-B048-85BDC9FD1C3A}</a:tableStyleId>
              </a:tblPr>
              <a:tblGrid>
                <a:gridCol w="2151942"/>
                <a:gridCol w="6525239"/>
              </a:tblGrid>
              <a:tr h="704125">
                <a:tc>
                  <a:txBody>
                    <a:bodyPr/>
                    <a:lstStyle/>
                    <a:p>
                      <a:pPr algn="ctr"/>
                      <a:r>
                        <a:rPr lang="ru-RU" sz="2000" dirty="0" smtClean="0">
                          <a:latin typeface="Times New Roman" pitchFamily="18" charset="0"/>
                          <a:cs typeface="Times New Roman" pitchFamily="18" charset="0"/>
                        </a:rPr>
                        <a:t>ІС</a:t>
                      </a:r>
                      <a:r>
                        <a:rPr lang="ru-RU" sz="2000" baseline="0" dirty="0" smtClean="0">
                          <a:latin typeface="Times New Roman" pitchFamily="18" charset="0"/>
                          <a:cs typeface="Times New Roman" pitchFamily="18" charset="0"/>
                        </a:rPr>
                        <a:t> - ШАРА</a:t>
                      </a:r>
                      <a:endParaRPr lang="ru-RU" sz="2000" dirty="0">
                        <a:latin typeface="Times New Roman" pitchFamily="18" charset="0"/>
                        <a:cs typeface="Times New Roman" pitchFamily="18" charset="0"/>
                      </a:endParaRPr>
                    </a:p>
                  </a:txBody>
                  <a:tcPr marL="91447" marR="91447" marT="45714" marB="4571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000" dirty="0" smtClean="0">
                          <a:latin typeface="Times New Roman" pitchFamily="18" charset="0"/>
                          <a:cs typeface="Times New Roman" pitchFamily="18" charset="0"/>
                        </a:rPr>
                        <a:t>НӘТИЖЕ</a:t>
                      </a:r>
                    </a:p>
                  </a:txBody>
                  <a:tcPr marL="91447" marR="91447" marT="45714" marB="45714"/>
                </a:tc>
              </a:tr>
              <a:tr h="4729341">
                <a:tc>
                  <a:txBody>
                    <a:bodyPr/>
                    <a:lstStyle/>
                    <a:p>
                      <a:endParaRPr lang="kk-KZ" sz="1600" dirty="0" smtClean="0">
                        <a:solidFill>
                          <a:srgbClr val="002060"/>
                        </a:solidFill>
                        <a:latin typeface="Times New Roman" pitchFamily="18" charset="0"/>
                        <a:cs typeface="Times New Roman" pitchFamily="18" charset="0"/>
                      </a:endParaRPr>
                    </a:p>
                    <a:p>
                      <a:pPr algn="ctr"/>
                      <a:r>
                        <a:rPr lang="kk-KZ" sz="2000" b="1" dirty="0" smtClean="0">
                          <a:solidFill>
                            <a:srgbClr val="002060"/>
                          </a:solidFill>
                          <a:latin typeface="Times New Roman" pitchFamily="18" charset="0"/>
                          <a:cs typeface="Times New Roman" pitchFamily="18" charset="0"/>
                        </a:rPr>
                        <a:t>Басылымдар</a:t>
                      </a:r>
                      <a:endParaRPr lang="ru-RU" sz="2000" b="1" dirty="0">
                        <a:solidFill>
                          <a:srgbClr val="002060"/>
                        </a:solidFill>
                        <a:latin typeface="Times New Roman" pitchFamily="18" charset="0"/>
                        <a:cs typeface="Times New Roman" pitchFamily="18" charset="0"/>
                      </a:endParaRPr>
                    </a:p>
                  </a:txBody>
                  <a:tcPr marL="91447" marR="91447" marT="45714" marB="45714"/>
                </a:tc>
                <a:tc>
                  <a:txBody>
                    <a:bodyPr/>
                    <a:lstStyle/>
                    <a:p>
                      <a:pPr lvl="0">
                        <a:buFont typeface="Arial" pitchFamily="34" charset="0"/>
                        <a:buNone/>
                      </a:pPr>
                      <a:endParaRPr lang="kk-KZ" sz="1400" i="1"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800" kern="1200" dirty="0" smtClean="0">
                          <a:solidFill>
                            <a:srgbClr val="002060"/>
                          </a:solidFill>
                          <a:latin typeface="Times New Roman" pitchFamily="18" charset="0"/>
                          <a:ea typeface="+mn-ea"/>
                          <a:cs typeface="Times New Roman" pitchFamily="18" charset="0"/>
                        </a:rPr>
                        <a:t>2020 жыл "Болашаққа </a:t>
                      </a:r>
                      <a:r>
                        <a:rPr lang="kk-KZ" sz="1800" kern="1200" dirty="0" smtClean="0">
                          <a:solidFill>
                            <a:srgbClr val="002060"/>
                          </a:solidFill>
                          <a:latin typeface="Times New Roman" pitchFamily="18" charset="0"/>
                          <a:ea typeface="+mn-ea"/>
                          <a:cs typeface="Times New Roman" pitchFamily="18" charset="0"/>
                        </a:rPr>
                        <a:t>бағыт" </a:t>
                      </a:r>
                      <a:r>
                        <a:rPr lang="kk-KZ" sz="1800" kern="1200" dirty="0" smtClean="0">
                          <a:solidFill>
                            <a:srgbClr val="002060"/>
                          </a:solidFill>
                          <a:latin typeface="Times New Roman" pitchFamily="18" charset="0"/>
                          <a:ea typeface="+mn-ea"/>
                          <a:cs typeface="Times New Roman" pitchFamily="18" charset="0"/>
                        </a:rPr>
                        <a:t>Республикалық ғылыми-әдістемелік педагогикалық журналы №3 " Екі айнымалысы бар теңдеулер жүйесін шешу"</a:t>
                      </a:r>
                      <a:endParaRPr lang="ru-RU" sz="180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800" kern="1200" dirty="0" smtClean="0">
                          <a:solidFill>
                            <a:srgbClr val="002060"/>
                          </a:solidFill>
                          <a:latin typeface="Times New Roman" pitchFamily="18" charset="0"/>
                          <a:ea typeface="+mn-ea"/>
                          <a:cs typeface="Times New Roman" pitchFamily="18" charset="0"/>
                        </a:rPr>
                        <a:t>2020 жыл «Bіlіm. Ǵylym. Innovatsııa»</a:t>
                      </a:r>
                      <a:r>
                        <a:rPr lang="kk-KZ" sz="1800" b="1" kern="1200" dirty="0" smtClean="0">
                          <a:solidFill>
                            <a:srgbClr val="002060"/>
                          </a:solidFill>
                          <a:latin typeface="Times New Roman" pitchFamily="18" charset="0"/>
                          <a:ea typeface="+mn-ea"/>
                          <a:cs typeface="Times New Roman" pitchFamily="18" charset="0"/>
                        </a:rPr>
                        <a:t> </a:t>
                      </a:r>
                      <a:r>
                        <a:rPr lang="kk-KZ" sz="1800" kern="1200" dirty="0" smtClean="0">
                          <a:solidFill>
                            <a:srgbClr val="002060"/>
                          </a:solidFill>
                          <a:latin typeface="Times New Roman" pitchFamily="18" charset="0"/>
                          <a:ea typeface="+mn-ea"/>
                          <a:cs typeface="Times New Roman" pitchFamily="18" charset="0"/>
                        </a:rPr>
                        <a:t>республикалық ғылыми-әдістемелік интернет журналы "Үшбұрыштарды шешу"</a:t>
                      </a:r>
                      <a:endParaRPr lang="kk-KZ" sz="1600" i="0" kern="1200" dirty="0" smtClean="0">
                        <a:solidFill>
                          <a:srgbClr val="002060"/>
                        </a:solidFill>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kk-KZ" sz="1600" i="0" kern="1200" dirty="0" smtClean="0">
                          <a:solidFill>
                            <a:srgbClr val="002060"/>
                          </a:solidFill>
                          <a:latin typeface="Times New Roman" pitchFamily="18" charset="0"/>
                          <a:ea typeface="+mn-ea"/>
                          <a:cs typeface="Times New Roman" pitchFamily="18" charset="0"/>
                        </a:rPr>
                        <a:t>2020 жыл  </a:t>
                      </a:r>
                      <a:r>
                        <a:rPr lang="kk-KZ" sz="1600" kern="1200" dirty="0" smtClean="0">
                          <a:solidFill>
                            <a:schemeClr val="dk1"/>
                          </a:solidFill>
                          <a:latin typeface="Times New Roman" pitchFamily="18" charset="0"/>
                          <a:ea typeface="+mn-ea"/>
                          <a:cs typeface="Times New Roman" pitchFamily="18" charset="0"/>
                        </a:rPr>
                        <a:t> </a:t>
                      </a:r>
                      <a:r>
                        <a:rPr lang="kk-KZ" sz="1600" kern="1200" dirty="0" smtClean="0">
                          <a:solidFill>
                            <a:srgbClr val="002060"/>
                          </a:solidFill>
                          <a:latin typeface="Times New Roman" pitchFamily="18" charset="0"/>
                          <a:ea typeface="+mn-ea"/>
                          <a:cs typeface="Times New Roman" pitchFamily="18" charset="0"/>
                        </a:rPr>
                        <a:t>Ұстаз тілегі" Республикалық ғылыми әдістемелік орталығының сайты "Комбинаториканың негізгі ұғымдары мен ережелері" Сертификат №</a:t>
                      </a:r>
                      <a:r>
                        <a:rPr lang="en-US" sz="1600" kern="1200" dirty="0" smtClean="0">
                          <a:solidFill>
                            <a:srgbClr val="002060"/>
                          </a:solidFill>
                          <a:latin typeface="Times New Roman" pitchFamily="18" charset="0"/>
                          <a:ea typeface="+mn-ea"/>
                          <a:cs typeface="Times New Roman" pitchFamily="18" charset="0"/>
                        </a:rPr>
                        <a:t>MS-204702</a:t>
                      </a:r>
                      <a:endParaRPr lang="kk-KZ" sz="1600" i="0"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600" i="0" kern="1200" dirty="0" smtClean="0">
                          <a:solidFill>
                            <a:srgbClr val="002060"/>
                          </a:solidFill>
                          <a:latin typeface="Times New Roman" pitchFamily="18" charset="0"/>
                          <a:ea typeface="+mn-ea"/>
                          <a:cs typeface="Times New Roman" pitchFamily="18" charset="0"/>
                        </a:rPr>
                        <a:t>2018 жыл "Ziatker.kz" ұстаздарға арналған республикалық сайтына материалдар жібергені үшін Сертификат берілді. №C-1546798979, №C-1546799625, №C-1546801967, №С-1546803486, №С-1546803776. Мекен жайы: </a:t>
                      </a:r>
                      <a:r>
                        <a:rPr lang="kk-KZ" sz="1600" i="0" u="sng" kern="1200" dirty="0" smtClean="0">
                          <a:solidFill>
                            <a:srgbClr val="002060"/>
                          </a:solidFill>
                          <a:latin typeface="Times New Roman" pitchFamily="18" charset="0"/>
                          <a:ea typeface="+mn-ea"/>
                          <a:cs typeface="Times New Roman" pitchFamily="18" charset="0"/>
                          <a:hlinkClick r:id="rId2"/>
                        </a:rPr>
                        <a:t>http://ziatker.kz/</a:t>
                      </a:r>
                      <a:endParaRPr lang="ru-RU" sz="1600" i="1" kern="1200" dirty="0" smtClean="0">
                        <a:solidFill>
                          <a:srgbClr val="002060"/>
                        </a:solidFill>
                        <a:latin typeface="Times New Roman" pitchFamily="18" charset="0"/>
                        <a:ea typeface="+mn-ea"/>
                        <a:cs typeface="Times New Roman" pitchFamily="18" charset="0"/>
                      </a:endParaRPr>
                    </a:p>
                    <a:p>
                      <a:pPr lvl="0">
                        <a:buFont typeface="Arial" pitchFamily="34" charset="0"/>
                        <a:buChar char="•"/>
                      </a:pPr>
                      <a:r>
                        <a:rPr lang="kk-KZ" sz="1600" i="0" kern="1200" dirty="0" smtClean="0">
                          <a:solidFill>
                            <a:srgbClr val="002060"/>
                          </a:solidFill>
                          <a:latin typeface="Times New Roman" pitchFamily="18" charset="0"/>
                          <a:ea typeface="+mn-ea"/>
                          <a:cs typeface="Times New Roman" pitchFamily="18" charset="0"/>
                        </a:rPr>
                        <a:t>2017 жылы.  «Оқушылардың математикалық таным негіздерін меңгеруге және тиісті дағдыларын қалыптастыруына мүмкіндік жасау» әдістемелік құрал.</a:t>
                      </a:r>
                      <a:endParaRPr lang="ru-RU" sz="1600" i="1" kern="1200" dirty="0" smtClean="0">
                        <a:solidFill>
                          <a:srgbClr val="002060"/>
                        </a:solidFill>
                        <a:latin typeface="Times New Roman" pitchFamily="18" charset="0"/>
                        <a:ea typeface="+mn-ea"/>
                        <a:cs typeface="Times New Roman" pitchFamily="18" charset="0"/>
                      </a:endParaRPr>
                    </a:p>
                    <a:p>
                      <a:pPr lvl="0" algn="just">
                        <a:buFont typeface="Arial" pitchFamily="34" charset="0"/>
                        <a:buChar char="•"/>
                      </a:pPr>
                      <a:r>
                        <a:rPr lang="kk-KZ" sz="1600" kern="1200" dirty="0" smtClean="0">
                          <a:solidFill>
                            <a:srgbClr val="002060"/>
                          </a:solidFill>
                          <a:latin typeface="Times New Roman" pitchFamily="18" charset="0"/>
                          <a:ea typeface="+mn-ea"/>
                          <a:cs typeface="Times New Roman" pitchFamily="18" charset="0"/>
                        </a:rPr>
                        <a:t>2017 жыл. "Edulife.kz" ұстаздарға арналған республикалық сайтына материалдар жібергені үшін Сертификат берілді. №46666, №46672, №46676, 46691. Мекен жайы: </a:t>
                      </a:r>
                      <a:r>
                        <a:rPr lang="kk-KZ" sz="1600" u="sng" kern="1200" dirty="0" smtClean="0">
                          <a:solidFill>
                            <a:srgbClr val="002060"/>
                          </a:solidFill>
                          <a:latin typeface="Times New Roman" pitchFamily="18" charset="0"/>
                          <a:ea typeface="+mn-ea"/>
                          <a:cs typeface="Times New Roman" pitchFamily="18" charset="0"/>
                          <a:hlinkClick r:id="rId2"/>
                        </a:rPr>
                        <a:t>http://edulife.kz/</a:t>
                      </a:r>
                      <a:endParaRPr lang="ru-RU" sz="1600" kern="1200" dirty="0" smtClean="0">
                        <a:solidFill>
                          <a:srgbClr val="002060"/>
                        </a:solidFill>
                        <a:latin typeface="Times New Roman" pitchFamily="18" charset="0"/>
                        <a:ea typeface="+mn-ea"/>
                        <a:cs typeface="Times New Roman" pitchFamily="18" charset="0"/>
                      </a:endParaRPr>
                    </a:p>
                  </a:txBody>
                  <a:tcPr marL="91447" marR="91447" marT="45714" marB="45714"/>
                </a:tc>
              </a:tr>
            </a:tbl>
          </a:graphicData>
        </a:graphic>
      </p:graphicFrame>
      <p:sp>
        <p:nvSpPr>
          <p:cNvPr id="17425"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dirty="0">
                <a:solidFill>
                  <a:schemeClr val="bg1"/>
                </a:solidFill>
                <a:latin typeface="Times New Roman" pitchFamily="18" charset="0"/>
                <a:cs typeface="Times New Roman" pitchFamily="18" charset="0"/>
              </a:rPr>
              <a:t>КӘСІБИ ШЕБЕРЛІК НӘТИЖЕСІ </a:t>
            </a:r>
            <a:endParaRPr lang="ru-RU" sz="2000" i="1" dirty="0">
              <a:solidFill>
                <a:schemeClr val="bg1"/>
              </a:solidFill>
              <a:latin typeface="Times New Roman" pitchFamily="18" charset="0"/>
              <a:cs typeface="Times New Roman" pitchFamily="18" charset="0"/>
            </a:endParaRPr>
          </a:p>
        </p:txBody>
      </p:sp>
      <p:pic>
        <p:nvPicPr>
          <p:cNvPr id="7" name="Рисунок 6"/>
          <p:cNvPicPr/>
          <p:nvPr/>
        </p:nvPicPr>
        <p:blipFill>
          <a:blip r:embed="rId3" cstate="print"/>
          <a:srcRect/>
          <a:stretch>
            <a:fillRect/>
          </a:stretch>
        </p:blipFill>
        <p:spPr bwMode="auto">
          <a:xfrm>
            <a:off x="0" y="0"/>
            <a:ext cx="1512168" cy="891267"/>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КӘСІБИ ШЕБЕРЛІК НӘТИЖЕСІ </a:t>
            </a:r>
            <a:endParaRPr lang="ru-RU" sz="2000" i="1">
              <a:solidFill>
                <a:schemeClr val="bg1"/>
              </a:solidFill>
              <a:latin typeface="Times New Roman" pitchFamily="18" charset="0"/>
              <a:cs typeface="Times New Roman" pitchFamily="18" charset="0"/>
            </a:endParaRPr>
          </a:p>
        </p:txBody>
      </p:sp>
      <p:pic>
        <p:nvPicPr>
          <p:cNvPr id="10" name="Рисунок 9"/>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53251" name="Picture 3"/>
          <p:cNvPicPr>
            <a:picLocks noChangeAspect="1" noChangeArrowheads="1"/>
          </p:cNvPicPr>
          <p:nvPr/>
        </p:nvPicPr>
        <p:blipFill>
          <a:blip r:embed="rId3" cstate="print"/>
          <a:srcRect/>
          <a:stretch>
            <a:fillRect/>
          </a:stretch>
        </p:blipFill>
        <p:spPr bwMode="auto">
          <a:xfrm>
            <a:off x="467544" y="836712"/>
            <a:ext cx="2088232" cy="2951316"/>
          </a:xfrm>
          <a:prstGeom prst="rect">
            <a:avLst/>
          </a:prstGeom>
          <a:noFill/>
          <a:ln w="9525">
            <a:noFill/>
            <a:miter lim="800000"/>
            <a:headEnd/>
            <a:tailEnd/>
          </a:ln>
          <a:effectLst/>
        </p:spPr>
      </p:pic>
      <p:pic>
        <p:nvPicPr>
          <p:cNvPr id="53252" name="Picture 4"/>
          <p:cNvPicPr>
            <a:picLocks noChangeAspect="1" noChangeArrowheads="1"/>
          </p:cNvPicPr>
          <p:nvPr/>
        </p:nvPicPr>
        <p:blipFill>
          <a:blip r:embed="rId4" cstate="print"/>
          <a:srcRect/>
          <a:stretch>
            <a:fillRect/>
          </a:stretch>
        </p:blipFill>
        <p:spPr bwMode="auto">
          <a:xfrm>
            <a:off x="3059832" y="980728"/>
            <a:ext cx="2139898" cy="3024336"/>
          </a:xfrm>
          <a:prstGeom prst="rect">
            <a:avLst/>
          </a:prstGeom>
          <a:noFill/>
          <a:ln w="9525">
            <a:noFill/>
            <a:miter lim="800000"/>
            <a:headEnd/>
            <a:tailEnd/>
          </a:ln>
          <a:effectLst/>
        </p:spPr>
      </p:pic>
      <p:pic>
        <p:nvPicPr>
          <p:cNvPr id="53253" name="Picture 5"/>
          <p:cNvPicPr>
            <a:picLocks noChangeAspect="1" noChangeArrowheads="1"/>
          </p:cNvPicPr>
          <p:nvPr/>
        </p:nvPicPr>
        <p:blipFill>
          <a:blip r:embed="rId5" cstate="print"/>
          <a:srcRect/>
          <a:stretch>
            <a:fillRect/>
          </a:stretch>
        </p:blipFill>
        <p:spPr bwMode="auto">
          <a:xfrm>
            <a:off x="5652120" y="908720"/>
            <a:ext cx="1987049" cy="2808312"/>
          </a:xfrm>
          <a:prstGeom prst="rect">
            <a:avLst/>
          </a:prstGeom>
          <a:noFill/>
          <a:ln w="9525">
            <a:noFill/>
            <a:miter lim="800000"/>
            <a:headEnd/>
            <a:tailEnd/>
          </a:ln>
          <a:effectLst/>
        </p:spPr>
      </p:pic>
      <p:pic>
        <p:nvPicPr>
          <p:cNvPr id="53254" name="Picture 6"/>
          <p:cNvPicPr>
            <a:picLocks noChangeAspect="1" noChangeArrowheads="1"/>
          </p:cNvPicPr>
          <p:nvPr/>
        </p:nvPicPr>
        <p:blipFill>
          <a:blip r:embed="rId6" cstate="print"/>
          <a:srcRect/>
          <a:stretch>
            <a:fillRect/>
          </a:stretch>
        </p:blipFill>
        <p:spPr bwMode="auto">
          <a:xfrm>
            <a:off x="4499992" y="3789040"/>
            <a:ext cx="2016224" cy="2849545"/>
          </a:xfrm>
          <a:prstGeom prst="rect">
            <a:avLst/>
          </a:prstGeom>
          <a:noFill/>
          <a:ln w="9525">
            <a:noFill/>
            <a:miter lim="800000"/>
            <a:headEnd/>
            <a:tailEnd/>
          </a:ln>
          <a:effectLst/>
        </p:spPr>
      </p:pic>
      <p:pic>
        <p:nvPicPr>
          <p:cNvPr id="53255" name="Picture 7"/>
          <p:cNvPicPr>
            <a:picLocks noChangeAspect="1" noChangeArrowheads="1"/>
          </p:cNvPicPr>
          <p:nvPr/>
        </p:nvPicPr>
        <p:blipFill>
          <a:blip r:embed="rId7" cstate="print"/>
          <a:srcRect/>
          <a:stretch>
            <a:fillRect/>
          </a:stretch>
        </p:blipFill>
        <p:spPr bwMode="auto">
          <a:xfrm>
            <a:off x="2123728" y="3933056"/>
            <a:ext cx="1944216" cy="2747776"/>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КӘСІБИ ШЕБЕРЛІК НӘТИЖЕСІ </a:t>
            </a:r>
            <a:endParaRPr lang="ru-RU" sz="2000" i="1">
              <a:solidFill>
                <a:schemeClr val="bg1"/>
              </a:solidFill>
              <a:latin typeface="Times New Roman" pitchFamily="18" charset="0"/>
              <a:cs typeface="Times New Roman" pitchFamily="18" charset="0"/>
            </a:endParaRPr>
          </a:p>
        </p:txBody>
      </p:sp>
      <p:pic>
        <p:nvPicPr>
          <p:cNvPr id="10" name="Рисунок 9"/>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11" name="Picture 2"/>
          <p:cNvPicPr>
            <a:picLocks noChangeAspect="1" noChangeArrowheads="1"/>
          </p:cNvPicPr>
          <p:nvPr/>
        </p:nvPicPr>
        <p:blipFill>
          <a:blip r:embed="rId3" cstate="print"/>
          <a:srcRect/>
          <a:stretch>
            <a:fillRect/>
          </a:stretch>
        </p:blipFill>
        <p:spPr bwMode="auto">
          <a:xfrm>
            <a:off x="1763688" y="1340768"/>
            <a:ext cx="6048672" cy="4276143"/>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Ернияз\Desktop\Дарын Т грамота\46666.jpg"/>
          <p:cNvPicPr>
            <a:picLocks noChangeAspect="1" noChangeArrowheads="1"/>
          </p:cNvPicPr>
          <p:nvPr/>
        </p:nvPicPr>
        <p:blipFill>
          <a:blip r:embed="rId2" cstate="print"/>
          <a:srcRect/>
          <a:stretch>
            <a:fillRect/>
          </a:stretch>
        </p:blipFill>
        <p:spPr bwMode="auto">
          <a:xfrm>
            <a:off x="1043608" y="980728"/>
            <a:ext cx="2843213" cy="2028825"/>
          </a:xfrm>
          <a:prstGeom prst="rect">
            <a:avLst/>
          </a:prstGeom>
          <a:ln>
            <a:noFill/>
          </a:ln>
          <a:effectLst>
            <a:outerShdw blurRad="190500" algn="tl" rotWithShape="0">
              <a:srgbClr val="000000">
                <a:alpha val="70000"/>
              </a:srgbClr>
            </a:outerShdw>
          </a:effectLst>
        </p:spPr>
      </p:pic>
      <p:sp>
        <p:nvSpPr>
          <p:cNvPr id="20483"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КӘСІБИ ШЕБЕРЛІК НӘТИЖЕСІ </a:t>
            </a:r>
            <a:endParaRPr lang="ru-RU" sz="2000" i="1">
              <a:solidFill>
                <a:schemeClr val="bg1"/>
              </a:solidFill>
              <a:latin typeface="Times New Roman" pitchFamily="18" charset="0"/>
              <a:cs typeface="Times New Roman" pitchFamily="18" charset="0"/>
            </a:endParaRPr>
          </a:p>
        </p:txBody>
      </p:sp>
      <p:pic>
        <p:nvPicPr>
          <p:cNvPr id="5" name="Picture 3" descr="C:\Users\Ернияз\Desktop\Дарын Т грамота\46672.jpg"/>
          <p:cNvPicPr>
            <a:picLocks noChangeAspect="1" noChangeArrowheads="1"/>
          </p:cNvPicPr>
          <p:nvPr/>
        </p:nvPicPr>
        <p:blipFill>
          <a:blip r:embed="rId3" cstate="print"/>
          <a:srcRect/>
          <a:stretch>
            <a:fillRect/>
          </a:stretch>
        </p:blipFill>
        <p:spPr bwMode="auto">
          <a:xfrm>
            <a:off x="4932040" y="908720"/>
            <a:ext cx="2735263" cy="2003425"/>
          </a:xfrm>
          <a:prstGeom prst="rect">
            <a:avLst/>
          </a:prstGeom>
          <a:ln>
            <a:noFill/>
          </a:ln>
          <a:effectLst>
            <a:outerShdw blurRad="190500" algn="tl" rotWithShape="0">
              <a:srgbClr val="000000">
                <a:alpha val="70000"/>
              </a:srgbClr>
            </a:outerShdw>
          </a:effectLst>
        </p:spPr>
      </p:pic>
      <p:pic>
        <p:nvPicPr>
          <p:cNvPr id="6" name="Picture 2" descr="C:\Users\Ернияз\Desktop\Дарын Т грамота\46676.jpg"/>
          <p:cNvPicPr>
            <a:picLocks noChangeAspect="1" noChangeArrowheads="1"/>
          </p:cNvPicPr>
          <p:nvPr/>
        </p:nvPicPr>
        <p:blipFill>
          <a:blip r:embed="rId4" cstate="print"/>
          <a:srcRect/>
          <a:stretch>
            <a:fillRect/>
          </a:stretch>
        </p:blipFill>
        <p:spPr bwMode="auto">
          <a:xfrm>
            <a:off x="4932040" y="3573016"/>
            <a:ext cx="2747962" cy="1960562"/>
          </a:xfrm>
          <a:prstGeom prst="rect">
            <a:avLst/>
          </a:prstGeom>
          <a:ln>
            <a:noFill/>
          </a:ln>
          <a:effectLst>
            <a:outerShdw blurRad="190500" algn="tl" rotWithShape="0">
              <a:srgbClr val="000000">
                <a:alpha val="70000"/>
              </a:srgbClr>
            </a:outerShdw>
          </a:effectLst>
        </p:spPr>
      </p:pic>
      <p:pic>
        <p:nvPicPr>
          <p:cNvPr id="7" name="Picture 3" descr="C:\Users\Ернияз\Desktop\Дарын Т грамота\46691.jpg"/>
          <p:cNvPicPr>
            <a:picLocks noChangeAspect="1" noChangeArrowheads="1"/>
          </p:cNvPicPr>
          <p:nvPr/>
        </p:nvPicPr>
        <p:blipFill>
          <a:blip r:embed="rId5" cstate="print"/>
          <a:srcRect/>
          <a:stretch>
            <a:fillRect/>
          </a:stretch>
        </p:blipFill>
        <p:spPr bwMode="auto">
          <a:xfrm>
            <a:off x="1115616" y="3573016"/>
            <a:ext cx="2735263" cy="1976437"/>
          </a:xfrm>
          <a:prstGeom prst="rect">
            <a:avLst/>
          </a:prstGeom>
          <a:ln>
            <a:noFill/>
          </a:ln>
          <a:effectLst>
            <a:outerShdw blurRad="190500" algn="tl" rotWithShape="0">
              <a:srgbClr val="000000">
                <a:alpha val="70000"/>
              </a:srgbClr>
            </a:outerShdw>
          </a:effectLst>
        </p:spPr>
      </p:pic>
      <p:pic>
        <p:nvPicPr>
          <p:cNvPr id="10" name="Рисунок 9"/>
          <p:cNvPicPr/>
          <p:nvPr/>
        </p:nvPicPr>
        <p:blipFill>
          <a:blip r:embed="rId6" cstate="print"/>
          <a:srcRect/>
          <a:stretch>
            <a:fillRect/>
          </a:stretch>
        </p:blipFill>
        <p:spPr bwMode="auto">
          <a:xfrm>
            <a:off x="0" y="0"/>
            <a:ext cx="1512168" cy="891267"/>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287338" y="1557338"/>
          <a:ext cx="8677181" cy="2355340"/>
        </p:xfrm>
        <a:graphic>
          <a:graphicData uri="http://schemas.openxmlformats.org/drawingml/2006/table">
            <a:tbl>
              <a:tblPr firstRow="1" bandRow="1">
                <a:tableStyleId>{5C22544A-7EE6-4342-B048-85BDC9FD1C3A}</a:tableStyleId>
              </a:tblPr>
              <a:tblGrid>
                <a:gridCol w="2353368"/>
                <a:gridCol w="6323813"/>
              </a:tblGrid>
              <a:tr h="679443">
                <a:tc>
                  <a:txBody>
                    <a:bodyPr/>
                    <a:lstStyle/>
                    <a:p>
                      <a:pPr algn="ctr"/>
                      <a:r>
                        <a:rPr lang="ru-RU" sz="2000" dirty="0" smtClean="0">
                          <a:latin typeface="Times New Roman" pitchFamily="18" charset="0"/>
                          <a:cs typeface="Times New Roman" pitchFamily="18" charset="0"/>
                        </a:rPr>
                        <a:t>ІС</a:t>
                      </a:r>
                      <a:r>
                        <a:rPr lang="ru-RU" sz="2000" baseline="0" dirty="0" smtClean="0">
                          <a:latin typeface="Times New Roman" pitchFamily="18" charset="0"/>
                          <a:cs typeface="Times New Roman" pitchFamily="18" charset="0"/>
                        </a:rPr>
                        <a:t> - ШАРА</a:t>
                      </a:r>
                      <a:endParaRPr lang="ru-RU" sz="2000" dirty="0">
                        <a:latin typeface="Times New Roman" pitchFamily="18" charset="0"/>
                        <a:cs typeface="Times New Roman" pitchFamily="18" charset="0"/>
                      </a:endParaRPr>
                    </a:p>
                  </a:txBody>
                  <a:tcPr marL="91447" marR="91447" marT="45714" marB="4571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000" dirty="0" smtClean="0">
                          <a:latin typeface="Times New Roman" pitchFamily="18" charset="0"/>
                          <a:cs typeface="Times New Roman" pitchFamily="18" charset="0"/>
                        </a:rPr>
                        <a:t>НӘТИЖЕ</a:t>
                      </a:r>
                    </a:p>
                    <a:p>
                      <a:pPr algn="ctr"/>
                      <a:endParaRPr lang="ru-RU" sz="2000" dirty="0" smtClean="0">
                        <a:latin typeface="Times New Roman" pitchFamily="18" charset="0"/>
                        <a:cs typeface="Times New Roman" pitchFamily="18" charset="0"/>
                      </a:endParaRPr>
                    </a:p>
                  </a:txBody>
                  <a:tcPr marL="91447" marR="91447" marT="45714" marB="45714"/>
                </a:tc>
              </a:tr>
              <a:tr h="1654312">
                <a:tc>
                  <a:txBody>
                    <a:bodyPr/>
                    <a:lstStyle/>
                    <a:p>
                      <a:pPr algn="ctr"/>
                      <a:r>
                        <a:rPr lang="ru-RU" sz="2000" b="1" kern="1200" dirty="0" err="1" smtClean="0">
                          <a:solidFill>
                            <a:srgbClr val="002060"/>
                          </a:solidFill>
                          <a:latin typeface="Times New Roman" pitchFamily="18" charset="0"/>
                          <a:ea typeface="+mn-ea"/>
                          <a:cs typeface="Times New Roman" pitchFamily="18" charset="0"/>
                        </a:rPr>
                        <a:t>Әдістемелік құрал</a:t>
                      </a:r>
                      <a:endParaRPr lang="ru-RU" sz="2000" b="1" dirty="0">
                        <a:solidFill>
                          <a:srgbClr val="002060"/>
                        </a:solidFill>
                        <a:latin typeface="Times New Roman" pitchFamily="18" charset="0"/>
                        <a:cs typeface="Times New Roman" pitchFamily="18" charset="0"/>
                      </a:endParaRPr>
                    </a:p>
                  </a:txBody>
                  <a:tcPr marL="91447" marR="91447" marT="45714" marB="45714"/>
                </a:tc>
                <a:tc>
                  <a:txBody>
                    <a:bodyPr/>
                    <a:lstStyle/>
                    <a:p>
                      <a:pPr lvl="0" algn="just">
                        <a:buFont typeface="Arial" pitchFamily="34" charset="0"/>
                        <a:buChar char="•"/>
                      </a:pPr>
                      <a:r>
                        <a:rPr lang="kk-KZ" sz="2400" kern="1200" dirty="0" smtClean="0">
                          <a:solidFill>
                            <a:srgbClr val="002060"/>
                          </a:solidFill>
                          <a:latin typeface="Times New Roman" pitchFamily="18" charset="0"/>
                          <a:ea typeface="+mn-ea"/>
                          <a:cs typeface="Times New Roman" pitchFamily="18" charset="0"/>
                        </a:rPr>
                        <a:t> </a:t>
                      </a:r>
                      <a:r>
                        <a:rPr lang="kk-KZ" sz="2400" i="1" kern="1200" dirty="0" smtClean="0">
                          <a:solidFill>
                            <a:srgbClr val="002060"/>
                          </a:solidFill>
                          <a:latin typeface="Times New Roman" pitchFamily="18" charset="0"/>
                          <a:ea typeface="+mn-ea"/>
                          <a:cs typeface="Times New Roman" pitchFamily="18" charset="0"/>
                        </a:rPr>
                        <a:t>«Оқушылардың математикалық таным негіздерін меңгеруге және тиісті дағдыларын қалыптастыруына мүмкіндік жасау» әдістемелік құрал</a:t>
                      </a:r>
                      <a:r>
                        <a:rPr lang="kk-KZ" sz="2400" i="0" kern="1200" baseline="0" dirty="0" smtClean="0">
                          <a:solidFill>
                            <a:srgbClr val="002060"/>
                          </a:solidFill>
                          <a:latin typeface="Times New Roman" pitchFamily="18" charset="0"/>
                          <a:ea typeface="+mn-ea"/>
                          <a:cs typeface="Times New Roman" pitchFamily="18" charset="0"/>
                        </a:rPr>
                        <a:t> - </a:t>
                      </a:r>
                      <a:r>
                        <a:rPr lang="kk-KZ" sz="2400" kern="1200" dirty="0" smtClean="0">
                          <a:solidFill>
                            <a:srgbClr val="002060"/>
                          </a:solidFill>
                          <a:latin typeface="Times New Roman" pitchFamily="18" charset="0"/>
                          <a:ea typeface="+mn-ea"/>
                          <a:cs typeface="Times New Roman" pitchFamily="18" charset="0"/>
                        </a:rPr>
                        <a:t> 2017 ж</a:t>
                      </a:r>
                      <a:endParaRPr lang="ru-RU" sz="2400" kern="1200" dirty="0" smtClean="0">
                        <a:solidFill>
                          <a:srgbClr val="002060"/>
                        </a:solidFill>
                        <a:latin typeface="Times New Roman" pitchFamily="18" charset="0"/>
                        <a:ea typeface="+mn-ea"/>
                        <a:cs typeface="Times New Roman" pitchFamily="18" charset="0"/>
                      </a:endParaRPr>
                    </a:p>
                  </a:txBody>
                  <a:tcPr marL="91447" marR="91447" marT="45714" marB="45714"/>
                </a:tc>
              </a:tr>
            </a:tbl>
          </a:graphicData>
        </a:graphic>
      </p:graphicFrame>
      <p:sp>
        <p:nvSpPr>
          <p:cNvPr id="21518"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КӘСІБИ ШЕБЕРЛІК НӘТИЖЕСІ </a:t>
            </a:r>
            <a:endParaRPr lang="ru-RU" sz="2000" i="1">
              <a:solidFill>
                <a:schemeClr val="bg1"/>
              </a:solidFill>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КӘСІБИ ШЕБЕРЛІК НӘТИЖЕСІ </a:t>
            </a:r>
            <a:endParaRPr lang="ru-RU" sz="2000" i="1">
              <a:solidFill>
                <a:schemeClr val="bg1"/>
              </a:solidFill>
              <a:latin typeface="Times New Roman" pitchFamily="18" charset="0"/>
              <a:cs typeface="Times New Roman" pitchFamily="18" charset="0"/>
            </a:endParaRPr>
          </a:p>
        </p:txBody>
      </p:sp>
      <p:pic>
        <p:nvPicPr>
          <p:cNvPr id="22531" name="Picture 2" descr="C:\Users\Ернияз\Desktop\Дарын Т грамота\Дарын Т.jpg"/>
          <p:cNvPicPr>
            <a:picLocks noChangeAspect="1" noChangeArrowheads="1"/>
          </p:cNvPicPr>
          <p:nvPr/>
        </p:nvPicPr>
        <p:blipFill>
          <a:blip r:embed="rId2" cstate="print"/>
          <a:srcRect l="18500" t="8826" r="14795" b="23000"/>
          <a:stretch>
            <a:fillRect/>
          </a:stretch>
        </p:blipFill>
        <p:spPr bwMode="auto">
          <a:xfrm>
            <a:off x="1476375" y="1052513"/>
            <a:ext cx="2879725" cy="4160837"/>
          </a:xfrm>
          <a:prstGeom prst="rect">
            <a:avLst/>
          </a:prstGeom>
          <a:noFill/>
          <a:ln w="9525">
            <a:noFill/>
            <a:miter lim="800000"/>
            <a:headEnd/>
            <a:tailEnd/>
          </a:ln>
        </p:spPr>
      </p:pic>
      <p:pic>
        <p:nvPicPr>
          <p:cNvPr id="22532" name="Picture 4"/>
          <p:cNvPicPr>
            <a:picLocks noChangeAspect="1" noChangeArrowheads="1"/>
          </p:cNvPicPr>
          <p:nvPr/>
        </p:nvPicPr>
        <p:blipFill>
          <a:blip r:embed="rId3" cstate="print"/>
          <a:srcRect/>
          <a:stretch>
            <a:fillRect/>
          </a:stretch>
        </p:blipFill>
        <p:spPr bwMode="auto">
          <a:xfrm>
            <a:off x="4787900" y="1052513"/>
            <a:ext cx="2808288" cy="4056062"/>
          </a:xfrm>
          <a:prstGeom prst="rect">
            <a:avLst/>
          </a:prstGeom>
          <a:noFill/>
          <a:ln w="9525">
            <a:noFill/>
            <a:miter lim="800000"/>
            <a:headEnd/>
            <a:tailEnd/>
          </a:ln>
        </p:spPr>
      </p:pic>
      <p:pic>
        <p:nvPicPr>
          <p:cNvPr id="16" name="Рисунок 15"/>
          <p:cNvPicPr/>
          <p:nvPr/>
        </p:nvPicPr>
        <p:blipFill>
          <a:blip r:embed="rId4" cstate="print"/>
          <a:srcRect/>
          <a:stretch>
            <a:fillRect/>
          </a:stretch>
        </p:blipFill>
        <p:spPr bwMode="auto">
          <a:xfrm>
            <a:off x="0" y="0"/>
            <a:ext cx="1512168" cy="891267"/>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r>
              <a:rPr lang="kk-KZ" sz="2000" b="1">
                <a:solidFill>
                  <a:schemeClr val="bg1"/>
                </a:solidFill>
                <a:latin typeface="Times New Roman" pitchFamily="18" charset="0"/>
                <a:cs typeface="Times New Roman" pitchFamily="18" charset="0"/>
              </a:rPr>
              <a:t>КӘСІБИ ШЕБЕРЛІК НӘТИЖЕСІ </a:t>
            </a:r>
            <a:endParaRPr lang="ru-RU" sz="2000" i="1">
              <a:solidFill>
                <a:schemeClr val="bg1"/>
              </a:solidFill>
              <a:latin typeface="Times New Roman" pitchFamily="18" charset="0"/>
              <a:cs typeface="Times New Roman" pitchFamily="18" charset="0"/>
            </a:endParaRPr>
          </a:p>
        </p:txBody>
      </p:sp>
      <p:pic>
        <p:nvPicPr>
          <p:cNvPr id="11" name="Рисунок 10"/>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pic>
        <p:nvPicPr>
          <p:cNvPr id="16394" name="Picture 10"/>
          <p:cNvPicPr>
            <a:picLocks noChangeAspect="1" noChangeArrowheads="1"/>
          </p:cNvPicPr>
          <p:nvPr/>
        </p:nvPicPr>
        <p:blipFill>
          <a:blip r:embed="rId3" cstate="print"/>
          <a:srcRect/>
          <a:stretch>
            <a:fillRect/>
          </a:stretch>
        </p:blipFill>
        <p:spPr bwMode="auto">
          <a:xfrm>
            <a:off x="539750" y="1989138"/>
            <a:ext cx="3600450" cy="2663825"/>
          </a:xfrm>
          <a:prstGeom prst="rect">
            <a:avLst/>
          </a:prstGeom>
          <a:ln>
            <a:noFill/>
          </a:ln>
          <a:effectLst>
            <a:outerShdw blurRad="190500" algn="tl" rotWithShape="0">
              <a:srgbClr val="000000">
                <a:alpha val="70000"/>
              </a:srgbClr>
            </a:outerShdw>
          </a:effectLst>
        </p:spPr>
      </p:pic>
      <p:pic>
        <p:nvPicPr>
          <p:cNvPr id="16395" name="Picture 11"/>
          <p:cNvPicPr>
            <a:picLocks noChangeAspect="1" noChangeArrowheads="1"/>
          </p:cNvPicPr>
          <p:nvPr/>
        </p:nvPicPr>
        <p:blipFill>
          <a:blip r:embed="rId4" cstate="print"/>
          <a:srcRect l="12162"/>
          <a:stretch>
            <a:fillRect/>
          </a:stretch>
        </p:blipFill>
        <p:spPr bwMode="auto">
          <a:xfrm>
            <a:off x="4500563" y="1989138"/>
            <a:ext cx="4159250" cy="2663825"/>
          </a:xfrm>
          <a:prstGeom prst="rect">
            <a:avLst/>
          </a:prstGeom>
          <a:ln>
            <a:noFill/>
          </a:ln>
          <a:effectLst>
            <a:outerShdw blurRad="190500" algn="tl" rotWithShape="0">
              <a:srgbClr val="000000">
                <a:alpha val="70000"/>
              </a:srgbClr>
            </a:outerShdw>
          </a:effectLst>
        </p:spPr>
      </p:pic>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defRPr/>
            </a:pPr>
            <a:r>
              <a:rPr lang="ru-RU" sz="2000" b="1" dirty="0">
                <a:solidFill>
                  <a:schemeClr val="bg1"/>
                </a:solidFill>
                <a:latin typeface="Times New Roman" pitchFamily="18" charset="0"/>
                <a:ea typeface="+mj-ea"/>
                <a:cs typeface="Times New Roman" pitchFamily="18" charset="0"/>
              </a:rPr>
              <a:t>САБАҚ -  ПЕДАГОГИКАЛЫҚ ҮРДІСТІҢ БІР БӨЛШЕГІ</a:t>
            </a:r>
            <a:endParaRPr lang="en-US" sz="2000" b="1" dirty="0">
              <a:solidFill>
                <a:schemeClr val="bg1"/>
              </a:solidFill>
              <a:latin typeface="Times New Roman" pitchFamily="18" charset="0"/>
              <a:ea typeface="+mj-ea"/>
              <a:cs typeface="Times New Roman" pitchFamily="18" charset="0"/>
            </a:endParaRPr>
          </a:p>
        </p:txBody>
      </p:sp>
      <p:pic>
        <p:nvPicPr>
          <p:cNvPr id="11" name="Рисунок 10" descr="C:\Users\Ернияз\Documents\Bluetooth Folder\IMG-20180223-WA0052.jpg"/>
          <p:cNvPicPr/>
          <p:nvPr/>
        </p:nvPicPr>
        <p:blipFill>
          <a:blip r:embed="rId3" cstate="print"/>
          <a:srcRect/>
          <a:stretch>
            <a:fillRect/>
          </a:stretch>
        </p:blipFill>
        <p:spPr bwMode="auto">
          <a:xfrm>
            <a:off x="467544" y="980728"/>
            <a:ext cx="3203291" cy="18217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2" name="Рисунок 11" descr="C:\Users\Ернияз\Desktop\3 деңгей 2015\курсы 3 топ\Қажет\Фото 20\20151017_092329.jpg"/>
          <p:cNvPicPr/>
          <p:nvPr/>
        </p:nvPicPr>
        <p:blipFill>
          <a:blip r:embed="rId4" cstate="print"/>
          <a:srcRect/>
          <a:stretch>
            <a:fillRect/>
          </a:stretch>
        </p:blipFill>
        <p:spPr bwMode="auto">
          <a:xfrm>
            <a:off x="2771800" y="2564904"/>
            <a:ext cx="3312368" cy="1800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3" name="Рисунок 12" descr="C:\Users\Ернияз\Desktop\3 деңгей 2015\курсы 3 топ\Қажет\Фото 20\20151007_111213.jpg"/>
          <p:cNvPicPr/>
          <p:nvPr/>
        </p:nvPicPr>
        <p:blipFill>
          <a:blip r:embed="rId5" cstate="print"/>
          <a:srcRect/>
          <a:stretch>
            <a:fillRect/>
          </a:stretch>
        </p:blipFill>
        <p:spPr bwMode="auto">
          <a:xfrm>
            <a:off x="5580112" y="4293096"/>
            <a:ext cx="3215033" cy="1825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4" name="Рисунок 13" descr="C:\Users\Ернияз\AppData\Local\Microsoft\Windows\Temporary Internet Files\Content.Word\IMG-20170109-WA0007.jpg"/>
          <p:cNvPicPr/>
          <p:nvPr/>
        </p:nvPicPr>
        <p:blipFill>
          <a:blip r:embed="rId6" cstate="print"/>
          <a:srcRect/>
          <a:stretch>
            <a:fillRect/>
          </a:stretch>
        </p:blipFill>
        <p:spPr bwMode="auto">
          <a:xfrm>
            <a:off x="6084168" y="1052736"/>
            <a:ext cx="2802227" cy="20162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8441" name="Picture 9"/>
          <p:cNvPicPr>
            <a:picLocks noChangeAspect="1" noChangeArrowheads="1"/>
          </p:cNvPicPr>
          <p:nvPr/>
        </p:nvPicPr>
        <p:blipFill>
          <a:blip r:embed="rId7" cstate="print"/>
          <a:srcRect/>
          <a:stretch>
            <a:fillRect/>
          </a:stretch>
        </p:blipFill>
        <p:spPr bwMode="auto">
          <a:xfrm>
            <a:off x="251519" y="4581128"/>
            <a:ext cx="3471983" cy="19529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5" name="Рисунок 14"/>
          <p:cNvPicPr/>
          <p:nvPr/>
        </p:nvPicPr>
        <p:blipFill>
          <a:blip r:embed="rId8" cstate="print"/>
          <a:srcRect/>
          <a:stretch>
            <a:fillRect/>
          </a:stretch>
        </p:blipFill>
        <p:spPr bwMode="auto">
          <a:xfrm>
            <a:off x="0" y="188640"/>
            <a:ext cx="1403648" cy="836712"/>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5"/>
          <p:cNvSpPr txBox="1">
            <a:spLocks noChangeArrowheads="1"/>
          </p:cNvSpPr>
          <p:nvPr/>
        </p:nvSpPr>
        <p:spPr bwMode="gray">
          <a:xfrm>
            <a:off x="6500813" y="3000375"/>
            <a:ext cx="2286000" cy="646113"/>
          </a:xfrm>
          <a:prstGeom prst="rect">
            <a:avLst/>
          </a:prstGeom>
          <a:noFill/>
          <a:ln w="9525">
            <a:noFill/>
            <a:miter lim="800000"/>
            <a:headEnd/>
            <a:tailEnd/>
          </a:ln>
        </p:spPr>
        <p:txBody>
          <a:bodyPr>
            <a:spAutoFit/>
          </a:bodyPr>
          <a:lstStyle/>
          <a:p>
            <a:pPr algn="ctr" eaLnBrk="0" hangingPunct="0"/>
            <a:r>
              <a:rPr lang="kk-KZ" b="1" i="1">
                <a:solidFill>
                  <a:srgbClr val="FFFFFF"/>
                </a:solidFill>
                <a:latin typeface="Times New Roman" pitchFamily="18" charset="0"/>
                <a:cs typeface="Times New Roman" pitchFamily="18" charset="0"/>
              </a:rPr>
              <a:t>Дарынды балалармен жұмыс</a:t>
            </a:r>
            <a:endParaRPr lang="en-US" b="1" i="1">
              <a:solidFill>
                <a:srgbClr val="FFFFFF"/>
              </a:solidFill>
              <a:latin typeface="Times New Roman" pitchFamily="18" charset="0"/>
              <a:cs typeface="Times New Roman" pitchFamily="18" charset="0"/>
            </a:endParaRPr>
          </a:p>
        </p:txBody>
      </p:sp>
      <p:sp>
        <p:nvSpPr>
          <p:cNvPr id="26" name="Title 1"/>
          <p:cNvSpPr txBox="1">
            <a:spLocks/>
          </p:cNvSpPr>
          <p:nvPr/>
        </p:nvSpPr>
        <p:spPr bwMode="auto">
          <a:xfrm>
            <a:off x="0" y="0"/>
            <a:ext cx="9144000" cy="571500"/>
          </a:xfrm>
          <a:prstGeom prst="rect">
            <a:avLst/>
          </a:prstGeom>
          <a:solidFill>
            <a:srgbClr val="334F9F"/>
          </a:solidFill>
          <a:ln w="9525">
            <a:noFill/>
            <a:miter lim="800000"/>
            <a:headEnd/>
            <a:tailEnd/>
          </a:ln>
        </p:spPr>
        <p:txBody>
          <a:bodyPr anchor="ctr"/>
          <a:lstStyle/>
          <a:p>
            <a:pPr algn="ctr">
              <a:defRPr/>
            </a:pPr>
            <a:r>
              <a:rPr lang="ru-RU" sz="2400" b="1" dirty="0">
                <a:solidFill>
                  <a:schemeClr val="bg1"/>
                </a:solidFill>
                <a:latin typeface="Times New Roman" pitchFamily="18" charset="0"/>
                <a:ea typeface="+mj-ea"/>
                <a:cs typeface="Times New Roman" pitchFamily="18" charset="0"/>
              </a:rPr>
              <a:t>СӨЗ СОҢЫНДА</a:t>
            </a:r>
            <a:endParaRPr lang="en-US" sz="2400" b="1" dirty="0">
              <a:solidFill>
                <a:schemeClr val="bg1"/>
              </a:solidFill>
              <a:latin typeface="Times New Roman" pitchFamily="18" charset="0"/>
              <a:ea typeface="+mj-ea"/>
              <a:cs typeface="Times New Roman" pitchFamily="18" charset="0"/>
            </a:endParaRPr>
          </a:p>
        </p:txBody>
      </p:sp>
      <p:sp>
        <p:nvSpPr>
          <p:cNvPr id="29700" name="Rectangle 3"/>
          <p:cNvSpPr>
            <a:spLocks noGrp="1" noChangeArrowheads="1"/>
          </p:cNvSpPr>
          <p:nvPr>
            <p:ph idx="1"/>
          </p:nvPr>
        </p:nvSpPr>
        <p:spPr>
          <a:xfrm>
            <a:off x="395288" y="765175"/>
            <a:ext cx="8229600" cy="4389438"/>
          </a:xfrm>
        </p:spPr>
        <p:txBody>
          <a:bodyPr/>
          <a:lstStyle/>
          <a:p>
            <a:pPr algn="just">
              <a:buFont typeface="Arial" charset="0"/>
              <a:buNone/>
            </a:pPr>
            <a:r>
              <a:rPr lang="kk-KZ" sz="3800" b="1" i="1" dirty="0" smtClean="0">
                <a:solidFill>
                  <a:srgbClr val="002060"/>
                </a:solidFill>
                <a:latin typeface="Times New Roman" pitchFamily="18" charset="0"/>
                <a:cs typeface="Times New Roman" pitchFamily="18" charset="0"/>
              </a:rPr>
              <a:t>		</a:t>
            </a:r>
            <a:r>
              <a:rPr lang="kk-KZ" sz="2400" b="1" dirty="0" smtClean="0">
                <a:solidFill>
                  <a:srgbClr val="002060"/>
                </a:solidFill>
                <a:latin typeface="Times New Roman" pitchFamily="18" charset="0"/>
                <a:cs typeface="Times New Roman" pitchFamily="18" charset="0"/>
              </a:rPr>
              <a:t>Мақсатқа жету үшін біздің санамыз ісімізден оза жүруі, яғни одан бұрын жаңғырып тұруы тиіс.</a:t>
            </a:r>
            <a:endParaRPr lang="ru-RU" sz="2400" i="1" dirty="0" smtClean="0">
              <a:solidFill>
                <a:srgbClr val="002060"/>
              </a:solidFill>
              <a:latin typeface="Times New Roman" pitchFamily="18" charset="0"/>
              <a:cs typeface="Times New Roman" pitchFamily="18" charset="0"/>
            </a:endParaRPr>
          </a:p>
          <a:p>
            <a:pPr algn="just">
              <a:buFont typeface="Arial" charset="0"/>
              <a:buNone/>
            </a:pPr>
            <a:r>
              <a:rPr lang="kk-KZ" sz="2400" b="1" dirty="0" smtClean="0">
                <a:solidFill>
                  <a:srgbClr val="002060"/>
                </a:solidFill>
                <a:latin typeface="Times New Roman" pitchFamily="18" charset="0"/>
                <a:cs typeface="Times New Roman" pitchFamily="18" charset="0"/>
              </a:rPr>
              <a:t>               Алда әлі ұзақ жол, үлкен асулар бар. Сол асулар мен қиындықты жеңу үшін білектің күші мен найзаның ұшы керек емес. Оған тек жүрек пен білім, талант пен талап керек. Қазақ елінің абыройын асырып, мерейін үстем етер, әлем таңғалар, талай-талай жаңалық ашар білімділер керек. Осы Тәуелсіз еліміздің намысын қорғайтын, бүгінімізді ертеңіне жалғайтын, қазақ елінің ертеңі, болашағы үшін жауап беретін бүгінгі ұрпақ екенімізді сезінейік. </a:t>
            </a:r>
            <a:endParaRPr lang="ru-RU" sz="2400" i="1" dirty="0" smtClean="0">
              <a:solidFill>
                <a:srgbClr val="002060"/>
              </a:solidFill>
              <a:latin typeface="Times New Roman" pitchFamily="18" charset="0"/>
              <a:cs typeface="Times New Roman" pitchFamily="18" charset="0"/>
            </a:endParaRPr>
          </a:p>
        </p:txBody>
      </p:sp>
      <p:pic>
        <p:nvPicPr>
          <p:cNvPr id="5" name="Рисунок 4"/>
          <p:cNvPicPr/>
          <p:nvPr/>
        </p:nvPicPr>
        <p:blipFill>
          <a:blip r:embed="rId2" cstate="print"/>
          <a:srcRect/>
          <a:stretch>
            <a:fillRect/>
          </a:stretch>
        </p:blipFill>
        <p:spPr bwMode="auto">
          <a:xfrm>
            <a:off x="0" y="0"/>
            <a:ext cx="1512168" cy="891267"/>
          </a:xfrm>
          <a:prstGeom prst="rect">
            <a:avLst/>
          </a:prstGeom>
          <a:ln>
            <a:noFill/>
          </a:ln>
          <a:effectLst>
            <a:softEdge rad="112500"/>
          </a:effectLst>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MSC_MS_RU_RU_Ed_4_Accessories_2007v_Russ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BB2780C3CC07BD4BAA623FF9571645580400D1570604EA743043A2641365C0E91715" ma:contentTypeVersion="30" ma:contentTypeDescription="Create a new document." ma:contentTypeScope="" ma:versionID="dbcf0f450ab99b1f534105340ddde851"/>
</file>

<file path=customXml/item3.xml><?xml version="1.0" encoding="utf-8"?>
<p:properties xmlns:p="http://schemas.microsoft.com/office/2006/metadata/properties" xmlns:xsi="http://www.w3.org/2001/XMLSchema-instance" xmlns:pc="http://schemas.microsoft.com/office/infopath/2007/PartnerControls"/>
</file>

<file path=customXml/itemProps1.xml><?xml version="1.0" encoding="utf-8"?>
<ds:datastoreItem xmlns:ds="http://schemas.openxmlformats.org/officeDocument/2006/customXml" ds:itemID="{E15783FE-50CA-484F-AF57-29198C702E48}">
  <ds:schemaRefs>
    <ds:schemaRef ds:uri="http://schemas.microsoft.com/sharepoint/v3/contenttype/forms"/>
  </ds:schemaRefs>
</ds:datastoreItem>
</file>

<file path=customXml/itemProps2.xml><?xml version="1.0" encoding="utf-8"?>
<ds:datastoreItem xmlns:ds="http://schemas.openxmlformats.org/officeDocument/2006/customXml" ds:itemID="{443BDFD5-AF7D-47DD-944F-0A9E24D59CF6}">
  <ds:schemaRefs>
    <ds:schemaRef ds:uri="http://schemas.microsoft.com/office/2006/metadata/contentType"/>
    <ds:schemaRef ds:uri="http://schemas.microsoft.com/office/2006/metadata/properties/metaAttributes"/>
  </ds:schemaRefs>
</ds:datastoreItem>
</file>

<file path=customXml/itemProps3.xml><?xml version="1.0" encoding="utf-8"?>
<ds:datastoreItem xmlns:ds="http://schemas.openxmlformats.org/officeDocument/2006/customXml" ds:itemID="{402C614C-32F0-4E99-98B1-0567D4414F16}">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MSC_MS_RU_RU_Ed_4_Accessories_2007v_Russia</Template>
  <TotalTime>4979</TotalTime>
  <Words>1118</Words>
  <Application>Microsoft Office PowerPoint</Application>
  <PresentationFormat>Экран (4:3)</PresentationFormat>
  <Paragraphs>119</Paragraphs>
  <Slides>26</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MSC_MS_RU_RU_Ed_4_Accessories_2007v_Russia</vt:lpstr>
      <vt:lpstr>                 «№44 жалпы орта білім беретін мектеп» КММ</vt:lpstr>
      <vt:lpstr>Слайд 2</vt:lpstr>
      <vt:lpstr>МҰҒАЛІМНІҢ   ЖҰМЫС   ЖҮЙЕСІНІҢ    ҒЫЛЫМИ – ТЕОРИЯЛЫҚ   НЕГІЗІ</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Портфолио учителя</dc:title>
  <dc:creator>Кирилл</dc:creator>
  <cp:lastModifiedBy>Ернияз</cp:lastModifiedBy>
  <cp:revision>468</cp:revision>
  <dcterms:created xsi:type="dcterms:W3CDTF">2011-10-30T21:35:57Z</dcterms:created>
  <dcterms:modified xsi:type="dcterms:W3CDTF">2020-05-22T04:21:29Z</dcterms:modified>
  <cp:category>Шаблон оформления</cp:category>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TC019087009991</vt:lpwstr>
  </property>
</Properties>
</file>