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61" r:id="rId3"/>
    <p:sldId id="256" r:id="rId4"/>
    <p:sldId id="268" r:id="rId5"/>
    <p:sldId id="269" r:id="rId6"/>
    <p:sldId id="270" r:id="rId7"/>
    <p:sldId id="273" r:id="rId8"/>
    <p:sldId id="274" r:id="rId9"/>
    <p:sldId id="275" r:id="rId10"/>
    <p:sldId id="276" r:id="rId11"/>
    <p:sldId id="277" r:id="rId12"/>
    <p:sldId id="278" r:id="rId13"/>
    <p:sldId id="279" r:id="rId14"/>
    <p:sldId id="280" r:id="rId15"/>
    <p:sldId id="272" r:id="rId16"/>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E6E6E6"/>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20" autoAdjust="0"/>
    <p:restoredTop sz="94660"/>
  </p:normalViewPr>
  <p:slideViewPr>
    <p:cSldViewPr snapToGrid="0">
      <p:cViewPr varScale="1">
        <p:scale>
          <a:sx n="70" d="100"/>
          <a:sy n="70" d="100"/>
        </p:scale>
        <p:origin x="112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 Id="rId5" Type="http://schemas.openxmlformats.org/officeDocument/2006/relationships/image" Target="../media/image33.png"/><Relationship Id="rId4" Type="http://schemas.openxmlformats.org/officeDocument/2006/relationships/image" Target="../media/image32.png"/></Relationships>
</file>

<file path=ppt/diagrams/_rels/drawing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png"/><Relationship Id="rId5" Type="http://schemas.openxmlformats.org/officeDocument/2006/relationships/image" Target="../media/image33.png"/><Relationship Id="rId4" Type="http://schemas.openxmlformats.org/officeDocument/2006/relationships/image" Target="../media/image32.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2D556-B08A-48BC-83CF-F5FD1058C8B4}" type="doc">
      <dgm:prSet loTypeId="urn:microsoft.com/office/officeart/2008/layout/VerticalCurvedList" loCatId="list" qsTypeId="urn:microsoft.com/office/officeart/2005/8/quickstyle/3d2" qsCatId="3D" csTypeId="urn:microsoft.com/office/officeart/2005/8/colors/colorful5" csCatId="colorful" phldr="1"/>
      <dgm:spPr/>
      <dgm:t>
        <a:bodyPr/>
        <a:lstStyle/>
        <a:p>
          <a:endParaRPr lang="ru-RU"/>
        </a:p>
      </dgm:t>
    </dgm:pt>
    <dgm:pt modelId="{639AAC7D-C398-4F43-974E-00C6B1C43560}">
      <dgm:prSet phldrT="[Текст]" custT="1"/>
      <dgm:spPr>
        <a:xfrm>
          <a:off x="95371" y="1918734"/>
          <a:ext cx="5523862" cy="502169"/>
        </a:xfrm>
      </dgm:spPr>
      <dgm:t>
        <a:bodyPr/>
        <a:lstStyle/>
        <a:p>
          <a:r>
            <a:rPr lang="kk-KZ" sz="900" noProof="0" dirty="0" smtClean="0">
              <a:solidFill>
                <a:srgbClr val="002060"/>
              </a:solidFill>
              <a:latin typeface="Times New Roman" panose="02020603050405020304" pitchFamily="18" charset="0"/>
              <a:ea typeface="+mn-ea"/>
              <a:cs typeface="Times New Roman" panose="02020603050405020304" pitchFamily="18" charset="0"/>
            </a:rPr>
            <a:t>Қызметтері </a:t>
          </a:r>
          <a:endParaRPr lang="kk-KZ" sz="900" noProof="0" dirty="0">
            <a:solidFill>
              <a:srgbClr val="002060"/>
            </a:solidFill>
            <a:latin typeface="Times New Roman" panose="02020603050405020304" pitchFamily="18" charset="0"/>
            <a:ea typeface="+mn-ea"/>
            <a:cs typeface="Times New Roman" panose="02020603050405020304" pitchFamily="18" charset="0"/>
          </a:endParaRPr>
        </a:p>
      </dgm:t>
    </dgm:pt>
    <dgm:pt modelId="{CB0E8716-6BC2-4CE8-974E-3344DCBF3C1A}" type="parTrans" cxnId="{B0380C14-51DE-491B-BB82-E02E39D54D97}">
      <dgm:prSet/>
      <dgm:spPr/>
      <dgm:t>
        <a:bodyPr/>
        <a:lstStyle/>
        <a:p>
          <a:endParaRPr lang="ru-RU" sz="900">
            <a:solidFill>
              <a:srgbClr val="002060"/>
            </a:solidFill>
            <a:latin typeface="Times New Roman" panose="02020603050405020304" pitchFamily="18" charset="0"/>
            <a:cs typeface="Times New Roman" panose="02020603050405020304" pitchFamily="18" charset="0"/>
          </a:endParaRPr>
        </a:p>
      </dgm:t>
    </dgm:pt>
    <dgm:pt modelId="{31D1872C-8577-4338-ABCE-44BC5FADCEA2}" type="sibTrans" cxnId="{B0380C14-51DE-491B-BB82-E02E39D54D97}">
      <dgm:prSet/>
      <dgm:spPr/>
      <dgm:t>
        <a:bodyPr/>
        <a:lstStyle/>
        <a:p>
          <a:endParaRPr lang="ru-RU" sz="900">
            <a:solidFill>
              <a:srgbClr val="002060"/>
            </a:solidFill>
            <a:latin typeface="Times New Roman" panose="02020603050405020304" pitchFamily="18" charset="0"/>
            <a:cs typeface="Times New Roman" panose="02020603050405020304" pitchFamily="18" charset="0"/>
          </a:endParaRPr>
        </a:p>
      </dgm:t>
    </dgm:pt>
    <dgm:pt modelId="{62432EB4-1FBD-490A-BC66-15900E8DF44C}">
      <dgm:prSet phldrT="[Текст]" custT="1"/>
      <dgm:spPr>
        <a:xfrm>
          <a:off x="95371" y="2523197"/>
          <a:ext cx="5595673" cy="818350"/>
        </a:xfrm>
      </dgm:spPr>
      <dgm:t>
        <a:bodyPr/>
        <a:lstStyle/>
        <a:p>
          <a:r>
            <a:rPr lang="kk-KZ" sz="900" noProof="0" dirty="0" smtClean="0">
              <a:solidFill>
                <a:srgbClr val="002060"/>
              </a:solidFill>
              <a:latin typeface="Times New Roman" panose="02020603050405020304" pitchFamily="18" charset="0"/>
              <a:ea typeface="+mn-ea"/>
              <a:cs typeface="Times New Roman" panose="02020603050405020304" pitchFamily="18" charset="0"/>
            </a:rPr>
            <a:t>- кері байланыс </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 педагогикалық түзетулер;</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-оқу үдерісінің барысын бақылау;</a:t>
          </a:r>
          <a:endParaRPr lang="kk-KZ" sz="900" noProof="0" dirty="0">
            <a:solidFill>
              <a:srgbClr val="002060"/>
            </a:solidFill>
            <a:latin typeface="Times New Roman" panose="02020603050405020304" pitchFamily="18" charset="0"/>
            <a:ea typeface="+mn-ea"/>
            <a:cs typeface="Times New Roman" panose="02020603050405020304" pitchFamily="18" charset="0"/>
          </a:endParaRPr>
        </a:p>
      </dgm:t>
    </dgm:pt>
    <dgm:pt modelId="{D6C2372A-AEB0-49FF-BCE2-55507B312007}" type="parTrans" cxnId="{13BE0B6A-5036-4973-8270-CCCE44573543}">
      <dgm:prSet/>
      <dgm:spPr/>
      <dgm:t>
        <a:bodyPr/>
        <a:lstStyle/>
        <a:p>
          <a:endParaRPr lang="ru-RU" sz="900">
            <a:solidFill>
              <a:srgbClr val="002060"/>
            </a:solidFill>
            <a:latin typeface="Times New Roman" panose="02020603050405020304" pitchFamily="18" charset="0"/>
            <a:cs typeface="Times New Roman" panose="02020603050405020304" pitchFamily="18" charset="0"/>
          </a:endParaRPr>
        </a:p>
      </dgm:t>
    </dgm:pt>
    <dgm:pt modelId="{C39C25F6-B7DD-4447-AF69-2F873DE4359C}" type="sibTrans" cxnId="{13BE0B6A-5036-4973-8270-CCCE44573543}">
      <dgm:prSet/>
      <dgm:spPr/>
      <dgm:t>
        <a:bodyPr/>
        <a:lstStyle/>
        <a:p>
          <a:endParaRPr lang="ru-RU" sz="900">
            <a:solidFill>
              <a:srgbClr val="002060"/>
            </a:solidFill>
            <a:latin typeface="Times New Roman" panose="02020603050405020304" pitchFamily="18" charset="0"/>
            <a:cs typeface="Times New Roman" panose="02020603050405020304" pitchFamily="18" charset="0"/>
          </a:endParaRPr>
        </a:p>
      </dgm:t>
    </dgm:pt>
    <dgm:pt modelId="{8BAC35B2-742C-41FD-85DC-B34C90D8AE12}">
      <dgm:prSet phldrT="[Текст]" custT="1"/>
      <dgm:spPr>
        <a:xfrm>
          <a:off x="95371" y="1918734"/>
          <a:ext cx="5523862" cy="502169"/>
        </a:xfrm>
      </dgm:spPr>
      <dgm:t>
        <a:bodyPr/>
        <a:lstStyle/>
        <a:p>
          <a:r>
            <a:rPr lang="kk-KZ" sz="900" noProof="0" dirty="0" smtClean="0">
              <a:solidFill>
                <a:srgbClr val="002060"/>
              </a:solidFill>
              <a:latin typeface="Times New Roman" panose="02020603050405020304" pitchFamily="18" charset="0"/>
              <a:ea typeface="+mn-ea"/>
              <a:cs typeface="Times New Roman" panose="02020603050405020304" pitchFamily="18" charset="0"/>
            </a:rPr>
            <a:t>Кәсіптік-педагогикалық қызмет деңгейі</a:t>
          </a:r>
          <a:endParaRPr lang="kk-KZ" sz="900" noProof="0" dirty="0">
            <a:solidFill>
              <a:srgbClr val="002060"/>
            </a:solidFill>
            <a:latin typeface="Times New Roman" panose="02020603050405020304" pitchFamily="18" charset="0"/>
            <a:ea typeface="+mn-ea"/>
            <a:cs typeface="Times New Roman" panose="02020603050405020304" pitchFamily="18" charset="0"/>
          </a:endParaRPr>
        </a:p>
      </dgm:t>
    </dgm:pt>
    <dgm:pt modelId="{5BC2A28A-C580-4888-8FA7-EA86BCDEA1DF}" type="parTrans" cxnId="{625D1A7D-7118-45A9-8678-BA9C9C938FA1}">
      <dgm:prSet/>
      <dgm:spPr/>
      <dgm:t>
        <a:bodyPr/>
        <a:lstStyle/>
        <a:p>
          <a:endParaRPr lang="ru-RU" sz="900">
            <a:solidFill>
              <a:srgbClr val="002060"/>
            </a:solidFill>
          </a:endParaRPr>
        </a:p>
      </dgm:t>
    </dgm:pt>
    <dgm:pt modelId="{84A44802-BD22-481B-9D8B-2467EE0AD2A6}" type="sibTrans" cxnId="{625D1A7D-7118-45A9-8678-BA9C9C938FA1}">
      <dgm:prSet/>
      <dgm:spPr/>
      <dgm:t>
        <a:bodyPr/>
        <a:lstStyle/>
        <a:p>
          <a:endParaRPr lang="ru-RU" sz="900">
            <a:solidFill>
              <a:srgbClr val="002060"/>
            </a:solidFill>
          </a:endParaRPr>
        </a:p>
      </dgm:t>
    </dgm:pt>
    <dgm:pt modelId="{8BCE0F4C-7B00-4FE9-9D7B-B5C7F6952CDE}">
      <dgm:prSet custT="1"/>
      <dgm:spPr/>
      <dgm:t>
        <a:bodyPr/>
        <a:lstStyle/>
        <a:p>
          <a:r>
            <a:rPr lang="kk-KZ" sz="900" noProof="0" dirty="0" smtClean="0">
              <a:solidFill>
                <a:srgbClr val="002060"/>
              </a:solidFill>
              <a:latin typeface="Times New Roman" panose="02020603050405020304" pitchFamily="18" charset="0"/>
              <a:ea typeface="+mn-ea"/>
              <a:cs typeface="Times New Roman" panose="02020603050405020304" pitchFamily="18" charset="0"/>
            </a:rPr>
            <a:t>- коммуникативтік және ұйымдастырушылық қабілеттер;</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 оқушылармен ынтымақтастық орнату қабілеттілігі;</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 әріптестерімен серіктестікке дайындық;</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 педагогикалық мәнер, сөйлеу мәдениеті;</a:t>
          </a:r>
        </a:p>
      </dgm:t>
    </dgm:pt>
    <dgm:pt modelId="{603EFE7E-5EEB-4FFE-ADA2-C5F7BB6E42A1}" type="parTrans" cxnId="{95F4C88F-4700-4D8C-B183-1DDC5996C80B}">
      <dgm:prSet/>
      <dgm:spPr/>
      <dgm:t>
        <a:bodyPr/>
        <a:lstStyle/>
        <a:p>
          <a:endParaRPr lang="ru-RU" sz="900">
            <a:solidFill>
              <a:srgbClr val="002060"/>
            </a:solidFill>
          </a:endParaRPr>
        </a:p>
      </dgm:t>
    </dgm:pt>
    <dgm:pt modelId="{88815B4F-9EF2-49A5-818D-586CAEB45373}" type="sibTrans" cxnId="{95F4C88F-4700-4D8C-B183-1DDC5996C80B}">
      <dgm:prSet/>
      <dgm:spPr/>
      <dgm:t>
        <a:bodyPr/>
        <a:lstStyle/>
        <a:p>
          <a:endParaRPr lang="ru-RU" sz="900">
            <a:solidFill>
              <a:srgbClr val="002060"/>
            </a:solidFill>
          </a:endParaRPr>
        </a:p>
      </dgm:t>
    </dgm:pt>
    <dgm:pt modelId="{CCBC5B9F-9A9C-4CDE-82B3-E5C682E6D9C7}">
      <dgm:prSet custT="1"/>
      <dgm:spPr/>
      <dgm:t>
        <a:bodyPr/>
        <a:lstStyle/>
        <a:p>
          <a:r>
            <a:rPr lang="kk-KZ" sz="900" noProof="0" dirty="0" smtClean="0">
              <a:solidFill>
                <a:srgbClr val="002060"/>
              </a:solidFill>
              <a:latin typeface="Times New Roman" panose="02020603050405020304" pitchFamily="18" charset="0"/>
              <a:ea typeface="+mn-ea"/>
              <a:cs typeface="Times New Roman" panose="02020603050405020304" pitchFamily="18" charset="0"/>
            </a:rPr>
            <a:t>Қағидаттары </a:t>
          </a:r>
          <a:endParaRPr lang="kk-KZ" sz="900" noProof="0" dirty="0">
            <a:solidFill>
              <a:srgbClr val="002060"/>
            </a:solidFill>
            <a:latin typeface="Times New Roman" panose="02020603050405020304" pitchFamily="18" charset="0"/>
            <a:ea typeface="+mn-ea"/>
            <a:cs typeface="Times New Roman" panose="02020603050405020304" pitchFamily="18" charset="0"/>
          </a:endParaRPr>
        </a:p>
      </dgm:t>
    </dgm:pt>
    <dgm:pt modelId="{DE3194A8-E06B-4FE9-ABC5-E4BBDE99D418}" type="parTrans" cxnId="{0452ED81-E5EB-4928-860A-0F0696D9650C}">
      <dgm:prSet/>
      <dgm:spPr/>
      <dgm:t>
        <a:bodyPr/>
        <a:lstStyle/>
        <a:p>
          <a:endParaRPr lang="ru-RU" sz="900">
            <a:solidFill>
              <a:srgbClr val="002060"/>
            </a:solidFill>
          </a:endParaRPr>
        </a:p>
      </dgm:t>
    </dgm:pt>
    <dgm:pt modelId="{FCB713F2-92A1-462E-87A5-71E9011BAB58}" type="sibTrans" cxnId="{0452ED81-E5EB-4928-860A-0F0696D9650C}">
      <dgm:prSet/>
      <dgm:spPr/>
      <dgm:t>
        <a:bodyPr/>
        <a:lstStyle/>
        <a:p>
          <a:endParaRPr lang="ru-RU" sz="900">
            <a:solidFill>
              <a:srgbClr val="002060"/>
            </a:solidFill>
          </a:endParaRPr>
        </a:p>
      </dgm:t>
    </dgm:pt>
    <dgm:pt modelId="{90DAE732-6975-4EF4-BFD9-E337A0EE788C}">
      <dgm:prSet custT="1"/>
      <dgm:spPr/>
      <dgm:t>
        <a:bodyPr/>
        <a:lstStyle/>
        <a:p>
          <a:r>
            <a:rPr lang="kk-KZ" sz="900" noProof="0" dirty="0" smtClean="0">
              <a:solidFill>
                <a:srgbClr val="002060"/>
              </a:solidFill>
              <a:latin typeface="Times New Roman" panose="02020603050405020304" pitchFamily="18" charset="0"/>
              <a:ea typeface="+mn-ea"/>
              <a:cs typeface="Times New Roman" panose="02020603050405020304" pitchFamily="18" charset="0"/>
            </a:rPr>
            <a:t>- мақсаттылық;</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 ары қарайғы қызметте педагогикалық қызмет нәтижелерін міндетті түрде ескеру;</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-ғылымилық;</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-жүйелілік және үздіксіздік</a:t>
          </a:r>
          <a:endParaRPr lang="kk-KZ" sz="900" noProof="0" dirty="0">
            <a:solidFill>
              <a:srgbClr val="002060"/>
            </a:solidFill>
            <a:latin typeface="Times New Roman" panose="02020603050405020304" pitchFamily="18" charset="0"/>
            <a:ea typeface="+mn-ea"/>
            <a:cs typeface="Times New Roman" panose="02020603050405020304" pitchFamily="18" charset="0"/>
          </a:endParaRPr>
        </a:p>
      </dgm:t>
    </dgm:pt>
    <dgm:pt modelId="{A9B53C15-F5FF-45BE-AFDF-BD6FFB90A413}" type="parTrans" cxnId="{10BC7D64-8DA2-4D62-9F6A-09542BA36539}">
      <dgm:prSet/>
      <dgm:spPr/>
      <dgm:t>
        <a:bodyPr/>
        <a:lstStyle/>
        <a:p>
          <a:endParaRPr lang="ru-RU" sz="900">
            <a:solidFill>
              <a:srgbClr val="002060"/>
            </a:solidFill>
          </a:endParaRPr>
        </a:p>
      </dgm:t>
    </dgm:pt>
    <dgm:pt modelId="{6DAA6903-3C19-4FEE-9E8A-5902B0F9448F}" type="sibTrans" cxnId="{10BC7D64-8DA2-4D62-9F6A-09542BA36539}">
      <dgm:prSet/>
      <dgm:spPr/>
      <dgm:t>
        <a:bodyPr/>
        <a:lstStyle/>
        <a:p>
          <a:endParaRPr lang="ru-RU" sz="900">
            <a:solidFill>
              <a:srgbClr val="002060"/>
            </a:solidFill>
          </a:endParaRPr>
        </a:p>
      </dgm:t>
    </dgm:pt>
    <dgm:pt modelId="{57566382-4D25-493C-BD95-89A01B4EC2F2}">
      <dgm:prSet custT="1"/>
      <dgm:spPr/>
      <dgm:t>
        <a:bodyPr/>
        <a:lstStyle/>
        <a:p>
          <a:r>
            <a:rPr lang="ru-RU" sz="900" dirty="0" err="1" smtClean="0">
              <a:solidFill>
                <a:srgbClr val="002060"/>
              </a:solidFill>
              <a:latin typeface="Times New Roman" panose="02020603050405020304" pitchFamily="18" charset="0"/>
              <a:cs typeface="Times New Roman" panose="02020603050405020304" pitchFamily="18" charset="0"/>
            </a:rPr>
            <a:t>Кәсіптік-педагогикалық</a:t>
          </a:r>
          <a:r>
            <a:rPr lang="ru-RU" sz="900" dirty="0" smtClean="0">
              <a:solidFill>
                <a:srgbClr val="002060"/>
              </a:solidFill>
              <a:latin typeface="Times New Roman" panose="02020603050405020304" pitchFamily="18" charset="0"/>
              <a:cs typeface="Times New Roman" panose="02020603050405020304" pitchFamily="18" charset="0"/>
            </a:rPr>
            <a:t> </a:t>
          </a:r>
          <a:r>
            <a:rPr lang="ru-RU" sz="900" dirty="0" err="1" smtClean="0">
              <a:solidFill>
                <a:srgbClr val="002060"/>
              </a:solidFill>
              <a:latin typeface="Times New Roman" panose="02020603050405020304" pitchFamily="18" charset="0"/>
              <a:cs typeface="Times New Roman" panose="02020603050405020304" pitchFamily="18" charset="0"/>
            </a:rPr>
            <a:t>қызмет</a:t>
          </a:r>
          <a:r>
            <a:rPr lang="ru-RU" sz="900" dirty="0" smtClean="0">
              <a:solidFill>
                <a:srgbClr val="002060"/>
              </a:solidFill>
              <a:latin typeface="Times New Roman" panose="02020603050405020304" pitchFamily="18" charset="0"/>
              <a:cs typeface="Times New Roman" panose="02020603050405020304" pitchFamily="18" charset="0"/>
            </a:rPr>
            <a:t> </a:t>
          </a:r>
          <a:r>
            <a:rPr lang="ru-RU" sz="900" dirty="0" err="1" smtClean="0">
              <a:solidFill>
                <a:srgbClr val="002060"/>
              </a:solidFill>
              <a:latin typeface="Times New Roman" panose="02020603050405020304" pitchFamily="18" charset="0"/>
              <a:cs typeface="Times New Roman" panose="02020603050405020304" pitchFamily="18" charset="0"/>
            </a:rPr>
            <a:t>нәтижелері</a:t>
          </a:r>
          <a:r>
            <a:rPr lang="ru-RU" sz="900" dirty="0" smtClean="0">
              <a:solidFill>
                <a:srgbClr val="002060"/>
              </a:solidFill>
              <a:latin typeface="Times New Roman" panose="02020603050405020304" pitchFamily="18" charset="0"/>
              <a:cs typeface="Times New Roman" panose="02020603050405020304" pitchFamily="18" charset="0"/>
            </a:rPr>
            <a:t> </a:t>
          </a:r>
          <a:endParaRPr lang="ru-RU" sz="900" dirty="0">
            <a:solidFill>
              <a:srgbClr val="002060"/>
            </a:solidFill>
            <a:latin typeface="Times New Roman" panose="02020603050405020304" pitchFamily="18" charset="0"/>
            <a:cs typeface="Times New Roman" panose="02020603050405020304" pitchFamily="18" charset="0"/>
          </a:endParaRPr>
        </a:p>
      </dgm:t>
    </dgm:pt>
    <dgm:pt modelId="{360B11BC-63E8-4B30-8712-C53D52F2848A}" type="parTrans" cxnId="{7F1E1024-EB9E-4F30-BAF1-E450F8F362A3}">
      <dgm:prSet/>
      <dgm:spPr/>
      <dgm:t>
        <a:bodyPr/>
        <a:lstStyle/>
        <a:p>
          <a:endParaRPr lang="ru-RU" sz="900">
            <a:solidFill>
              <a:srgbClr val="002060"/>
            </a:solidFill>
          </a:endParaRPr>
        </a:p>
      </dgm:t>
    </dgm:pt>
    <dgm:pt modelId="{ABC3ABC6-0873-4BE4-8560-7055D6C1F247}" type="sibTrans" cxnId="{7F1E1024-EB9E-4F30-BAF1-E450F8F362A3}">
      <dgm:prSet/>
      <dgm:spPr/>
      <dgm:t>
        <a:bodyPr/>
        <a:lstStyle/>
        <a:p>
          <a:endParaRPr lang="ru-RU" sz="900">
            <a:solidFill>
              <a:srgbClr val="002060"/>
            </a:solidFill>
          </a:endParaRPr>
        </a:p>
      </dgm:t>
    </dgm:pt>
    <dgm:pt modelId="{AC6BA445-7E61-491C-8D81-82B9E2D7A93C}">
      <dgm:prSet custT="1"/>
      <dgm:spPr/>
      <dgm:t>
        <a:bodyPr/>
        <a:lstStyle/>
        <a:p>
          <a:r>
            <a:rPr lang="ru-RU" sz="900" dirty="0" smtClean="0">
              <a:solidFill>
                <a:srgbClr val="002060"/>
              </a:solidFill>
              <a:latin typeface="Times New Roman" panose="02020603050405020304" pitchFamily="18" charset="0"/>
              <a:cs typeface="Times New Roman" panose="02020603050405020304" pitchFamily="18" charset="0"/>
            </a:rPr>
            <a:t>- оқытуды даралау және саралау тәсілдерін меңгеру;</a:t>
          </a:r>
        </a:p>
        <a:p>
          <a:r>
            <a:rPr lang="ru-RU" sz="900" dirty="0" smtClean="0">
              <a:solidFill>
                <a:srgbClr val="002060"/>
              </a:solidFill>
              <a:latin typeface="Times New Roman" panose="02020603050405020304" pitchFamily="18" charset="0"/>
              <a:cs typeface="Times New Roman" panose="02020603050405020304" pitchFamily="18" charset="0"/>
            </a:rPr>
            <a:t>-оқушылардың танымдық қызметін белсендіру машығы;</a:t>
          </a:r>
        </a:p>
        <a:p>
          <a:r>
            <a:rPr lang="ru-RU" sz="900" dirty="0" smtClean="0">
              <a:solidFill>
                <a:srgbClr val="002060"/>
              </a:solidFill>
              <a:latin typeface="Times New Roman" panose="02020603050405020304" pitchFamily="18" charset="0"/>
              <a:cs typeface="Times New Roman" panose="02020603050405020304" pitchFamily="18" charset="0"/>
            </a:rPr>
            <a:t>- </a:t>
          </a:r>
          <a:r>
            <a:rPr lang="ru-RU" sz="900" dirty="0" err="1" smtClean="0">
              <a:solidFill>
                <a:srgbClr val="002060"/>
              </a:solidFill>
              <a:latin typeface="Times New Roman" panose="02020603050405020304" pitchFamily="18" charset="0"/>
              <a:cs typeface="Times New Roman" panose="02020603050405020304" pitchFamily="18" charset="0"/>
            </a:rPr>
            <a:t>оқушылардың</a:t>
          </a:r>
          <a:r>
            <a:rPr lang="ru-RU" sz="900" dirty="0" smtClean="0">
              <a:solidFill>
                <a:srgbClr val="002060"/>
              </a:solidFill>
              <a:latin typeface="Times New Roman" panose="02020603050405020304" pitchFamily="18" charset="0"/>
              <a:cs typeface="Times New Roman" panose="02020603050405020304" pitchFamily="18" charset="0"/>
            </a:rPr>
            <a:t>  дағдылары мен біліктерін дамыту бойынша </a:t>
          </a:r>
          <a:r>
            <a:rPr lang="ru-RU" sz="900" dirty="0" err="1" smtClean="0">
              <a:solidFill>
                <a:srgbClr val="002060"/>
              </a:solidFill>
              <a:latin typeface="Times New Roman" panose="02020603050405020304" pitchFamily="18" charset="0"/>
              <a:cs typeface="Times New Roman" panose="02020603050405020304" pitchFamily="18" charset="0"/>
            </a:rPr>
            <a:t>жұмыс</a:t>
          </a:r>
          <a:r>
            <a:rPr lang="ru-RU" sz="900" dirty="0" smtClean="0">
              <a:solidFill>
                <a:srgbClr val="002060"/>
              </a:solidFill>
              <a:latin typeface="Times New Roman" panose="02020603050405020304" pitchFamily="18" charset="0"/>
              <a:cs typeface="Times New Roman" panose="02020603050405020304" pitchFamily="18" charset="0"/>
            </a:rPr>
            <a:t>;</a:t>
          </a:r>
        </a:p>
        <a:p>
          <a:r>
            <a:rPr lang="ru-RU" sz="900" dirty="0" smtClean="0">
              <a:solidFill>
                <a:srgbClr val="002060"/>
              </a:solidFill>
              <a:latin typeface="Times New Roman" panose="02020603050405020304" pitchFamily="18" charset="0"/>
              <a:cs typeface="Times New Roman" panose="02020603050405020304" pitchFamily="18" charset="0"/>
            </a:rPr>
            <a:t>- педагог пен оқушылардың ғылыми-зерттеу жұмысы</a:t>
          </a:r>
          <a:endParaRPr lang="ru-RU" sz="900" dirty="0">
            <a:solidFill>
              <a:srgbClr val="002060"/>
            </a:solidFill>
            <a:latin typeface="Times New Roman" panose="02020603050405020304" pitchFamily="18" charset="0"/>
            <a:cs typeface="Times New Roman" panose="02020603050405020304" pitchFamily="18" charset="0"/>
          </a:endParaRPr>
        </a:p>
      </dgm:t>
    </dgm:pt>
    <dgm:pt modelId="{308D879E-4B3D-4175-90D6-95A4725F3037}" type="parTrans" cxnId="{0A4DF324-D440-4B9F-8AF0-7AECE684CF82}">
      <dgm:prSet/>
      <dgm:spPr/>
      <dgm:t>
        <a:bodyPr/>
        <a:lstStyle/>
        <a:p>
          <a:endParaRPr lang="ru-RU" sz="900">
            <a:solidFill>
              <a:srgbClr val="002060"/>
            </a:solidFill>
          </a:endParaRPr>
        </a:p>
      </dgm:t>
    </dgm:pt>
    <dgm:pt modelId="{20B1C1EE-5977-4A73-B748-E610387427F3}" type="sibTrans" cxnId="{0A4DF324-D440-4B9F-8AF0-7AECE684CF82}">
      <dgm:prSet/>
      <dgm:spPr/>
      <dgm:t>
        <a:bodyPr/>
        <a:lstStyle/>
        <a:p>
          <a:endParaRPr lang="ru-RU" sz="900">
            <a:solidFill>
              <a:srgbClr val="002060"/>
            </a:solidFill>
          </a:endParaRPr>
        </a:p>
      </dgm:t>
    </dgm:pt>
    <dgm:pt modelId="{525B0769-225F-43BB-9FE9-C9F94AD19C2A}">
      <dgm:prSet custT="1"/>
      <dgm:spPr/>
      <dgm:t>
        <a:bodyPr/>
        <a:lstStyle/>
        <a:p>
          <a:r>
            <a:rPr lang="kk-KZ" sz="900" noProof="0" dirty="0" smtClean="0">
              <a:solidFill>
                <a:srgbClr val="002060"/>
              </a:solidFill>
              <a:latin typeface="Times New Roman" panose="02020603050405020304" pitchFamily="18" charset="0"/>
              <a:ea typeface="+mn-ea"/>
              <a:cs typeface="Times New Roman" panose="02020603050405020304" pitchFamily="18" charset="0"/>
            </a:rPr>
            <a:t>Ақпараттық-коммуникативтік мәдениет деңгейі </a:t>
          </a:r>
          <a:endParaRPr lang="kk-KZ" sz="900" noProof="0" dirty="0">
            <a:solidFill>
              <a:srgbClr val="002060"/>
            </a:solidFill>
            <a:latin typeface="Times New Roman" panose="02020603050405020304" pitchFamily="18" charset="0"/>
            <a:ea typeface="+mn-ea"/>
            <a:cs typeface="Times New Roman" panose="02020603050405020304" pitchFamily="18" charset="0"/>
          </a:endParaRPr>
        </a:p>
      </dgm:t>
    </dgm:pt>
    <dgm:pt modelId="{B0BAF1FC-5C41-49FB-8E1E-994CF63B50DB}" type="sibTrans" cxnId="{B3F0016A-E399-4C55-8DAC-0DA947E31B44}">
      <dgm:prSet/>
      <dgm:spPr/>
      <dgm:t>
        <a:bodyPr/>
        <a:lstStyle/>
        <a:p>
          <a:endParaRPr lang="ru-RU" sz="900">
            <a:solidFill>
              <a:srgbClr val="002060"/>
            </a:solidFill>
          </a:endParaRPr>
        </a:p>
      </dgm:t>
    </dgm:pt>
    <dgm:pt modelId="{3C2867A3-0A73-4EA6-ABEA-32CE19251575}" type="parTrans" cxnId="{B3F0016A-E399-4C55-8DAC-0DA947E31B44}">
      <dgm:prSet/>
      <dgm:spPr/>
      <dgm:t>
        <a:bodyPr/>
        <a:lstStyle/>
        <a:p>
          <a:endParaRPr lang="ru-RU" sz="900">
            <a:solidFill>
              <a:srgbClr val="002060"/>
            </a:solidFill>
          </a:endParaRPr>
        </a:p>
      </dgm:t>
    </dgm:pt>
    <dgm:pt modelId="{9F351968-0859-4059-98FC-F93CEE601618}">
      <dgm:prSet custT="1"/>
      <dgm:spPr/>
      <dgm:t>
        <a:bodyPr/>
        <a:lstStyle/>
        <a:p>
          <a:r>
            <a:rPr lang="kk-KZ" sz="900" noProof="0" dirty="0" smtClean="0">
              <a:solidFill>
                <a:srgbClr val="002060"/>
              </a:solidFill>
              <a:latin typeface="Times New Roman" panose="02020603050405020304" pitchFamily="18" charset="0"/>
              <a:ea typeface="+mn-ea"/>
              <a:cs typeface="Times New Roman" panose="02020603050405020304" pitchFamily="18" charset="0"/>
            </a:rPr>
            <a:t>- оқытылатын пәнінің теориялық және практикалық негіздерін білу;</a:t>
          </a:r>
        </a:p>
        <a:p>
          <a:r>
            <a:rPr lang="kk-KZ" sz="900" noProof="0" dirty="0" smtClean="0">
              <a:solidFill>
                <a:srgbClr val="002060"/>
              </a:solidFill>
              <a:latin typeface="Times New Roman" panose="02020603050405020304" pitchFamily="18" charset="0"/>
              <a:ea typeface="+mn-ea"/>
              <a:cs typeface="Times New Roman" panose="02020603050405020304" pitchFamily="18" charset="0"/>
            </a:rPr>
            <a:t>- оқыту әдістемесіндегі замануи жетістіктерді білу;</a:t>
          </a:r>
        </a:p>
      </dgm:t>
    </dgm:pt>
    <dgm:pt modelId="{DF88BCE9-276B-4B81-93E7-4D4E74E7EF4F}" type="sibTrans" cxnId="{BAE85168-425C-42EB-86C9-3A9B22A391A0}">
      <dgm:prSet/>
      <dgm:spPr/>
      <dgm:t>
        <a:bodyPr/>
        <a:lstStyle/>
        <a:p>
          <a:endParaRPr lang="ru-RU" sz="900">
            <a:solidFill>
              <a:srgbClr val="002060"/>
            </a:solidFill>
          </a:endParaRPr>
        </a:p>
      </dgm:t>
    </dgm:pt>
    <dgm:pt modelId="{0043D80B-1C35-438C-AFC6-5200BEA54860}" type="parTrans" cxnId="{BAE85168-425C-42EB-86C9-3A9B22A391A0}">
      <dgm:prSet/>
      <dgm:spPr/>
      <dgm:t>
        <a:bodyPr/>
        <a:lstStyle/>
        <a:p>
          <a:endParaRPr lang="ru-RU" sz="900">
            <a:solidFill>
              <a:srgbClr val="002060"/>
            </a:solidFill>
          </a:endParaRPr>
        </a:p>
      </dgm:t>
    </dgm:pt>
    <dgm:pt modelId="{B8E93707-9F21-4FEB-BF0F-2F69EDC291D4}" type="pres">
      <dgm:prSet presAssocID="{0CA2D556-B08A-48BC-83CF-F5FD1058C8B4}" presName="Name0" presStyleCnt="0">
        <dgm:presLayoutVars>
          <dgm:chMax val="7"/>
          <dgm:chPref val="7"/>
          <dgm:dir/>
        </dgm:presLayoutVars>
      </dgm:prSet>
      <dgm:spPr/>
      <dgm:t>
        <a:bodyPr/>
        <a:lstStyle/>
        <a:p>
          <a:endParaRPr lang="ru-RU"/>
        </a:p>
      </dgm:t>
    </dgm:pt>
    <dgm:pt modelId="{B004A07B-2330-4AEA-B226-9ACFBDB453E6}" type="pres">
      <dgm:prSet presAssocID="{0CA2D556-B08A-48BC-83CF-F5FD1058C8B4}" presName="Name1" presStyleCnt="0"/>
      <dgm:spPr/>
      <dgm:t>
        <a:bodyPr/>
        <a:lstStyle/>
        <a:p>
          <a:endParaRPr lang="ru-RU"/>
        </a:p>
      </dgm:t>
    </dgm:pt>
    <dgm:pt modelId="{9C0D0792-0AF8-4F17-8598-57DAC705D980}" type="pres">
      <dgm:prSet presAssocID="{0CA2D556-B08A-48BC-83CF-F5FD1058C8B4}" presName="cycle" presStyleCnt="0"/>
      <dgm:spPr/>
      <dgm:t>
        <a:bodyPr/>
        <a:lstStyle/>
        <a:p>
          <a:endParaRPr lang="ru-RU"/>
        </a:p>
      </dgm:t>
    </dgm:pt>
    <dgm:pt modelId="{0B8EA8ED-5242-4E62-BAEB-3302F89E6772}" type="pres">
      <dgm:prSet presAssocID="{0CA2D556-B08A-48BC-83CF-F5FD1058C8B4}" presName="srcNode" presStyleLbl="node1" presStyleIdx="0" presStyleCnt="5"/>
      <dgm:spPr/>
      <dgm:t>
        <a:bodyPr/>
        <a:lstStyle/>
        <a:p>
          <a:endParaRPr lang="ru-RU"/>
        </a:p>
      </dgm:t>
    </dgm:pt>
    <dgm:pt modelId="{30F66C62-3EDF-4C11-8F35-E3824666C054}" type="pres">
      <dgm:prSet presAssocID="{0CA2D556-B08A-48BC-83CF-F5FD1058C8B4}" presName="conn" presStyleLbl="parChTrans1D2" presStyleIdx="0" presStyleCnt="1"/>
      <dgm:spPr/>
      <dgm:t>
        <a:bodyPr/>
        <a:lstStyle/>
        <a:p>
          <a:endParaRPr lang="ru-RU"/>
        </a:p>
      </dgm:t>
    </dgm:pt>
    <dgm:pt modelId="{0CEECC09-3B72-478A-B580-45A578AE7325}" type="pres">
      <dgm:prSet presAssocID="{0CA2D556-B08A-48BC-83CF-F5FD1058C8B4}" presName="extraNode" presStyleLbl="node1" presStyleIdx="0" presStyleCnt="5"/>
      <dgm:spPr/>
      <dgm:t>
        <a:bodyPr/>
        <a:lstStyle/>
        <a:p>
          <a:endParaRPr lang="ru-RU"/>
        </a:p>
      </dgm:t>
    </dgm:pt>
    <dgm:pt modelId="{76E19198-E1C8-4FA5-84B4-0496CD51D078}" type="pres">
      <dgm:prSet presAssocID="{0CA2D556-B08A-48BC-83CF-F5FD1058C8B4}" presName="dstNode" presStyleLbl="node1" presStyleIdx="0" presStyleCnt="5"/>
      <dgm:spPr/>
      <dgm:t>
        <a:bodyPr/>
        <a:lstStyle/>
        <a:p>
          <a:endParaRPr lang="ru-RU"/>
        </a:p>
      </dgm:t>
    </dgm:pt>
    <dgm:pt modelId="{C6805812-EDE4-48AA-B570-23898098D207}" type="pres">
      <dgm:prSet presAssocID="{8BAC35B2-742C-41FD-85DC-B34C90D8AE12}" presName="text_1" presStyleLbl="node1" presStyleIdx="0" presStyleCnt="5" custScaleX="93063" custScaleY="117170" custLinFactNeighborX="256" custLinFactNeighborY="28879">
        <dgm:presLayoutVars>
          <dgm:bulletEnabled val="1"/>
        </dgm:presLayoutVars>
      </dgm:prSet>
      <dgm:spPr/>
      <dgm:t>
        <a:bodyPr/>
        <a:lstStyle/>
        <a:p>
          <a:endParaRPr lang="ru-RU"/>
        </a:p>
      </dgm:t>
    </dgm:pt>
    <dgm:pt modelId="{DF121263-01BB-47BC-A78D-CB7FDC834DC5}" type="pres">
      <dgm:prSet presAssocID="{8BAC35B2-742C-41FD-85DC-B34C90D8AE12}" presName="accent_1" presStyleCnt="0"/>
      <dgm:spPr/>
      <dgm:t>
        <a:bodyPr/>
        <a:lstStyle/>
        <a:p>
          <a:endParaRPr lang="ru-RU"/>
        </a:p>
      </dgm:t>
    </dgm:pt>
    <dgm:pt modelId="{65E7A804-F7B8-45FB-9E93-D4E30E7352CD}" type="pres">
      <dgm:prSet presAssocID="{8BAC35B2-742C-41FD-85DC-B34C90D8AE12}" presName="accentRepeatNode" presStyleLbl="solidFgAcc1" presStyleIdx="0" presStyleCnt="5" custLinFactNeighborX="14328" custLinFactNeighborY="20750"/>
      <dgm:spPr>
        <a:blipFill rotWithShape="0">
          <a:blip xmlns:r="http://schemas.openxmlformats.org/officeDocument/2006/relationships" r:embed="rId1"/>
          <a:stretch>
            <a:fillRect/>
          </a:stretch>
        </a:blipFill>
        <a:scene3d>
          <a:camera prst="orthographicFront"/>
          <a:lightRig rig="threePt" dir="t">
            <a:rot lat="0" lon="0" rev="7500000"/>
          </a:lightRig>
        </a:scene3d>
      </dgm:spPr>
      <dgm:t>
        <a:bodyPr/>
        <a:lstStyle/>
        <a:p>
          <a:endParaRPr lang="ru-RU"/>
        </a:p>
      </dgm:t>
    </dgm:pt>
    <dgm:pt modelId="{78E75DA0-A113-4409-A78E-3B015AEB1D16}" type="pres">
      <dgm:prSet presAssocID="{525B0769-225F-43BB-9FE9-C9F94AD19C2A}" presName="text_2" presStyleLbl="node1" presStyleIdx="1" presStyleCnt="5" custScaleX="108160" custScaleY="160501" custLinFactNeighborX="-6760" custLinFactNeighborY="24671">
        <dgm:presLayoutVars>
          <dgm:bulletEnabled val="1"/>
        </dgm:presLayoutVars>
      </dgm:prSet>
      <dgm:spPr/>
      <dgm:t>
        <a:bodyPr/>
        <a:lstStyle/>
        <a:p>
          <a:endParaRPr lang="ru-RU"/>
        </a:p>
      </dgm:t>
    </dgm:pt>
    <dgm:pt modelId="{642D28A1-5E7B-45D0-80A6-3436A745C9FF}" type="pres">
      <dgm:prSet presAssocID="{525B0769-225F-43BB-9FE9-C9F94AD19C2A}" presName="accent_2" presStyleCnt="0"/>
      <dgm:spPr/>
      <dgm:t>
        <a:bodyPr/>
        <a:lstStyle/>
        <a:p>
          <a:endParaRPr lang="ru-RU"/>
        </a:p>
      </dgm:t>
    </dgm:pt>
    <dgm:pt modelId="{921A03E6-48A6-4460-BE3E-A6CAB01063ED}" type="pres">
      <dgm:prSet presAssocID="{525B0769-225F-43BB-9FE9-C9F94AD19C2A}" presName="accentRepeatNode" presStyleLbl="solidFgAcc1" presStyleIdx="1" presStyleCnt="5" custLinFactNeighborX="-29760" custLinFactNeighborY="13071"/>
      <dgm:spPr>
        <a:blipFill rotWithShape="0">
          <a:blip xmlns:r="http://schemas.openxmlformats.org/officeDocument/2006/relationships" r:embed="rId2"/>
          <a:stretch>
            <a:fillRect/>
          </a:stretch>
        </a:blipFill>
        <a:scene3d>
          <a:camera prst="orthographicFront"/>
          <a:lightRig rig="threePt" dir="t">
            <a:rot lat="0" lon="0" rev="7500000"/>
          </a:lightRig>
        </a:scene3d>
      </dgm:spPr>
      <dgm:t>
        <a:bodyPr/>
        <a:lstStyle/>
        <a:p>
          <a:endParaRPr lang="ru-RU"/>
        </a:p>
      </dgm:t>
    </dgm:pt>
    <dgm:pt modelId="{00980453-B68B-433D-A120-DEC38921DF61}" type="pres">
      <dgm:prSet presAssocID="{CCBC5B9F-9A9C-4CDE-82B3-E5C682E6D9C7}" presName="text_3" presStyleLbl="node1" presStyleIdx="2" presStyleCnt="5" custScaleX="95739" custScaleY="134734" custLinFactNeighborX="-529" custLinFactNeighborY="33273">
        <dgm:presLayoutVars>
          <dgm:bulletEnabled val="1"/>
        </dgm:presLayoutVars>
      </dgm:prSet>
      <dgm:spPr/>
      <dgm:t>
        <a:bodyPr/>
        <a:lstStyle/>
        <a:p>
          <a:endParaRPr lang="ru-RU"/>
        </a:p>
      </dgm:t>
    </dgm:pt>
    <dgm:pt modelId="{B87D2F59-3A58-4CC7-9140-63784D97C960}" type="pres">
      <dgm:prSet presAssocID="{CCBC5B9F-9A9C-4CDE-82B3-E5C682E6D9C7}" presName="accent_3" presStyleCnt="0"/>
      <dgm:spPr/>
      <dgm:t>
        <a:bodyPr/>
        <a:lstStyle/>
        <a:p>
          <a:endParaRPr lang="ru-RU"/>
        </a:p>
      </dgm:t>
    </dgm:pt>
    <dgm:pt modelId="{C13DEDC8-309A-4AE8-BFD1-D01043A5C9F7}" type="pres">
      <dgm:prSet presAssocID="{CCBC5B9F-9A9C-4CDE-82B3-E5C682E6D9C7}" presName="accentRepeatNode" presStyleLbl="solidFgAcc1" presStyleIdx="2" presStyleCnt="5" custLinFactNeighborX="1539" custLinFactNeighborY="26618"/>
      <dgm:spPr>
        <a:blipFill rotWithShape="0">
          <a:blip xmlns:r="http://schemas.openxmlformats.org/officeDocument/2006/relationships" r:embed="rId3"/>
          <a:stretch>
            <a:fillRect/>
          </a:stretch>
        </a:blipFill>
        <a:scene3d>
          <a:camera prst="orthographicFront"/>
          <a:lightRig rig="threePt" dir="t">
            <a:rot lat="0" lon="0" rev="7500000"/>
          </a:lightRig>
        </a:scene3d>
      </dgm:spPr>
      <dgm:t>
        <a:bodyPr/>
        <a:lstStyle/>
        <a:p>
          <a:endParaRPr lang="ru-RU"/>
        </a:p>
      </dgm:t>
    </dgm:pt>
    <dgm:pt modelId="{AE288B55-EB57-427F-8B56-C4EF74A8C6F0}" type="pres">
      <dgm:prSet presAssocID="{639AAC7D-C398-4F43-974E-00C6B1C43560}" presName="text_4" presStyleLbl="node1" presStyleIdx="3" presStyleCnt="5" custScaleX="91627" custScaleY="143247" custLinFactNeighborX="496" custLinFactNeighborY="40810">
        <dgm:presLayoutVars>
          <dgm:bulletEnabled val="1"/>
        </dgm:presLayoutVars>
      </dgm:prSet>
      <dgm:spPr/>
      <dgm:t>
        <a:bodyPr/>
        <a:lstStyle/>
        <a:p>
          <a:endParaRPr lang="ru-RU"/>
        </a:p>
      </dgm:t>
    </dgm:pt>
    <dgm:pt modelId="{0807A9DC-62F2-4B3A-B9FA-D5A3C2B93894}" type="pres">
      <dgm:prSet presAssocID="{639AAC7D-C398-4F43-974E-00C6B1C43560}" presName="accent_4" presStyleCnt="0"/>
      <dgm:spPr/>
      <dgm:t>
        <a:bodyPr/>
        <a:lstStyle/>
        <a:p>
          <a:endParaRPr lang="ru-RU"/>
        </a:p>
      </dgm:t>
    </dgm:pt>
    <dgm:pt modelId="{CE57CCB0-7AF8-4019-8F5E-8772AA06467F}" type="pres">
      <dgm:prSet presAssocID="{639AAC7D-C398-4F43-974E-00C6B1C43560}" presName="accentRepeatNode" presStyleLbl="solidFgAcc1" presStyleIdx="3" presStyleCnt="5" custLinFactNeighborX="10250" custLinFactNeighborY="36826"/>
      <dgm:spPr>
        <a:blipFill rotWithShape="0">
          <a:blip xmlns:r="http://schemas.openxmlformats.org/officeDocument/2006/relationships" r:embed="rId4"/>
          <a:stretch>
            <a:fillRect/>
          </a:stretch>
        </a:blipFill>
        <a:scene3d>
          <a:camera prst="orthographicFront"/>
          <a:lightRig rig="threePt" dir="t">
            <a:rot lat="0" lon="0" rev="7500000"/>
          </a:lightRig>
        </a:scene3d>
      </dgm:spPr>
      <dgm:t>
        <a:bodyPr/>
        <a:lstStyle/>
        <a:p>
          <a:endParaRPr lang="ru-RU"/>
        </a:p>
      </dgm:t>
    </dgm:pt>
    <dgm:pt modelId="{F8BECC60-B462-4AED-A7A1-864CD0240479}" type="pres">
      <dgm:prSet presAssocID="{57566382-4D25-493C-BD95-89A01B4EC2F2}" presName="text_5" presStyleLbl="node1" presStyleIdx="4" presStyleCnt="5" custScaleY="143516" custLinFactNeighborX="-1335" custLinFactNeighborY="68238">
        <dgm:presLayoutVars>
          <dgm:bulletEnabled val="1"/>
        </dgm:presLayoutVars>
      </dgm:prSet>
      <dgm:spPr/>
      <dgm:t>
        <a:bodyPr/>
        <a:lstStyle/>
        <a:p>
          <a:endParaRPr lang="ru-RU"/>
        </a:p>
      </dgm:t>
    </dgm:pt>
    <dgm:pt modelId="{E73D3B91-36BB-4F7C-A2B7-3723F733377B}" type="pres">
      <dgm:prSet presAssocID="{57566382-4D25-493C-BD95-89A01B4EC2F2}" presName="accent_5" presStyleCnt="0"/>
      <dgm:spPr/>
    </dgm:pt>
    <dgm:pt modelId="{2E06C01E-1CCF-4CEA-9591-5CA4CD420FC9}" type="pres">
      <dgm:prSet presAssocID="{57566382-4D25-493C-BD95-89A01B4EC2F2}" presName="accentRepeatNode" presStyleLbl="solidFgAcc1" presStyleIdx="4" presStyleCnt="5" custLinFactNeighborX="6185" custLinFactNeighborY="49599"/>
      <dgm:spPr>
        <a:blipFill rotWithShape="0">
          <a:blip xmlns:r="http://schemas.openxmlformats.org/officeDocument/2006/relationships" r:embed="rId5"/>
          <a:stretch>
            <a:fillRect/>
          </a:stretch>
        </a:blipFill>
      </dgm:spPr>
      <dgm:t>
        <a:bodyPr/>
        <a:lstStyle/>
        <a:p>
          <a:endParaRPr lang="ru-RU"/>
        </a:p>
      </dgm:t>
    </dgm:pt>
  </dgm:ptLst>
  <dgm:cxnLst>
    <dgm:cxn modelId="{4F51BFAE-0C8E-4911-887E-70B43BE79C1C}" type="presOf" srcId="{639AAC7D-C398-4F43-974E-00C6B1C43560}" destId="{AE288B55-EB57-427F-8B56-C4EF74A8C6F0}" srcOrd="0" destOrd="0" presId="urn:microsoft.com/office/officeart/2008/layout/VerticalCurvedList"/>
    <dgm:cxn modelId="{73078BB5-08F8-426E-A841-D22A8D228978}" type="presOf" srcId="{90DAE732-6975-4EF4-BFD9-E337A0EE788C}" destId="{00980453-B68B-433D-A120-DEC38921DF61}" srcOrd="0" destOrd="1" presId="urn:microsoft.com/office/officeart/2008/layout/VerticalCurvedList"/>
    <dgm:cxn modelId="{95F4C88F-4700-4D8C-B183-1DDC5996C80B}" srcId="{525B0769-225F-43BB-9FE9-C9F94AD19C2A}" destId="{8BCE0F4C-7B00-4FE9-9D7B-B5C7F6952CDE}" srcOrd="0" destOrd="0" parTransId="{603EFE7E-5EEB-4FFE-ADA2-C5F7BB6E42A1}" sibTransId="{88815B4F-9EF2-49A5-818D-586CAEB45373}"/>
    <dgm:cxn modelId="{10BC7D64-8DA2-4D62-9F6A-09542BA36539}" srcId="{CCBC5B9F-9A9C-4CDE-82B3-E5C682E6D9C7}" destId="{90DAE732-6975-4EF4-BFD9-E337A0EE788C}" srcOrd="0" destOrd="0" parTransId="{A9B53C15-F5FF-45BE-AFDF-BD6FFB90A413}" sibTransId="{6DAA6903-3C19-4FEE-9E8A-5902B0F9448F}"/>
    <dgm:cxn modelId="{C722C889-E6DF-4D8F-B4F7-82A400213174}" type="presOf" srcId="{57566382-4D25-493C-BD95-89A01B4EC2F2}" destId="{F8BECC60-B462-4AED-A7A1-864CD0240479}" srcOrd="0" destOrd="0" presId="urn:microsoft.com/office/officeart/2008/layout/VerticalCurvedList"/>
    <dgm:cxn modelId="{13BE0B6A-5036-4973-8270-CCCE44573543}" srcId="{639AAC7D-C398-4F43-974E-00C6B1C43560}" destId="{62432EB4-1FBD-490A-BC66-15900E8DF44C}" srcOrd="0" destOrd="0" parTransId="{D6C2372A-AEB0-49FF-BCE2-55507B312007}" sibTransId="{C39C25F6-B7DD-4447-AF69-2F873DE4359C}"/>
    <dgm:cxn modelId="{625D1A7D-7118-45A9-8678-BA9C9C938FA1}" srcId="{0CA2D556-B08A-48BC-83CF-F5FD1058C8B4}" destId="{8BAC35B2-742C-41FD-85DC-B34C90D8AE12}" srcOrd="0" destOrd="0" parTransId="{5BC2A28A-C580-4888-8FA7-EA86BCDEA1DF}" sibTransId="{84A44802-BD22-481B-9D8B-2467EE0AD2A6}"/>
    <dgm:cxn modelId="{47716619-3102-4FDC-9982-0F9906ACA75E}" type="presOf" srcId="{9F351968-0859-4059-98FC-F93CEE601618}" destId="{C6805812-EDE4-48AA-B570-23898098D207}" srcOrd="0" destOrd="1" presId="urn:microsoft.com/office/officeart/2008/layout/VerticalCurvedList"/>
    <dgm:cxn modelId="{6F2A6BD2-8778-4BD9-9312-9BAFF9729EC2}" type="presOf" srcId="{0CA2D556-B08A-48BC-83CF-F5FD1058C8B4}" destId="{B8E93707-9F21-4FEB-BF0F-2F69EDC291D4}" srcOrd="0" destOrd="0" presId="urn:microsoft.com/office/officeart/2008/layout/VerticalCurvedList"/>
    <dgm:cxn modelId="{7F1E1024-EB9E-4F30-BAF1-E450F8F362A3}" srcId="{0CA2D556-B08A-48BC-83CF-F5FD1058C8B4}" destId="{57566382-4D25-493C-BD95-89A01B4EC2F2}" srcOrd="4" destOrd="0" parTransId="{360B11BC-63E8-4B30-8712-C53D52F2848A}" sibTransId="{ABC3ABC6-0873-4BE4-8560-7055D6C1F247}"/>
    <dgm:cxn modelId="{48ED7380-58A9-4268-93AD-87CB4027C0D2}" type="presOf" srcId="{DF88BCE9-276B-4B81-93E7-4D4E74E7EF4F}" destId="{30F66C62-3EDF-4C11-8F35-E3824666C054}" srcOrd="0" destOrd="0" presId="urn:microsoft.com/office/officeart/2008/layout/VerticalCurvedList"/>
    <dgm:cxn modelId="{B0380C14-51DE-491B-BB82-E02E39D54D97}" srcId="{0CA2D556-B08A-48BC-83CF-F5FD1058C8B4}" destId="{639AAC7D-C398-4F43-974E-00C6B1C43560}" srcOrd="3" destOrd="0" parTransId="{CB0E8716-6BC2-4CE8-974E-3344DCBF3C1A}" sibTransId="{31D1872C-8577-4338-ABCE-44BC5FADCEA2}"/>
    <dgm:cxn modelId="{7778B8AB-5785-4B09-8B1C-D28991230C1D}" type="presOf" srcId="{8BAC35B2-742C-41FD-85DC-B34C90D8AE12}" destId="{C6805812-EDE4-48AA-B570-23898098D207}" srcOrd="0" destOrd="0" presId="urn:microsoft.com/office/officeart/2008/layout/VerticalCurvedList"/>
    <dgm:cxn modelId="{B3F0016A-E399-4C55-8DAC-0DA947E31B44}" srcId="{0CA2D556-B08A-48BC-83CF-F5FD1058C8B4}" destId="{525B0769-225F-43BB-9FE9-C9F94AD19C2A}" srcOrd="1" destOrd="0" parTransId="{3C2867A3-0A73-4EA6-ABEA-32CE19251575}" sibTransId="{B0BAF1FC-5C41-49FB-8E1E-994CF63B50DB}"/>
    <dgm:cxn modelId="{BAE85168-425C-42EB-86C9-3A9B22A391A0}" srcId="{8BAC35B2-742C-41FD-85DC-B34C90D8AE12}" destId="{9F351968-0859-4059-98FC-F93CEE601618}" srcOrd="0" destOrd="0" parTransId="{0043D80B-1C35-438C-AFC6-5200BEA54860}" sibTransId="{DF88BCE9-276B-4B81-93E7-4D4E74E7EF4F}"/>
    <dgm:cxn modelId="{AB783098-28D1-4A9F-80EE-F13E6CA124A8}" type="presOf" srcId="{CCBC5B9F-9A9C-4CDE-82B3-E5C682E6D9C7}" destId="{00980453-B68B-433D-A120-DEC38921DF61}" srcOrd="0" destOrd="0" presId="urn:microsoft.com/office/officeart/2008/layout/VerticalCurvedList"/>
    <dgm:cxn modelId="{5BCBDE86-267C-4CB5-B5EE-23BFE4004771}" type="presOf" srcId="{525B0769-225F-43BB-9FE9-C9F94AD19C2A}" destId="{78E75DA0-A113-4409-A78E-3B015AEB1D16}" srcOrd="0" destOrd="0" presId="urn:microsoft.com/office/officeart/2008/layout/VerticalCurvedList"/>
    <dgm:cxn modelId="{31467AB0-38B8-402E-B598-F18858BB32D0}" type="presOf" srcId="{8BCE0F4C-7B00-4FE9-9D7B-B5C7F6952CDE}" destId="{78E75DA0-A113-4409-A78E-3B015AEB1D16}" srcOrd="0" destOrd="1" presId="urn:microsoft.com/office/officeart/2008/layout/VerticalCurvedList"/>
    <dgm:cxn modelId="{732AE24F-1FC9-4245-B86E-3906070B3C6C}" type="presOf" srcId="{AC6BA445-7E61-491C-8D81-82B9E2D7A93C}" destId="{F8BECC60-B462-4AED-A7A1-864CD0240479}" srcOrd="0" destOrd="1" presId="urn:microsoft.com/office/officeart/2008/layout/VerticalCurvedList"/>
    <dgm:cxn modelId="{0A4DF324-D440-4B9F-8AF0-7AECE684CF82}" srcId="{57566382-4D25-493C-BD95-89A01B4EC2F2}" destId="{AC6BA445-7E61-491C-8D81-82B9E2D7A93C}" srcOrd="0" destOrd="0" parTransId="{308D879E-4B3D-4175-90D6-95A4725F3037}" sibTransId="{20B1C1EE-5977-4A73-B748-E610387427F3}"/>
    <dgm:cxn modelId="{0452ED81-E5EB-4928-860A-0F0696D9650C}" srcId="{0CA2D556-B08A-48BC-83CF-F5FD1058C8B4}" destId="{CCBC5B9F-9A9C-4CDE-82B3-E5C682E6D9C7}" srcOrd="2" destOrd="0" parTransId="{DE3194A8-E06B-4FE9-ABC5-E4BBDE99D418}" sibTransId="{FCB713F2-92A1-462E-87A5-71E9011BAB58}"/>
    <dgm:cxn modelId="{8FD4E3BC-4B05-4B5E-BC40-EF416E2F19FE}" type="presOf" srcId="{62432EB4-1FBD-490A-BC66-15900E8DF44C}" destId="{AE288B55-EB57-427F-8B56-C4EF74A8C6F0}" srcOrd="0" destOrd="1" presId="urn:microsoft.com/office/officeart/2008/layout/VerticalCurvedList"/>
    <dgm:cxn modelId="{590D648B-2AAC-41B0-9DB2-75738B43706C}" type="presParOf" srcId="{B8E93707-9F21-4FEB-BF0F-2F69EDC291D4}" destId="{B004A07B-2330-4AEA-B226-9ACFBDB453E6}" srcOrd="0" destOrd="0" presId="urn:microsoft.com/office/officeart/2008/layout/VerticalCurvedList"/>
    <dgm:cxn modelId="{4D3B12F7-87E3-41F8-B9EA-C10593C9781C}" type="presParOf" srcId="{B004A07B-2330-4AEA-B226-9ACFBDB453E6}" destId="{9C0D0792-0AF8-4F17-8598-57DAC705D980}" srcOrd="0" destOrd="0" presId="urn:microsoft.com/office/officeart/2008/layout/VerticalCurvedList"/>
    <dgm:cxn modelId="{213FF96C-CA6B-417B-916F-3957FBD90463}" type="presParOf" srcId="{9C0D0792-0AF8-4F17-8598-57DAC705D980}" destId="{0B8EA8ED-5242-4E62-BAEB-3302F89E6772}" srcOrd="0" destOrd="0" presId="urn:microsoft.com/office/officeart/2008/layout/VerticalCurvedList"/>
    <dgm:cxn modelId="{19DF8227-3469-4B98-80A8-C4383EFB756D}" type="presParOf" srcId="{9C0D0792-0AF8-4F17-8598-57DAC705D980}" destId="{30F66C62-3EDF-4C11-8F35-E3824666C054}" srcOrd="1" destOrd="0" presId="urn:microsoft.com/office/officeart/2008/layout/VerticalCurvedList"/>
    <dgm:cxn modelId="{F5B61B7E-F39A-4FD4-953D-7DAA62361C34}" type="presParOf" srcId="{9C0D0792-0AF8-4F17-8598-57DAC705D980}" destId="{0CEECC09-3B72-478A-B580-45A578AE7325}" srcOrd="2" destOrd="0" presId="urn:microsoft.com/office/officeart/2008/layout/VerticalCurvedList"/>
    <dgm:cxn modelId="{0EEDC8A9-CCE9-485D-8997-6E45F52803F4}" type="presParOf" srcId="{9C0D0792-0AF8-4F17-8598-57DAC705D980}" destId="{76E19198-E1C8-4FA5-84B4-0496CD51D078}" srcOrd="3" destOrd="0" presId="urn:microsoft.com/office/officeart/2008/layout/VerticalCurvedList"/>
    <dgm:cxn modelId="{4B54B636-EAD8-4D93-BF14-2E3159F2D71F}" type="presParOf" srcId="{B004A07B-2330-4AEA-B226-9ACFBDB453E6}" destId="{C6805812-EDE4-48AA-B570-23898098D207}" srcOrd="1" destOrd="0" presId="urn:microsoft.com/office/officeart/2008/layout/VerticalCurvedList"/>
    <dgm:cxn modelId="{8C32C3A2-034D-4546-A4F8-3CEC79D75190}" type="presParOf" srcId="{B004A07B-2330-4AEA-B226-9ACFBDB453E6}" destId="{DF121263-01BB-47BC-A78D-CB7FDC834DC5}" srcOrd="2" destOrd="0" presId="urn:microsoft.com/office/officeart/2008/layout/VerticalCurvedList"/>
    <dgm:cxn modelId="{E127A5FA-6CA7-4536-B3C7-1B135E8E5F94}" type="presParOf" srcId="{DF121263-01BB-47BC-A78D-CB7FDC834DC5}" destId="{65E7A804-F7B8-45FB-9E93-D4E30E7352CD}" srcOrd="0" destOrd="0" presId="urn:microsoft.com/office/officeart/2008/layout/VerticalCurvedList"/>
    <dgm:cxn modelId="{71E5F3CE-B4AE-48F3-8C25-8047D2DC60D8}" type="presParOf" srcId="{B004A07B-2330-4AEA-B226-9ACFBDB453E6}" destId="{78E75DA0-A113-4409-A78E-3B015AEB1D16}" srcOrd="3" destOrd="0" presId="urn:microsoft.com/office/officeart/2008/layout/VerticalCurvedList"/>
    <dgm:cxn modelId="{402A97E0-DA29-47A0-AFDC-1AF0A786C07B}" type="presParOf" srcId="{B004A07B-2330-4AEA-B226-9ACFBDB453E6}" destId="{642D28A1-5E7B-45D0-80A6-3436A745C9FF}" srcOrd="4" destOrd="0" presId="urn:microsoft.com/office/officeart/2008/layout/VerticalCurvedList"/>
    <dgm:cxn modelId="{DC29016B-2C79-43FE-98C2-8186027FCD6F}" type="presParOf" srcId="{642D28A1-5E7B-45D0-80A6-3436A745C9FF}" destId="{921A03E6-48A6-4460-BE3E-A6CAB01063ED}" srcOrd="0" destOrd="0" presId="urn:microsoft.com/office/officeart/2008/layout/VerticalCurvedList"/>
    <dgm:cxn modelId="{507CF1D7-7D00-4DCF-B04C-7F2B74970AE2}" type="presParOf" srcId="{B004A07B-2330-4AEA-B226-9ACFBDB453E6}" destId="{00980453-B68B-433D-A120-DEC38921DF61}" srcOrd="5" destOrd="0" presId="urn:microsoft.com/office/officeart/2008/layout/VerticalCurvedList"/>
    <dgm:cxn modelId="{D492DCC6-433B-4345-BE09-37290B63C6CF}" type="presParOf" srcId="{B004A07B-2330-4AEA-B226-9ACFBDB453E6}" destId="{B87D2F59-3A58-4CC7-9140-63784D97C960}" srcOrd="6" destOrd="0" presId="urn:microsoft.com/office/officeart/2008/layout/VerticalCurvedList"/>
    <dgm:cxn modelId="{A6B10005-4718-4983-BD74-DED6F02932A8}" type="presParOf" srcId="{B87D2F59-3A58-4CC7-9140-63784D97C960}" destId="{C13DEDC8-309A-4AE8-BFD1-D01043A5C9F7}" srcOrd="0" destOrd="0" presId="urn:microsoft.com/office/officeart/2008/layout/VerticalCurvedList"/>
    <dgm:cxn modelId="{4C40D305-F46D-496C-AB6F-B62C6F07FD96}" type="presParOf" srcId="{B004A07B-2330-4AEA-B226-9ACFBDB453E6}" destId="{AE288B55-EB57-427F-8B56-C4EF74A8C6F0}" srcOrd="7" destOrd="0" presId="urn:microsoft.com/office/officeart/2008/layout/VerticalCurvedList"/>
    <dgm:cxn modelId="{3EED39AC-D40F-4E20-BDB4-4BA178858F83}" type="presParOf" srcId="{B004A07B-2330-4AEA-B226-9ACFBDB453E6}" destId="{0807A9DC-62F2-4B3A-B9FA-D5A3C2B93894}" srcOrd="8" destOrd="0" presId="urn:microsoft.com/office/officeart/2008/layout/VerticalCurvedList"/>
    <dgm:cxn modelId="{105EB307-B1F2-4284-AF05-585005047BC3}" type="presParOf" srcId="{0807A9DC-62F2-4B3A-B9FA-D5A3C2B93894}" destId="{CE57CCB0-7AF8-4019-8F5E-8772AA06467F}" srcOrd="0" destOrd="0" presId="urn:microsoft.com/office/officeart/2008/layout/VerticalCurvedList"/>
    <dgm:cxn modelId="{BBBC9B20-6238-4FE7-BE5B-839658D89832}" type="presParOf" srcId="{B004A07B-2330-4AEA-B226-9ACFBDB453E6}" destId="{F8BECC60-B462-4AED-A7A1-864CD0240479}" srcOrd="9" destOrd="0" presId="urn:microsoft.com/office/officeart/2008/layout/VerticalCurvedList"/>
    <dgm:cxn modelId="{50A4CDA5-92D0-43E1-B369-92043C2DD8FB}" type="presParOf" srcId="{B004A07B-2330-4AEA-B226-9ACFBDB453E6}" destId="{E73D3B91-36BB-4F7C-A2B7-3723F733377B}" srcOrd="10" destOrd="0" presId="urn:microsoft.com/office/officeart/2008/layout/VerticalCurvedList"/>
    <dgm:cxn modelId="{AD52363D-47F6-450D-9863-FD97011AC550}" type="presParOf" srcId="{E73D3B91-36BB-4F7C-A2B7-3723F733377B}" destId="{2E06C01E-1CCF-4CEA-9591-5CA4CD420FC9}"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F66C62-3EDF-4C11-8F35-E3824666C054}">
      <dsp:nvSpPr>
        <dsp:cNvPr id="0" name=""/>
        <dsp:cNvSpPr/>
      </dsp:nvSpPr>
      <dsp:spPr>
        <a:xfrm>
          <a:off x="-5945405" y="108109"/>
          <a:ext cx="7001878" cy="7001878"/>
        </a:xfrm>
        <a:prstGeom prst="blockArc">
          <a:avLst>
            <a:gd name="adj1" fmla="val 18900000"/>
            <a:gd name="adj2" fmla="val 2700000"/>
            <a:gd name="adj3" fmla="val 308"/>
          </a:avLst>
        </a:prstGeom>
        <a:noFill/>
        <a:ln w="1270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6805812-EDE4-48AA-B570-23898098D207}">
      <dsp:nvSpPr>
        <dsp:cNvPr id="0" name=""/>
        <dsp:cNvSpPr/>
      </dsp:nvSpPr>
      <dsp:spPr>
        <a:xfrm>
          <a:off x="559793" y="1465199"/>
          <a:ext cx="3348902" cy="762097"/>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16271" tIns="22860" rIns="22860" bIns="22860" numCol="1" spcCol="1270" anchor="t" anchorCtr="0">
          <a:noAutofit/>
        </a:bodyPr>
        <a:lstStyle/>
        <a:p>
          <a:pPr lvl="0" algn="l" defTabSz="400050">
            <a:lnSpc>
              <a:spcPct val="90000"/>
            </a:lnSpc>
            <a:spcBef>
              <a:spcPct val="0"/>
            </a:spcBef>
            <a:spcAft>
              <a:spcPct val="35000"/>
            </a:spcAft>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Кәсіптік-педагогикалық қызмет деңгейі</a:t>
          </a:r>
          <a:endParaRPr lang="kk-KZ" sz="900" kern="1200" noProof="0" dirty="0">
            <a:solidFill>
              <a:srgbClr val="002060"/>
            </a:solidFill>
            <a:latin typeface="Times New Roman" panose="02020603050405020304" pitchFamily="18" charset="0"/>
            <a:ea typeface="+mn-ea"/>
            <a:cs typeface="Times New Roman" panose="02020603050405020304" pitchFamily="18" charset="0"/>
          </a:endParaRP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оқытылатын пәнінің теориялық және практикалық негіздерін білу;</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оқыту әдістемесіндегі замануи жетістіктерді білу;</a:t>
          </a:r>
        </a:p>
      </dsp:txBody>
      <dsp:txXfrm>
        <a:off x="559793" y="1465199"/>
        <a:ext cx="3348902" cy="762097"/>
      </dsp:txXfrm>
    </dsp:sp>
    <dsp:sp modelId="{65E7A804-F7B8-45FB-9E93-D4E30E7352CD}">
      <dsp:nvSpPr>
        <dsp:cNvPr id="0" name=""/>
        <dsp:cNvSpPr/>
      </dsp:nvSpPr>
      <dsp:spPr>
        <a:xfrm>
          <a:off x="135743" y="1420603"/>
          <a:ext cx="813024" cy="813024"/>
        </a:xfrm>
        <a:prstGeom prst="ellipse">
          <a:avLst/>
        </a:prstGeom>
        <a:blipFill rotWithShape="0">
          <a:blip xmlns:r="http://schemas.openxmlformats.org/officeDocument/2006/relationships" r:embed="rId1"/>
          <a:stretch>
            <a:fillRect/>
          </a:stretch>
        </a:blipFill>
        <a:ln w="6350" cap="flat" cmpd="sng" algn="ctr">
          <a:solidFill>
            <a:schemeClr val="accent5">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78E75DA0-A113-4409-A78E-3B015AEB1D16}">
      <dsp:nvSpPr>
        <dsp:cNvPr id="0" name=""/>
        <dsp:cNvSpPr/>
      </dsp:nvSpPr>
      <dsp:spPr>
        <a:xfrm>
          <a:off x="552279" y="2272230"/>
          <a:ext cx="3388069" cy="1043930"/>
        </a:xfrm>
        <a:prstGeom prst="rect">
          <a:avLst/>
        </a:prstGeom>
        <a:gradFill rotWithShape="0">
          <a:gsLst>
            <a:gs pos="0">
              <a:schemeClr val="accent5">
                <a:hueOff val="-1838336"/>
                <a:satOff val="-2557"/>
                <a:lumOff val="-981"/>
                <a:alphaOff val="0"/>
                <a:satMod val="103000"/>
                <a:lumMod val="102000"/>
                <a:tint val="94000"/>
              </a:schemeClr>
            </a:gs>
            <a:gs pos="50000">
              <a:schemeClr val="accent5">
                <a:hueOff val="-1838336"/>
                <a:satOff val="-2557"/>
                <a:lumOff val="-981"/>
                <a:alphaOff val="0"/>
                <a:satMod val="110000"/>
                <a:lumMod val="100000"/>
                <a:shade val="100000"/>
              </a:schemeClr>
            </a:gs>
            <a:gs pos="100000">
              <a:schemeClr val="accent5">
                <a:hueOff val="-1838336"/>
                <a:satOff val="-2557"/>
                <a:lumOff val="-981"/>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16271" tIns="22860" rIns="22860" bIns="22860" numCol="1" spcCol="1270" anchor="t" anchorCtr="0">
          <a:noAutofit/>
        </a:bodyPr>
        <a:lstStyle/>
        <a:p>
          <a:pPr lvl="0" algn="l" defTabSz="400050">
            <a:lnSpc>
              <a:spcPct val="90000"/>
            </a:lnSpc>
            <a:spcBef>
              <a:spcPct val="0"/>
            </a:spcBef>
            <a:spcAft>
              <a:spcPct val="35000"/>
            </a:spcAft>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Ақпараттық-коммуникативтік мәдениет деңгейі </a:t>
          </a:r>
          <a:endParaRPr lang="kk-KZ" sz="900" kern="1200" noProof="0" dirty="0">
            <a:solidFill>
              <a:srgbClr val="002060"/>
            </a:solidFill>
            <a:latin typeface="Times New Roman" panose="02020603050405020304" pitchFamily="18" charset="0"/>
            <a:ea typeface="+mn-ea"/>
            <a:cs typeface="Times New Roman" panose="02020603050405020304" pitchFamily="18" charset="0"/>
          </a:endParaRP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коммуникативтік және ұйымдастырушылық қабілеттер;</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оқушылармен ынтымақтастық орнату қабілеттілігі;</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әріптестерімен серіктестікке дайындық;</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педагогикалық мәнер, сөйлеу мәдениеті;</a:t>
          </a:r>
        </a:p>
      </dsp:txBody>
      <dsp:txXfrm>
        <a:off x="552279" y="2272230"/>
        <a:ext cx="3388069" cy="1043930"/>
      </dsp:txXfrm>
    </dsp:sp>
    <dsp:sp modelId="{921A03E6-48A6-4460-BE3E-A6CAB01063ED}">
      <dsp:nvSpPr>
        <dsp:cNvPr id="0" name=""/>
        <dsp:cNvSpPr/>
      </dsp:nvSpPr>
      <dsp:spPr>
        <a:xfrm>
          <a:off x="243369" y="2333488"/>
          <a:ext cx="813024" cy="813024"/>
        </a:xfrm>
        <a:prstGeom prst="ellipse">
          <a:avLst/>
        </a:prstGeom>
        <a:blipFill rotWithShape="0">
          <a:blip xmlns:r="http://schemas.openxmlformats.org/officeDocument/2006/relationships" r:embed="rId2"/>
          <a:stretch>
            <a:fillRect/>
          </a:stretch>
        </a:blipFill>
        <a:ln w="6350" cap="flat" cmpd="sng" algn="ctr">
          <a:solidFill>
            <a:schemeClr val="accent5">
              <a:hueOff val="-1838336"/>
              <a:satOff val="-2557"/>
              <a:lumOff val="-981"/>
              <a:alphaOff val="0"/>
            </a:schemeClr>
          </a:solidFill>
          <a:prstDash val="solid"/>
          <a:miter lim="800000"/>
        </a:ln>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00980453-B68B-433D-A120-DEC38921DF61}">
      <dsp:nvSpPr>
        <dsp:cNvPr id="0" name=""/>
        <dsp:cNvSpPr/>
      </dsp:nvSpPr>
      <dsp:spPr>
        <a:xfrm>
          <a:off x="1082759" y="3387294"/>
          <a:ext cx="2862035" cy="876336"/>
        </a:xfrm>
        <a:prstGeom prst="rect">
          <a:avLst/>
        </a:prstGeom>
        <a:gradFill rotWithShape="0">
          <a:gsLst>
            <a:gs pos="0">
              <a:schemeClr val="accent5">
                <a:hueOff val="-3676672"/>
                <a:satOff val="-5114"/>
                <a:lumOff val="-1961"/>
                <a:alphaOff val="0"/>
                <a:satMod val="103000"/>
                <a:lumMod val="102000"/>
                <a:tint val="94000"/>
              </a:schemeClr>
            </a:gs>
            <a:gs pos="50000">
              <a:schemeClr val="accent5">
                <a:hueOff val="-3676672"/>
                <a:satOff val="-5114"/>
                <a:lumOff val="-1961"/>
                <a:alphaOff val="0"/>
                <a:satMod val="110000"/>
                <a:lumMod val="100000"/>
                <a:shade val="100000"/>
              </a:schemeClr>
            </a:gs>
            <a:gs pos="100000">
              <a:schemeClr val="accent5">
                <a:hueOff val="-3676672"/>
                <a:satOff val="-5114"/>
                <a:lumOff val="-1961"/>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16271" tIns="22860" rIns="22860" bIns="22860" numCol="1" spcCol="1270" anchor="t" anchorCtr="0">
          <a:noAutofit/>
        </a:bodyPr>
        <a:lstStyle/>
        <a:p>
          <a:pPr lvl="0" algn="l" defTabSz="400050">
            <a:lnSpc>
              <a:spcPct val="90000"/>
            </a:lnSpc>
            <a:spcBef>
              <a:spcPct val="0"/>
            </a:spcBef>
            <a:spcAft>
              <a:spcPct val="35000"/>
            </a:spcAft>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Қағидаттары </a:t>
          </a:r>
          <a:endParaRPr lang="kk-KZ" sz="900" kern="1200" noProof="0" dirty="0">
            <a:solidFill>
              <a:srgbClr val="002060"/>
            </a:solidFill>
            <a:latin typeface="Times New Roman" panose="02020603050405020304" pitchFamily="18" charset="0"/>
            <a:ea typeface="+mn-ea"/>
            <a:cs typeface="Times New Roman" panose="02020603050405020304" pitchFamily="18" charset="0"/>
          </a:endParaRP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мақсаттылық;</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ары қарайғы қызметте педагогикалық қызмет нәтижелерін міндетті түрде ескеру;</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-ғылымилық;</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-жүйелілік және үздіксіздік</a:t>
          </a:r>
          <a:endParaRPr lang="kk-KZ" sz="900" kern="1200" noProof="0" dirty="0">
            <a:solidFill>
              <a:srgbClr val="002060"/>
            </a:solidFill>
            <a:latin typeface="Times New Roman" panose="02020603050405020304" pitchFamily="18" charset="0"/>
            <a:ea typeface="+mn-ea"/>
            <a:cs typeface="Times New Roman" panose="02020603050405020304" pitchFamily="18" charset="0"/>
          </a:endParaRPr>
        </a:p>
      </dsp:txBody>
      <dsp:txXfrm>
        <a:off x="1082759" y="3387294"/>
        <a:ext cx="2862035" cy="876336"/>
      </dsp:txXfrm>
    </dsp:sp>
    <dsp:sp modelId="{C13DEDC8-309A-4AE8-BFD1-D01043A5C9F7}">
      <dsp:nvSpPr>
        <dsp:cNvPr id="0" name=""/>
        <dsp:cNvSpPr/>
      </dsp:nvSpPr>
      <dsp:spPr>
        <a:xfrm>
          <a:off x="640884" y="3418947"/>
          <a:ext cx="813024" cy="813024"/>
        </a:xfrm>
        <a:prstGeom prst="ellipse">
          <a:avLst/>
        </a:prstGeom>
        <a:blipFill rotWithShape="0">
          <a:blip xmlns:r="http://schemas.openxmlformats.org/officeDocument/2006/relationships" r:embed="rId3"/>
          <a:stretch>
            <a:fillRect/>
          </a:stretch>
        </a:blipFill>
        <a:ln w="6350" cap="flat" cmpd="sng" algn="ctr">
          <a:solidFill>
            <a:schemeClr val="accent5">
              <a:hueOff val="-3676672"/>
              <a:satOff val="-5114"/>
              <a:lumOff val="-1961"/>
              <a:alphaOff val="0"/>
            </a:schemeClr>
          </a:solidFill>
          <a:prstDash val="solid"/>
          <a:miter lim="800000"/>
        </a:ln>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AE288B55-EB57-427F-8B56-C4EF74A8C6F0}">
      <dsp:nvSpPr>
        <dsp:cNvPr id="0" name=""/>
        <dsp:cNvSpPr/>
      </dsp:nvSpPr>
      <dsp:spPr>
        <a:xfrm>
          <a:off x="1038515" y="4383949"/>
          <a:ext cx="2870179" cy="931707"/>
        </a:xfrm>
        <a:prstGeom prst="rect">
          <a:avLst/>
        </a:prstGeom>
        <a:gradFill rotWithShape="0">
          <a:gsLst>
            <a:gs pos="0">
              <a:schemeClr val="accent5">
                <a:hueOff val="-5515009"/>
                <a:satOff val="-7671"/>
                <a:lumOff val="-2942"/>
                <a:alphaOff val="0"/>
                <a:satMod val="103000"/>
                <a:lumMod val="102000"/>
                <a:tint val="94000"/>
              </a:schemeClr>
            </a:gs>
            <a:gs pos="50000">
              <a:schemeClr val="accent5">
                <a:hueOff val="-5515009"/>
                <a:satOff val="-7671"/>
                <a:lumOff val="-2942"/>
                <a:alphaOff val="0"/>
                <a:satMod val="110000"/>
                <a:lumMod val="100000"/>
                <a:shade val="100000"/>
              </a:schemeClr>
            </a:gs>
            <a:gs pos="100000">
              <a:schemeClr val="accent5">
                <a:hueOff val="-5515009"/>
                <a:satOff val="-7671"/>
                <a:lumOff val="-294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16271" tIns="22860" rIns="22860" bIns="22860" numCol="1" spcCol="1270" anchor="t" anchorCtr="0">
          <a:noAutofit/>
        </a:bodyPr>
        <a:lstStyle/>
        <a:p>
          <a:pPr lvl="0" algn="l" defTabSz="400050">
            <a:lnSpc>
              <a:spcPct val="90000"/>
            </a:lnSpc>
            <a:spcBef>
              <a:spcPct val="0"/>
            </a:spcBef>
            <a:spcAft>
              <a:spcPct val="35000"/>
            </a:spcAft>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Қызметтері </a:t>
          </a:r>
          <a:endParaRPr lang="kk-KZ" sz="900" kern="1200" noProof="0" dirty="0">
            <a:solidFill>
              <a:srgbClr val="002060"/>
            </a:solidFill>
            <a:latin typeface="Times New Roman" panose="02020603050405020304" pitchFamily="18" charset="0"/>
            <a:ea typeface="+mn-ea"/>
            <a:cs typeface="Times New Roman" panose="02020603050405020304" pitchFamily="18" charset="0"/>
          </a:endParaRP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кері байланыс </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 педагогикалық түзетулер;</a:t>
          </a:r>
        </a:p>
        <a:p>
          <a:pPr marL="57150" lvl="1" indent="-57150" algn="l" defTabSz="400050">
            <a:lnSpc>
              <a:spcPct val="90000"/>
            </a:lnSpc>
            <a:spcBef>
              <a:spcPct val="0"/>
            </a:spcBef>
            <a:spcAft>
              <a:spcPct val="15000"/>
            </a:spcAft>
            <a:buChar char="••"/>
          </a:pPr>
          <a:r>
            <a:rPr lang="kk-KZ" sz="900" kern="1200" noProof="0" dirty="0" smtClean="0">
              <a:solidFill>
                <a:srgbClr val="002060"/>
              </a:solidFill>
              <a:latin typeface="Times New Roman" panose="02020603050405020304" pitchFamily="18" charset="0"/>
              <a:ea typeface="+mn-ea"/>
              <a:cs typeface="Times New Roman" panose="02020603050405020304" pitchFamily="18" charset="0"/>
            </a:rPr>
            <a:t>-оқу үдерісінің барысын бақылау;</a:t>
          </a:r>
          <a:endParaRPr lang="kk-KZ" sz="900" kern="1200" noProof="0" dirty="0">
            <a:solidFill>
              <a:srgbClr val="002060"/>
            </a:solidFill>
            <a:latin typeface="Times New Roman" panose="02020603050405020304" pitchFamily="18" charset="0"/>
            <a:ea typeface="+mn-ea"/>
            <a:cs typeface="Times New Roman" panose="02020603050405020304" pitchFamily="18" charset="0"/>
          </a:endParaRPr>
        </a:p>
      </dsp:txBody>
      <dsp:txXfrm>
        <a:off x="1038515" y="4383949"/>
        <a:ext cx="2870179" cy="931707"/>
      </dsp:txXfrm>
    </dsp:sp>
    <dsp:sp modelId="{CE57CCB0-7AF8-4019-8F5E-8772AA06467F}">
      <dsp:nvSpPr>
        <dsp:cNvPr id="0" name=""/>
        <dsp:cNvSpPr/>
      </dsp:nvSpPr>
      <dsp:spPr>
        <a:xfrm>
          <a:off x="568660" y="4477258"/>
          <a:ext cx="813024" cy="813024"/>
        </a:xfrm>
        <a:prstGeom prst="ellipse">
          <a:avLst/>
        </a:prstGeom>
        <a:blipFill rotWithShape="0">
          <a:blip xmlns:r="http://schemas.openxmlformats.org/officeDocument/2006/relationships" r:embed="rId4"/>
          <a:stretch>
            <a:fillRect/>
          </a:stretch>
        </a:blipFill>
        <a:ln w="6350" cap="flat" cmpd="sng" algn="ctr">
          <a:solidFill>
            <a:schemeClr val="accent5">
              <a:hueOff val="-5515009"/>
              <a:satOff val="-7671"/>
              <a:lumOff val="-2942"/>
              <a:alphaOff val="0"/>
            </a:schemeClr>
          </a:solidFill>
          <a:prstDash val="solid"/>
          <a:miter lim="800000"/>
        </a:ln>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F8BECC60-B462-4AED-A7A1-864CD0240479}">
      <dsp:nvSpPr>
        <dsp:cNvPr id="0" name=""/>
        <dsp:cNvSpPr/>
      </dsp:nvSpPr>
      <dsp:spPr>
        <a:xfrm>
          <a:off x="377725" y="5536789"/>
          <a:ext cx="3598532" cy="933456"/>
        </a:xfrm>
        <a:prstGeom prst="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16271" tIns="22860" rIns="22860" bIns="22860" numCol="1" spcCol="1270" anchor="t" anchorCtr="0">
          <a:noAutofit/>
        </a:bodyPr>
        <a:lstStyle/>
        <a:p>
          <a:pPr lvl="0" algn="l" defTabSz="400050">
            <a:lnSpc>
              <a:spcPct val="90000"/>
            </a:lnSpc>
            <a:spcBef>
              <a:spcPct val="0"/>
            </a:spcBef>
            <a:spcAft>
              <a:spcPct val="35000"/>
            </a:spcAft>
          </a:pPr>
          <a:r>
            <a:rPr lang="ru-RU" sz="900" kern="1200" dirty="0" err="1" smtClean="0">
              <a:solidFill>
                <a:srgbClr val="002060"/>
              </a:solidFill>
              <a:latin typeface="Times New Roman" panose="02020603050405020304" pitchFamily="18" charset="0"/>
              <a:cs typeface="Times New Roman" panose="02020603050405020304" pitchFamily="18" charset="0"/>
            </a:rPr>
            <a:t>Кәсіптік-педагогикалық</a:t>
          </a:r>
          <a:r>
            <a:rPr lang="ru-RU" sz="900" kern="1200" dirty="0" smtClean="0">
              <a:solidFill>
                <a:srgbClr val="002060"/>
              </a:solidFill>
              <a:latin typeface="Times New Roman" panose="02020603050405020304" pitchFamily="18" charset="0"/>
              <a:cs typeface="Times New Roman" panose="02020603050405020304" pitchFamily="18" charset="0"/>
            </a:rPr>
            <a:t> </a:t>
          </a:r>
          <a:r>
            <a:rPr lang="ru-RU" sz="900" kern="1200" dirty="0" err="1" smtClean="0">
              <a:solidFill>
                <a:srgbClr val="002060"/>
              </a:solidFill>
              <a:latin typeface="Times New Roman" panose="02020603050405020304" pitchFamily="18" charset="0"/>
              <a:cs typeface="Times New Roman" panose="02020603050405020304" pitchFamily="18" charset="0"/>
            </a:rPr>
            <a:t>қызмет</a:t>
          </a:r>
          <a:r>
            <a:rPr lang="ru-RU" sz="900" kern="1200" dirty="0" smtClean="0">
              <a:solidFill>
                <a:srgbClr val="002060"/>
              </a:solidFill>
              <a:latin typeface="Times New Roman" panose="02020603050405020304" pitchFamily="18" charset="0"/>
              <a:cs typeface="Times New Roman" panose="02020603050405020304" pitchFamily="18" charset="0"/>
            </a:rPr>
            <a:t> </a:t>
          </a:r>
          <a:r>
            <a:rPr lang="ru-RU" sz="900" kern="1200" dirty="0" err="1" smtClean="0">
              <a:solidFill>
                <a:srgbClr val="002060"/>
              </a:solidFill>
              <a:latin typeface="Times New Roman" panose="02020603050405020304" pitchFamily="18" charset="0"/>
              <a:cs typeface="Times New Roman" panose="02020603050405020304" pitchFamily="18" charset="0"/>
            </a:rPr>
            <a:t>нәтижелері</a:t>
          </a:r>
          <a:r>
            <a:rPr lang="ru-RU" sz="900" kern="1200" dirty="0" smtClean="0">
              <a:solidFill>
                <a:srgbClr val="002060"/>
              </a:solidFill>
              <a:latin typeface="Times New Roman" panose="02020603050405020304" pitchFamily="18" charset="0"/>
              <a:cs typeface="Times New Roman" panose="02020603050405020304" pitchFamily="18" charset="0"/>
            </a:rPr>
            <a:t> </a:t>
          </a:r>
          <a:endParaRPr lang="ru-RU" sz="900" kern="1200" dirty="0">
            <a:solidFill>
              <a:srgbClr val="002060"/>
            </a:solidFill>
            <a:latin typeface="Times New Roman" panose="02020603050405020304" pitchFamily="18" charset="0"/>
            <a:cs typeface="Times New Roman" panose="02020603050405020304" pitchFamily="18" charset="0"/>
          </a:endParaRPr>
        </a:p>
        <a:p>
          <a:pPr marL="57150" lvl="1" indent="-57150" algn="l" defTabSz="400050">
            <a:lnSpc>
              <a:spcPct val="90000"/>
            </a:lnSpc>
            <a:spcBef>
              <a:spcPct val="0"/>
            </a:spcBef>
            <a:spcAft>
              <a:spcPct val="15000"/>
            </a:spcAft>
            <a:buChar char="••"/>
          </a:pPr>
          <a:r>
            <a:rPr lang="ru-RU" sz="900" kern="1200" dirty="0" smtClean="0">
              <a:solidFill>
                <a:srgbClr val="002060"/>
              </a:solidFill>
              <a:latin typeface="Times New Roman" panose="02020603050405020304" pitchFamily="18" charset="0"/>
              <a:cs typeface="Times New Roman" panose="02020603050405020304" pitchFamily="18" charset="0"/>
            </a:rPr>
            <a:t>- оқытуды даралау және саралау тәсілдерін меңгеру;</a:t>
          </a:r>
        </a:p>
        <a:p>
          <a:pPr marL="57150" lvl="1" indent="-57150" algn="l" defTabSz="400050">
            <a:lnSpc>
              <a:spcPct val="90000"/>
            </a:lnSpc>
            <a:spcBef>
              <a:spcPct val="0"/>
            </a:spcBef>
            <a:spcAft>
              <a:spcPct val="15000"/>
            </a:spcAft>
            <a:buChar char="••"/>
          </a:pPr>
          <a:r>
            <a:rPr lang="ru-RU" sz="900" kern="1200" dirty="0" smtClean="0">
              <a:solidFill>
                <a:srgbClr val="002060"/>
              </a:solidFill>
              <a:latin typeface="Times New Roman" panose="02020603050405020304" pitchFamily="18" charset="0"/>
              <a:cs typeface="Times New Roman" panose="02020603050405020304" pitchFamily="18" charset="0"/>
            </a:rPr>
            <a:t>-оқушылардың танымдық қызметін белсендіру машығы;</a:t>
          </a:r>
        </a:p>
        <a:p>
          <a:pPr marL="57150" lvl="1" indent="-57150" algn="l" defTabSz="400050">
            <a:lnSpc>
              <a:spcPct val="90000"/>
            </a:lnSpc>
            <a:spcBef>
              <a:spcPct val="0"/>
            </a:spcBef>
            <a:spcAft>
              <a:spcPct val="15000"/>
            </a:spcAft>
            <a:buChar char="••"/>
          </a:pPr>
          <a:r>
            <a:rPr lang="ru-RU" sz="900" kern="1200" dirty="0" smtClean="0">
              <a:solidFill>
                <a:srgbClr val="002060"/>
              </a:solidFill>
              <a:latin typeface="Times New Roman" panose="02020603050405020304" pitchFamily="18" charset="0"/>
              <a:cs typeface="Times New Roman" panose="02020603050405020304" pitchFamily="18" charset="0"/>
            </a:rPr>
            <a:t>- </a:t>
          </a:r>
          <a:r>
            <a:rPr lang="ru-RU" sz="900" kern="1200" dirty="0" err="1" smtClean="0">
              <a:solidFill>
                <a:srgbClr val="002060"/>
              </a:solidFill>
              <a:latin typeface="Times New Roman" panose="02020603050405020304" pitchFamily="18" charset="0"/>
              <a:cs typeface="Times New Roman" panose="02020603050405020304" pitchFamily="18" charset="0"/>
            </a:rPr>
            <a:t>оқушылардың</a:t>
          </a:r>
          <a:r>
            <a:rPr lang="ru-RU" sz="900" kern="1200" dirty="0" smtClean="0">
              <a:solidFill>
                <a:srgbClr val="002060"/>
              </a:solidFill>
              <a:latin typeface="Times New Roman" panose="02020603050405020304" pitchFamily="18" charset="0"/>
              <a:cs typeface="Times New Roman" panose="02020603050405020304" pitchFamily="18" charset="0"/>
            </a:rPr>
            <a:t>  дағдылары мен біліктерін дамыту бойынша </a:t>
          </a:r>
          <a:r>
            <a:rPr lang="ru-RU" sz="900" kern="1200" dirty="0" err="1" smtClean="0">
              <a:solidFill>
                <a:srgbClr val="002060"/>
              </a:solidFill>
              <a:latin typeface="Times New Roman" panose="02020603050405020304" pitchFamily="18" charset="0"/>
              <a:cs typeface="Times New Roman" panose="02020603050405020304" pitchFamily="18" charset="0"/>
            </a:rPr>
            <a:t>жұмыс</a:t>
          </a:r>
          <a:r>
            <a:rPr lang="ru-RU" sz="900" kern="1200" dirty="0" smtClean="0">
              <a:solidFill>
                <a:srgbClr val="002060"/>
              </a:solidFill>
              <a:latin typeface="Times New Roman" panose="02020603050405020304" pitchFamily="18" charset="0"/>
              <a:cs typeface="Times New Roman" panose="02020603050405020304" pitchFamily="18" charset="0"/>
            </a:rPr>
            <a:t>;</a:t>
          </a:r>
        </a:p>
        <a:p>
          <a:pPr marL="57150" lvl="1" indent="-57150" algn="l" defTabSz="400050">
            <a:lnSpc>
              <a:spcPct val="90000"/>
            </a:lnSpc>
            <a:spcBef>
              <a:spcPct val="0"/>
            </a:spcBef>
            <a:spcAft>
              <a:spcPct val="15000"/>
            </a:spcAft>
            <a:buChar char="••"/>
          </a:pPr>
          <a:r>
            <a:rPr lang="ru-RU" sz="900" kern="1200" dirty="0" smtClean="0">
              <a:solidFill>
                <a:srgbClr val="002060"/>
              </a:solidFill>
              <a:latin typeface="Times New Roman" panose="02020603050405020304" pitchFamily="18" charset="0"/>
              <a:cs typeface="Times New Roman" panose="02020603050405020304" pitchFamily="18" charset="0"/>
            </a:rPr>
            <a:t>- педагог пен оқушылардың ғылыми-зерттеу жұмысы</a:t>
          </a:r>
          <a:endParaRPr lang="ru-RU" sz="900" kern="1200" dirty="0">
            <a:solidFill>
              <a:srgbClr val="002060"/>
            </a:solidFill>
            <a:latin typeface="Times New Roman" panose="02020603050405020304" pitchFamily="18" charset="0"/>
            <a:cs typeface="Times New Roman" panose="02020603050405020304" pitchFamily="18" charset="0"/>
          </a:endParaRPr>
        </a:p>
      </dsp:txBody>
      <dsp:txXfrm>
        <a:off x="377725" y="5536789"/>
        <a:ext cx="3598532" cy="933456"/>
      </dsp:txXfrm>
    </dsp:sp>
    <dsp:sp modelId="{2E06C01E-1CCF-4CEA-9591-5CA4CD420FC9}">
      <dsp:nvSpPr>
        <dsp:cNvPr id="0" name=""/>
        <dsp:cNvSpPr/>
      </dsp:nvSpPr>
      <dsp:spPr>
        <a:xfrm>
          <a:off x="69539" y="5556423"/>
          <a:ext cx="813024" cy="813024"/>
        </a:xfrm>
        <a:prstGeom prst="ellipse">
          <a:avLst/>
        </a:prstGeom>
        <a:blipFill rotWithShape="0">
          <a:blip xmlns:r="http://schemas.openxmlformats.org/officeDocument/2006/relationships" r:embed="rId5"/>
          <a:stretch>
            <a:fillRect/>
          </a:stretch>
        </a:blipFill>
        <a:ln w="6350" cap="flat" cmpd="sng" algn="ctr">
          <a:solidFill>
            <a:schemeClr val="accent5">
              <a:hueOff val="-7353344"/>
              <a:satOff val="-10228"/>
              <a:lumOff val="-3922"/>
              <a:alphaOff val="0"/>
            </a:schemeClr>
          </a:solidFill>
          <a:prstDash val="solid"/>
          <a:miter lim="800000"/>
        </a:ln>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AF4852DA-34F9-45A4-8897-33882F646A95}" type="datetimeFigureOut">
              <a:rPr lang="en-US"/>
              <a:pPr>
                <a:defRPr/>
              </a:pPr>
              <a:t>3/10/2018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C446102-1ED9-45E6-B0CB-CB2F001FF162}" type="slidenum">
              <a:rPr lang="en-US"/>
              <a:pPr>
                <a:defRPr/>
              </a:pPr>
              <a:t>‹#›</a:t>
            </a:fld>
            <a:endParaRPr lang="en-US"/>
          </a:p>
        </p:txBody>
      </p:sp>
    </p:spTree>
    <p:extLst>
      <p:ext uri="{BB962C8B-B14F-4D97-AF65-F5344CB8AC3E}">
        <p14:creationId xmlns:p14="http://schemas.microsoft.com/office/powerpoint/2010/main" val="10643432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1552FA3E-1D36-4F8C-AC12-01B0213B9016}" type="datetimeFigureOut">
              <a:rPr lang="en-US"/>
              <a:pPr>
                <a:defRPr/>
              </a:pPr>
              <a:t>3/10/2018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72A60F-5CDC-4FBF-B41A-2BE45AEED3D6}" type="slidenum">
              <a:rPr lang="en-US"/>
              <a:pPr>
                <a:defRPr/>
              </a:pPr>
              <a:t>‹#›</a:t>
            </a:fld>
            <a:endParaRPr lang="en-US"/>
          </a:p>
        </p:txBody>
      </p:sp>
    </p:spTree>
    <p:extLst>
      <p:ext uri="{BB962C8B-B14F-4D97-AF65-F5344CB8AC3E}">
        <p14:creationId xmlns:p14="http://schemas.microsoft.com/office/powerpoint/2010/main" val="22100740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1E8C27E7-A19E-4E2D-9ADF-5BF1AED8A4D1}" type="datetimeFigureOut">
              <a:rPr lang="en-US"/>
              <a:pPr>
                <a:defRPr/>
              </a:pPr>
              <a:t>3/10/2018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A11A8ED-1D72-48D0-A232-F367FA038015}" type="slidenum">
              <a:rPr lang="en-US"/>
              <a:pPr>
                <a:defRPr/>
              </a:pPr>
              <a:t>‹#›</a:t>
            </a:fld>
            <a:endParaRPr lang="en-US"/>
          </a:p>
        </p:txBody>
      </p:sp>
    </p:spTree>
    <p:extLst>
      <p:ext uri="{BB962C8B-B14F-4D97-AF65-F5344CB8AC3E}">
        <p14:creationId xmlns:p14="http://schemas.microsoft.com/office/powerpoint/2010/main" val="38458865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357DDA7C-CC20-46E9-8891-1FED99D3F969}" type="datetimeFigureOut">
              <a:rPr lang="en-US"/>
              <a:pPr>
                <a:defRPr/>
              </a:pPr>
              <a:t>3/10/2018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5F0FE24-8651-4993-85D2-3966294D5F9A}" type="slidenum">
              <a:rPr lang="en-US"/>
              <a:pPr>
                <a:defRPr/>
              </a:pPr>
              <a:t>‹#›</a:t>
            </a:fld>
            <a:endParaRPr lang="en-US"/>
          </a:p>
        </p:txBody>
      </p:sp>
    </p:spTree>
    <p:extLst>
      <p:ext uri="{BB962C8B-B14F-4D97-AF65-F5344CB8AC3E}">
        <p14:creationId xmlns:p14="http://schemas.microsoft.com/office/powerpoint/2010/main" val="1910831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8AE1BE3C-0962-400C-B0EE-8E88B3505596}" type="datetimeFigureOut">
              <a:rPr lang="en-US"/>
              <a:pPr>
                <a:defRPr/>
              </a:pPr>
              <a:t>3/10/2018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9ACC932-FBC0-489F-99C6-4146E6E4A2FE}" type="slidenum">
              <a:rPr lang="en-US"/>
              <a:pPr>
                <a:defRPr/>
              </a:pPr>
              <a:t>‹#›</a:t>
            </a:fld>
            <a:endParaRPr lang="en-US"/>
          </a:p>
        </p:txBody>
      </p:sp>
    </p:spTree>
    <p:extLst>
      <p:ext uri="{BB962C8B-B14F-4D97-AF65-F5344CB8AC3E}">
        <p14:creationId xmlns:p14="http://schemas.microsoft.com/office/powerpoint/2010/main" val="7924347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EC235431-F074-499B-B3C0-8335E82CB6E1}" type="datetimeFigureOut">
              <a:rPr lang="en-US"/>
              <a:pPr>
                <a:defRPr/>
              </a:pPr>
              <a:t>3/10/2018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8CE8F0E-81F9-4807-BA2D-E7ED53811525}" type="slidenum">
              <a:rPr lang="en-US"/>
              <a:pPr>
                <a:defRPr/>
              </a:pPr>
              <a:t>‹#›</a:t>
            </a:fld>
            <a:endParaRPr lang="en-US"/>
          </a:p>
        </p:txBody>
      </p:sp>
    </p:spTree>
    <p:extLst>
      <p:ext uri="{BB962C8B-B14F-4D97-AF65-F5344CB8AC3E}">
        <p14:creationId xmlns:p14="http://schemas.microsoft.com/office/powerpoint/2010/main" val="252584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6A307AD-F4C7-4E7E-8DE8-EF6DE834472A}" type="datetimeFigureOut">
              <a:rPr lang="en-US"/>
              <a:pPr>
                <a:defRPr/>
              </a:pPr>
              <a:t>3/10/2018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14F9F99-2E58-45AD-B2E1-2115294DDDE3}" type="slidenum">
              <a:rPr lang="en-US"/>
              <a:pPr>
                <a:defRPr/>
              </a:pPr>
              <a:t>‹#›</a:t>
            </a:fld>
            <a:endParaRPr lang="en-US"/>
          </a:p>
        </p:txBody>
      </p:sp>
    </p:spTree>
    <p:extLst>
      <p:ext uri="{BB962C8B-B14F-4D97-AF65-F5344CB8AC3E}">
        <p14:creationId xmlns:p14="http://schemas.microsoft.com/office/powerpoint/2010/main" val="1001455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21FA3734-4E64-4F07-AA80-F8B877721074}" type="datetimeFigureOut">
              <a:rPr lang="en-US"/>
              <a:pPr>
                <a:defRPr/>
              </a:pPr>
              <a:t>3/10/2018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7B3C6A8-F879-43A7-9C5A-112DE1206E27}" type="slidenum">
              <a:rPr lang="en-US"/>
              <a:pPr>
                <a:defRPr/>
              </a:pPr>
              <a:t>‹#›</a:t>
            </a:fld>
            <a:endParaRPr lang="en-US"/>
          </a:p>
        </p:txBody>
      </p:sp>
    </p:spTree>
    <p:extLst>
      <p:ext uri="{BB962C8B-B14F-4D97-AF65-F5344CB8AC3E}">
        <p14:creationId xmlns:p14="http://schemas.microsoft.com/office/powerpoint/2010/main" val="2912934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A94ABA07-9E26-41A2-BBF1-C191B50E10EA}" type="datetimeFigureOut">
              <a:rPr lang="en-US"/>
              <a:pPr>
                <a:defRPr/>
              </a:pPr>
              <a:t>3/10/2018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10F9759-EE5D-4174-8F96-1FBFE038B49C}" type="slidenum">
              <a:rPr lang="en-US"/>
              <a:pPr>
                <a:defRPr/>
              </a:pPr>
              <a:t>‹#›</a:t>
            </a:fld>
            <a:endParaRPr lang="en-US"/>
          </a:p>
        </p:txBody>
      </p:sp>
    </p:spTree>
    <p:extLst>
      <p:ext uri="{BB962C8B-B14F-4D97-AF65-F5344CB8AC3E}">
        <p14:creationId xmlns:p14="http://schemas.microsoft.com/office/powerpoint/2010/main" val="2905779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A88598E9-28D5-446B-8E7A-8FF33FF0D25E}" type="datetimeFigureOut">
              <a:rPr lang="en-US"/>
              <a:pPr>
                <a:defRPr/>
              </a:pPr>
              <a:t>3/10/2018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CB86A4-7264-4B68-9C14-3AC9CD5DA10A}" type="slidenum">
              <a:rPr lang="en-US"/>
              <a:pPr>
                <a:defRPr/>
              </a:pPr>
              <a:t>‹#›</a:t>
            </a:fld>
            <a:endParaRPr lang="en-US"/>
          </a:p>
        </p:txBody>
      </p:sp>
    </p:spTree>
    <p:extLst>
      <p:ext uri="{BB962C8B-B14F-4D97-AF65-F5344CB8AC3E}">
        <p14:creationId xmlns:p14="http://schemas.microsoft.com/office/powerpoint/2010/main" val="2420743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780EF913-95B5-40D0-9C92-C07D18F7879D}" type="datetimeFigureOut">
              <a:rPr lang="en-US"/>
              <a:pPr>
                <a:defRPr/>
              </a:pPr>
              <a:t>3/10/2018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D27BA48-4AD9-494A-BAF0-2F74C7761E77}" type="slidenum">
              <a:rPr lang="en-US"/>
              <a:pPr>
                <a:defRPr/>
              </a:pPr>
              <a:t>‹#›</a:t>
            </a:fld>
            <a:endParaRPr lang="en-US"/>
          </a:p>
        </p:txBody>
      </p:sp>
    </p:spTree>
    <p:extLst>
      <p:ext uri="{BB962C8B-B14F-4D97-AF65-F5344CB8AC3E}">
        <p14:creationId xmlns:p14="http://schemas.microsoft.com/office/powerpoint/2010/main" val="2269860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en-US" smtClean="0"/>
              <a:t>Образец заголовка</a:t>
            </a:r>
            <a:endParaRPr lang="en-US" altLang="en-U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en-US" smtClean="0"/>
              <a:t>Образец текста</a:t>
            </a:r>
          </a:p>
          <a:p>
            <a:pPr lvl="1"/>
            <a:r>
              <a:rPr lang="ru-RU" altLang="en-US" smtClean="0"/>
              <a:t>Второй уровень</a:t>
            </a:r>
          </a:p>
          <a:p>
            <a:pPr lvl="2"/>
            <a:r>
              <a:rPr lang="ru-RU" altLang="en-US" smtClean="0"/>
              <a:t>Третий уровень</a:t>
            </a:r>
          </a:p>
          <a:p>
            <a:pPr lvl="3"/>
            <a:r>
              <a:rPr lang="ru-RU" altLang="en-US" smtClean="0"/>
              <a:t>Четвертый уровень</a:t>
            </a:r>
          </a:p>
          <a:p>
            <a:pPr lvl="4"/>
            <a:r>
              <a:rPr lang="ru-RU" altLang="en-US" smtClean="0"/>
              <a:t>Пятый уровень</a:t>
            </a:r>
            <a:endParaRPr lang="en-US" alt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20586AFB-B47F-4F7C-BD82-8595386C71F6}" type="datetimeFigureOut">
              <a:rPr lang="en-US"/>
              <a:pPr>
                <a:defRPr/>
              </a:pPr>
              <a:t>3/10/2018</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9CCEC598-D4F7-49ED-BE9C-96EDAD4C102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5.xml"/><Relationship Id="rId7" Type="http://schemas.openxmlformats.org/officeDocument/2006/relationships/image" Target="../media/image7.png"/><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3.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2.jpeg"/><Relationship Id="rId5" Type="http://schemas.openxmlformats.org/officeDocument/2006/relationships/image" Target="../media/image18.jpeg"/><Relationship Id="rId10" Type="http://schemas.openxmlformats.org/officeDocument/2006/relationships/image" Target="../media/image21.jpeg"/><Relationship Id="rId4" Type="http://schemas.openxmlformats.org/officeDocument/2006/relationships/image" Target="../media/image17.jpeg"/><Relationship Id="rId9" Type="http://schemas.microsoft.com/office/2007/relationships/hdphoto" Target="../media/hdphoto1.wdp"/></Relationships>
</file>

<file path=ppt/slides/_rels/slide6.xml.rels><?xml version="1.0" encoding="UTF-8" standalone="yes"?>
<Relationships xmlns="http://schemas.openxmlformats.org/package/2006/relationships"><Relationship Id="rId8" Type="http://schemas.openxmlformats.org/officeDocument/2006/relationships/image" Target="../media/image28.jpeg"/><Relationship Id="rId3" Type="http://schemas.microsoft.com/office/2007/relationships/hdphoto" Target="../media/hdphoto1.wdp"/><Relationship Id="rId7" Type="http://schemas.openxmlformats.org/officeDocument/2006/relationships/image" Target="../media/image27.jpe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microsoft.com/office/2007/relationships/hdphoto" Target="../media/hdphoto1.wdp"/><Relationship Id="rId7" Type="http://schemas.openxmlformats.org/officeDocument/2006/relationships/diagramColors" Target="../diagrams/colors1.xml"/><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35.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41.png"/><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8" Type="http://schemas.openxmlformats.org/officeDocument/2006/relationships/image" Target="../media/image45.jpeg"/><Relationship Id="rId3" Type="http://schemas.microsoft.com/office/2007/relationships/hdphoto" Target="../media/hdphoto1.wdp"/><Relationship Id="rId7" Type="http://schemas.openxmlformats.org/officeDocument/2006/relationships/image" Target="../media/image44.jpeg"/><Relationship Id="rId2" Type="http://schemas.openxmlformats.org/officeDocument/2006/relationships/image" Target="../media/image14.pn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43.png"/><Relationship Id="rId4" Type="http://schemas.openxmlformats.org/officeDocument/2006/relationships/image" Target="../media/image42.jpeg"/></Relationships>
</file>

<file path=ppt/slides/_rels/slide13.xml.rels><?xml version="1.0" encoding="UTF-8" standalone="yes"?>
<Relationships xmlns="http://schemas.openxmlformats.org/package/2006/relationships"><Relationship Id="rId8" Type="http://schemas.openxmlformats.org/officeDocument/2006/relationships/image" Target="../media/image48.png"/><Relationship Id="rId3" Type="http://schemas.microsoft.com/office/2007/relationships/hdphoto" Target="../media/hdphoto1.wdp"/><Relationship Id="rId7" Type="http://schemas.microsoft.com/office/2007/relationships/hdphoto" Target="../media/hdphoto5.wdp"/><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7.png"/><Relationship Id="rId5" Type="http://schemas.microsoft.com/office/2007/relationships/hdphoto" Target="../media/hdphoto4.wdp"/><Relationship Id="rId10" Type="http://schemas.openxmlformats.org/officeDocument/2006/relationships/image" Target="../media/image49.png"/><Relationship Id="rId4" Type="http://schemas.openxmlformats.org/officeDocument/2006/relationships/image" Target="../media/image46.png"/><Relationship Id="rId9" Type="http://schemas.microsoft.com/office/2007/relationships/hdphoto" Target="../media/hdphoto6.wdp"/></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15.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png"/><Relationship Id="rId12" Type="http://schemas.microsoft.com/office/2007/relationships/hdphoto" Target="../media/hdphoto1.wdp"/><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56.jpeg"/><Relationship Id="rId11" Type="http://schemas.openxmlformats.org/officeDocument/2006/relationships/image" Target="../media/image14.png"/><Relationship Id="rId5" Type="http://schemas.openxmlformats.org/officeDocument/2006/relationships/image" Target="../media/image55.jpeg"/><Relationship Id="rId10" Type="http://schemas.openxmlformats.org/officeDocument/2006/relationships/image" Target="../media/image60.jpeg"/><Relationship Id="rId4" Type="http://schemas.openxmlformats.org/officeDocument/2006/relationships/image" Target="../media/image54.jpeg"/><Relationship Id="rId9"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10000" r="-1000" b="-1000"/>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7"/>
          <p:cNvSpPr txBox="1">
            <a:spLocks noChangeArrowheads="1"/>
          </p:cNvSpPr>
          <p:nvPr/>
        </p:nvSpPr>
        <p:spPr bwMode="auto">
          <a:xfrm>
            <a:off x="443753" y="3710629"/>
            <a:ext cx="3565456" cy="1323439"/>
          </a:xfrm>
          <a:prstGeom prst="rect">
            <a:avLst/>
          </a:prstGeom>
          <a:noFill/>
          <a:ln w="9525">
            <a:noFill/>
            <a:miter lim="800000"/>
            <a:headEnd/>
            <a:tailEnd/>
          </a:ln>
        </p:spPr>
        <p:txBody>
          <a:bodyPr wrap="square">
            <a:spAutoFit/>
          </a:bodyPr>
          <a:lstStyle/>
          <a:p>
            <a:pPr algn="ctr" eaLnBrk="1" fontAlgn="auto" hangingPunct="1">
              <a:spcBef>
                <a:spcPts val="0"/>
              </a:spcBef>
              <a:spcAft>
                <a:spcPts val="0"/>
              </a:spcAft>
              <a:defRPr/>
            </a:pPr>
            <a:r>
              <a:rPr lang="kk-KZ" sz="2000" b="1" i="1" dirty="0">
                <a:solidFill>
                  <a:srgbClr val="0070C0"/>
                </a:solidFill>
                <a:latin typeface="Times New Roman" panose="02020603050405020304" pitchFamily="18" charset="0"/>
                <a:cs typeface="Times New Roman" panose="02020603050405020304" pitchFamily="18" charset="0"/>
              </a:rPr>
              <a:t>Садыков Аскар </a:t>
            </a:r>
            <a:r>
              <a:rPr lang="kk-KZ" sz="2000" b="1" i="1" dirty="0" smtClean="0">
                <a:solidFill>
                  <a:srgbClr val="0070C0"/>
                </a:solidFill>
                <a:latin typeface="Times New Roman" panose="02020603050405020304" pitchFamily="18" charset="0"/>
                <a:cs typeface="Times New Roman" panose="02020603050405020304" pitchFamily="18" charset="0"/>
              </a:rPr>
              <a:t>Садыкович</a:t>
            </a:r>
            <a:endParaRPr lang="en-US" sz="2000" b="1" i="1" dirty="0" smtClean="0">
              <a:solidFill>
                <a:srgbClr val="0070C0"/>
              </a:solidFill>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defRPr/>
            </a:pPr>
            <a:r>
              <a:rPr lang="ru-RU" altLang="ru-RU" sz="2000" b="1" i="1" dirty="0" smtClean="0">
                <a:solidFill>
                  <a:srgbClr val="0070C0"/>
                </a:solidFill>
                <a:latin typeface="Times New Roman" panose="02020603050405020304" pitchFamily="18" charset="0"/>
                <a:cs typeface="Times New Roman" panose="02020603050405020304" pitchFamily="18" charset="0"/>
              </a:rPr>
              <a:t>Математика </a:t>
            </a:r>
            <a:r>
              <a:rPr lang="ru-RU" altLang="ru-RU" sz="2000" b="1" i="1" dirty="0" err="1">
                <a:solidFill>
                  <a:srgbClr val="0070C0"/>
                </a:solidFill>
                <a:latin typeface="Times New Roman" panose="02020603050405020304" pitchFamily="18" charset="0"/>
                <a:cs typeface="Times New Roman" panose="02020603050405020304" pitchFamily="18" charset="0"/>
              </a:rPr>
              <a:t>пәнінің</a:t>
            </a:r>
            <a:r>
              <a:rPr lang="ru-RU" altLang="ru-RU" sz="2000" b="1" i="1" dirty="0">
                <a:solidFill>
                  <a:srgbClr val="0070C0"/>
                </a:solidFill>
                <a:latin typeface="Times New Roman" panose="02020603050405020304" pitchFamily="18" charset="0"/>
                <a:cs typeface="Times New Roman" panose="02020603050405020304" pitchFamily="18" charset="0"/>
              </a:rPr>
              <a:t> </a:t>
            </a:r>
            <a:r>
              <a:rPr lang="ru-RU" altLang="ru-RU" sz="2000" b="1" i="1" dirty="0" err="1">
                <a:solidFill>
                  <a:srgbClr val="0070C0"/>
                </a:solidFill>
                <a:latin typeface="Times New Roman" panose="02020603050405020304" pitchFamily="18" charset="0"/>
                <a:cs typeface="Times New Roman" panose="02020603050405020304" pitchFamily="18" charset="0"/>
              </a:rPr>
              <a:t>мұғалімі</a:t>
            </a:r>
            <a:endParaRPr lang="ru-RU" altLang="ru-RU" sz="2000" b="1" i="1" dirty="0">
              <a:solidFill>
                <a:srgbClr val="0070C0"/>
              </a:solidFill>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defRPr/>
            </a:pPr>
            <a:endParaRPr lang="ru-RU" sz="2000" b="1" i="1" dirty="0">
              <a:solidFill>
                <a:srgbClr val="0070C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43753" y="434453"/>
            <a:ext cx="3618200" cy="1077218"/>
          </a:xfrm>
          <a:prstGeom prst="rect">
            <a:avLst/>
          </a:prstGeom>
        </p:spPr>
        <p:txBody>
          <a:bodyPr wrap="square">
            <a:spAutoFit/>
          </a:bodyPr>
          <a:lstStyle/>
          <a:p>
            <a:pPr algn="ctr" eaLnBrk="1" hangingPunct="1"/>
            <a:r>
              <a:rPr lang="kk-KZ" altLang="ru-RU" sz="1600" b="1" i="1" dirty="0" smtClean="0">
                <a:solidFill>
                  <a:srgbClr val="800000"/>
                </a:solidFill>
                <a:latin typeface="Times New Roman" panose="02020603050405020304" pitchFamily="18" charset="0"/>
                <a:cs typeface="Times New Roman" panose="02020603050405020304" pitchFamily="18" charset="0"/>
              </a:rPr>
              <a:t>«Н.Бозжанов атындағы орта мектеп мектепке дейінгі шағын орталығымен» мемлекеттік коммуналдық мекемесі</a:t>
            </a:r>
            <a:endParaRPr lang="kk-KZ" altLang="ru-RU" sz="1600" b="1" i="1" dirty="0">
              <a:solidFill>
                <a:srgbClr val="800000"/>
              </a:solidFill>
              <a:latin typeface="Times New Roman" panose="02020603050405020304" pitchFamily="18" charset="0"/>
              <a:cs typeface="Times New Roman" panose="02020603050405020304" pitchFamily="18" charset="0"/>
            </a:endParaRPr>
          </a:p>
        </p:txBody>
      </p:sp>
      <p:sp>
        <p:nvSpPr>
          <p:cNvPr id="10" name="Text Box 11">
            <a:hlinkClick r:id="rId2" action="ppaction://hlinksldjump"/>
          </p:cNvPr>
          <p:cNvSpPr txBox="1">
            <a:spLocks noChangeArrowheads="1"/>
          </p:cNvSpPr>
          <p:nvPr/>
        </p:nvSpPr>
        <p:spPr bwMode="auto">
          <a:xfrm>
            <a:off x="5218181" y="1042800"/>
            <a:ext cx="35180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kk-KZ" altLang="ru-RU" sz="2000" b="1" dirty="0" smtClean="0">
                <a:solidFill>
                  <a:srgbClr val="002060"/>
                </a:solidFill>
                <a:latin typeface="Times New Roman" panose="02020603050405020304" pitchFamily="18" charset="0"/>
                <a:cs typeface="Times New Roman" panose="02020603050405020304" pitchFamily="18" charset="0"/>
              </a:rPr>
              <a:t>Мұғалім туралы жалпы мәлімет</a:t>
            </a:r>
            <a:endParaRPr lang="kk-KZ" altLang="ru-RU" sz="2000" b="1" dirty="0">
              <a:solidFill>
                <a:srgbClr val="002060"/>
              </a:solidFill>
              <a:latin typeface="Times New Roman" panose="02020603050405020304" pitchFamily="18" charset="0"/>
              <a:cs typeface="Times New Roman" panose="02020603050405020304" pitchFamily="18" charset="0"/>
            </a:endParaRPr>
          </a:p>
        </p:txBody>
      </p:sp>
      <p:sp>
        <p:nvSpPr>
          <p:cNvPr id="12" name="Text Box 14">
            <a:hlinkClick r:id="rId3" action="ppaction://hlinksldjump"/>
          </p:cNvPr>
          <p:cNvSpPr txBox="1">
            <a:spLocks noChangeArrowheads="1"/>
          </p:cNvSpPr>
          <p:nvPr/>
        </p:nvSpPr>
        <p:spPr bwMode="auto">
          <a:xfrm>
            <a:off x="5010149" y="4667249"/>
            <a:ext cx="3412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kk-KZ" altLang="ru-RU" sz="1800" b="1" dirty="0" smtClean="0">
              <a:solidFill>
                <a:srgbClr val="002060"/>
              </a:solidFill>
              <a:latin typeface="Times New Roman" panose="02020603050405020304" pitchFamily="18" charset="0"/>
              <a:cs typeface="Times New Roman" panose="02020603050405020304" pitchFamily="18" charset="0"/>
            </a:endParaRPr>
          </a:p>
          <a:p>
            <a:pPr eaLnBrk="1" hangingPunct="1">
              <a:spcBef>
                <a:spcPct val="0"/>
              </a:spcBef>
              <a:buFontTx/>
              <a:buNone/>
            </a:pPr>
            <a:endParaRPr lang="kk-KZ" altLang="ru-RU" sz="1800" b="1" dirty="0">
              <a:solidFill>
                <a:srgbClr val="002060"/>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6066" y="1690166"/>
            <a:ext cx="1473574" cy="184196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Text Box 16"/>
          <p:cNvSpPr txBox="1">
            <a:spLocks noChangeArrowheads="1"/>
          </p:cNvSpPr>
          <p:nvPr/>
        </p:nvSpPr>
        <p:spPr bwMode="auto">
          <a:xfrm>
            <a:off x="5218181" y="1872638"/>
            <a:ext cx="3811122" cy="344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eaLnBrk="1" hangingPunct="1">
              <a:lnSpc>
                <a:spcPct val="80000"/>
              </a:lnSpc>
              <a:buClr>
                <a:schemeClr val="bg2"/>
              </a:buClr>
              <a:buSzPct val="70000"/>
              <a:buNone/>
            </a:pPr>
            <a:r>
              <a:rPr lang="kk-KZ" altLang="ru-RU" sz="1600" b="1" dirty="0">
                <a:solidFill>
                  <a:srgbClr val="C00000"/>
                </a:solidFill>
                <a:latin typeface="Times New Roman" panose="02020603050405020304" pitchFamily="18" charset="0"/>
                <a:cs typeface="Times New Roman" panose="02020603050405020304" pitchFamily="18" charset="0"/>
              </a:rPr>
              <a:t>Туған жылы: </a:t>
            </a:r>
            <a:r>
              <a:rPr lang="kk-KZ" altLang="ru-RU" sz="1600" b="1" dirty="0" smtClean="0">
                <a:solidFill>
                  <a:srgbClr val="C00000"/>
                </a:solidFill>
                <a:latin typeface="Times New Roman" panose="02020603050405020304" pitchFamily="18" charset="0"/>
                <a:cs typeface="Times New Roman" panose="02020603050405020304" pitchFamily="18" charset="0"/>
              </a:rPr>
              <a:t> </a:t>
            </a:r>
            <a:r>
              <a:rPr lang="kk-KZ" altLang="ru-RU" sz="1600" b="1" dirty="0" smtClean="0">
                <a:solidFill>
                  <a:srgbClr val="002060"/>
                </a:solidFill>
                <a:latin typeface="Times New Roman" panose="02020603050405020304" pitchFamily="18" charset="0"/>
                <a:cs typeface="Times New Roman" panose="02020603050405020304" pitchFamily="18" charset="0"/>
              </a:rPr>
              <a:t>06.08.1972</a:t>
            </a:r>
            <a:endParaRPr lang="kk-KZ" altLang="ru-RU" sz="1600" b="1" dirty="0" smtClean="0">
              <a:solidFill>
                <a:srgbClr val="C0000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smtClean="0">
                <a:solidFill>
                  <a:srgbClr val="C00000"/>
                </a:solidFill>
                <a:latin typeface="Times New Roman" panose="02020603050405020304" pitchFamily="18" charset="0"/>
                <a:cs typeface="Times New Roman" panose="02020603050405020304" pitchFamily="18" charset="0"/>
              </a:rPr>
              <a:t>Ұлты:  </a:t>
            </a:r>
            <a:r>
              <a:rPr lang="kk-KZ" altLang="ru-RU" sz="1600" b="1" dirty="0" smtClean="0">
                <a:solidFill>
                  <a:srgbClr val="002060"/>
                </a:solidFill>
                <a:latin typeface="Times New Roman" panose="02020603050405020304" pitchFamily="18" charset="0"/>
                <a:cs typeface="Times New Roman" panose="02020603050405020304" pitchFamily="18" charset="0"/>
              </a:rPr>
              <a:t>қазақ</a:t>
            </a:r>
            <a:endParaRPr lang="kk-KZ" altLang="ru-RU" sz="1600" b="1" dirty="0" smtClean="0">
              <a:solidFill>
                <a:srgbClr val="C0000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smtClean="0">
                <a:solidFill>
                  <a:srgbClr val="C00000"/>
                </a:solidFill>
                <a:latin typeface="Times New Roman" panose="02020603050405020304" pitchFamily="18" charset="0"/>
                <a:cs typeface="Times New Roman" panose="02020603050405020304" pitchFamily="18" charset="0"/>
              </a:rPr>
              <a:t>Жұмыс </a:t>
            </a:r>
            <a:r>
              <a:rPr lang="kk-KZ" altLang="ru-RU" sz="1600" b="1" dirty="0">
                <a:solidFill>
                  <a:srgbClr val="C00000"/>
                </a:solidFill>
                <a:latin typeface="Times New Roman" panose="02020603050405020304" pitchFamily="18" charset="0"/>
                <a:cs typeface="Times New Roman" panose="02020603050405020304" pitchFamily="18" charset="0"/>
              </a:rPr>
              <a:t>орны: </a:t>
            </a:r>
            <a:r>
              <a:rPr lang="kk-KZ" altLang="ru-RU" sz="1600" b="1" dirty="0" smtClean="0">
                <a:solidFill>
                  <a:srgbClr val="C00000"/>
                </a:solidFill>
                <a:latin typeface="Times New Roman" panose="02020603050405020304" pitchFamily="18" charset="0"/>
                <a:cs typeface="Times New Roman" panose="02020603050405020304" pitchFamily="18" charset="0"/>
              </a:rPr>
              <a:t>   </a:t>
            </a:r>
            <a:r>
              <a:rPr lang="kk-KZ" altLang="ru-RU" sz="1600" b="1" dirty="0" smtClean="0">
                <a:solidFill>
                  <a:srgbClr val="002060"/>
                </a:solidFill>
                <a:latin typeface="Times New Roman" panose="02020603050405020304" pitchFamily="18" charset="0"/>
                <a:cs typeface="Times New Roman" panose="02020603050405020304" pitchFamily="18" charset="0"/>
              </a:rPr>
              <a:t>«</a:t>
            </a:r>
            <a:r>
              <a:rPr lang="kk-KZ" altLang="ru-RU" sz="1600" b="1" dirty="0">
                <a:solidFill>
                  <a:srgbClr val="002060"/>
                </a:solidFill>
                <a:latin typeface="Times New Roman" panose="02020603050405020304" pitchFamily="18" charset="0"/>
                <a:cs typeface="Times New Roman" panose="02020603050405020304" pitchFamily="18" charset="0"/>
              </a:rPr>
              <a:t>Н.Бозжанов </a:t>
            </a:r>
            <a:r>
              <a:rPr lang="kk-KZ" altLang="ru-RU" sz="1600" b="1" dirty="0" smtClean="0">
                <a:solidFill>
                  <a:srgbClr val="002060"/>
                </a:solidFill>
                <a:latin typeface="Times New Roman" panose="02020603050405020304" pitchFamily="18" charset="0"/>
                <a:cs typeface="Times New Roman" panose="02020603050405020304" pitchFamily="18" charset="0"/>
              </a:rPr>
              <a:t>  </a:t>
            </a:r>
          </a:p>
          <a:p>
            <a:pPr marL="0" indent="0" eaLnBrk="1" hangingPunct="1">
              <a:lnSpc>
                <a:spcPct val="80000"/>
              </a:lnSpc>
              <a:buClr>
                <a:schemeClr val="bg2"/>
              </a:buClr>
              <a:buSzPct val="70000"/>
              <a:buNone/>
            </a:pPr>
            <a:r>
              <a:rPr lang="kk-KZ" altLang="ru-RU" sz="1600" b="1" dirty="0">
                <a:solidFill>
                  <a:srgbClr val="002060"/>
                </a:solidFill>
                <a:latin typeface="Times New Roman" panose="02020603050405020304" pitchFamily="18" charset="0"/>
                <a:cs typeface="Times New Roman" panose="02020603050405020304" pitchFamily="18" charset="0"/>
              </a:rPr>
              <a:t> </a:t>
            </a:r>
            <a:r>
              <a:rPr lang="kk-KZ" altLang="ru-RU" sz="1600" b="1" dirty="0" smtClean="0">
                <a:solidFill>
                  <a:srgbClr val="002060"/>
                </a:solidFill>
                <a:latin typeface="Times New Roman" panose="02020603050405020304" pitchFamily="18" charset="0"/>
                <a:cs typeface="Times New Roman" panose="02020603050405020304" pitchFamily="18" charset="0"/>
              </a:rPr>
              <a:t>                  атындағы  </a:t>
            </a:r>
            <a:r>
              <a:rPr lang="kk-KZ" altLang="ru-RU" sz="1600" b="1" dirty="0">
                <a:solidFill>
                  <a:srgbClr val="002060"/>
                </a:solidFill>
                <a:latin typeface="Times New Roman" panose="02020603050405020304" pitchFamily="18" charset="0"/>
                <a:cs typeface="Times New Roman" panose="02020603050405020304" pitchFamily="18" charset="0"/>
              </a:rPr>
              <a:t>орта мектеп </a:t>
            </a:r>
            <a:r>
              <a:rPr lang="kk-KZ" altLang="ru-RU" sz="1600" b="1" dirty="0" smtClean="0">
                <a:solidFill>
                  <a:srgbClr val="002060"/>
                </a:solidFill>
                <a:latin typeface="Times New Roman" panose="02020603050405020304" pitchFamily="18" charset="0"/>
                <a:cs typeface="Times New Roman" panose="02020603050405020304" pitchFamily="18" charset="0"/>
              </a:rPr>
              <a:t>  </a:t>
            </a:r>
          </a:p>
          <a:p>
            <a:pPr marL="0" indent="0" eaLnBrk="1" hangingPunct="1">
              <a:lnSpc>
                <a:spcPct val="80000"/>
              </a:lnSpc>
              <a:buClr>
                <a:schemeClr val="bg2"/>
              </a:buClr>
              <a:buSzPct val="70000"/>
              <a:buNone/>
            </a:pPr>
            <a:r>
              <a:rPr lang="kk-KZ" altLang="ru-RU" sz="1600" b="1" dirty="0">
                <a:solidFill>
                  <a:srgbClr val="002060"/>
                </a:solidFill>
                <a:latin typeface="Times New Roman" panose="02020603050405020304" pitchFamily="18" charset="0"/>
                <a:cs typeface="Times New Roman" panose="02020603050405020304" pitchFamily="18" charset="0"/>
              </a:rPr>
              <a:t> </a:t>
            </a:r>
            <a:r>
              <a:rPr lang="kk-KZ" altLang="ru-RU" sz="1600" b="1" dirty="0" smtClean="0">
                <a:solidFill>
                  <a:srgbClr val="002060"/>
                </a:solidFill>
                <a:latin typeface="Times New Roman" panose="02020603050405020304" pitchFamily="18" charset="0"/>
                <a:cs typeface="Times New Roman" panose="02020603050405020304" pitchFamily="18" charset="0"/>
              </a:rPr>
              <a:t>                          МДШО»МКМ</a:t>
            </a:r>
            <a:endParaRPr lang="kk-KZ" altLang="ru-RU" sz="1600" b="1" dirty="0">
              <a:solidFill>
                <a:srgbClr val="00206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a:solidFill>
                  <a:srgbClr val="C00000"/>
                </a:solidFill>
                <a:latin typeface="Times New Roman" panose="02020603050405020304" pitchFamily="18" charset="0"/>
                <a:cs typeface="Times New Roman" panose="02020603050405020304" pitchFamily="18" charset="0"/>
              </a:rPr>
              <a:t>Білімі: </a:t>
            </a:r>
            <a:r>
              <a:rPr lang="kk-KZ" altLang="ru-RU" sz="1600" b="1" dirty="0" smtClean="0">
                <a:solidFill>
                  <a:srgbClr val="C00000"/>
                </a:solidFill>
                <a:latin typeface="Times New Roman" panose="02020603050405020304" pitchFamily="18" charset="0"/>
                <a:cs typeface="Times New Roman" panose="02020603050405020304" pitchFamily="18" charset="0"/>
              </a:rPr>
              <a:t>  </a:t>
            </a:r>
            <a:r>
              <a:rPr lang="kk-KZ" altLang="ru-RU" sz="1600" b="1" dirty="0" smtClean="0">
                <a:solidFill>
                  <a:srgbClr val="002060"/>
                </a:solidFill>
                <a:latin typeface="Times New Roman" panose="02020603050405020304" pitchFamily="18" charset="0"/>
                <a:cs typeface="Times New Roman" panose="02020603050405020304" pitchFamily="18" charset="0"/>
              </a:rPr>
              <a:t>жоғары</a:t>
            </a:r>
            <a:endParaRPr lang="kk-KZ" altLang="ru-RU" sz="1600" b="1" dirty="0" smtClean="0">
              <a:solidFill>
                <a:srgbClr val="C0000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smtClean="0">
                <a:solidFill>
                  <a:srgbClr val="C00000"/>
                </a:solidFill>
                <a:latin typeface="Times New Roman" panose="02020603050405020304" pitchFamily="18" charset="0"/>
                <a:cs typeface="Times New Roman" panose="02020603050405020304" pitchFamily="18" charset="0"/>
              </a:rPr>
              <a:t>Бітірген </a:t>
            </a:r>
            <a:r>
              <a:rPr lang="kk-KZ" altLang="ru-RU" sz="1600" b="1" dirty="0">
                <a:solidFill>
                  <a:srgbClr val="C00000"/>
                </a:solidFill>
                <a:latin typeface="Times New Roman" panose="02020603050405020304" pitchFamily="18" charset="0"/>
                <a:cs typeface="Times New Roman" panose="02020603050405020304" pitchFamily="18" charset="0"/>
              </a:rPr>
              <a:t>оқу орны: </a:t>
            </a:r>
            <a:r>
              <a:rPr lang="kk-KZ" altLang="ru-RU" sz="1600" b="1" dirty="0" smtClean="0">
                <a:solidFill>
                  <a:srgbClr val="C00000"/>
                </a:solidFill>
                <a:latin typeface="Times New Roman" panose="02020603050405020304" pitchFamily="18" charset="0"/>
                <a:cs typeface="Times New Roman" panose="02020603050405020304" pitchFamily="18" charset="0"/>
              </a:rPr>
              <a:t> </a:t>
            </a:r>
            <a:r>
              <a:rPr lang="kk-KZ" altLang="ru-RU" sz="1600" b="1" dirty="0" smtClean="0">
                <a:solidFill>
                  <a:srgbClr val="002060"/>
                </a:solidFill>
                <a:latin typeface="Times New Roman" panose="02020603050405020304" pitchFamily="18" charset="0"/>
                <a:cs typeface="Times New Roman" panose="02020603050405020304" pitchFamily="18" charset="0"/>
              </a:rPr>
              <a:t>Абай </a:t>
            </a:r>
          </a:p>
          <a:p>
            <a:pPr marL="0" indent="0" eaLnBrk="1" hangingPunct="1">
              <a:lnSpc>
                <a:spcPct val="80000"/>
              </a:lnSpc>
              <a:buClr>
                <a:schemeClr val="bg2"/>
              </a:buClr>
              <a:buSzPct val="70000"/>
              <a:buNone/>
            </a:pPr>
            <a:r>
              <a:rPr lang="kk-KZ" altLang="ru-RU" sz="1600" b="1" dirty="0">
                <a:solidFill>
                  <a:srgbClr val="002060"/>
                </a:solidFill>
                <a:latin typeface="Times New Roman" panose="02020603050405020304" pitchFamily="18" charset="0"/>
                <a:cs typeface="Times New Roman" panose="02020603050405020304" pitchFamily="18" charset="0"/>
              </a:rPr>
              <a:t> </a:t>
            </a:r>
            <a:r>
              <a:rPr lang="kk-KZ" altLang="ru-RU" sz="1600" b="1" dirty="0" smtClean="0">
                <a:solidFill>
                  <a:srgbClr val="002060"/>
                </a:solidFill>
                <a:latin typeface="Times New Roman" panose="02020603050405020304" pitchFamily="18" charset="0"/>
                <a:cs typeface="Times New Roman" panose="02020603050405020304" pitchFamily="18" charset="0"/>
              </a:rPr>
              <a:t>                атындағы ҚазҰПУ-2005</a:t>
            </a:r>
            <a:endParaRPr lang="kk-KZ" altLang="ru-RU" sz="1600" b="1" dirty="0" smtClean="0">
              <a:solidFill>
                <a:srgbClr val="C0000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smtClean="0">
                <a:solidFill>
                  <a:srgbClr val="C00000"/>
                </a:solidFill>
                <a:latin typeface="Times New Roman" panose="02020603050405020304" pitchFamily="18" charset="0"/>
                <a:cs typeface="Times New Roman" panose="02020603050405020304" pitchFamily="18" charset="0"/>
              </a:rPr>
              <a:t>Сабақ </a:t>
            </a:r>
            <a:r>
              <a:rPr lang="kk-KZ" altLang="ru-RU" sz="1600" b="1" dirty="0">
                <a:solidFill>
                  <a:srgbClr val="C00000"/>
                </a:solidFill>
                <a:latin typeface="Times New Roman" panose="02020603050405020304" pitchFamily="18" charset="0"/>
                <a:cs typeface="Times New Roman" panose="02020603050405020304" pitchFamily="18" charset="0"/>
              </a:rPr>
              <a:t>беретін пәні: </a:t>
            </a:r>
            <a:r>
              <a:rPr lang="kk-KZ" altLang="ru-RU" sz="1600" b="1" dirty="0" smtClean="0">
                <a:solidFill>
                  <a:srgbClr val="002060"/>
                </a:solidFill>
                <a:latin typeface="Times New Roman" panose="02020603050405020304" pitchFamily="18" charset="0"/>
                <a:cs typeface="Times New Roman" panose="02020603050405020304" pitchFamily="18" charset="0"/>
              </a:rPr>
              <a:t>математика</a:t>
            </a:r>
            <a:endParaRPr lang="kk-KZ" altLang="ru-RU" sz="1600" b="1" dirty="0" smtClean="0">
              <a:solidFill>
                <a:srgbClr val="C0000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smtClean="0">
                <a:solidFill>
                  <a:srgbClr val="C00000"/>
                </a:solidFill>
                <a:latin typeface="Times New Roman" panose="02020603050405020304" pitchFamily="18" charset="0"/>
                <a:cs typeface="Times New Roman" panose="02020603050405020304" pitchFamily="18" charset="0"/>
              </a:rPr>
              <a:t>Жалпы </a:t>
            </a:r>
            <a:r>
              <a:rPr lang="kk-KZ" altLang="ru-RU" sz="1600" b="1" dirty="0">
                <a:solidFill>
                  <a:srgbClr val="C00000"/>
                </a:solidFill>
                <a:latin typeface="Times New Roman" panose="02020603050405020304" pitchFamily="18" charset="0"/>
                <a:cs typeface="Times New Roman" panose="02020603050405020304" pitchFamily="18" charset="0"/>
              </a:rPr>
              <a:t>еңбек өтілі: </a:t>
            </a:r>
            <a:r>
              <a:rPr lang="kk-KZ" altLang="ru-RU" sz="1600" b="1" dirty="0" smtClean="0">
                <a:solidFill>
                  <a:srgbClr val="002060"/>
                </a:solidFill>
                <a:latin typeface="Times New Roman" panose="02020603050405020304" pitchFamily="18" charset="0"/>
                <a:cs typeface="Times New Roman" panose="02020603050405020304" pitchFamily="18" charset="0"/>
              </a:rPr>
              <a:t>19</a:t>
            </a:r>
            <a:endParaRPr lang="kk-KZ" altLang="ru-RU" sz="1600" b="1" dirty="0" smtClean="0">
              <a:solidFill>
                <a:srgbClr val="C0000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smtClean="0">
                <a:solidFill>
                  <a:srgbClr val="C00000"/>
                </a:solidFill>
                <a:latin typeface="Times New Roman" panose="02020603050405020304" pitchFamily="18" charset="0"/>
                <a:cs typeface="Times New Roman" panose="02020603050405020304" pitchFamily="18" charset="0"/>
              </a:rPr>
              <a:t>Педагогикалық </a:t>
            </a:r>
            <a:r>
              <a:rPr lang="kk-KZ" altLang="ru-RU" sz="1600" b="1" dirty="0">
                <a:solidFill>
                  <a:srgbClr val="C00000"/>
                </a:solidFill>
                <a:latin typeface="Times New Roman" panose="02020603050405020304" pitchFamily="18" charset="0"/>
                <a:cs typeface="Times New Roman" panose="02020603050405020304" pitchFamily="18" charset="0"/>
              </a:rPr>
              <a:t>өтілі: </a:t>
            </a:r>
            <a:r>
              <a:rPr lang="kk-KZ" altLang="ru-RU" sz="1600" b="1" dirty="0" smtClean="0">
                <a:solidFill>
                  <a:srgbClr val="002060"/>
                </a:solidFill>
                <a:latin typeface="Times New Roman" panose="02020603050405020304" pitchFamily="18" charset="0"/>
                <a:cs typeface="Times New Roman" panose="02020603050405020304" pitchFamily="18" charset="0"/>
              </a:rPr>
              <a:t>19</a:t>
            </a:r>
            <a:endParaRPr lang="kk-KZ" altLang="ru-RU" sz="1600" b="1" dirty="0" smtClean="0">
              <a:solidFill>
                <a:srgbClr val="C0000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smtClean="0">
                <a:solidFill>
                  <a:srgbClr val="C00000"/>
                </a:solidFill>
                <a:latin typeface="Times New Roman" panose="02020603050405020304" pitchFamily="18" charset="0"/>
                <a:cs typeface="Times New Roman" panose="02020603050405020304" pitchFamily="18" charset="0"/>
              </a:rPr>
              <a:t>Біліктілік </a:t>
            </a:r>
            <a:r>
              <a:rPr lang="kk-KZ" altLang="ru-RU" sz="1600" b="1" dirty="0">
                <a:solidFill>
                  <a:srgbClr val="C00000"/>
                </a:solidFill>
                <a:latin typeface="Times New Roman" panose="02020603050405020304" pitchFamily="18" charset="0"/>
                <a:cs typeface="Times New Roman" panose="02020603050405020304" pitchFamily="18" charset="0"/>
              </a:rPr>
              <a:t>санаты: </a:t>
            </a:r>
            <a:r>
              <a:rPr lang="kk-KZ" altLang="ru-RU" sz="1600" b="1" dirty="0" smtClean="0">
                <a:solidFill>
                  <a:srgbClr val="002060"/>
                </a:solidFill>
                <a:latin typeface="Times New Roman" panose="02020603050405020304" pitchFamily="18" charset="0"/>
                <a:cs typeface="Times New Roman" panose="02020603050405020304" pitchFamily="18" charset="0"/>
              </a:rPr>
              <a:t>жоғары</a:t>
            </a:r>
            <a:endParaRPr lang="kk-KZ" altLang="ru-RU" sz="1600" b="1" dirty="0" smtClean="0">
              <a:solidFill>
                <a:srgbClr val="C00000"/>
              </a:solidFill>
              <a:latin typeface="Times New Roman" panose="02020603050405020304" pitchFamily="18" charset="0"/>
              <a:cs typeface="Times New Roman" panose="02020603050405020304" pitchFamily="18" charset="0"/>
            </a:endParaRPr>
          </a:p>
          <a:p>
            <a:pPr marL="0" indent="0" eaLnBrk="1" hangingPunct="1">
              <a:lnSpc>
                <a:spcPct val="80000"/>
              </a:lnSpc>
              <a:buClr>
                <a:schemeClr val="bg2"/>
              </a:buClr>
              <a:buSzPct val="70000"/>
              <a:buNone/>
            </a:pPr>
            <a:r>
              <a:rPr lang="kk-KZ" altLang="ru-RU" sz="1600" b="1" dirty="0" smtClean="0">
                <a:solidFill>
                  <a:srgbClr val="C00000"/>
                </a:solidFill>
                <a:latin typeface="Times New Roman" panose="02020603050405020304" pitchFamily="18" charset="0"/>
                <a:cs typeface="Times New Roman" panose="02020603050405020304" pitchFamily="18" charset="0"/>
              </a:rPr>
              <a:t>Аттестаттаудан </a:t>
            </a:r>
            <a:r>
              <a:rPr lang="kk-KZ" altLang="ru-RU" sz="1600" b="1" dirty="0">
                <a:solidFill>
                  <a:srgbClr val="C00000"/>
                </a:solidFill>
                <a:latin typeface="Times New Roman" panose="02020603050405020304" pitchFamily="18" charset="0"/>
                <a:cs typeface="Times New Roman" panose="02020603050405020304" pitchFamily="18" charset="0"/>
              </a:rPr>
              <a:t>соңғы өткен жылы: </a:t>
            </a:r>
            <a:r>
              <a:rPr lang="kk-KZ" altLang="ru-RU" sz="1600" b="1" dirty="0" smtClean="0">
                <a:solidFill>
                  <a:srgbClr val="002060"/>
                </a:solidFill>
                <a:latin typeface="Times New Roman" panose="02020603050405020304" pitchFamily="18" charset="0"/>
                <a:cs typeface="Times New Roman" panose="02020603050405020304" pitchFamily="18" charset="0"/>
              </a:rPr>
              <a:t>2015</a:t>
            </a:r>
            <a:endParaRPr lang="kk-KZ" altLang="ru-RU" sz="1600" b="1"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23114" y="4706929"/>
            <a:ext cx="1341958" cy="1626636"/>
          </a:xfrm>
          <a:prstGeom prst="rect">
            <a:avLst/>
          </a:prstGeom>
        </p:spPr>
      </p:pic>
      <p:pic>
        <p:nvPicPr>
          <p:cNvPr id="1028" name="Picture 4" descr="Картинки по запросу рамка золото 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V="1">
            <a:off x="5426214" y="5739835"/>
            <a:ext cx="3101975" cy="76256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Картинки по запросу рамка золото 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26214" y="393466"/>
            <a:ext cx="3101975" cy="764262"/>
          </a:xfrm>
          <a:prstGeom prst="rect">
            <a:avLst/>
          </a:prstGeom>
          <a:noFill/>
          <a:extLst>
            <a:ext uri="{909E8E84-426E-40DD-AFC4-6F175D3DCCD1}">
              <a14:hiddenFill xmlns:a14="http://schemas.microsoft.com/office/drawing/2010/main">
                <a:solidFill>
                  <a:srgbClr val="FFFFFF"/>
                </a:solidFill>
              </a14:hiddenFill>
            </a:ext>
          </a:extLst>
        </p:spPr>
      </p:pic>
      <p:pic>
        <p:nvPicPr>
          <p:cNvPr id="11" name="Рисунок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0104" y="4725233"/>
            <a:ext cx="1804212" cy="1638066"/>
          </a:xfrm>
          <a:prstGeom prst="rect">
            <a:avLst/>
          </a:prstGeom>
          <a:ln>
            <a:noFill/>
          </a:ln>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0"/>
          <p:cNvSpPr txBox="1">
            <a:spLocks noChangeArrowheads="1"/>
          </p:cNvSpPr>
          <p:nvPr/>
        </p:nvSpPr>
        <p:spPr bwMode="auto">
          <a:xfrm>
            <a:off x="404948" y="664369"/>
            <a:ext cx="35452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ru-RU" altLang="ru-RU" sz="1800" b="1" i="1" dirty="0" err="1">
                <a:solidFill>
                  <a:srgbClr val="800000"/>
                </a:solidFill>
                <a:latin typeface="Times New Roman" panose="02020603050405020304" pitchFamily="18" charset="0"/>
                <a:cs typeface="Times New Roman" panose="02020603050405020304" pitchFamily="18" charset="0"/>
              </a:rPr>
              <a:t>Біліктілік</a:t>
            </a:r>
            <a:r>
              <a:rPr lang="ru-RU" altLang="ru-RU" sz="1800" b="1" i="1" dirty="0">
                <a:solidFill>
                  <a:srgbClr val="800000"/>
                </a:solidFill>
                <a:latin typeface="Times New Roman" panose="02020603050405020304" pitchFamily="18" charset="0"/>
                <a:cs typeface="Times New Roman" panose="02020603050405020304" pitchFamily="18" charset="0"/>
              </a:rPr>
              <a:t> </a:t>
            </a:r>
            <a:r>
              <a:rPr lang="ru-RU" altLang="ru-RU" sz="1800" b="1" i="1" dirty="0" err="1">
                <a:solidFill>
                  <a:srgbClr val="800000"/>
                </a:solidFill>
                <a:latin typeface="Times New Roman" panose="02020603050405020304" pitchFamily="18" charset="0"/>
                <a:cs typeface="Times New Roman" panose="02020603050405020304" pitchFamily="18" charset="0"/>
              </a:rPr>
              <a:t>жетілдіру</a:t>
            </a:r>
            <a:r>
              <a:rPr lang="ru-RU" altLang="ru-RU" sz="1800" b="1" i="1" dirty="0">
                <a:solidFill>
                  <a:srgbClr val="800000"/>
                </a:solidFill>
                <a:latin typeface="Times New Roman" panose="02020603050405020304" pitchFamily="18" charset="0"/>
                <a:cs typeface="Times New Roman" panose="02020603050405020304" pitchFamily="18" charset="0"/>
              </a:rPr>
              <a:t> </a:t>
            </a:r>
            <a:r>
              <a:rPr lang="ru-RU" altLang="ru-RU" sz="1800" b="1" i="1" dirty="0" err="1">
                <a:solidFill>
                  <a:srgbClr val="800000"/>
                </a:solidFill>
                <a:latin typeface="Times New Roman" panose="02020603050405020304" pitchFamily="18" charset="0"/>
                <a:cs typeface="Times New Roman" panose="02020603050405020304" pitchFamily="18" charset="0"/>
              </a:rPr>
              <a:t>курстары</a:t>
            </a:r>
            <a:endParaRPr lang="ru-RU" altLang="ru-RU" sz="1800" b="1" i="1" dirty="0">
              <a:solidFill>
                <a:srgbClr val="800000"/>
              </a:solidFill>
              <a:latin typeface="Times New Roman" panose="02020603050405020304" pitchFamily="18" charset="0"/>
              <a:cs typeface="Times New Roman" panose="02020603050405020304" pitchFamily="18" charset="0"/>
            </a:endParaRPr>
          </a:p>
        </p:txBody>
      </p:sp>
      <p:sp>
        <p:nvSpPr>
          <p:cNvPr id="3" name="Text Box 16"/>
          <p:cNvSpPr txBox="1">
            <a:spLocks noChangeArrowheads="1"/>
          </p:cNvSpPr>
          <p:nvPr/>
        </p:nvSpPr>
        <p:spPr bwMode="auto">
          <a:xfrm>
            <a:off x="427905" y="1200014"/>
            <a:ext cx="3605349" cy="4154984"/>
          </a:xfrm>
          <a:prstGeom prst="rect">
            <a:avLst/>
          </a:prstGeom>
          <a:noFill/>
          <a:ln w="9525">
            <a:noFill/>
            <a:miter lim="800000"/>
            <a:headEnd/>
            <a:tailEnd/>
          </a:ln>
        </p:spPr>
        <p:txBody>
          <a:bodyPr wrap="square">
            <a:spAutoFit/>
          </a:bodyPr>
          <a:lstStyle/>
          <a:p>
            <a:pPr eaLnBrk="1" hangingPunct="1">
              <a:defRPr/>
            </a:pPr>
            <a:r>
              <a:rPr lang="kk-KZ" sz="1200" b="1" i="1" dirty="0">
                <a:solidFill>
                  <a:srgbClr val="0070C0"/>
                </a:solidFill>
                <a:latin typeface="Times New Roman" panose="02020603050405020304" pitchFamily="18" charset="0"/>
                <a:cs typeface="Times New Roman" panose="02020603050405020304" pitchFamily="18" charset="0"/>
              </a:rPr>
              <a:t>1.ҚР педагог кадрларының біліктілігін  арттырудың деңгейлі бағдарламалары аясында үшінші деңгей бағдарламасы бойынша мұғалімдерді оқыту курсы</a:t>
            </a:r>
          </a:p>
          <a:p>
            <a:pPr algn="r" eaLnBrk="1" hangingPunct="1">
              <a:defRPr/>
            </a:pPr>
            <a:r>
              <a:rPr lang="kk-KZ" sz="1200" b="1" i="1" dirty="0">
                <a:solidFill>
                  <a:srgbClr val="0070C0"/>
                </a:solidFill>
                <a:latin typeface="Times New Roman" panose="02020603050405020304" pitchFamily="18" charset="0"/>
                <a:cs typeface="Times New Roman" panose="02020603050405020304" pitchFamily="18" charset="0"/>
              </a:rPr>
              <a:t>03.06.2013 жыл Сертификат ( ІІІ №0002514 )</a:t>
            </a:r>
          </a:p>
          <a:p>
            <a:pPr eaLnBrk="1" hangingPunct="1">
              <a:defRPr/>
            </a:pPr>
            <a:endParaRPr lang="kk-KZ" sz="1200" b="1" i="1" dirty="0" smtClean="0">
              <a:solidFill>
                <a:srgbClr val="0070C0"/>
              </a:solidFill>
              <a:latin typeface="Times New Roman" panose="02020603050405020304" pitchFamily="18" charset="0"/>
              <a:cs typeface="Times New Roman" panose="02020603050405020304" pitchFamily="18" charset="0"/>
            </a:endParaRPr>
          </a:p>
          <a:p>
            <a:pPr eaLnBrk="1" hangingPunct="1">
              <a:defRPr/>
            </a:pPr>
            <a:endParaRPr lang="kk-KZ" sz="1200" b="1" i="1" dirty="0" smtClean="0">
              <a:solidFill>
                <a:srgbClr val="0070C0"/>
              </a:solidFill>
              <a:latin typeface="Times New Roman" panose="02020603050405020304" pitchFamily="18" charset="0"/>
              <a:cs typeface="Times New Roman" panose="02020603050405020304" pitchFamily="18" charset="0"/>
            </a:endParaRPr>
          </a:p>
          <a:p>
            <a:pPr eaLnBrk="1" hangingPunct="1">
              <a:defRPr/>
            </a:pPr>
            <a:r>
              <a:rPr lang="kk-KZ" sz="1200" b="1" i="1" dirty="0">
                <a:solidFill>
                  <a:srgbClr val="0070C0"/>
                </a:solidFill>
                <a:latin typeface="Times New Roman" panose="02020603050405020304" pitchFamily="18" charset="0"/>
                <a:cs typeface="Times New Roman" panose="02020603050405020304" pitchFamily="18" charset="0"/>
              </a:rPr>
              <a:t>2</a:t>
            </a:r>
            <a:r>
              <a:rPr lang="kk-KZ" sz="1200" b="1" i="1" dirty="0" smtClean="0">
                <a:solidFill>
                  <a:srgbClr val="0070C0"/>
                </a:solidFill>
                <a:latin typeface="Times New Roman" panose="02020603050405020304" pitchFamily="18" charset="0"/>
                <a:cs typeface="Times New Roman" panose="02020603050405020304" pitchFamily="18" charset="0"/>
              </a:rPr>
              <a:t>.ҚР </a:t>
            </a:r>
            <a:r>
              <a:rPr lang="kk-KZ" sz="1200" b="1" i="1" dirty="0">
                <a:solidFill>
                  <a:srgbClr val="0070C0"/>
                </a:solidFill>
                <a:latin typeface="Times New Roman" panose="02020603050405020304" pitchFamily="18" charset="0"/>
                <a:cs typeface="Times New Roman" panose="02020603050405020304" pitchFamily="18" charset="0"/>
              </a:rPr>
              <a:t>педагог қызметкерлерінің біліктілікті арттыру курсы     </a:t>
            </a:r>
            <a:endParaRPr lang="kk-KZ" sz="1200" b="1" i="1" dirty="0" smtClean="0">
              <a:solidFill>
                <a:srgbClr val="0070C0"/>
              </a:solidFill>
              <a:latin typeface="Times New Roman" panose="02020603050405020304" pitchFamily="18" charset="0"/>
              <a:cs typeface="Times New Roman" panose="02020603050405020304" pitchFamily="18" charset="0"/>
            </a:endParaRPr>
          </a:p>
          <a:p>
            <a:pPr eaLnBrk="1" hangingPunct="1">
              <a:defRPr/>
            </a:pPr>
            <a:r>
              <a:rPr lang="kk-KZ" sz="1200" b="1" i="1" dirty="0">
                <a:solidFill>
                  <a:srgbClr val="0070C0"/>
                </a:solidFill>
                <a:latin typeface="Times New Roman" panose="02020603050405020304" pitchFamily="18" charset="0"/>
                <a:cs typeface="Times New Roman" panose="02020603050405020304" pitchFamily="18" charset="0"/>
              </a:rPr>
              <a:t> </a:t>
            </a:r>
            <a:r>
              <a:rPr lang="kk-KZ" sz="1200" b="1" i="1" dirty="0" smtClean="0">
                <a:solidFill>
                  <a:srgbClr val="0070C0"/>
                </a:solidFill>
                <a:latin typeface="Times New Roman" panose="02020603050405020304" pitchFamily="18" charset="0"/>
                <a:cs typeface="Times New Roman" panose="02020603050405020304" pitchFamily="18" charset="0"/>
              </a:rPr>
              <a:t>            08.11.2013 </a:t>
            </a:r>
            <a:r>
              <a:rPr lang="kk-KZ" sz="1200" b="1" i="1" dirty="0">
                <a:solidFill>
                  <a:srgbClr val="0070C0"/>
                </a:solidFill>
                <a:latin typeface="Times New Roman" panose="02020603050405020304" pitchFamily="18" charset="0"/>
                <a:cs typeface="Times New Roman" panose="02020603050405020304" pitchFamily="18" charset="0"/>
              </a:rPr>
              <a:t>Сертификат (№0032880)</a:t>
            </a:r>
          </a:p>
          <a:p>
            <a:pPr eaLnBrk="1" hangingPunct="1">
              <a:defRPr/>
            </a:pPr>
            <a:endParaRPr lang="kk-KZ" sz="1200" b="1" i="1" dirty="0" smtClean="0">
              <a:solidFill>
                <a:srgbClr val="0070C0"/>
              </a:solidFill>
              <a:latin typeface="Times New Roman" panose="02020603050405020304" pitchFamily="18" charset="0"/>
              <a:cs typeface="Times New Roman" panose="02020603050405020304" pitchFamily="18" charset="0"/>
            </a:endParaRPr>
          </a:p>
          <a:p>
            <a:pPr eaLnBrk="1" hangingPunct="1">
              <a:defRPr/>
            </a:pPr>
            <a:r>
              <a:rPr lang="kk-KZ" sz="1200" b="1" i="1" dirty="0">
                <a:solidFill>
                  <a:srgbClr val="0070C0"/>
                </a:solidFill>
                <a:latin typeface="Times New Roman" panose="02020603050405020304" pitchFamily="18" charset="0"/>
                <a:cs typeface="Times New Roman" panose="02020603050405020304" pitchFamily="18" charset="0"/>
              </a:rPr>
              <a:t>3</a:t>
            </a:r>
            <a:r>
              <a:rPr lang="kk-KZ" sz="1200" b="1" i="1" dirty="0" smtClean="0">
                <a:solidFill>
                  <a:srgbClr val="0070C0"/>
                </a:solidFill>
                <a:latin typeface="Times New Roman" panose="02020603050405020304" pitchFamily="18" charset="0"/>
                <a:cs typeface="Times New Roman" panose="02020603050405020304" pitchFamily="18" charset="0"/>
              </a:rPr>
              <a:t>. </a:t>
            </a:r>
            <a:r>
              <a:rPr lang="kk-KZ" sz="1200" b="1" i="1" dirty="0">
                <a:solidFill>
                  <a:srgbClr val="0070C0"/>
                </a:solidFill>
                <a:latin typeface="Times New Roman" panose="02020603050405020304" pitchFamily="18" charset="0"/>
                <a:cs typeface="Times New Roman" panose="02020603050405020304" pitchFamily="18" charset="0"/>
              </a:rPr>
              <a:t>«Модернизациалау жағдайында білім беру мекемесін басқару» курсы    </a:t>
            </a:r>
            <a:endParaRPr lang="kk-KZ" sz="1200" b="1" i="1" dirty="0" smtClean="0">
              <a:solidFill>
                <a:srgbClr val="0070C0"/>
              </a:solidFill>
              <a:latin typeface="Times New Roman" panose="02020603050405020304" pitchFamily="18" charset="0"/>
              <a:cs typeface="Times New Roman" panose="02020603050405020304" pitchFamily="18" charset="0"/>
            </a:endParaRPr>
          </a:p>
          <a:p>
            <a:pPr eaLnBrk="1" hangingPunct="1">
              <a:defRPr/>
            </a:pPr>
            <a:r>
              <a:rPr lang="kk-KZ" sz="1200" b="1" i="1" dirty="0">
                <a:solidFill>
                  <a:srgbClr val="0070C0"/>
                </a:solidFill>
                <a:latin typeface="Times New Roman" panose="02020603050405020304" pitchFamily="18" charset="0"/>
                <a:cs typeface="Times New Roman" panose="02020603050405020304" pitchFamily="18" charset="0"/>
              </a:rPr>
              <a:t> </a:t>
            </a:r>
            <a:r>
              <a:rPr lang="kk-KZ" sz="1200" b="1" i="1" dirty="0" smtClean="0">
                <a:solidFill>
                  <a:srgbClr val="0070C0"/>
                </a:solidFill>
                <a:latin typeface="Times New Roman" panose="02020603050405020304" pitchFamily="18" charset="0"/>
                <a:cs typeface="Times New Roman" panose="02020603050405020304" pitchFamily="18" charset="0"/>
              </a:rPr>
              <a:t>                    13.06.2011 </a:t>
            </a:r>
            <a:r>
              <a:rPr lang="kk-KZ" sz="1200" b="1" i="1" dirty="0">
                <a:solidFill>
                  <a:srgbClr val="0070C0"/>
                </a:solidFill>
                <a:latin typeface="Times New Roman" panose="02020603050405020304" pitchFamily="18" charset="0"/>
                <a:cs typeface="Times New Roman" panose="02020603050405020304" pitchFamily="18" charset="0"/>
              </a:rPr>
              <a:t>Сертификат №</a:t>
            </a:r>
            <a:r>
              <a:rPr lang="kk-KZ" sz="1200" b="1" i="1" dirty="0" smtClean="0">
                <a:solidFill>
                  <a:srgbClr val="0070C0"/>
                </a:solidFill>
                <a:latin typeface="Times New Roman" panose="02020603050405020304" pitchFamily="18" charset="0"/>
                <a:cs typeface="Times New Roman" panose="02020603050405020304" pitchFamily="18" charset="0"/>
              </a:rPr>
              <a:t>1445</a:t>
            </a:r>
          </a:p>
          <a:p>
            <a:pPr eaLnBrk="1" hangingPunct="1">
              <a:defRPr/>
            </a:pPr>
            <a:endParaRPr lang="kk-KZ" sz="1200" b="1" i="1" dirty="0">
              <a:solidFill>
                <a:srgbClr val="0070C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eaLnBrk="1" hangingPunct="1">
              <a:defRPr/>
            </a:pPr>
            <a:r>
              <a:rPr lang="kk-KZ" sz="1200" b="1" i="1" dirty="0">
                <a:solidFill>
                  <a:srgbClr val="0070C0"/>
                </a:solidFill>
                <a:latin typeface="Times New Roman" panose="02020603050405020304" pitchFamily="18" charset="0"/>
                <a:cs typeface="Times New Roman" panose="02020603050405020304" pitchFamily="18" charset="0"/>
              </a:rPr>
              <a:t>4</a:t>
            </a:r>
            <a:r>
              <a:rPr lang="kk-KZ" sz="1200" b="1" i="1" dirty="0" smtClean="0">
                <a:solidFill>
                  <a:srgbClr val="0070C0"/>
                </a:solidFill>
                <a:latin typeface="Times New Roman" panose="02020603050405020304" pitchFamily="18" charset="0"/>
                <a:cs typeface="Times New Roman" panose="02020603050405020304" pitchFamily="18" charset="0"/>
              </a:rPr>
              <a:t>. «Робот техникасы» элективті курсы </a:t>
            </a:r>
          </a:p>
          <a:p>
            <a:pPr eaLnBrk="1" hangingPunct="1">
              <a:defRPr/>
            </a:pPr>
            <a:r>
              <a:rPr lang="kk-KZ" sz="1200" b="1" i="1" dirty="0" smtClean="0">
                <a:solidFill>
                  <a:srgbClr val="0070C0"/>
                </a:solidFill>
                <a:latin typeface="Times New Roman" panose="02020603050405020304" pitchFamily="18" charset="0"/>
                <a:cs typeface="Times New Roman" panose="02020603050405020304" pitchFamily="18" charset="0"/>
              </a:rPr>
              <a:t>                22.07.2016  Сертификат №005008</a:t>
            </a:r>
          </a:p>
          <a:p>
            <a:pPr eaLnBrk="1" hangingPunct="1">
              <a:defRPr/>
            </a:pPr>
            <a:endParaRPr lang="kk-KZ" sz="1200" b="1" i="1" dirty="0" smtClean="0">
              <a:solidFill>
                <a:srgbClr val="0070C0"/>
              </a:solidFill>
              <a:latin typeface="Times New Roman" panose="02020603050405020304" pitchFamily="18" charset="0"/>
              <a:cs typeface="Times New Roman" panose="02020603050405020304" pitchFamily="18" charset="0"/>
            </a:endParaRPr>
          </a:p>
          <a:p>
            <a:pPr eaLnBrk="1" hangingPunct="1">
              <a:defRPr/>
            </a:pPr>
            <a:r>
              <a:rPr lang="kk-KZ" sz="1200" b="1" i="1" dirty="0" smtClean="0">
                <a:solidFill>
                  <a:srgbClr val="0070C0"/>
                </a:solidFill>
                <a:latin typeface="Times New Roman" panose="02020603050405020304" pitchFamily="18" charset="0"/>
                <a:cs typeface="Times New Roman" panose="02020603050405020304" pitchFamily="18" charset="0"/>
              </a:rPr>
              <a:t>5.ҚР </a:t>
            </a:r>
            <a:r>
              <a:rPr lang="kk-KZ" sz="1200" b="1" i="1" dirty="0">
                <a:solidFill>
                  <a:srgbClr val="0070C0"/>
                </a:solidFill>
                <a:latin typeface="Times New Roman" panose="02020603050405020304" pitchFamily="18" charset="0"/>
                <a:cs typeface="Times New Roman" panose="02020603050405020304" pitchFamily="18" charset="0"/>
              </a:rPr>
              <a:t>білім және ғылым министрлігі Ұлттық Тестілеу Орталығы «</a:t>
            </a:r>
            <a:r>
              <a:rPr lang="en-US" sz="1200" b="1" i="1" dirty="0">
                <a:solidFill>
                  <a:srgbClr val="0070C0"/>
                </a:solidFill>
                <a:latin typeface="Times New Roman" panose="02020603050405020304" pitchFamily="18" charset="0"/>
                <a:cs typeface="Times New Roman" panose="02020603050405020304" pitchFamily="18" charset="0"/>
              </a:rPr>
              <a:t>USTUDY</a:t>
            </a:r>
            <a:r>
              <a:rPr lang="kk-KZ" sz="1200" b="1" i="1" dirty="0">
                <a:solidFill>
                  <a:srgbClr val="0070C0"/>
                </a:solidFill>
                <a:latin typeface="Times New Roman" panose="02020603050405020304" pitchFamily="18" charset="0"/>
                <a:cs typeface="Times New Roman" panose="02020603050405020304" pitchFamily="18" charset="0"/>
              </a:rPr>
              <a:t>» компьютерлік тестілеу орталығы курсы        </a:t>
            </a:r>
          </a:p>
          <a:p>
            <a:pPr eaLnBrk="1" hangingPunct="1">
              <a:defRPr/>
            </a:pPr>
            <a:r>
              <a:rPr lang="kk-KZ" sz="1200" b="1" i="1" dirty="0">
                <a:solidFill>
                  <a:srgbClr val="0070C0"/>
                </a:solidFill>
                <a:latin typeface="Times New Roman" panose="02020603050405020304" pitchFamily="18" charset="0"/>
                <a:cs typeface="Times New Roman" panose="02020603050405020304" pitchFamily="18" charset="0"/>
              </a:rPr>
              <a:t>     10.11.2015 жыл Сертификат (№000014</a:t>
            </a:r>
            <a:r>
              <a:rPr lang="kk-KZ" sz="1200" b="1" i="1" dirty="0" smtClean="0">
                <a:solidFill>
                  <a:srgbClr val="0070C0"/>
                </a:solidFill>
                <a:latin typeface="Times New Roman" panose="02020603050405020304" pitchFamily="18" charset="0"/>
                <a:cs typeface="Times New Roman" panose="02020603050405020304" pitchFamily="18" charset="0"/>
              </a:rPr>
              <a:t>)</a:t>
            </a:r>
            <a:endParaRPr lang="kk-KZ" sz="1200" b="1" i="1" dirty="0">
              <a:solidFill>
                <a:srgbClr val="0070C0"/>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423577" y="4108529"/>
            <a:ext cx="1123437" cy="1545056"/>
          </a:xfrm>
          <a:prstGeom prst="rect">
            <a:avLst/>
          </a:prstGeom>
          <a:ln>
            <a:solidFill>
              <a:srgbClr val="00B0F0"/>
            </a:solidFill>
          </a:ln>
        </p:spPr>
      </p:pic>
      <p:pic>
        <p:nvPicPr>
          <p:cNvPr id="6" name="Рисунок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85924" y="3170732"/>
            <a:ext cx="1393420" cy="1897163"/>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pic>
        <p:nvPicPr>
          <p:cNvPr id="8" name="Рисунок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99863" y="2801214"/>
            <a:ext cx="1545057" cy="1139086"/>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pic>
        <p:nvPicPr>
          <p:cNvPr id="7" name="Рисунок 2"/>
          <p:cNvPicPr>
            <a:picLocks noChangeAspect="1"/>
          </p:cNvPicPr>
          <p:nvPr/>
        </p:nvPicPr>
        <p:blipFill rotWithShape="1">
          <a:blip r:embed="rId5" cstate="print">
            <a:extLst>
              <a:ext uri="{28A0092B-C50C-407E-A947-70E740481C1C}">
                <a14:useLocalDpi xmlns:a14="http://schemas.microsoft.com/office/drawing/2010/main" val="0"/>
              </a:ext>
            </a:extLst>
          </a:blip>
          <a:srcRect t="3140"/>
          <a:stretch/>
        </p:blipFill>
        <p:spPr bwMode="auto">
          <a:xfrm>
            <a:off x="5212768" y="1200014"/>
            <a:ext cx="1532152" cy="1222162"/>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rcRect l="2750" t="8842" r="1962" b="1474"/>
          <a:stretch>
            <a:fillRect/>
          </a:stretch>
        </p:blipFill>
        <p:spPr bwMode="auto">
          <a:xfrm>
            <a:off x="6900043" y="1200014"/>
            <a:ext cx="1765181" cy="1222162"/>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рамка золото png"/>
          <p:cNvPicPr>
            <a:picLocks noChangeAspect="1" noChangeArrowheads="1"/>
          </p:cNvPicPr>
          <p:nvPr/>
        </p:nvPicPr>
        <p:blipFill rotWithShape="1">
          <a:blip r:embed="rId7">
            <a:duotone>
              <a:schemeClr val="accent4">
                <a:shade val="45000"/>
                <a:satMod val="135000"/>
              </a:schemeClr>
              <a:prstClr val="white"/>
            </a:duotone>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Картинки по запросу рамка золото png"/>
          <p:cNvPicPr>
            <a:picLocks noChangeAspect="1" noChangeArrowheads="1"/>
          </p:cNvPicPr>
          <p:nvPr/>
        </p:nvPicPr>
        <p:blipFill rotWithShape="1">
          <a:blip r:embed="rId7">
            <a:duotone>
              <a:schemeClr val="accent4">
                <a:shade val="45000"/>
                <a:satMod val="135000"/>
              </a:schemeClr>
              <a:prstClr val="white"/>
            </a:duotone>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62387" y="6029077"/>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Картинки по запросу рамка золото png"/>
          <p:cNvPicPr>
            <a:picLocks noChangeAspect="1" noChangeArrowheads="1"/>
          </p:cNvPicPr>
          <p:nvPr/>
        </p:nvPicPr>
        <p:blipFill rotWithShape="1">
          <a:blip r:embed="rId7">
            <a:duotone>
              <a:schemeClr val="accent4">
                <a:shade val="45000"/>
                <a:satMod val="135000"/>
              </a:schemeClr>
              <a:prstClr val="white"/>
            </a:duotone>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08333" y="33926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Картинки по запросу рамка золото png"/>
          <p:cNvPicPr>
            <a:picLocks noChangeAspect="1" noChangeArrowheads="1"/>
          </p:cNvPicPr>
          <p:nvPr/>
        </p:nvPicPr>
        <p:blipFill rotWithShape="1">
          <a:blip r:embed="rId7">
            <a:duotone>
              <a:schemeClr val="accent4">
                <a:shade val="45000"/>
                <a:satMod val="135000"/>
              </a:schemeClr>
              <a:prstClr val="white"/>
            </a:duotone>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18510" y="6005772"/>
            <a:ext cx="3444495" cy="404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0696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0"/>
          <p:cNvSpPr txBox="1">
            <a:spLocks noChangeArrowheads="1"/>
          </p:cNvSpPr>
          <p:nvPr/>
        </p:nvSpPr>
        <p:spPr bwMode="auto">
          <a:xfrm>
            <a:off x="469371" y="576714"/>
            <a:ext cx="358986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fontAlgn="t" hangingPunct="1">
              <a:spcBef>
                <a:spcPct val="0"/>
              </a:spcBef>
              <a:buFontTx/>
              <a:buNone/>
            </a:pPr>
            <a:r>
              <a:rPr lang="ru-RU" altLang="ru-RU" sz="2000" b="1" i="1" dirty="0" err="1">
                <a:solidFill>
                  <a:srgbClr val="800000"/>
                </a:solidFill>
                <a:latin typeface="Times New Roman" panose="02020603050405020304" pitchFamily="18" charset="0"/>
                <a:cs typeface="Times New Roman" panose="02020603050405020304" pitchFamily="18" charset="0"/>
              </a:rPr>
              <a:t>Марапаттаулар</a:t>
            </a:r>
            <a:r>
              <a:rPr lang="ru-RU" altLang="ru-RU" sz="2000" b="1" i="1" dirty="0">
                <a:solidFill>
                  <a:srgbClr val="800000"/>
                </a:solidFill>
                <a:latin typeface="Times New Roman" panose="02020603050405020304" pitchFamily="18" charset="0"/>
                <a:cs typeface="Times New Roman" panose="02020603050405020304" pitchFamily="18" charset="0"/>
              </a:rPr>
              <a:t>  </a:t>
            </a:r>
          </a:p>
        </p:txBody>
      </p:sp>
      <p:sp>
        <p:nvSpPr>
          <p:cNvPr id="15" name="Text Box 20"/>
          <p:cNvSpPr txBox="1">
            <a:spLocks noChangeArrowheads="1"/>
          </p:cNvSpPr>
          <p:nvPr/>
        </p:nvSpPr>
        <p:spPr bwMode="auto">
          <a:xfrm>
            <a:off x="272955" y="836764"/>
            <a:ext cx="380242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ru-RU" altLang="ru-RU" sz="1600" dirty="0">
                <a:solidFill>
                  <a:srgbClr val="0070C0"/>
                </a:solidFill>
                <a:latin typeface="Times New Roman" panose="02020603050405020304" pitchFamily="18" charset="0"/>
                <a:cs typeface="Times New Roman" panose="02020603050405020304" pitchFamily="18" charset="0"/>
              </a:rPr>
              <a:t>1. ҚР </a:t>
            </a:r>
            <a:r>
              <a:rPr lang="ru-RU" altLang="ru-RU" sz="1600" dirty="0" err="1">
                <a:solidFill>
                  <a:srgbClr val="0070C0"/>
                </a:solidFill>
                <a:latin typeface="Times New Roman" panose="02020603050405020304" pitchFamily="18" charset="0"/>
                <a:cs typeface="Times New Roman" panose="02020603050405020304" pitchFamily="18" charset="0"/>
              </a:rPr>
              <a:t>Президенті</a:t>
            </a:r>
            <a:r>
              <a:rPr lang="ru-RU" altLang="ru-RU" sz="1600" dirty="0">
                <a:solidFill>
                  <a:srgbClr val="0070C0"/>
                </a:solidFill>
                <a:latin typeface="Times New Roman" panose="02020603050405020304" pitchFamily="18" charset="0"/>
                <a:cs typeface="Times New Roman" panose="02020603050405020304" pitchFamily="18" charset="0"/>
              </a:rPr>
              <a:t> </a:t>
            </a:r>
            <a:r>
              <a:rPr lang="ru-RU" altLang="ru-RU" sz="1600" dirty="0" err="1">
                <a:solidFill>
                  <a:srgbClr val="0070C0"/>
                </a:solidFill>
                <a:latin typeface="Times New Roman" panose="02020603050405020304" pitchFamily="18" charset="0"/>
                <a:cs typeface="Times New Roman" panose="02020603050405020304" pitchFamily="18" charset="0"/>
              </a:rPr>
              <a:t>Н.Ә.Назарбаевтың</a:t>
            </a:r>
            <a:r>
              <a:rPr lang="ru-RU" altLang="ru-RU" sz="1600" dirty="0">
                <a:solidFill>
                  <a:srgbClr val="0070C0"/>
                </a:solidFill>
                <a:latin typeface="Times New Roman" panose="02020603050405020304" pitchFamily="18" charset="0"/>
                <a:cs typeface="Times New Roman" panose="02020603050405020304" pitchFamily="18" charset="0"/>
              </a:rPr>
              <a:t> 2013 </a:t>
            </a:r>
            <a:r>
              <a:rPr lang="ru-RU" altLang="ru-RU" sz="1600" dirty="0" err="1">
                <a:solidFill>
                  <a:srgbClr val="0070C0"/>
                </a:solidFill>
                <a:latin typeface="Times New Roman" panose="02020603050405020304" pitchFamily="18" charset="0"/>
                <a:cs typeface="Times New Roman" panose="02020603050405020304" pitchFamily="18" charset="0"/>
              </a:rPr>
              <a:t>жылғы</a:t>
            </a:r>
            <a:r>
              <a:rPr lang="ru-RU" altLang="ru-RU" sz="1600" dirty="0">
                <a:solidFill>
                  <a:srgbClr val="0070C0"/>
                </a:solidFill>
                <a:latin typeface="Times New Roman" panose="02020603050405020304" pitchFamily="18" charset="0"/>
                <a:cs typeface="Times New Roman" panose="02020603050405020304" pitchFamily="18" charset="0"/>
              </a:rPr>
              <a:t> 22 </a:t>
            </a:r>
            <a:r>
              <a:rPr lang="ru-RU" altLang="ru-RU" sz="1600" dirty="0" err="1">
                <a:solidFill>
                  <a:srgbClr val="0070C0"/>
                </a:solidFill>
                <a:latin typeface="Times New Roman" panose="02020603050405020304" pitchFamily="18" charset="0"/>
                <a:cs typeface="Times New Roman" panose="02020603050405020304" pitchFamily="18" charset="0"/>
              </a:rPr>
              <a:t>қарашадағы</a:t>
            </a:r>
            <a:r>
              <a:rPr lang="ru-RU" altLang="ru-RU" sz="1600" dirty="0">
                <a:solidFill>
                  <a:srgbClr val="0070C0"/>
                </a:solidFill>
                <a:latin typeface="Times New Roman" panose="02020603050405020304" pitchFamily="18" charset="0"/>
                <a:cs typeface="Times New Roman" panose="02020603050405020304" pitchFamily="18" charset="0"/>
              </a:rPr>
              <a:t> №698 </a:t>
            </a:r>
            <a:r>
              <a:rPr lang="ru-RU" altLang="ru-RU" sz="1600" dirty="0" err="1">
                <a:solidFill>
                  <a:srgbClr val="0070C0"/>
                </a:solidFill>
                <a:latin typeface="Times New Roman" panose="02020603050405020304" pitchFamily="18" charset="0"/>
                <a:cs typeface="Times New Roman" panose="02020603050405020304" pitchFamily="18" charset="0"/>
              </a:rPr>
              <a:t>Жарлығымен</a:t>
            </a:r>
            <a:r>
              <a:rPr lang="ru-RU" altLang="ru-RU" sz="1600" dirty="0">
                <a:solidFill>
                  <a:srgbClr val="0070C0"/>
                </a:solidFill>
                <a:latin typeface="Times New Roman" panose="02020603050405020304" pitchFamily="18" charset="0"/>
                <a:cs typeface="Times New Roman" panose="02020603050405020304" pitchFamily="18" charset="0"/>
              </a:rPr>
              <a:t> </a:t>
            </a:r>
            <a:r>
              <a:rPr lang="ru-RU" altLang="ru-RU" sz="1600" dirty="0" err="1">
                <a:solidFill>
                  <a:srgbClr val="0070C0"/>
                </a:solidFill>
                <a:latin typeface="Times New Roman" panose="02020603050405020304" pitchFamily="18" charset="0"/>
                <a:cs typeface="Times New Roman" panose="02020603050405020304" pitchFamily="18" charset="0"/>
              </a:rPr>
              <a:t>бекітілген</a:t>
            </a:r>
            <a:r>
              <a:rPr lang="ru-RU" altLang="ru-RU" sz="1600" dirty="0">
                <a:solidFill>
                  <a:srgbClr val="0070C0"/>
                </a:solidFill>
                <a:latin typeface="Times New Roman" panose="02020603050405020304" pitchFamily="18" charset="0"/>
                <a:cs typeface="Times New Roman" panose="02020603050405020304" pitchFamily="18" charset="0"/>
              </a:rPr>
              <a:t> «</a:t>
            </a:r>
            <a:r>
              <a:rPr lang="ru-RU" altLang="ru-RU" sz="1600" dirty="0" err="1">
                <a:solidFill>
                  <a:srgbClr val="0070C0"/>
                </a:solidFill>
                <a:latin typeface="Times New Roman" panose="02020603050405020304" pitchFamily="18" charset="0"/>
                <a:cs typeface="Times New Roman" panose="02020603050405020304" pitchFamily="18" charset="0"/>
              </a:rPr>
              <a:t>Еңбек</a:t>
            </a:r>
            <a:r>
              <a:rPr lang="ru-RU" altLang="ru-RU" sz="1600" dirty="0">
                <a:solidFill>
                  <a:srgbClr val="0070C0"/>
                </a:solidFill>
                <a:latin typeface="Times New Roman" panose="02020603050405020304" pitchFamily="18" charset="0"/>
                <a:cs typeface="Times New Roman" panose="02020603050405020304" pitchFamily="18" charset="0"/>
              </a:rPr>
              <a:t> </a:t>
            </a:r>
            <a:r>
              <a:rPr lang="ru-RU" altLang="ru-RU" sz="1600" dirty="0" err="1">
                <a:solidFill>
                  <a:srgbClr val="0070C0"/>
                </a:solidFill>
                <a:latin typeface="Times New Roman" panose="02020603050405020304" pitchFamily="18" charset="0"/>
                <a:cs typeface="Times New Roman" panose="02020603050405020304" pitchFamily="18" charset="0"/>
              </a:rPr>
              <a:t>күніне</a:t>
            </a:r>
            <a:r>
              <a:rPr lang="ru-RU" altLang="ru-RU" sz="1600" dirty="0">
                <a:solidFill>
                  <a:srgbClr val="0070C0"/>
                </a:solidFill>
                <a:latin typeface="Times New Roman" panose="02020603050405020304" pitchFamily="18" charset="0"/>
                <a:cs typeface="Times New Roman" panose="02020603050405020304" pitchFamily="18" charset="0"/>
              </a:rPr>
              <a:t>» </a:t>
            </a:r>
            <a:r>
              <a:rPr lang="ru-RU" altLang="ru-RU" sz="1600" dirty="0" err="1">
                <a:solidFill>
                  <a:srgbClr val="0070C0"/>
                </a:solidFill>
                <a:latin typeface="Times New Roman" panose="02020603050405020304" pitchFamily="18" charset="0"/>
                <a:cs typeface="Times New Roman" panose="02020603050405020304" pitchFamily="18" charset="0"/>
              </a:rPr>
              <a:t>арналған</a:t>
            </a:r>
            <a:r>
              <a:rPr lang="ru-RU" altLang="ru-RU" sz="1600" dirty="0">
                <a:solidFill>
                  <a:srgbClr val="0070C0"/>
                </a:solidFill>
                <a:latin typeface="Times New Roman" panose="02020603050405020304" pitchFamily="18" charset="0"/>
                <a:cs typeface="Times New Roman" panose="02020603050405020304" pitchFamily="18" charset="0"/>
              </a:rPr>
              <a:t> </a:t>
            </a:r>
            <a:r>
              <a:rPr lang="ru-RU" altLang="ru-RU" sz="1600" dirty="0" err="1">
                <a:solidFill>
                  <a:srgbClr val="0070C0"/>
                </a:solidFill>
                <a:latin typeface="Times New Roman" panose="02020603050405020304" pitchFamily="18" charset="0"/>
                <a:cs typeface="Times New Roman" panose="02020603050405020304" pitchFamily="18" charset="0"/>
              </a:rPr>
              <a:t>аудан</a:t>
            </a:r>
            <a:r>
              <a:rPr lang="kk-KZ" altLang="ru-RU" sz="1600" dirty="0">
                <a:solidFill>
                  <a:srgbClr val="0070C0"/>
                </a:solidFill>
                <a:latin typeface="Times New Roman" panose="02020603050405020304" pitchFamily="18" charset="0"/>
                <a:cs typeface="Times New Roman" panose="02020603050405020304" pitchFamily="18" charset="0"/>
              </a:rPr>
              <a:t> әкімінің </a:t>
            </a:r>
            <a:r>
              <a:rPr lang="ru-RU" altLang="ru-RU" sz="1600" dirty="0" err="1">
                <a:solidFill>
                  <a:srgbClr val="0070C0"/>
                </a:solidFill>
                <a:latin typeface="Times New Roman" panose="02020603050405020304" pitchFamily="18" charset="0"/>
                <a:cs typeface="Times New Roman" panose="02020603050405020304" pitchFamily="18" charset="0"/>
              </a:rPr>
              <a:t>мадақтамасы</a:t>
            </a:r>
            <a:r>
              <a:rPr lang="ru-RU" altLang="ru-RU" sz="1600" dirty="0">
                <a:solidFill>
                  <a:srgbClr val="0070C0"/>
                </a:solidFill>
                <a:latin typeface="Times New Roman" panose="02020603050405020304" pitchFamily="18" charset="0"/>
                <a:cs typeface="Times New Roman" panose="02020603050405020304" pitchFamily="18" charset="0"/>
              </a:rPr>
              <a:t>                     28.09.2015</a:t>
            </a:r>
          </a:p>
          <a:p>
            <a:pPr eaLnBrk="1" hangingPunct="1">
              <a:spcBef>
                <a:spcPct val="0"/>
              </a:spcBef>
              <a:buFontTx/>
              <a:buNone/>
            </a:pPr>
            <a:r>
              <a:rPr lang="ru-RU" altLang="ru-RU" sz="1600" dirty="0">
                <a:solidFill>
                  <a:srgbClr val="0070C0"/>
                </a:solidFill>
                <a:latin typeface="Times New Roman" panose="02020603050405020304" pitchFamily="18" charset="0"/>
                <a:cs typeface="Times New Roman" panose="02020603050405020304" pitchFamily="18" charset="0"/>
              </a:rPr>
              <a:t>2. «</a:t>
            </a:r>
            <a:r>
              <a:rPr lang="ru-RU" altLang="ru-RU" sz="1600" dirty="0" err="1">
                <a:solidFill>
                  <a:srgbClr val="0070C0"/>
                </a:solidFill>
                <a:latin typeface="Times New Roman" panose="02020603050405020304" pitchFamily="18" charset="0"/>
                <a:cs typeface="Times New Roman" panose="02020603050405020304" pitchFamily="18" charset="0"/>
              </a:rPr>
              <a:t>Үздік</a:t>
            </a:r>
            <a:r>
              <a:rPr lang="ru-RU" altLang="ru-RU" sz="1600" dirty="0">
                <a:solidFill>
                  <a:srgbClr val="0070C0"/>
                </a:solidFill>
                <a:latin typeface="Times New Roman" panose="02020603050405020304" pitchFamily="18" charset="0"/>
                <a:cs typeface="Times New Roman" panose="02020603050405020304" pitchFamily="18" charset="0"/>
              </a:rPr>
              <a:t> </a:t>
            </a:r>
            <a:r>
              <a:rPr lang="kk-KZ" altLang="ru-RU" sz="1600" dirty="0">
                <a:solidFill>
                  <a:srgbClr val="0070C0"/>
                </a:solidFill>
                <a:latin typeface="Times New Roman" panose="02020603050405020304" pitchFamily="18" charset="0"/>
                <a:cs typeface="Times New Roman" panose="02020603050405020304" pitchFamily="18" charset="0"/>
              </a:rPr>
              <a:t>математика пәні </a:t>
            </a:r>
            <a:r>
              <a:rPr lang="ru-RU" altLang="ru-RU" sz="1600" dirty="0" err="1">
                <a:solidFill>
                  <a:srgbClr val="0070C0"/>
                </a:solidFill>
                <a:latin typeface="Times New Roman" panose="02020603050405020304" pitchFamily="18" charset="0"/>
                <a:cs typeface="Times New Roman" panose="02020603050405020304" pitchFamily="18" charset="0"/>
              </a:rPr>
              <a:t>мұғалімі</a:t>
            </a:r>
            <a:r>
              <a:rPr lang="ru-RU" altLang="ru-RU" sz="1600" dirty="0">
                <a:solidFill>
                  <a:srgbClr val="0070C0"/>
                </a:solidFill>
                <a:latin typeface="Times New Roman" panose="02020603050405020304" pitchFamily="18" charset="0"/>
                <a:cs typeface="Times New Roman" panose="02020603050405020304" pitchFamily="18" charset="0"/>
              </a:rPr>
              <a:t> – 2015»  І </a:t>
            </a:r>
            <a:r>
              <a:rPr lang="ru-RU" altLang="ru-RU" sz="1600" dirty="0" err="1">
                <a:solidFill>
                  <a:srgbClr val="0070C0"/>
                </a:solidFill>
                <a:latin typeface="Times New Roman" panose="02020603050405020304" pitchFamily="18" charset="0"/>
                <a:cs typeface="Times New Roman" panose="02020603050405020304" pitchFamily="18" charset="0"/>
              </a:rPr>
              <a:t>орын</a:t>
            </a:r>
            <a:endParaRPr lang="ru-RU" altLang="ru-RU" sz="1600" dirty="0">
              <a:solidFill>
                <a:srgbClr val="0070C0"/>
              </a:solidFill>
              <a:latin typeface="Times New Roman" panose="02020603050405020304" pitchFamily="18" charset="0"/>
              <a:cs typeface="Times New Roman" panose="02020603050405020304" pitchFamily="18" charset="0"/>
            </a:endParaRPr>
          </a:p>
          <a:p>
            <a:pPr algn="r" eaLnBrk="1" hangingPunct="1">
              <a:spcBef>
                <a:spcPct val="0"/>
              </a:spcBef>
              <a:buFontTx/>
              <a:buNone/>
            </a:pPr>
            <a:r>
              <a:rPr lang="ru-RU" altLang="ru-RU" sz="1600" dirty="0">
                <a:solidFill>
                  <a:srgbClr val="0070C0"/>
                </a:solidFill>
                <a:latin typeface="Times New Roman" panose="02020603050405020304" pitchFamily="18" charset="0"/>
                <a:cs typeface="Times New Roman" panose="02020603050405020304" pitchFamily="18" charset="0"/>
              </a:rPr>
              <a:t>20.10.2015 (№1303)</a:t>
            </a:r>
          </a:p>
          <a:p>
            <a:pPr eaLnBrk="1" hangingPunct="1">
              <a:spcBef>
                <a:spcPct val="0"/>
              </a:spcBef>
              <a:buFontTx/>
              <a:buNone/>
            </a:pPr>
            <a:r>
              <a:rPr lang="kk-KZ" altLang="ru-RU" sz="1600" dirty="0">
                <a:solidFill>
                  <a:srgbClr val="0070C0"/>
                </a:solidFill>
                <a:latin typeface="Times New Roman" panose="02020603050405020304" pitchFamily="18" charset="0"/>
                <a:cs typeface="Times New Roman" panose="02020603050405020304" pitchFamily="18" charset="0"/>
              </a:rPr>
              <a:t>3. Аудандық білім бөлімінің құрмет грамотасы</a:t>
            </a:r>
          </a:p>
          <a:p>
            <a:pPr algn="r" eaLnBrk="1" hangingPunct="1">
              <a:spcBef>
                <a:spcPct val="0"/>
              </a:spcBef>
              <a:buFontTx/>
              <a:buNone/>
            </a:pPr>
            <a:r>
              <a:rPr lang="kk-KZ" altLang="ru-RU" sz="1600" dirty="0">
                <a:solidFill>
                  <a:srgbClr val="0070C0"/>
                </a:solidFill>
                <a:latin typeface="Times New Roman" panose="02020603050405020304" pitchFamily="18" charset="0"/>
                <a:cs typeface="Times New Roman" panose="02020603050405020304" pitchFamily="18" charset="0"/>
              </a:rPr>
              <a:t>24.05.2013 (№0905)</a:t>
            </a:r>
          </a:p>
          <a:p>
            <a:pPr eaLnBrk="1" hangingPunct="1">
              <a:spcBef>
                <a:spcPct val="0"/>
              </a:spcBef>
              <a:buFontTx/>
              <a:buNone/>
            </a:pPr>
            <a:r>
              <a:rPr lang="kk-KZ" altLang="ru-RU" sz="1600" dirty="0">
                <a:solidFill>
                  <a:srgbClr val="0070C0"/>
                </a:solidFill>
                <a:latin typeface="Times New Roman" panose="02020603050405020304" pitchFamily="18" charset="0"/>
                <a:cs typeface="Times New Roman" panose="02020603050405020304" pitchFamily="18" charset="0"/>
              </a:rPr>
              <a:t>4. «Үздік педагог – 2015» ІІІ орын </a:t>
            </a:r>
          </a:p>
          <a:p>
            <a:pPr algn="r" eaLnBrk="1" hangingPunct="1">
              <a:spcBef>
                <a:spcPct val="0"/>
              </a:spcBef>
              <a:buFontTx/>
              <a:buNone/>
            </a:pPr>
            <a:r>
              <a:rPr lang="kk-KZ" altLang="ru-RU" sz="1600" dirty="0">
                <a:solidFill>
                  <a:srgbClr val="0070C0"/>
                </a:solidFill>
                <a:latin typeface="Times New Roman" panose="02020603050405020304" pitchFamily="18" charset="0"/>
                <a:cs typeface="Times New Roman" panose="02020603050405020304" pitchFamily="18" charset="0"/>
              </a:rPr>
              <a:t>15.05.2015</a:t>
            </a:r>
          </a:p>
          <a:p>
            <a:pPr eaLnBrk="1" hangingPunct="1">
              <a:spcBef>
                <a:spcPct val="0"/>
              </a:spcBef>
              <a:buFontTx/>
              <a:buNone/>
            </a:pPr>
            <a:r>
              <a:rPr lang="kk-KZ" altLang="ru-RU" sz="1600" dirty="0">
                <a:solidFill>
                  <a:srgbClr val="0070C0"/>
                </a:solidFill>
                <a:latin typeface="Times New Roman" panose="02020603050405020304" pitchFamily="18" charset="0"/>
                <a:cs typeface="Times New Roman" panose="02020603050405020304" pitchFamily="18" charset="0"/>
              </a:rPr>
              <a:t>5. </a:t>
            </a:r>
            <a:r>
              <a:rPr lang="kk-KZ" altLang="ru-RU" sz="1600" dirty="0" smtClean="0">
                <a:solidFill>
                  <a:srgbClr val="0070C0"/>
                </a:solidFill>
                <a:latin typeface="Times New Roman" panose="02020603050405020304" pitchFamily="18" charset="0"/>
                <a:cs typeface="Times New Roman" panose="02020603050405020304" pitchFamily="18" charset="0"/>
              </a:rPr>
              <a:t>«КиО» олимпиадасы ІІ орын 2018ж.</a:t>
            </a:r>
            <a:endParaRPr lang="kk-KZ" altLang="ru-RU" sz="1600" dirty="0">
              <a:solidFill>
                <a:srgbClr val="0070C0"/>
              </a:solidFill>
              <a:latin typeface="Times New Roman" panose="02020603050405020304" pitchFamily="18" charset="0"/>
              <a:cs typeface="Times New Roman" panose="02020603050405020304" pitchFamily="18" charset="0"/>
            </a:endParaRPr>
          </a:p>
          <a:p>
            <a:pPr eaLnBrk="1" hangingPunct="1">
              <a:spcBef>
                <a:spcPct val="0"/>
              </a:spcBef>
              <a:buFontTx/>
              <a:buNone/>
            </a:pPr>
            <a:r>
              <a:rPr lang="kk-KZ" altLang="ru-RU" sz="1600" dirty="0" smtClean="0">
                <a:solidFill>
                  <a:srgbClr val="0070C0"/>
                </a:solidFill>
                <a:latin typeface="Times New Roman" panose="02020603050405020304" pitchFamily="18" charset="0"/>
                <a:cs typeface="Times New Roman" panose="02020603050405020304" pitchFamily="18" charset="0"/>
              </a:rPr>
              <a:t>6. «Ұстаз тілегі» Құрмет грамотасы 2018</a:t>
            </a:r>
            <a:endParaRPr lang="kk-KZ" altLang="ru-RU" sz="1600" dirty="0">
              <a:solidFill>
                <a:srgbClr val="0070C0"/>
              </a:solidFill>
              <a:latin typeface="Times New Roman" panose="02020603050405020304" pitchFamily="18" charset="0"/>
              <a:cs typeface="Times New Roman" panose="02020603050405020304" pitchFamily="18" charset="0"/>
            </a:endParaRPr>
          </a:p>
          <a:p>
            <a:pPr eaLnBrk="1" hangingPunct="1">
              <a:spcBef>
                <a:spcPct val="0"/>
              </a:spcBef>
              <a:buFontTx/>
              <a:buNone/>
            </a:pPr>
            <a:r>
              <a:rPr lang="kk-KZ" altLang="ru-RU" sz="1600" dirty="0">
                <a:solidFill>
                  <a:srgbClr val="0070C0"/>
                </a:solidFill>
                <a:latin typeface="Times New Roman" panose="02020603050405020304" pitchFamily="18" charset="0"/>
                <a:cs typeface="Times New Roman" panose="02020603050405020304" pitchFamily="18" charset="0"/>
              </a:rPr>
              <a:t>7. </a:t>
            </a:r>
            <a:r>
              <a:rPr lang="kk-KZ" altLang="ru-RU" sz="1600" dirty="0" smtClean="0">
                <a:solidFill>
                  <a:srgbClr val="0070C0"/>
                </a:solidFill>
                <a:latin typeface="Times New Roman" panose="02020603050405020304" pitchFamily="18" charset="0"/>
                <a:cs typeface="Times New Roman" panose="02020603050405020304" pitchFamily="18" charset="0"/>
              </a:rPr>
              <a:t>«</a:t>
            </a:r>
            <a:r>
              <a:rPr lang="en-US" altLang="ru-RU" sz="1600" dirty="0" err="1" smtClean="0">
                <a:solidFill>
                  <a:srgbClr val="0070C0"/>
                </a:solidFill>
                <a:latin typeface="Times New Roman" panose="02020603050405020304" pitchFamily="18" charset="0"/>
                <a:cs typeface="Times New Roman" panose="02020603050405020304" pitchFamily="18" charset="0"/>
              </a:rPr>
              <a:t>NiO</a:t>
            </a:r>
            <a:r>
              <a:rPr lang="kk-KZ" altLang="ru-RU" sz="1600" dirty="0" smtClean="0">
                <a:solidFill>
                  <a:srgbClr val="0070C0"/>
                </a:solidFill>
                <a:latin typeface="Times New Roman" panose="02020603050405020304" pitchFamily="18" charset="0"/>
                <a:cs typeface="Times New Roman" panose="02020603050405020304" pitchFamily="18" charset="0"/>
              </a:rPr>
              <a:t>» олимпиадасы І орын 2017ж.</a:t>
            </a:r>
          </a:p>
          <a:p>
            <a:pPr eaLnBrk="1" hangingPunct="1">
              <a:spcBef>
                <a:spcPct val="0"/>
              </a:spcBef>
              <a:buFontTx/>
              <a:buNone/>
            </a:pPr>
            <a:r>
              <a:rPr lang="kk-KZ" altLang="ru-RU" sz="1600" dirty="0" smtClean="0">
                <a:solidFill>
                  <a:srgbClr val="0070C0"/>
                </a:solidFill>
                <a:latin typeface="Times New Roman" panose="02020603050405020304" pitchFamily="18" charset="0"/>
                <a:cs typeface="Times New Roman" panose="02020603050405020304" pitchFamily="18" charset="0"/>
              </a:rPr>
              <a:t>8. «Жылдың үздік мұғалімі-2016» байқауының ІІ орын иегері</a:t>
            </a:r>
          </a:p>
        </p:txBody>
      </p:sp>
      <p:pic>
        <p:nvPicPr>
          <p:cNvPr id="16" name="Рисунок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02183" y="1069365"/>
            <a:ext cx="1077456" cy="1411181"/>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pic>
        <p:nvPicPr>
          <p:cNvPr id="18" name="Рисунок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60441" y="1069366"/>
            <a:ext cx="1005003" cy="1411180"/>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pic>
        <p:nvPicPr>
          <p:cNvPr id="21" name="Рисунок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94948" y="1069364"/>
            <a:ext cx="1061281" cy="1411181"/>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pic>
        <p:nvPicPr>
          <p:cNvPr id="22" name="Рисунок 21"/>
          <p:cNvPicPr>
            <a:picLocks noChangeAspect="1"/>
          </p:cNvPicPr>
          <p:nvPr/>
        </p:nvPicPr>
        <p:blipFill>
          <a:blip r:embed="rId5">
            <a:extLst>
              <a:ext uri="{28A0092B-C50C-407E-A947-70E740481C1C}">
                <a14:useLocalDpi xmlns:a14="http://schemas.microsoft.com/office/drawing/2010/main" val="0"/>
              </a:ext>
            </a:extLst>
          </a:blip>
          <a:srcRect r="5685"/>
          <a:stretch>
            <a:fillRect/>
          </a:stretch>
        </p:blipFill>
        <p:spPr bwMode="auto">
          <a:xfrm>
            <a:off x="5210042" y="2679504"/>
            <a:ext cx="1046187" cy="1411181"/>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3" name="Рисунок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10042" y="4289644"/>
            <a:ext cx="1061281" cy="1414839"/>
          </a:xfrm>
          <a:prstGeom prst="rect">
            <a:avLst/>
          </a:prstGeom>
          <a:ln>
            <a:solidFill>
              <a:srgbClr val="00B0F0"/>
            </a:solidFill>
          </a:ln>
        </p:spPr>
      </p:pic>
      <p:pic>
        <p:nvPicPr>
          <p:cNvPr id="24" name="Рисунок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18358" y="4289640"/>
            <a:ext cx="1061281" cy="1414841"/>
          </a:xfrm>
          <a:prstGeom prst="rect">
            <a:avLst/>
          </a:prstGeom>
          <a:ln>
            <a:solidFill>
              <a:srgbClr val="00B0F0"/>
            </a:solidFill>
          </a:ln>
        </p:spPr>
      </p:pic>
      <p:pic>
        <p:nvPicPr>
          <p:cNvPr id="25" name="Picture 4" descr="Картинки по запросу рамка золото png"/>
          <p:cNvPicPr>
            <a:picLocks noChangeAspect="1" noChangeArrowheads="1"/>
          </p:cNvPicPr>
          <p:nvPr/>
        </p:nvPicPr>
        <p:blipFill rotWithShape="1">
          <a:blip r:embed="rId8">
            <a:duotone>
              <a:schemeClr val="accent4">
                <a:shade val="45000"/>
                <a:satMod val="135000"/>
              </a:schemeClr>
              <a:prstClr val="white"/>
            </a:duotone>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 descr="Картинки по запросу рамка золото png"/>
          <p:cNvPicPr>
            <a:picLocks noChangeAspect="1" noChangeArrowheads="1"/>
          </p:cNvPicPr>
          <p:nvPr/>
        </p:nvPicPr>
        <p:blipFill rotWithShape="1">
          <a:blip r:embed="rId8">
            <a:duotone>
              <a:schemeClr val="accent4">
                <a:shade val="45000"/>
                <a:satMod val="135000"/>
              </a:schemeClr>
              <a:prstClr val="white"/>
            </a:duotone>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Картинки по запросу рамка золото png"/>
          <p:cNvPicPr>
            <a:picLocks noChangeAspect="1" noChangeArrowheads="1"/>
          </p:cNvPicPr>
          <p:nvPr/>
        </p:nvPicPr>
        <p:blipFill rotWithShape="1">
          <a:blip r:embed="rId8">
            <a:duotone>
              <a:schemeClr val="accent4">
                <a:shade val="45000"/>
                <a:satMod val="135000"/>
              </a:schemeClr>
              <a:prstClr val="white"/>
            </a:duotone>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08333" y="33926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Картинки по запросу рамка золото png"/>
          <p:cNvPicPr>
            <a:picLocks noChangeAspect="1" noChangeArrowheads="1"/>
          </p:cNvPicPr>
          <p:nvPr/>
        </p:nvPicPr>
        <p:blipFill rotWithShape="1">
          <a:blip r:embed="rId8">
            <a:duotone>
              <a:schemeClr val="accent4">
                <a:shade val="45000"/>
                <a:satMod val="135000"/>
              </a:schemeClr>
              <a:prstClr val="white"/>
            </a:duotone>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18510" y="6005772"/>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329718" y="4510365"/>
            <a:ext cx="1130245" cy="896508"/>
          </a:xfrm>
          <a:prstGeom prst="rect">
            <a:avLst/>
          </a:prstGeom>
          <a:ln>
            <a:solidFill>
              <a:schemeClr val="accent1"/>
            </a:solidFill>
          </a:ln>
        </p:spPr>
      </p:pic>
      <p:pic>
        <p:nvPicPr>
          <p:cNvPr id="3" name="Рисунок 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376705" y="2679502"/>
            <a:ext cx="1005003" cy="1411183"/>
          </a:xfrm>
          <a:prstGeom prst="rect">
            <a:avLst/>
          </a:prstGeom>
          <a:ln>
            <a:solidFill>
              <a:schemeClr val="accent1"/>
            </a:solidFill>
          </a:ln>
        </p:spPr>
      </p:pic>
      <p:pic>
        <p:nvPicPr>
          <p:cNvPr id="6" name="Рисунок 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518358" y="2662607"/>
            <a:ext cx="1061281" cy="1444971"/>
          </a:xfrm>
          <a:prstGeom prst="rect">
            <a:avLst/>
          </a:prstGeom>
          <a:ln>
            <a:solidFill>
              <a:schemeClr val="accent1"/>
            </a:solidFill>
          </a:ln>
        </p:spPr>
      </p:pic>
    </p:spTree>
    <p:extLst>
      <p:ext uri="{BB962C8B-B14F-4D97-AF65-F5344CB8AC3E}">
        <p14:creationId xmlns:p14="http://schemas.microsoft.com/office/powerpoint/2010/main" val="1761182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487425"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0"/>
          <p:cNvSpPr txBox="1">
            <a:spLocks noChangeArrowheads="1"/>
          </p:cNvSpPr>
          <p:nvPr/>
        </p:nvSpPr>
        <p:spPr bwMode="auto">
          <a:xfrm>
            <a:off x="487425" y="1007955"/>
            <a:ext cx="344449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ru-RU" altLang="ru-RU" sz="2000" b="1" i="1" dirty="0" err="1">
                <a:solidFill>
                  <a:srgbClr val="800000"/>
                </a:solidFill>
                <a:latin typeface="Times New Roman" panose="02020603050405020304" pitchFamily="18" charset="0"/>
                <a:cs typeface="Times New Roman" panose="02020603050405020304" pitchFamily="18" charset="0"/>
              </a:rPr>
              <a:t>Педагогикалық</a:t>
            </a:r>
            <a:r>
              <a:rPr lang="ru-RU" altLang="ru-RU" sz="2000" b="1" i="1" dirty="0">
                <a:solidFill>
                  <a:srgbClr val="800000"/>
                </a:solidFill>
                <a:latin typeface="Times New Roman" panose="02020603050405020304" pitchFamily="18" charset="0"/>
                <a:cs typeface="Times New Roman" panose="02020603050405020304" pitchFamily="18" charset="0"/>
              </a:rPr>
              <a:t> </a:t>
            </a:r>
            <a:r>
              <a:rPr lang="ru-RU" altLang="ru-RU" sz="2000" b="1" i="1" dirty="0" err="1">
                <a:solidFill>
                  <a:srgbClr val="800000"/>
                </a:solidFill>
                <a:latin typeface="Times New Roman" panose="02020603050405020304" pitchFamily="18" charset="0"/>
                <a:cs typeface="Times New Roman" panose="02020603050405020304" pitchFamily="18" charset="0"/>
              </a:rPr>
              <a:t>іс-әрекет</a:t>
            </a:r>
            <a:r>
              <a:rPr lang="ru-RU" altLang="ru-RU" sz="2000" b="1" i="1" dirty="0">
                <a:solidFill>
                  <a:srgbClr val="800000"/>
                </a:solidFill>
                <a:latin typeface="Times New Roman" panose="02020603050405020304" pitchFamily="18" charset="0"/>
                <a:cs typeface="Times New Roman" panose="02020603050405020304" pitchFamily="18" charset="0"/>
              </a:rPr>
              <a:t> </a:t>
            </a:r>
            <a:r>
              <a:rPr lang="ru-RU" altLang="ru-RU" sz="2000" b="1" i="1" dirty="0" err="1">
                <a:solidFill>
                  <a:srgbClr val="800000"/>
                </a:solidFill>
                <a:latin typeface="Times New Roman" panose="02020603050405020304" pitchFamily="18" charset="0"/>
                <a:cs typeface="Times New Roman" panose="02020603050405020304" pitchFamily="18" charset="0"/>
              </a:rPr>
              <a:t>нәтижесі</a:t>
            </a:r>
            <a:endParaRPr lang="ru-RU" altLang="ru-RU" sz="2000" b="1" i="1" dirty="0">
              <a:solidFill>
                <a:srgbClr val="800000"/>
              </a:solidFill>
              <a:latin typeface="Times New Roman" panose="02020603050405020304" pitchFamily="18" charset="0"/>
              <a:cs typeface="Times New Roman" panose="02020603050405020304" pitchFamily="18" charset="0"/>
            </a:endParaRPr>
          </a:p>
        </p:txBody>
      </p:sp>
      <p:sp>
        <p:nvSpPr>
          <p:cNvPr id="13" name="Прямоугольник 2"/>
          <p:cNvSpPr>
            <a:spLocks noChangeArrowheads="1"/>
          </p:cNvSpPr>
          <p:nvPr/>
        </p:nvSpPr>
        <p:spPr bwMode="auto">
          <a:xfrm>
            <a:off x="477245" y="1955763"/>
            <a:ext cx="345467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kk-KZ" altLang="ru-RU" sz="1800" b="1" i="1" dirty="0" smtClean="0">
                <a:solidFill>
                  <a:srgbClr val="0070C0"/>
                </a:solidFill>
                <a:latin typeface="Times New Roman" panose="02020603050405020304" pitchFamily="18" charset="0"/>
                <a:cs typeface="Times New Roman" panose="02020603050405020304" pitchFamily="18" charset="0"/>
              </a:rPr>
              <a:t>    «Әрбір мұғалімді педагогикалық құралды қолдануға үйретуге  болады, әрі үйрету керек те, сонда ғана оның еңбегі жоғары нәтижелі болып, мұғалімнің орны күн астындағы ең артық орын болар еді »                     </a:t>
            </a:r>
          </a:p>
          <a:p>
            <a:pPr algn="r" eaLnBrk="1" hangingPunct="1">
              <a:spcBef>
                <a:spcPct val="0"/>
              </a:spcBef>
              <a:buFontTx/>
              <a:buNone/>
            </a:pPr>
            <a:r>
              <a:rPr lang="kk-KZ" altLang="ru-RU" sz="1800" b="1" i="1" dirty="0" smtClean="0">
                <a:solidFill>
                  <a:srgbClr val="0070C0"/>
                </a:solidFill>
                <a:latin typeface="Times New Roman" panose="02020603050405020304" pitchFamily="18" charset="0"/>
                <a:cs typeface="Times New Roman" panose="02020603050405020304" pitchFamily="18" charset="0"/>
              </a:rPr>
              <a:t>                                            </a:t>
            </a:r>
          </a:p>
          <a:p>
            <a:pPr algn="r" eaLnBrk="1" hangingPunct="1">
              <a:spcBef>
                <a:spcPct val="0"/>
              </a:spcBef>
              <a:buFontTx/>
              <a:buNone/>
            </a:pPr>
            <a:r>
              <a:rPr lang="kk-KZ" altLang="ru-RU" sz="1800" b="1" i="1" dirty="0" smtClean="0">
                <a:solidFill>
                  <a:srgbClr val="0070C0"/>
                </a:solidFill>
                <a:latin typeface="Times New Roman" panose="02020603050405020304" pitchFamily="18" charset="0"/>
                <a:cs typeface="Times New Roman" panose="02020603050405020304" pitchFamily="18" charset="0"/>
              </a:rPr>
              <a:t> Я. А. Коменский</a:t>
            </a:r>
            <a:endParaRPr lang="kk-KZ" altLang="ru-RU" sz="1800" b="1" i="1" dirty="0">
              <a:solidFill>
                <a:srgbClr val="0070C0"/>
              </a:solidFill>
              <a:latin typeface="Times New Roman" panose="02020603050405020304" pitchFamily="18" charset="0"/>
              <a:cs typeface="Times New Roman" panose="02020603050405020304" pitchFamily="18" charset="0"/>
            </a:endParaRPr>
          </a:p>
        </p:txBody>
      </p:sp>
      <p:pic>
        <p:nvPicPr>
          <p:cNvPr id="17" name="Рисунок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9677" y="4945286"/>
            <a:ext cx="745224" cy="1025871"/>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pic>
        <p:nvPicPr>
          <p:cNvPr id="19" name="Рисунок 1"/>
          <p:cNvPicPr>
            <a:picLocks noChangeAspect="1"/>
          </p:cNvPicPr>
          <p:nvPr/>
        </p:nvPicPr>
        <p:blipFill>
          <a:blip r:embed="rId5" cstate="print">
            <a:extLst>
              <a:ext uri="{28A0092B-C50C-407E-A947-70E740481C1C}">
                <a14:useLocalDpi xmlns:a14="http://schemas.microsoft.com/office/drawing/2010/main" val="0"/>
              </a:ext>
            </a:extLst>
          </a:blip>
          <a:srcRect l="2660" t="3313" r="2409" b="4286"/>
          <a:stretch>
            <a:fillRect/>
          </a:stretch>
        </p:blipFill>
        <p:spPr bwMode="auto">
          <a:xfrm>
            <a:off x="5369366" y="2800050"/>
            <a:ext cx="1349248" cy="907638"/>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sp>
        <p:nvSpPr>
          <p:cNvPr id="21" name="Text Box 20"/>
          <p:cNvSpPr txBox="1">
            <a:spLocks noChangeArrowheads="1"/>
          </p:cNvSpPr>
          <p:nvPr/>
        </p:nvSpPr>
        <p:spPr bwMode="auto">
          <a:xfrm>
            <a:off x="4935457" y="539571"/>
            <a:ext cx="3889612" cy="235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150000"/>
              </a:lnSpc>
              <a:spcBef>
                <a:spcPct val="0"/>
              </a:spcBef>
              <a:buFontTx/>
              <a:buNone/>
            </a:pPr>
            <a:r>
              <a:rPr lang="ru-RU" altLang="ru-RU" sz="1400" b="1" dirty="0">
                <a:solidFill>
                  <a:srgbClr val="800000"/>
                </a:solidFill>
                <a:latin typeface="Times New Roman" panose="02020603050405020304" pitchFamily="18" charset="0"/>
                <a:cs typeface="Times New Roman" panose="02020603050405020304" pitchFamily="18" charset="0"/>
              </a:rPr>
              <a:t>1.Облыстық </a:t>
            </a:r>
            <a:r>
              <a:rPr lang="ru-RU" altLang="ru-RU" sz="1400" b="1" dirty="0" err="1">
                <a:solidFill>
                  <a:srgbClr val="800000"/>
                </a:solidFill>
                <a:latin typeface="Times New Roman" panose="02020603050405020304" pitchFamily="18" charset="0"/>
                <a:cs typeface="Times New Roman" panose="02020603050405020304" pitchFamily="18" charset="0"/>
              </a:rPr>
              <a:t>пән</a:t>
            </a:r>
            <a:r>
              <a:rPr lang="ru-RU" altLang="ru-RU" sz="1400" b="1" dirty="0">
                <a:solidFill>
                  <a:srgbClr val="800000"/>
                </a:solidFill>
                <a:latin typeface="Times New Roman" panose="02020603050405020304" pitchFamily="18" charset="0"/>
                <a:cs typeface="Times New Roman" panose="02020603050405020304" pitchFamily="18" charset="0"/>
              </a:rPr>
              <a:t> </a:t>
            </a:r>
            <a:r>
              <a:rPr lang="ru-RU" altLang="ru-RU" sz="1400" b="1" dirty="0" err="1">
                <a:solidFill>
                  <a:srgbClr val="800000"/>
                </a:solidFill>
                <a:latin typeface="Times New Roman" panose="02020603050405020304" pitchFamily="18" charset="0"/>
                <a:cs typeface="Times New Roman" panose="02020603050405020304" pitchFamily="18" charset="0"/>
              </a:rPr>
              <a:t>олимпиадасы</a:t>
            </a:r>
            <a:r>
              <a:rPr lang="ru-RU" altLang="ru-RU" sz="1400" b="1" dirty="0">
                <a:solidFill>
                  <a:srgbClr val="800000"/>
                </a:solidFill>
                <a:latin typeface="Times New Roman" panose="02020603050405020304" pitchFamily="18" charset="0"/>
                <a:cs typeface="Times New Roman" panose="02020603050405020304" pitchFamily="18" charset="0"/>
              </a:rPr>
              <a:t> ІІ </a:t>
            </a:r>
            <a:r>
              <a:rPr lang="ru-RU" altLang="ru-RU" sz="1400" b="1" dirty="0" err="1" smtClean="0">
                <a:solidFill>
                  <a:srgbClr val="800000"/>
                </a:solidFill>
                <a:latin typeface="Times New Roman" panose="02020603050405020304" pitchFamily="18" charset="0"/>
                <a:cs typeface="Times New Roman" panose="02020603050405020304" pitchFamily="18" charset="0"/>
              </a:rPr>
              <a:t>орын</a:t>
            </a:r>
            <a:endParaRPr lang="ru-RU" altLang="ru-RU" sz="1400" b="1" dirty="0" smtClean="0">
              <a:solidFill>
                <a:srgbClr val="800000"/>
              </a:solidFill>
              <a:latin typeface="Times New Roman" panose="02020603050405020304" pitchFamily="18" charset="0"/>
              <a:cs typeface="Times New Roman" panose="02020603050405020304" pitchFamily="18" charset="0"/>
            </a:endParaRPr>
          </a:p>
          <a:p>
            <a:pPr eaLnBrk="1" hangingPunct="1">
              <a:lnSpc>
                <a:spcPct val="150000"/>
              </a:lnSpc>
              <a:spcBef>
                <a:spcPct val="0"/>
              </a:spcBef>
              <a:buNone/>
            </a:pPr>
            <a:r>
              <a:rPr lang="ru-RU" altLang="ru-RU" sz="1400" b="1" dirty="0" smtClean="0">
                <a:solidFill>
                  <a:srgbClr val="800000"/>
                </a:solidFill>
                <a:latin typeface="Times New Roman" panose="02020603050405020304" pitchFamily="18" charset="0"/>
                <a:cs typeface="Times New Roman" panose="02020603050405020304" pitchFamily="18" charset="0"/>
              </a:rPr>
              <a:t>2.</a:t>
            </a:r>
            <a:r>
              <a:rPr lang="ru-RU" altLang="ru-RU" sz="1400" b="1" dirty="0">
                <a:solidFill>
                  <a:srgbClr val="800000"/>
                </a:solidFill>
                <a:latin typeface="Times New Roman" panose="02020603050405020304" pitchFamily="18" charset="0"/>
                <a:cs typeface="Times New Roman" panose="02020603050405020304" pitchFamily="18" charset="0"/>
              </a:rPr>
              <a:t> </a:t>
            </a:r>
            <a:r>
              <a:rPr lang="ru-RU" altLang="ru-RU" sz="1400" b="1" dirty="0" err="1">
                <a:solidFill>
                  <a:srgbClr val="800000"/>
                </a:solidFill>
                <a:latin typeface="Times New Roman" panose="02020603050405020304" pitchFamily="18" charset="0"/>
                <a:cs typeface="Times New Roman" panose="02020603050405020304" pitchFamily="18" charset="0"/>
              </a:rPr>
              <a:t>Облыстық</a:t>
            </a:r>
            <a:r>
              <a:rPr lang="ru-RU" altLang="ru-RU" sz="1400" b="1" dirty="0">
                <a:solidFill>
                  <a:srgbClr val="800000"/>
                </a:solidFill>
                <a:latin typeface="Times New Roman" panose="02020603050405020304" pitchFamily="18" charset="0"/>
                <a:cs typeface="Times New Roman" panose="02020603050405020304" pitchFamily="18" charset="0"/>
              </a:rPr>
              <a:t> </a:t>
            </a:r>
            <a:r>
              <a:rPr lang="ru-RU" altLang="ru-RU" sz="1400" b="1" dirty="0" err="1">
                <a:solidFill>
                  <a:srgbClr val="800000"/>
                </a:solidFill>
                <a:latin typeface="Times New Roman" panose="02020603050405020304" pitchFamily="18" charset="0"/>
                <a:cs typeface="Times New Roman" panose="02020603050405020304" pitchFamily="18" charset="0"/>
              </a:rPr>
              <a:t>пән</a:t>
            </a:r>
            <a:r>
              <a:rPr lang="ru-RU" altLang="ru-RU" sz="1400" b="1" dirty="0">
                <a:solidFill>
                  <a:srgbClr val="800000"/>
                </a:solidFill>
                <a:latin typeface="Times New Roman" panose="02020603050405020304" pitchFamily="18" charset="0"/>
                <a:cs typeface="Times New Roman" panose="02020603050405020304" pitchFamily="18" charset="0"/>
              </a:rPr>
              <a:t> </a:t>
            </a:r>
            <a:r>
              <a:rPr lang="ru-RU" altLang="ru-RU" sz="1400" b="1" dirty="0" err="1">
                <a:solidFill>
                  <a:srgbClr val="800000"/>
                </a:solidFill>
                <a:latin typeface="Times New Roman" panose="02020603050405020304" pitchFamily="18" charset="0"/>
                <a:cs typeface="Times New Roman" panose="02020603050405020304" pitchFamily="18" charset="0"/>
              </a:rPr>
              <a:t>олимпиадасы</a:t>
            </a:r>
            <a:r>
              <a:rPr lang="ru-RU" altLang="ru-RU" sz="1400" b="1" dirty="0">
                <a:solidFill>
                  <a:srgbClr val="800000"/>
                </a:solidFill>
                <a:latin typeface="Times New Roman" panose="02020603050405020304" pitchFamily="18" charset="0"/>
                <a:cs typeface="Times New Roman" panose="02020603050405020304" pitchFamily="18" charset="0"/>
              </a:rPr>
              <a:t> </a:t>
            </a:r>
            <a:r>
              <a:rPr lang="ru-RU" altLang="ru-RU" sz="1400" b="1" dirty="0" smtClean="0">
                <a:solidFill>
                  <a:srgbClr val="800000"/>
                </a:solidFill>
                <a:latin typeface="Times New Roman" panose="02020603050405020304" pitchFamily="18" charset="0"/>
                <a:cs typeface="Times New Roman" panose="02020603050405020304" pitchFamily="18" charset="0"/>
              </a:rPr>
              <a:t>ІІІ </a:t>
            </a:r>
            <a:r>
              <a:rPr lang="ru-RU" altLang="ru-RU" sz="1400" b="1" dirty="0" err="1" smtClean="0">
                <a:solidFill>
                  <a:srgbClr val="800000"/>
                </a:solidFill>
                <a:latin typeface="Times New Roman" panose="02020603050405020304" pitchFamily="18" charset="0"/>
                <a:cs typeface="Times New Roman" panose="02020603050405020304" pitchFamily="18" charset="0"/>
              </a:rPr>
              <a:t>орын</a:t>
            </a:r>
            <a:endParaRPr lang="ru-RU" altLang="ru-RU" sz="1400" b="1" dirty="0">
              <a:solidFill>
                <a:srgbClr val="800000"/>
              </a:solidFill>
              <a:latin typeface="Times New Roman" panose="02020603050405020304" pitchFamily="18" charset="0"/>
              <a:cs typeface="Times New Roman" panose="02020603050405020304" pitchFamily="18" charset="0"/>
            </a:endParaRPr>
          </a:p>
          <a:p>
            <a:pPr eaLnBrk="1" hangingPunct="1">
              <a:lnSpc>
                <a:spcPct val="150000"/>
              </a:lnSpc>
              <a:spcBef>
                <a:spcPct val="0"/>
              </a:spcBef>
              <a:buFontTx/>
              <a:buNone/>
            </a:pPr>
            <a:r>
              <a:rPr lang="kk-KZ" altLang="ru-RU" sz="1400" b="1" dirty="0" smtClean="0">
                <a:solidFill>
                  <a:srgbClr val="800000"/>
                </a:solidFill>
                <a:latin typeface="Times New Roman" panose="02020603050405020304" pitchFamily="18" charset="0"/>
                <a:cs typeface="Times New Roman" panose="02020603050405020304" pitchFamily="18" charset="0"/>
              </a:rPr>
              <a:t>3.Аудандық </a:t>
            </a:r>
            <a:r>
              <a:rPr lang="kk-KZ" altLang="ru-RU" sz="1400" b="1" dirty="0">
                <a:solidFill>
                  <a:srgbClr val="800000"/>
                </a:solidFill>
                <a:latin typeface="Times New Roman" panose="02020603050405020304" pitchFamily="18" charset="0"/>
                <a:cs typeface="Times New Roman" panose="02020603050405020304" pitchFamily="18" charset="0"/>
              </a:rPr>
              <a:t>«Дарын» ғылыми жобалар сайысы ІІ орын</a:t>
            </a:r>
          </a:p>
          <a:p>
            <a:pPr eaLnBrk="1" hangingPunct="1">
              <a:lnSpc>
                <a:spcPct val="150000"/>
              </a:lnSpc>
              <a:spcBef>
                <a:spcPct val="0"/>
              </a:spcBef>
              <a:buFontTx/>
              <a:buNone/>
            </a:pPr>
            <a:r>
              <a:rPr lang="kk-KZ" altLang="ru-RU" sz="1400" b="1" dirty="0" smtClean="0">
                <a:solidFill>
                  <a:srgbClr val="800000"/>
                </a:solidFill>
                <a:latin typeface="Times New Roman" panose="02020603050405020304" pitchFamily="18" charset="0"/>
                <a:cs typeface="Times New Roman" panose="02020603050405020304" pitchFamily="18" charset="0"/>
              </a:rPr>
              <a:t>4.«Қазақ-Ресей» халықаралық олимпиадасы </a:t>
            </a:r>
            <a:r>
              <a:rPr lang="kk-KZ" altLang="ru-RU" sz="1400" b="1" dirty="0">
                <a:solidFill>
                  <a:srgbClr val="800000"/>
                </a:solidFill>
                <a:latin typeface="Times New Roman" panose="02020603050405020304" pitchFamily="18" charset="0"/>
                <a:cs typeface="Times New Roman" panose="02020603050405020304" pitchFamily="18" charset="0"/>
              </a:rPr>
              <a:t>І орын </a:t>
            </a:r>
            <a:endParaRPr lang="kk-KZ" altLang="ru-RU" sz="1400" b="1" dirty="0" smtClean="0">
              <a:solidFill>
                <a:srgbClr val="800000"/>
              </a:solidFill>
              <a:latin typeface="Times New Roman" panose="02020603050405020304" pitchFamily="18" charset="0"/>
              <a:cs typeface="Times New Roman" panose="02020603050405020304" pitchFamily="18" charset="0"/>
            </a:endParaRPr>
          </a:p>
          <a:p>
            <a:pPr eaLnBrk="1" hangingPunct="1">
              <a:lnSpc>
                <a:spcPct val="150000"/>
              </a:lnSpc>
              <a:spcBef>
                <a:spcPct val="0"/>
              </a:spcBef>
              <a:buFontTx/>
              <a:buNone/>
            </a:pPr>
            <a:r>
              <a:rPr lang="kk-KZ" altLang="ru-RU" sz="1400" b="1" dirty="0">
                <a:solidFill>
                  <a:srgbClr val="800000"/>
                </a:solidFill>
                <a:latin typeface="Times New Roman" panose="02020603050405020304" pitchFamily="18" charset="0"/>
                <a:cs typeface="Times New Roman" panose="02020603050405020304" pitchFamily="18" charset="0"/>
              </a:rPr>
              <a:t>5</a:t>
            </a:r>
            <a:r>
              <a:rPr lang="kk-KZ" altLang="ru-RU" sz="1400" b="1" dirty="0" smtClean="0">
                <a:solidFill>
                  <a:srgbClr val="800000"/>
                </a:solidFill>
                <a:latin typeface="Times New Roman" panose="02020603050405020304" pitchFamily="18" charset="0"/>
                <a:cs typeface="Times New Roman" panose="02020603050405020304" pitchFamily="18" charset="0"/>
              </a:rPr>
              <a:t>. Облыстық пән олимпиадасы ІІІ орын</a:t>
            </a:r>
            <a:endParaRPr lang="kk-KZ" altLang="ru-RU" sz="1400" b="1" dirty="0">
              <a:solidFill>
                <a:srgbClr val="800000"/>
              </a:solidFill>
              <a:latin typeface="Times New Roman" panose="02020603050405020304" pitchFamily="18" charset="0"/>
              <a:cs typeface="Times New Roman" panose="02020603050405020304" pitchFamily="18" charset="0"/>
            </a:endParaRPr>
          </a:p>
        </p:txBody>
      </p:sp>
      <p:pic>
        <p:nvPicPr>
          <p:cNvPr id="23" name="Рисунок 22"/>
          <p:cNvPicPr>
            <a:picLocks noChangeAspect="1"/>
          </p:cNvPicPr>
          <p:nvPr/>
        </p:nvPicPr>
        <p:blipFill rotWithShape="1">
          <a:blip r:embed="rId6" cstate="print">
            <a:extLst>
              <a:ext uri="{28A0092B-C50C-407E-A947-70E740481C1C}">
                <a14:useLocalDpi xmlns:a14="http://schemas.microsoft.com/office/drawing/2010/main" val="0"/>
              </a:ext>
            </a:extLst>
          </a:blip>
          <a:srcRect t="4133" r="6907" b="2267"/>
          <a:stretch/>
        </p:blipFill>
        <p:spPr>
          <a:xfrm rot="16200000">
            <a:off x="7321813" y="2584319"/>
            <a:ext cx="897488" cy="1349250"/>
          </a:xfrm>
          <a:prstGeom prst="rect">
            <a:avLst/>
          </a:prstGeom>
          <a:ln>
            <a:solidFill>
              <a:srgbClr val="00B0F0"/>
            </a:solidFill>
          </a:ln>
        </p:spPr>
      </p:pic>
      <p:pic>
        <p:nvPicPr>
          <p:cNvPr id="2" name="Рисунок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69366" y="3884322"/>
            <a:ext cx="1349248" cy="950249"/>
          </a:xfrm>
          <a:prstGeom prst="rect">
            <a:avLst/>
          </a:prstGeom>
          <a:ln>
            <a:solidFill>
              <a:schemeClr val="accent1"/>
            </a:solidFill>
          </a:ln>
        </p:spPr>
      </p:pic>
      <p:pic>
        <p:nvPicPr>
          <p:cNvPr id="3" name="Рисунок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95932" y="3791064"/>
            <a:ext cx="1349250" cy="1027021"/>
          </a:xfrm>
          <a:prstGeom prst="rect">
            <a:avLst/>
          </a:prstGeom>
        </p:spPr>
      </p:pic>
    </p:spTree>
    <p:extLst>
      <p:ext uri="{BB962C8B-B14F-4D97-AF65-F5344CB8AC3E}">
        <p14:creationId xmlns:p14="http://schemas.microsoft.com/office/powerpoint/2010/main" val="29837849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34986" y="313508"/>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5960465"/>
            <a:ext cx="3444495" cy="404491"/>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10"/>
          <p:cNvSpPr txBox="1">
            <a:spLocks noChangeArrowheads="1"/>
          </p:cNvSpPr>
          <p:nvPr/>
        </p:nvSpPr>
        <p:spPr bwMode="auto">
          <a:xfrm>
            <a:off x="545165" y="576714"/>
            <a:ext cx="34343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kk-KZ" altLang="ru-RU" sz="1800" b="1" i="1" dirty="0" smtClean="0">
                <a:solidFill>
                  <a:srgbClr val="800000"/>
                </a:solidFill>
                <a:latin typeface="Times New Roman" panose="02020603050405020304" pitchFamily="18" charset="0"/>
                <a:cs typeface="Times New Roman" panose="02020603050405020304" pitchFamily="18" charset="0"/>
              </a:rPr>
              <a:t>Ғылыми-әдістемелік қызмет </a:t>
            </a:r>
            <a:endParaRPr lang="kk-KZ" altLang="ru-RU" sz="1800" b="1" i="1" dirty="0">
              <a:solidFill>
                <a:srgbClr val="800000"/>
              </a:solidFill>
              <a:latin typeface="Times New Roman" panose="02020603050405020304" pitchFamily="18" charset="0"/>
              <a:cs typeface="Times New Roman" panose="02020603050405020304" pitchFamily="18" charset="0"/>
            </a:endParaRPr>
          </a:p>
        </p:txBody>
      </p:sp>
      <p:graphicFrame>
        <p:nvGraphicFramePr>
          <p:cNvPr id="5" name="Схема 4"/>
          <p:cNvGraphicFramePr>
            <a:graphicFrameLocks/>
          </p:cNvGraphicFramePr>
          <p:nvPr>
            <p:extLst>
              <p:ext uri="{D42A27DB-BD31-4B8C-83A1-F6EECF244321}">
                <p14:modId xmlns:p14="http://schemas.microsoft.com/office/powerpoint/2010/main" val="559772397"/>
              </p:ext>
            </p:extLst>
          </p:nvPr>
        </p:nvGraphicFramePr>
        <p:xfrm>
          <a:off x="254233" y="-509777"/>
          <a:ext cx="4161356" cy="721809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Прямоугольник 12"/>
          <p:cNvSpPr/>
          <p:nvPr/>
        </p:nvSpPr>
        <p:spPr>
          <a:xfrm>
            <a:off x="5100570" y="1036655"/>
            <a:ext cx="3663437" cy="4125232"/>
          </a:xfrm>
          <a:prstGeom prst="rect">
            <a:avLst/>
          </a:prstGeom>
        </p:spPr>
        <p:txBody>
          <a:bodyPr wrap="square">
            <a:spAutoFit/>
          </a:bodyPr>
          <a:lstStyle/>
          <a:p>
            <a:pPr algn="ctr">
              <a:lnSpc>
                <a:spcPct val="107000"/>
              </a:lnSpc>
              <a:spcAft>
                <a:spcPts val="800"/>
              </a:spcAft>
            </a:pPr>
            <a:r>
              <a:rPr lang="kk-KZ" sz="2000" b="1" i="1" dirty="0">
                <a:solidFill>
                  <a:srgbClr val="800000"/>
                </a:solidFill>
                <a:latin typeface="Times New Roman" panose="02020603050405020304" pitchFamily="18" charset="0"/>
                <a:ea typeface="Calibri" panose="020F0502020204030204" pitchFamily="34" charset="0"/>
                <a:cs typeface="Times New Roman" panose="02020603050405020304" pitchFamily="18" charset="0"/>
              </a:rPr>
              <a:t>Мектептің өзекті мәселесі:</a:t>
            </a:r>
            <a:endParaRPr lang="en-US" sz="2000" dirty="0">
              <a:solidFill>
                <a:srgbClr val="80000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kk-KZ" sz="20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Ақпараттық технологияны пайдалана отырып құзыретті тұлға </a:t>
            </a:r>
            <a:r>
              <a:rPr lang="kk-KZ" sz="2000" b="1" i="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тәрбиелеу</a:t>
            </a:r>
          </a:p>
          <a:p>
            <a:pPr algn="ctr">
              <a:lnSpc>
                <a:spcPct val="107000"/>
              </a:lnSpc>
              <a:spcAft>
                <a:spcPts val="800"/>
              </a:spcAft>
            </a:pPr>
            <a:endParaRPr lang="kk-KZ" sz="20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kk-KZ" sz="2000" b="1" i="1" dirty="0" smtClean="0">
                <a:solidFill>
                  <a:srgbClr val="800000"/>
                </a:solidFill>
                <a:latin typeface="Times New Roman" panose="02020603050405020304" pitchFamily="18" charset="0"/>
                <a:ea typeface="Calibri" panose="020F0502020204030204" pitchFamily="34" charset="0"/>
                <a:cs typeface="Times New Roman" panose="02020603050405020304" pitchFamily="18" charset="0"/>
              </a:rPr>
              <a:t>Менің </a:t>
            </a:r>
            <a:r>
              <a:rPr lang="kk-KZ" sz="2000" b="1" i="1" dirty="0">
                <a:solidFill>
                  <a:srgbClr val="800000"/>
                </a:solidFill>
                <a:latin typeface="Times New Roman" panose="02020603050405020304" pitchFamily="18" charset="0"/>
                <a:ea typeface="Calibri" panose="020F0502020204030204" pitchFamily="34" charset="0"/>
                <a:cs typeface="Times New Roman" panose="02020603050405020304" pitchFamily="18" charset="0"/>
              </a:rPr>
              <a:t>өзекті мәселем:</a:t>
            </a:r>
            <a:endParaRPr lang="en-US" sz="2000" dirty="0">
              <a:solidFill>
                <a:srgbClr val="80000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kk-KZ" sz="20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«Оқытудың жаңа әдіс – тәсілдері мен </a:t>
            </a:r>
            <a:r>
              <a:rPr lang="kk-KZ" sz="2000" b="1" i="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ақпараттық- коммуникативті техехнологияны пайдалану </a:t>
            </a:r>
            <a:r>
              <a:rPr lang="kk-KZ" sz="2000" b="1" i="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арқылы нәтижелі білім </a:t>
            </a:r>
            <a:r>
              <a:rPr lang="kk-KZ" sz="2000" b="1" i="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беру»</a:t>
            </a:r>
            <a:endParaRPr lang="en-US" sz="20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938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l="7370" t="1054" b="1407"/>
          <a:stretch>
            <a:fillRect/>
          </a:stretch>
        </p:blipFill>
        <p:spPr bwMode="auto">
          <a:xfrm>
            <a:off x="5199863" y="874835"/>
            <a:ext cx="3617454" cy="5024177"/>
          </a:xfrm>
          <a:prstGeom prst="roundRect">
            <a:avLst>
              <a:gd name="adj" fmla="val 8594"/>
            </a:avLst>
          </a:prstGeom>
          <a:solidFill>
            <a:srgbClr val="FFFFFF">
              <a:shade val="85000"/>
            </a:srgbClr>
          </a:solidFill>
          <a:ln>
            <a:noFill/>
          </a:ln>
          <a:effectLst/>
          <a:extLst/>
        </p:spPr>
      </p:pic>
      <p:pic>
        <p:nvPicPr>
          <p:cNvPr id="7" name="Picture 4" descr="Картинки по запросу рамка золото png"/>
          <p:cNvPicPr>
            <a:picLocks noChangeAspect="1" noChangeArrowheads="1"/>
          </p:cNvPicPr>
          <p:nvPr/>
        </p:nvPicPr>
        <p:blipFill rotWithShape="1">
          <a:blip r:embed="rId3">
            <a:duotone>
              <a:schemeClr val="accent4">
                <a:shade val="45000"/>
                <a:satMod val="135000"/>
              </a:schemeClr>
              <a:prstClr val="white"/>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Картинки по запросу рамка золото png"/>
          <p:cNvPicPr>
            <a:picLocks noChangeAspect="1" noChangeArrowheads="1"/>
          </p:cNvPicPr>
          <p:nvPr/>
        </p:nvPicPr>
        <p:blipFill rotWithShape="1">
          <a:blip r:embed="rId3">
            <a:duotone>
              <a:schemeClr val="accent4">
                <a:shade val="45000"/>
                <a:satMod val="135000"/>
              </a:schemeClr>
              <a:prstClr val="white"/>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Картинки по запросу рамка золото png"/>
          <p:cNvPicPr>
            <a:picLocks noChangeAspect="1" noChangeArrowheads="1"/>
          </p:cNvPicPr>
          <p:nvPr/>
        </p:nvPicPr>
        <p:blipFill rotWithShape="1">
          <a:blip r:embed="rId3">
            <a:duotone>
              <a:schemeClr val="accent4">
                <a:shade val="45000"/>
                <a:satMod val="135000"/>
              </a:schemeClr>
              <a:prstClr val="white"/>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487425"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Картинки по запросу рамка золото png"/>
          <p:cNvPicPr>
            <a:picLocks noChangeAspect="1" noChangeArrowheads="1"/>
          </p:cNvPicPr>
          <p:nvPr/>
        </p:nvPicPr>
        <p:blipFill rotWithShape="1">
          <a:blip r:embed="rId3">
            <a:duotone>
              <a:schemeClr val="accent4">
                <a:shade val="45000"/>
                <a:satMod val="135000"/>
              </a:schemeClr>
              <a:prstClr val="white"/>
            </a:duotone>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1030" name="Рисунок 2"/>
          <p:cNvPicPr>
            <a:picLocks noChangeAspect="1" noChangeArrowheads="1"/>
          </p:cNvPicPr>
          <p:nvPr/>
        </p:nvPicPr>
        <p:blipFill>
          <a:blip r:embed="rId5" cstate="print">
            <a:extLst>
              <a:ext uri="{28A0092B-C50C-407E-A947-70E740481C1C}">
                <a14:useLocalDpi xmlns:a14="http://schemas.microsoft.com/office/drawing/2010/main" val="0"/>
              </a:ext>
            </a:extLst>
          </a:blip>
          <a:srcRect l="8054" r="3371"/>
          <a:stretch>
            <a:fillRect/>
          </a:stretch>
        </p:blipFill>
        <p:spPr bwMode="auto">
          <a:xfrm>
            <a:off x="406034" y="874835"/>
            <a:ext cx="3607275" cy="5092837"/>
          </a:xfrm>
          <a:prstGeom prst="roundRect">
            <a:avLst>
              <a:gd name="adj" fmla="val 8594"/>
            </a:avLst>
          </a:prstGeom>
          <a:solidFill>
            <a:srgbClr val="FFFFFF">
              <a:shade val="85000"/>
            </a:srgbClr>
          </a:solidFill>
          <a:ln>
            <a:noFill/>
          </a:ln>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51809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487425"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p:cNvSpPr>
            <a:spLocks noChangeArrowheads="1"/>
          </p:cNvSpPr>
          <p:nvPr/>
        </p:nvSpPr>
        <p:spPr bwMode="auto">
          <a:xfrm>
            <a:off x="2711084" y="909690"/>
            <a:ext cx="409001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6145"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l="9300" t="1068" r="3152"/>
          <a:stretch>
            <a:fillRect/>
          </a:stretch>
        </p:blipFill>
        <p:spPr bwMode="auto">
          <a:xfrm>
            <a:off x="424970" y="932549"/>
            <a:ext cx="3517129" cy="4954465"/>
          </a:xfrm>
          <a:prstGeom prst="roundRect">
            <a:avLst>
              <a:gd name="adj" fmla="val 8594"/>
            </a:avLst>
          </a:prstGeom>
          <a:solidFill>
            <a:srgbClr val="FFFFFF">
              <a:shade val="85000"/>
            </a:srgbClr>
          </a:solidFill>
          <a:ln>
            <a:noFill/>
          </a:ln>
          <a:effectLst/>
          <a:extLst/>
        </p:spPr>
      </p:pic>
      <p:sp>
        <p:nvSpPr>
          <p:cNvPr id="3" name="Rectangle 4"/>
          <p:cNvSpPr>
            <a:spLocks noChangeArrowheads="1"/>
          </p:cNvSpPr>
          <p:nvPr/>
        </p:nvSpPr>
        <p:spPr bwMode="auto">
          <a:xfrm>
            <a:off x="5162436" y="909689"/>
            <a:ext cx="3843484" cy="45719"/>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spAutoFit/>
          </a:bodyPr>
          <a:lstStyle/>
          <a:p>
            <a:endParaRPr lang="en-US"/>
          </a:p>
        </p:txBody>
      </p:sp>
      <p:pic>
        <p:nvPicPr>
          <p:cNvPr id="614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l="8551" t="1221" r="520"/>
          <a:stretch>
            <a:fillRect/>
          </a:stretch>
        </p:blipFill>
        <p:spPr bwMode="auto">
          <a:xfrm>
            <a:off x="5162436" y="909690"/>
            <a:ext cx="3481922" cy="4954465"/>
          </a:xfrm>
          <a:prstGeom prst="roundRect">
            <a:avLst>
              <a:gd name="adj" fmla="val 8594"/>
            </a:avLst>
          </a:prstGeom>
          <a:solidFill>
            <a:srgbClr val="FFFFFF">
              <a:shade val="85000"/>
            </a:srgbClr>
          </a:solidFill>
          <a:ln>
            <a:noFill/>
          </a:ln>
          <a:effectLst/>
          <a:extLst/>
        </p:spPr>
      </p:pic>
    </p:spTree>
    <p:extLst>
      <p:ext uri="{BB962C8B-B14F-4D97-AF65-F5344CB8AC3E}">
        <p14:creationId xmlns:p14="http://schemas.microsoft.com/office/powerpoint/2010/main" val="1671088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487425"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p:cNvSpPr>
            <a:spLocks noChangeArrowheads="1"/>
          </p:cNvSpPr>
          <p:nvPr/>
        </p:nvSpPr>
        <p:spPr bwMode="auto">
          <a:xfrm>
            <a:off x="2711084" y="909690"/>
            <a:ext cx="409001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 name="Rectangle 4"/>
          <p:cNvSpPr>
            <a:spLocks noChangeArrowheads="1"/>
          </p:cNvSpPr>
          <p:nvPr/>
        </p:nvSpPr>
        <p:spPr bwMode="auto">
          <a:xfrm>
            <a:off x="5162436" y="909689"/>
            <a:ext cx="3843484" cy="45719"/>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spAutoFit/>
          </a:bodyPr>
          <a:lstStyle/>
          <a:p>
            <a:endParaRPr lang="en-US"/>
          </a:p>
        </p:txBody>
      </p:sp>
      <p:sp>
        <p:nvSpPr>
          <p:cNvPr id="5" name="Rectangle 2"/>
          <p:cNvSpPr>
            <a:spLocks noChangeArrowheads="1"/>
          </p:cNvSpPr>
          <p:nvPr/>
        </p:nvSpPr>
        <p:spPr bwMode="auto">
          <a:xfrm>
            <a:off x="-3100323" y="1153428"/>
            <a:ext cx="4273329" cy="49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7169"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l="5414" r="4089"/>
          <a:stretch>
            <a:fillRect/>
          </a:stretch>
        </p:blipFill>
        <p:spPr bwMode="auto">
          <a:xfrm>
            <a:off x="406628" y="898263"/>
            <a:ext cx="3525292" cy="4977322"/>
          </a:xfrm>
          <a:prstGeom prst="roundRect">
            <a:avLst>
              <a:gd name="adj" fmla="val 8594"/>
            </a:avLst>
          </a:prstGeom>
          <a:solidFill>
            <a:srgbClr val="FFFFFF">
              <a:shade val="85000"/>
            </a:srgbClr>
          </a:solidFill>
          <a:ln>
            <a:noFill/>
          </a:ln>
          <a:effectLst/>
          <a:extLst/>
        </p:spPr>
      </p:pic>
      <p:pic>
        <p:nvPicPr>
          <p:cNvPr id="717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l="6439"/>
          <a:stretch>
            <a:fillRect/>
          </a:stretch>
        </p:blipFill>
        <p:spPr bwMode="auto">
          <a:xfrm>
            <a:off x="5162436" y="955408"/>
            <a:ext cx="3583018" cy="4977322"/>
          </a:xfrm>
          <a:prstGeom prst="roundRect">
            <a:avLst>
              <a:gd name="adj" fmla="val 8594"/>
            </a:avLst>
          </a:prstGeom>
          <a:solidFill>
            <a:srgbClr val="FFFFFF">
              <a:shade val="85000"/>
            </a:srgbClr>
          </a:solidFill>
          <a:ln>
            <a:noFill/>
          </a:ln>
          <a:effectLst/>
          <a:extLst/>
        </p:spPr>
      </p:pic>
    </p:spTree>
    <p:extLst>
      <p:ext uri="{BB962C8B-B14F-4D97-AF65-F5344CB8AC3E}">
        <p14:creationId xmlns:p14="http://schemas.microsoft.com/office/powerpoint/2010/main" val="239516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487425"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p:cNvSpPr>
            <a:spLocks noChangeArrowheads="1"/>
          </p:cNvSpPr>
          <p:nvPr/>
        </p:nvSpPr>
        <p:spPr bwMode="auto">
          <a:xfrm>
            <a:off x="2711084" y="909690"/>
            <a:ext cx="409001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3" name="Rectangle 4"/>
          <p:cNvSpPr>
            <a:spLocks noChangeArrowheads="1"/>
          </p:cNvSpPr>
          <p:nvPr/>
        </p:nvSpPr>
        <p:spPr bwMode="auto">
          <a:xfrm>
            <a:off x="5162436" y="909689"/>
            <a:ext cx="3843484" cy="45719"/>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spAutoFit/>
          </a:bodyPr>
          <a:lstStyle/>
          <a:p>
            <a:endParaRPr lang="en-US"/>
          </a:p>
        </p:txBody>
      </p:sp>
      <p:sp>
        <p:nvSpPr>
          <p:cNvPr id="5" name="Rectangle 2"/>
          <p:cNvSpPr>
            <a:spLocks noChangeArrowheads="1"/>
          </p:cNvSpPr>
          <p:nvPr/>
        </p:nvSpPr>
        <p:spPr bwMode="auto">
          <a:xfrm>
            <a:off x="-3100323" y="1153428"/>
            <a:ext cx="4273329" cy="49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8193" name="Picture 1"/>
          <p:cNvPicPr>
            <a:picLocks noChangeAspect="1" noChangeArrowheads="1"/>
          </p:cNvPicPr>
          <p:nvPr/>
        </p:nvPicPr>
        <p:blipFill>
          <a:blip r:embed="rId4" cstate="print">
            <a:extLst>
              <a:ext uri="{28A0092B-C50C-407E-A947-70E740481C1C}">
                <a14:useLocalDpi xmlns:a14="http://schemas.microsoft.com/office/drawing/2010/main" val="0"/>
              </a:ext>
            </a:extLst>
          </a:blip>
          <a:srcRect l="6224" r="1495"/>
          <a:stretch>
            <a:fillRect/>
          </a:stretch>
        </p:blipFill>
        <p:spPr bwMode="auto">
          <a:xfrm>
            <a:off x="416807" y="872534"/>
            <a:ext cx="3525292" cy="5028780"/>
          </a:xfrm>
          <a:prstGeom prst="roundRect">
            <a:avLst>
              <a:gd name="adj" fmla="val 8594"/>
            </a:avLst>
          </a:prstGeom>
          <a:solidFill>
            <a:srgbClr val="FFFFFF">
              <a:shade val="85000"/>
            </a:srgbClr>
          </a:solidFill>
          <a:ln>
            <a:noFill/>
          </a:ln>
          <a:effectLst/>
          <a:extLst/>
        </p:spPr>
      </p:pic>
      <p:sp>
        <p:nvSpPr>
          <p:cNvPr id="12" name="Rectangle 3"/>
          <p:cNvSpPr txBox="1">
            <a:spLocks noChangeArrowheads="1"/>
          </p:cNvSpPr>
          <p:nvPr/>
        </p:nvSpPr>
        <p:spPr>
          <a:xfrm>
            <a:off x="4905282" y="872534"/>
            <a:ext cx="3749256" cy="3150826"/>
          </a:xfrm>
          <a:prstGeom prst="rect">
            <a:avLst/>
          </a:prstGeom>
        </p:spPr>
        <p:txBody>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228600" defTabSz="914400" eaLnBrk="1" hangingPunct="1">
              <a:buFontTx/>
              <a:buNone/>
            </a:pPr>
            <a:r>
              <a:rPr lang="kk-KZ" altLang="en-US" sz="2000" b="1" i="1" dirty="0" smtClean="0">
                <a:solidFill>
                  <a:schemeClr val="hlink"/>
                </a:solidFill>
                <a:latin typeface="Times New Roman" panose="02020603050405020304" pitchFamily="18" charset="0"/>
                <a:cs typeface="Times New Roman" panose="02020603050405020304" pitchFamily="18" charset="0"/>
              </a:rPr>
              <a:t>“Қазіргі заманда жастарға ақпараттық технологиямен  байланысты әлемдік стандартқа сай мүдделі жаңа білім беру өте жақсы” деп, Елбасы атап көрсеткендей жас ұрпаққа білім беру жолында ақпараттық технологияны оқу үрдісіне оңтайландыру мен тиімділігін арттырудың маңызы зор.</a:t>
            </a:r>
            <a:endParaRPr lang="ru-RU" altLang="en-US" sz="2000" b="1" i="1" dirty="0" smtClean="0">
              <a:solidFill>
                <a:schemeClr val="hlink"/>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5" cstate="print">
            <a:extLst>
              <a:ext uri="{BEBA8EAE-BF5A-486C-A8C5-ECC9F3942E4B}">
                <a14:imgProps xmlns:a14="http://schemas.microsoft.com/office/drawing/2010/main">
                  <a14:imgLayer r:embed="rId6">
                    <a14:imgEffect>
                      <a14:backgroundRemoval t="4389" b="98000" l="3750" r="97500"/>
                    </a14:imgEffect>
                  </a14:imgLayer>
                </a14:imgProps>
              </a:ext>
              <a:ext uri="{28A0092B-C50C-407E-A947-70E740481C1C}">
                <a14:useLocalDpi xmlns:a14="http://schemas.microsoft.com/office/drawing/2010/main" val="0"/>
              </a:ext>
            </a:extLst>
          </a:blip>
          <a:stretch>
            <a:fillRect/>
          </a:stretch>
        </p:blipFill>
        <p:spPr>
          <a:xfrm>
            <a:off x="5805235" y="4229998"/>
            <a:ext cx="2228421" cy="1671316"/>
          </a:xfrm>
          <a:prstGeom prst="rect">
            <a:avLst/>
          </a:prstGeom>
        </p:spPr>
      </p:pic>
    </p:spTree>
    <p:extLst>
      <p:ext uri="{BB962C8B-B14F-4D97-AF65-F5344CB8AC3E}">
        <p14:creationId xmlns:p14="http://schemas.microsoft.com/office/powerpoint/2010/main" val="32811993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7425" y="736658"/>
            <a:ext cx="3383280" cy="1323439"/>
          </a:xfrm>
          <a:prstGeom prst="rect">
            <a:avLst/>
          </a:prstGeom>
        </p:spPr>
        <p:txBody>
          <a:bodyPr wrap="square">
            <a:spAutoFit/>
          </a:bodyPr>
          <a:lstStyle/>
          <a:p>
            <a:pPr algn="ctr" eaLnBrk="1" hangingPunct="1">
              <a:defRPr/>
            </a:pPr>
            <a:r>
              <a:rPr lang="kk-KZ" sz="1600" b="1" i="1" dirty="0" smtClean="0">
                <a:solidFill>
                  <a:srgbClr val="0070C0"/>
                </a:solidFill>
                <a:latin typeface="Times New Roman" panose="02020603050405020304" pitchFamily="18" charset="0"/>
                <a:cs typeface="Times New Roman" panose="02020603050405020304" pitchFamily="18" charset="0"/>
              </a:rPr>
              <a:t>Аудандық «Бақыт!Табыс</a:t>
            </a:r>
            <a:r>
              <a:rPr lang="kk-KZ" sz="1600" b="1" i="1" dirty="0">
                <a:solidFill>
                  <a:srgbClr val="0070C0"/>
                </a:solidFill>
                <a:latin typeface="Times New Roman" panose="02020603050405020304" pitchFamily="18" charset="0"/>
                <a:cs typeface="Times New Roman" panose="02020603050405020304" pitchFamily="18" charset="0"/>
              </a:rPr>
              <a:t>! Шеберлік! Немесе оқушы мен ұстаздар арасындағы табысты байланыс» семинар-тренинг</a:t>
            </a:r>
          </a:p>
          <a:p>
            <a:pPr algn="ctr" eaLnBrk="1" hangingPunct="1">
              <a:defRPr/>
            </a:pPr>
            <a:r>
              <a:rPr lang="kk-KZ" sz="1600" b="1" i="1" dirty="0">
                <a:solidFill>
                  <a:srgbClr val="0070C0"/>
                </a:solidFill>
                <a:latin typeface="Times New Roman" panose="02020603050405020304" pitchFamily="18" charset="0"/>
                <a:cs typeface="Times New Roman" panose="02020603050405020304" pitchFamily="18" charset="0"/>
              </a:rPr>
              <a:t>29.10.2016 №1305</a:t>
            </a:r>
            <a:endParaRPr lang="ru-RU" sz="1600" b="1" dirty="0">
              <a:solidFill>
                <a:srgbClr val="0070C0"/>
              </a:solidFill>
              <a:latin typeface="Times New Roman" panose="02020603050405020304" pitchFamily="18" charset="0"/>
              <a:cs typeface="Times New Roman" panose="02020603050405020304" pitchFamily="18" charset="0"/>
            </a:endParaRPr>
          </a:p>
        </p:txBody>
      </p:sp>
      <p:pic>
        <p:nvPicPr>
          <p:cNvPr id="3"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487425"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6270569" y="404362"/>
            <a:ext cx="1323439" cy="2050865"/>
          </a:xfrm>
          <a:prstGeom prst="rect">
            <a:avLst/>
          </a:prstGeom>
          <a:ln>
            <a:solidFill>
              <a:srgbClr val="00B0F0"/>
            </a:solidFill>
          </a:ln>
        </p:spPr>
      </p:pic>
      <p:sp>
        <p:nvSpPr>
          <p:cNvPr id="8" name="Прямоугольник 7"/>
          <p:cNvSpPr/>
          <p:nvPr/>
        </p:nvSpPr>
        <p:spPr>
          <a:xfrm>
            <a:off x="518032" y="2105744"/>
            <a:ext cx="3383280" cy="1077218"/>
          </a:xfrm>
          <a:prstGeom prst="rect">
            <a:avLst/>
          </a:prstGeom>
        </p:spPr>
        <p:txBody>
          <a:bodyPr wrap="square">
            <a:spAutoFit/>
          </a:bodyPr>
          <a:lstStyle/>
          <a:p>
            <a:pPr algn="ctr" eaLnBrk="1" hangingPunct="1">
              <a:defRPr/>
            </a:pPr>
            <a:r>
              <a:rPr lang="kk-KZ" sz="1600" b="1" i="1" dirty="0" smtClean="0">
                <a:solidFill>
                  <a:srgbClr val="0070C0"/>
                </a:solidFill>
                <a:latin typeface="Times New Roman" panose="02020603050405020304" pitchFamily="18" charset="0"/>
                <a:cs typeface="Times New Roman" panose="02020603050405020304" pitchFamily="18" charset="0"/>
              </a:rPr>
              <a:t>Баяндама  «Жаңа ақпаратты технологияны тиімді жүргізу – бүгінгі күннің өзекті мәселесі»</a:t>
            </a:r>
          </a:p>
          <a:p>
            <a:pPr algn="ctr" eaLnBrk="1" hangingPunct="1">
              <a:defRPr/>
            </a:pPr>
            <a:r>
              <a:rPr lang="kk-KZ" sz="1600" b="1" i="1" dirty="0" smtClean="0">
                <a:solidFill>
                  <a:srgbClr val="0070C0"/>
                </a:solidFill>
                <a:latin typeface="Times New Roman" panose="02020603050405020304" pitchFamily="18" charset="0"/>
                <a:cs typeface="Times New Roman" panose="02020603050405020304" pitchFamily="18" charset="0"/>
              </a:rPr>
              <a:t>15.10.2015 №000022</a:t>
            </a:r>
            <a:endParaRPr lang="ru-RU" sz="1600" b="1" i="1" dirty="0">
              <a:solidFill>
                <a:srgbClr val="0070C0"/>
              </a:solidFill>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5">
            <a:extLst>
              <a:ext uri="{BEBA8EAE-BF5A-486C-A8C5-ECC9F3942E4B}">
                <a14:imgProps xmlns:a14="http://schemas.microsoft.com/office/drawing/2010/main">
                  <a14:imgLayer r:embed="rId6">
                    <a14:imgEffect>
                      <a14:brightnessContrast contrast="40000"/>
                    </a14:imgEffect>
                  </a14:imgLayer>
                </a14:imgProps>
              </a:ext>
            </a:extLst>
          </a:blip>
          <a:stretch>
            <a:fillRect/>
          </a:stretch>
        </p:blipFill>
        <p:spPr>
          <a:xfrm>
            <a:off x="5896478" y="2200008"/>
            <a:ext cx="2051261" cy="1315302"/>
          </a:xfrm>
          <a:prstGeom prst="rect">
            <a:avLst/>
          </a:prstGeom>
        </p:spPr>
      </p:pic>
      <p:sp>
        <p:nvSpPr>
          <p:cNvPr id="10" name="Прямоугольник 9"/>
          <p:cNvSpPr/>
          <p:nvPr/>
        </p:nvSpPr>
        <p:spPr>
          <a:xfrm>
            <a:off x="487425" y="4897540"/>
            <a:ext cx="3383280" cy="1077218"/>
          </a:xfrm>
          <a:prstGeom prst="rect">
            <a:avLst/>
          </a:prstGeom>
        </p:spPr>
        <p:txBody>
          <a:bodyPr wrap="square">
            <a:spAutoFit/>
          </a:bodyPr>
          <a:lstStyle/>
          <a:p>
            <a:pPr algn="ctr" eaLnBrk="1" hangingPunct="1">
              <a:defRPr/>
            </a:pPr>
            <a:r>
              <a:rPr lang="kk-KZ" sz="1600" b="1" i="1" dirty="0" smtClean="0">
                <a:solidFill>
                  <a:srgbClr val="0070C0"/>
                </a:solidFill>
                <a:latin typeface="Times New Roman" panose="02020603050405020304" pitchFamily="18" charset="0"/>
                <a:cs typeface="Times New Roman" panose="02020603050405020304" pitchFamily="18" charset="0"/>
              </a:rPr>
              <a:t>Рефлексивті есеп «</a:t>
            </a:r>
            <a:r>
              <a:rPr lang="ru-RU" sz="1600" b="1" i="1" dirty="0" err="1" smtClean="0">
                <a:solidFill>
                  <a:srgbClr val="0070C0"/>
                </a:solidFill>
                <a:latin typeface="Times New Roman" panose="02020603050405020304" pitchFamily="18" charset="0"/>
                <a:cs typeface="Times New Roman" panose="02020603050405020304" pitchFamily="18" charset="0"/>
              </a:rPr>
              <a:t>Ақпараттық</a:t>
            </a:r>
            <a:r>
              <a:rPr lang="ru-RU" sz="1600" b="1" i="1" dirty="0" smtClean="0">
                <a:solidFill>
                  <a:srgbClr val="0070C0"/>
                </a:solidFill>
                <a:latin typeface="Times New Roman" panose="02020603050405020304" pitchFamily="18" charset="0"/>
                <a:cs typeface="Times New Roman" panose="02020603050405020304" pitchFamily="18" charset="0"/>
              </a:rPr>
              <a:t> </a:t>
            </a:r>
            <a:r>
              <a:rPr lang="ru-RU" sz="1600" b="1" i="1" dirty="0" err="1" smtClean="0">
                <a:solidFill>
                  <a:srgbClr val="0070C0"/>
                </a:solidFill>
                <a:latin typeface="Times New Roman" panose="02020603050405020304" pitchFamily="18" charset="0"/>
                <a:cs typeface="Times New Roman" panose="02020603050405020304" pitchFamily="18" charset="0"/>
              </a:rPr>
              <a:t>технологияны</a:t>
            </a:r>
            <a:r>
              <a:rPr lang="ru-RU" sz="1600" b="1" i="1" dirty="0" smtClean="0">
                <a:solidFill>
                  <a:srgbClr val="0070C0"/>
                </a:solidFill>
                <a:latin typeface="Times New Roman" panose="02020603050405020304" pitchFamily="18" charset="0"/>
                <a:cs typeface="Times New Roman" panose="02020603050405020304" pitchFamily="18" charset="0"/>
              </a:rPr>
              <a:t> математика </a:t>
            </a:r>
            <a:r>
              <a:rPr lang="ru-RU" sz="1600" b="1" i="1" dirty="0" err="1" smtClean="0">
                <a:solidFill>
                  <a:srgbClr val="0070C0"/>
                </a:solidFill>
                <a:latin typeface="Times New Roman" panose="02020603050405020304" pitchFamily="18" charset="0"/>
                <a:cs typeface="Times New Roman" panose="02020603050405020304" pitchFamily="18" charset="0"/>
              </a:rPr>
              <a:t>сабағында</a:t>
            </a:r>
            <a:r>
              <a:rPr lang="ru-RU" sz="1600" b="1" i="1" dirty="0" smtClean="0">
                <a:solidFill>
                  <a:srgbClr val="0070C0"/>
                </a:solidFill>
                <a:latin typeface="Times New Roman" panose="02020603050405020304" pitchFamily="18" charset="0"/>
                <a:cs typeface="Times New Roman" panose="02020603050405020304" pitchFamily="18" charset="0"/>
              </a:rPr>
              <a:t> </a:t>
            </a:r>
            <a:r>
              <a:rPr lang="ru-RU" sz="1600" b="1" i="1" dirty="0" err="1" smtClean="0">
                <a:solidFill>
                  <a:srgbClr val="0070C0"/>
                </a:solidFill>
                <a:latin typeface="Times New Roman" panose="02020603050405020304" pitchFamily="18" charset="0"/>
                <a:cs typeface="Times New Roman" panose="02020603050405020304" pitchFamily="18" charset="0"/>
              </a:rPr>
              <a:t>қолдану</a:t>
            </a:r>
            <a:r>
              <a:rPr lang="ru-RU" sz="1600" b="1" i="1" dirty="0" smtClean="0">
                <a:solidFill>
                  <a:srgbClr val="0070C0"/>
                </a:solidFill>
                <a:latin typeface="Times New Roman" panose="02020603050405020304" pitchFamily="18" charset="0"/>
                <a:cs typeface="Times New Roman" panose="02020603050405020304" pitchFamily="18" charset="0"/>
              </a:rPr>
              <a:t>»</a:t>
            </a:r>
          </a:p>
          <a:p>
            <a:pPr algn="ctr" eaLnBrk="1" hangingPunct="1">
              <a:defRPr/>
            </a:pPr>
            <a:r>
              <a:rPr lang="ru-RU" sz="1600" b="1" i="1" dirty="0" smtClean="0">
                <a:solidFill>
                  <a:srgbClr val="0070C0"/>
                </a:solidFill>
                <a:latin typeface="Times New Roman" panose="02020603050405020304" pitchFamily="18" charset="0"/>
                <a:cs typeface="Times New Roman" panose="02020603050405020304" pitchFamily="18" charset="0"/>
              </a:rPr>
              <a:t>28.04.2016  №С2043</a:t>
            </a:r>
            <a:endParaRPr lang="ru-RU" sz="1600" b="1" i="1" dirty="0">
              <a:solidFill>
                <a:srgbClr val="0070C0"/>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07728" y="5055042"/>
            <a:ext cx="849120" cy="1021085"/>
          </a:xfrm>
          <a:prstGeom prst="rect">
            <a:avLst/>
          </a:prstGeom>
        </p:spPr>
      </p:pic>
      <p:sp>
        <p:nvSpPr>
          <p:cNvPr id="12" name="Прямоугольник 11"/>
          <p:cNvSpPr/>
          <p:nvPr/>
        </p:nvSpPr>
        <p:spPr>
          <a:xfrm>
            <a:off x="497604" y="3305116"/>
            <a:ext cx="3383280" cy="1323439"/>
          </a:xfrm>
          <a:prstGeom prst="rect">
            <a:avLst/>
          </a:prstGeom>
        </p:spPr>
        <p:txBody>
          <a:bodyPr wrap="square">
            <a:spAutoFit/>
          </a:bodyPr>
          <a:lstStyle/>
          <a:p>
            <a:pPr algn="ctr" eaLnBrk="1" hangingPunct="1">
              <a:defRPr/>
            </a:pPr>
            <a:r>
              <a:rPr lang="kk-KZ" sz="1600" b="1" i="1" dirty="0">
                <a:solidFill>
                  <a:srgbClr val="0070C0"/>
                </a:solidFill>
                <a:latin typeface="Times New Roman" panose="02020603050405020304" pitchFamily="18" charset="0"/>
                <a:cs typeface="Times New Roman" panose="02020603050405020304" pitchFamily="18" charset="0"/>
              </a:rPr>
              <a:t>Коучинг </a:t>
            </a:r>
            <a:r>
              <a:rPr lang="kk-KZ" sz="1600" b="1" i="1" dirty="0" smtClean="0">
                <a:solidFill>
                  <a:srgbClr val="0070C0"/>
                </a:solidFill>
                <a:latin typeface="Times New Roman" panose="02020603050405020304" pitchFamily="18" charset="0"/>
                <a:cs typeface="Times New Roman" panose="02020603050405020304" pitchFamily="18" charset="0"/>
              </a:rPr>
              <a:t>«Ақпараттық-коммуникациялық </a:t>
            </a:r>
            <a:r>
              <a:rPr lang="kk-KZ" sz="1600" b="1" i="1" dirty="0">
                <a:solidFill>
                  <a:srgbClr val="0070C0"/>
                </a:solidFill>
                <a:latin typeface="Times New Roman" panose="02020603050405020304" pitchFamily="18" charset="0"/>
                <a:cs typeface="Times New Roman" panose="02020603050405020304" pitchFamily="18" charset="0"/>
              </a:rPr>
              <a:t>технологияларды қолданудың маңыздылығы мен </a:t>
            </a:r>
            <a:r>
              <a:rPr lang="kk-KZ" sz="1600" b="1" i="1" dirty="0" smtClean="0">
                <a:solidFill>
                  <a:srgbClr val="0070C0"/>
                </a:solidFill>
                <a:latin typeface="Times New Roman" panose="02020603050405020304" pitchFamily="18" charset="0"/>
                <a:cs typeface="Times New Roman" panose="02020603050405020304" pitchFamily="18" charset="0"/>
              </a:rPr>
              <a:t>қажеттілігі»</a:t>
            </a:r>
          </a:p>
          <a:p>
            <a:pPr algn="ctr" eaLnBrk="1" hangingPunct="1">
              <a:defRPr/>
            </a:pPr>
            <a:r>
              <a:rPr lang="kk-KZ" sz="1600" b="1" i="1" dirty="0" smtClean="0">
                <a:solidFill>
                  <a:srgbClr val="0070C0"/>
                </a:solidFill>
                <a:latin typeface="Times New Roman" panose="02020603050405020304" pitchFamily="18" charset="0"/>
                <a:cs typeface="Times New Roman" panose="02020603050405020304" pitchFamily="18" charset="0"/>
              </a:rPr>
              <a:t>07.12.2015 №323136</a:t>
            </a:r>
            <a:endParaRPr lang="ru-RU" sz="1600" b="1" i="1" dirty="0">
              <a:solidFill>
                <a:srgbClr val="0070C0"/>
              </a:solidFill>
              <a:latin typeface="Times New Roman" panose="02020603050405020304" pitchFamily="18" charset="0"/>
              <a:cs typeface="Times New Roman" panose="02020603050405020304" pitchFamily="18" charset="0"/>
            </a:endParaRPr>
          </a:p>
        </p:txBody>
      </p:sp>
      <p:pic>
        <p:nvPicPr>
          <p:cNvPr id="13" name="Рисунок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96478" y="3672812"/>
            <a:ext cx="2051261" cy="1224728"/>
          </a:xfrm>
          <a:prstGeom prst="rect">
            <a:avLst/>
          </a:prstGeom>
        </p:spPr>
      </p:pic>
    </p:spTree>
    <p:extLst>
      <p:ext uri="{BB962C8B-B14F-4D97-AF65-F5344CB8AC3E}">
        <p14:creationId xmlns:p14="http://schemas.microsoft.com/office/powerpoint/2010/main" val="29074305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487425"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439654" y="1137407"/>
            <a:ext cx="3444495" cy="1400383"/>
          </a:xfrm>
          <a:prstGeom prst="rect">
            <a:avLst/>
          </a:prstGeom>
        </p:spPr>
        <p:txBody>
          <a:bodyPr wrap="square">
            <a:spAutoFit/>
          </a:bodyPr>
          <a:lstStyle/>
          <a:p>
            <a:pPr algn="ctr">
              <a:buFont typeface="Wingdings" panose="05000000000000000000" pitchFamily="2" charset="2"/>
              <a:buNone/>
            </a:pPr>
            <a:r>
              <a:rPr lang="kk-KZ" altLang="en-US" sz="1700" b="1" i="1" dirty="0" smtClean="0">
                <a:solidFill>
                  <a:srgbClr val="0070C0"/>
                </a:solidFill>
                <a:latin typeface="Times New Roman" panose="02020603050405020304" pitchFamily="18" charset="0"/>
                <a:cs typeface="Times New Roman" panose="02020603050405020304" pitchFamily="18" charset="0"/>
              </a:rPr>
              <a:t>«</a:t>
            </a:r>
            <a:r>
              <a:rPr lang="kk-KZ" altLang="en-US" sz="1700" b="1" i="1" dirty="0">
                <a:solidFill>
                  <a:srgbClr val="0070C0"/>
                </a:solidFill>
                <a:latin typeface="Times New Roman" panose="02020603050405020304" pitchFamily="18" charset="0"/>
                <a:cs typeface="Times New Roman" panose="02020603050405020304" pitchFamily="18" charset="0"/>
              </a:rPr>
              <a:t>Дарынды бала – бұл белгілі бір </a:t>
            </a:r>
            <a:r>
              <a:rPr lang="kk-KZ" altLang="en-US" sz="1700" b="1" i="1" dirty="0" smtClean="0">
                <a:solidFill>
                  <a:srgbClr val="0070C0"/>
                </a:solidFill>
                <a:latin typeface="Times New Roman" panose="02020603050405020304" pitchFamily="18" charset="0"/>
                <a:cs typeface="Times New Roman" panose="02020603050405020304" pitchFamily="18" charset="0"/>
              </a:rPr>
              <a:t>салада </a:t>
            </a:r>
            <a:r>
              <a:rPr lang="kk-KZ" altLang="en-US" sz="1700" b="1" i="1" dirty="0">
                <a:solidFill>
                  <a:srgbClr val="0070C0"/>
                </a:solidFill>
                <a:latin typeface="Times New Roman" panose="02020603050405020304" pitchFamily="18" charset="0"/>
                <a:cs typeface="Times New Roman" panose="02020603050405020304" pitchFamily="18" charset="0"/>
              </a:rPr>
              <a:t>жетістіктері айқын </a:t>
            </a:r>
            <a:r>
              <a:rPr lang="kk-KZ" altLang="en-US" sz="1700" b="1" i="1" dirty="0" smtClean="0">
                <a:solidFill>
                  <a:srgbClr val="0070C0"/>
                </a:solidFill>
                <a:latin typeface="Times New Roman" panose="02020603050405020304" pitchFamily="18" charset="0"/>
                <a:cs typeface="Times New Roman" panose="02020603050405020304" pitchFamily="18" charset="0"/>
              </a:rPr>
              <a:t>көрінетін </a:t>
            </a:r>
            <a:r>
              <a:rPr lang="kk-KZ" altLang="en-US" sz="1700" b="1" i="1" dirty="0">
                <a:solidFill>
                  <a:srgbClr val="0070C0"/>
                </a:solidFill>
                <a:latin typeface="Times New Roman" panose="02020603050405020304" pitchFamily="18" charset="0"/>
                <a:cs typeface="Times New Roman" panose="02020603050405020304" pitchFamily="18" charset="0"/>
              </a:rPr>
              <a:t>немесе </a:t>
            </a:r>
            <a:r>
              <a:rPr lang="kk-KZ" altLang="en-US" sz="1700" b="1" i="1" dirty="0" smtClean="0">
                <a:solidFill>
                  <a:srgbClr val="0070C0"/>
                </a:solidFill>
                <a:latin typeface="Times New Roman" panose="02020603050405020304" pitchFamily="18" charset="0"/>
                <a:cs typeface="Times New Roman" panose="02020603050405020304" pitchFamily="18" charset="0"/>
              </a:rPr>
              <a:t>сондай жетістіктер </a:t>
            </a:r>
            <a:r>
              <a:rPr lang="ru-RU" altLang="en-US" sz="1700" b="1" i="1" dirty="0" smtClean="0">
                <a:solidFill>
                  <a:srgbClr val="0070C0"/>
                </a:solidFill>
                <a:latin typeface="Times New Roman" panose="02020603050405020304" pitchFamily="18" charset="0"/>
                <a:cs typeface="Times New Roman" panose="02020603050405020304" pitchFamily="18" charset="0"/>
              </a:rPr>
              <a:t> </a:t>
            </a:r>
            <a:r>
              <a:rPr lang="kk-KZ" altLang="en-US" sz="1700" b="1" i="1" dirty="0" smtClean="0">
                <a:solidFill>
                  <a:srgbClr val="0070C0"/>
                </a:solidFill>
                <a:latin typeface="Times New Roman" panose="02020603050405020304" pitchFamily="18" charset="0"/>
                <a:cs typeface="Times New Roman" panose="02020603050405020304" pitchFamily="18" charset="0"/>
              </a:rPr>
              <a:t>әлеуеті мол бала»</a:t>
            </a:r>
            <a:r>
              <a:rPr lang="en-US" altLang="en-US" sz="1700" b="1" i="1" dirty="0" smtClean="0">
                <a:solidFill>
                  <a:srgbClr val="0070C0"/>
                </a:solidFill>
                <a:latin typeface="Times New Roman" panose="02020603050405020304" pitchFamily="18" charset="0"/>
                <a:cs typeface="Times New Roman" panose="02020603050405020304" pitchFamily="18" charset="0"/>
              </a:rPr>
              <a:t>                                      </a:t>
            </a:r>
            <a:r>
              <a:rPr lang="kk-KZ" altLang="en-US" sz="1700" b="1" i="1" dirty="0" smtClean="0">
                <a:solidFill>
                  <a:srgbClr val="0070C0"/>
                </a:solidFill>
                <a:latin typeface="Times New Roman" panose="02020603050405020304" pitchFamily="18" charset="0"/>
                <a:cs typeface="Times New Roman" panose="02020603050405020304" pitchFamily="18" charset="0"/>
              </a:rPr>
              <a:t>                </a:t>
            </a:r>
          </a:p>
          <a:p>
            <a:pPr algn="ctr">
              <a:buFont typeface="Wingdings" panose="05000000000000000000" pitchFamily="2" charset="2"/>
              <a:buNone/>
            </a:pPr>
            <a:r>
              <a:rPr lang="kk-KZ" altLang="en-US" sz="1700" b="1" i="1" dirty="0">
                <a:solidFill>
                  <a:srgbClr val="0070C0"/>
                </a:solidFill>
                <a:latin typeface="Times New Roman" panose="02020603050405020304" pitchFamily="18" charset="0"/>
                <a:cs typeface="Times New Roman" panose="02020603050405020304" pitchFamily="18" charset="0"/>
              </a:rPr>
              <a:t> </a:t>
            </a:r>
            <a:r>
              <a:rPr lang="kk-KZ" altLang="en-US" sz="1700" b="1" i="1" dirty="0" smtClean="0">
                <a:solidFill>
                  <a:srgbClr val="0070C0"/>
                </a:solidFill>
                <a:latin typeface="Times New Roman" panose="02020603050405020304" pitchFamily="18" charset="0"/>
                <a:cs typeface="Times New Roman" panose="02020603050405020304" pitchFamily="18" charset="0"/>
              </a:rPr>
              <a:t>                                Н.С.Лейтис</a:t>
            </a:r>
            <a:endParaRPr lang="kk-KZ" altLang="en-US" sz="1700" b="1" i="1" dirty="0">
              <a:solidFill>
                <a:srgbClr val="0070C0"/>
              </a:solidFill>
              <a:latin typeface="Times New Roman" panose="02020603050405020304" pitchFamily="18" charset="0"/>
              <a:cs typeface="Times New Roman" panose="02020603050405020304" pitchFamily="18" charset="0"/>
            </a:endParaRPr>
          </a:p>
        </p:txBody>
      </p:sp>
      <p:sp>
        <p:nvSpPr>
          <p:cNvPr id="7" name="Text Box 8"/>
          <p:cNvSpPr txBox="1">
            <a:spLocks noChangeArrowheads="1"/>
          </p:cNvSpPr>
          <p:nvPr/>
        </p:nvSpPr>
        <p:spPr bwMode="auto">
          <a:xfrm>
            <a:off x="391885" y="768075"/>
            <a:ext cx="35400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kk-KZ" altLang="ru-RU" sz="1800" b="1" i="1" dirty="0">
                <a:solidFill>
                  <a:srgbClr val="800000"/>
                </a:solidFill>
                <a:latin typeface="Times New Roman" panose="02020603050405020304" pitchFamily="18" charset="0"/>
                <a:cs typeface="Times New Roman" panose="02020603050405020304" pitchFamily="18" charset="0"/>
              </a:rPr>
              <a:t>Дарынды оқушылармен жұмыс</a:t>
            </a:r>
            <a:endParaRPr lang="ru-RU" altLang="ru-RU" sz="1800" b="1" i="1" dirty="0">
              <a:solidFill>
                <a:srgbClr val="800000"/>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rcRect l="26863" t="6280" r="34007" b="17877"/>
          <a:stretch/>
        </p:blipFill>
        <p:spPr>
          <a:xfrm>
            <a:off x="497604" y="2827654"/>
            <a:ext cx="1540065" cy="1679032"/>
          </a:xfrm>
          <a:prstGeom prst="ellipse">
            <a:avLst/>
          </a:prstGeom>
          <a:ln w="63500" cap="rnd">
            <a:noFill/>
          </a:ln>
          <a:effectLst/>
        </p:spPr>
      </p:pic>
      <p:pic>
        <p:nvPicPr>
          <p:cNvPr id="9" name="Рисунок 8"/>
          <p:cNvPicPr>
            <a:picLocks noChangeAspect="1"/>
          </p:cNvPicPr>
          <p:nvPr/>
        </p:nvPicPr>
        <p:blipFill rotWithShape="1">
          <a:blip r:embed="rId6" cstate="print">
            <a:extLst>
              <a:ext uri="{BEBA8EAE-BF5A-486C-A8C5-ECC9F3942E4B}">
                <a14:imgProps xmlns:a14="http://schemas.microsoft.com/office/drawing/2010/main">
                  <a14:imgLayer r:embed="rId7">
                    <a14:imgEffect>
                      <a14:sharpenSoften amount="50000"/>
                    </a14:imgEffect>
                    <a14:imgEffect>
                      <a14:brightnessContrast bright="-20000" contrast="20000"/>
                    </a14:imgEffect>
                  </a14:imgLayer>
                </a14:imgProps>
              </a:ext>
              <a:ext uri="{28A0092B-C50C-407E-A947-70E740481C1C}">
                <a14:useLocalDpi xmlns:a14="http://schemas.microsoft.com/office/drawing/2010/main" val="0"/>
              </a:ext>
            </a:extLst>
          </a:blip>
          <a:srcRect l="15969" r="8603" b="39429"/>
          <a:stretch/>
        </p:blipFill>
        <p:spPr>
          <a:xfrm>
            <a:off x="2448166" y="2907122"/>
            <a:ext cx="1493933" cy="1599564"/>
          </a:xfrm>
          <a:prstGeom prst="ellipse">
            <a:avLst/>
          </a:prstGeom>
          <a:ln w="63500" cap="rnd">
            <a:noFill/>
          </a:ln>
          <a:effectLst/>
        </p:spPr>
      </p:pic>
      <p:sp>
        <p:nvSpPr>
          <p:cNvPr id="10" name="Text Box 8"/>
          <p:cNvSpPr txBox="1">
            <a:spLocks noChangeArrowheads="1"/>
          </p:cNvSpPr>
          <p:nvPr/>
        </p:nvSpPr>
        <p:spPr bwMode="auto">
          <a:xfrm>
            <a:off x="487426" y="4612098"/>
            <a:ext cx="155024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kk-KZ" altLang="ru-RU" sz="1600" b="1" i="1" dirty="0" smtClean="0">
                <a:solidFill>
                  <a:srgbClr val="800000"/>
                </a:solidFill>
                <a:latin typeface="Times New Roman" panose="02020603050405020304" pitchFamily="18" charset="0"/>
                <a:cs typeface="Times New Roman" panose="02020603050405020304" pitchFamily="18" charset="0"/>
              </a:rPr>
              <a:t>Майбасар Мади </a:t>
            </a:r>
          </a:p>
          <a:p>
            <a:pPr algn="ctr" eaLnBrk="1" hangingPunct="1">
              <a:spcBef>
                <a:spcPct val="0"/>
              </a:spcBef>
              <a:buFontTx/>
              <a:buNone/>
            </a:pPr>
            <a:r>
              <a:rPr lang="kk-KZ" altLang="ru-RU" sz="1600" b="1" i="1" dirty="0">
                <a:solidFill>
                  <a:srgbClr val="800000"/>
                </a:solidFill>
                <a:latin typeface="Times New Roman" panose="02020603050405020304" pitchFamily="18" charset="0"/>
                <a:cs typeface="Times New Roman" panose="02020603050405020304" pitchFamily="18" charset="0"/>
              </a:rPr>
              <a:t>9</a:t>
            </a:r>
            <a:r>
              <a:rPr lang="kk-KZ" altLang="ru-RU" sz="1600" b="1" i="1" dirty="0" smtClean="0">
                <a:solidFill>
                  <a:srgbClr val="800000"/>
                </a:solidFill>
                <a:latin typeface="Times New Roman" panose="02020603050405020304" pitchFamily="18" charset="0"/>
                <a:cs typeface="Times New Roman" panose="02020603050405020304" pitchFamily="18" charset="0"/>
              </a:rPr>
              <a:t> сынып оқушысы</a:t>
            </a:r>
            <a:endParaRPr lang="ru-RU" altLang="ru-RU" sz="1600" b="1" i="1" dirty="0">
              <a:solidFill>
                <a:srgbClr val="800000"/>
              </a:solidFill>
              <a:latin typeface="Times New Roman" panose="02020603050405020304" pitchFamily="18" charset="0"/>
              <a:cs typeface="Times New Roman" panose="02020603050405020304" pitchFamily="18" charset="0"/>
            </a:endParaRPr>
          </a:p>
        </p:txBody>
      </p:sp>
      <p:pic>
        <p:nvPicPr>
          <p:cNvPr id="66" name="Рисунок 65"/>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6043693" y="4307504"/>
            <a:ext cx="1999640" cy="1999640"/>
          </a:xfrm>
          <a:prstGeom prst="rect">
            <a:avLst/>
          </a:prstGeom>
        </p:spPr>
      </p:pic>
      <p:sp>
        <p:nvSpPr>
          <p:cNvPr id="11" name="Text Box 8"/>
          <p:cNvSpPr txBox="1">
            <a:spLocks noChangeArrowheads="1"/>
          </p:cNvSpPr>
          <p:nvPr/>
        </p:nvSpPr>
        <p:spPr bwMode="auto">
          <a:xfrm>
            <a:off x="2333905" y="4612098"/>
            <a:ext cx="155024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kk-KZ" altLang="ru-RU" sz="1600" b="1" i="1" dirty="0" smtClean="0">
                <a:solidFill>
                  <a:srgbClr val="800000"/>
                </a:solidFill>
                <a:latin typeface="Times New Roman" panose="02020603050405020304" pitchFamily="18" charset="0"/>
                <a:cs typeface="Times New Roman" panose="02020603050405020304" pitchFamily="18" charset="0"/>
              </a:rPr>
              <a:t>Аманбеков Заманбек </a:t>
            </a:r>
          </a:p>
          <a:p>
            <a:pPr algn="ctr" eaLnBrk="1" hangingPunct="1">
              <a:spcBef>
                <a:spcPct val="0"/>
              </a:spcBef>
              <a:buFontTx/>
              <a:buNone/>
            </a:pPr>
            <a:r>
              <a:rPr lang="kk-KZ" altLang="ru-RU" sz="1600" b="1" i="1" dirty="0">
                <a:solidFill>
                  <a:srgbClr val="800000"/>
                </a:solidFill>
                <a:latin typeface="Times New Roman" panose="02020603050405020304" pitchFamily="18" charset="0"/>
                <a:cs typeface="Times New Roman" panose="02020603050405020304" pitchFamily="18" charset="0"/>
              </a:rPr>
              <a:t>8</a:t>
            </a:r>
            <a:r>
              <a:rPr lang="kk-KZ" altLang="ru-RU" sz="1600" b="1" i="1" dirty="0" smtClean="0">
                <a:solidFill>
                  <a:srgbClr val="800000"/>
                </a:solidFill>
                <a:latin typeface="Times New Roman" panose="02020603050405020304" pitchFamily="18" charset="0"/>
                <a:cs typeface="Times New Roman" panose="02020603050405020304" pitchFamily="18" charset="0"/>
              </a:rPr>
              <a:t> сынып оқушысы</a:t>
            </a:r>
            <a:endParaRPr lang="ru-RU" altLang="ru-RU" sz="1600" b="1" i="1" dirty="0">
              <a:solidFill>
                <a:srgbClr val="800000"/>
              </a:solidFill>
              <a:latin typeface="Times New Roman" panose="02020603050405020304" pitchFamily="18" charset="0"/>
              <a:cs typeface="Times New Roman" panose="02020603050405020304" pitchFamily="18" charset="0"/>
            </a:endParaRPr>
          </a:p>
        </p:txBody>
      </p:sp>
      <p:pic>
        <p:nvPicPr>
          <p:cNvPr id="65" name="Рисунок 64"/>
          <p:cNvPicPr>
            <a:picLocks noChangeAspect="1"/>
          </p:cNvPicPr>
          <p:nvPr/>
        </p:nvPicPr>
        <p:blipFill>
          <a:blip r:embed="rId10"/>
          <a:stretch>
            <a:fillRect/>
          </a:stretch>
        </p:blipFill>
        <p:spPr>
          <a:xfrm>
            <a:off x="5086595" y="813627"/>
            <a:ext cx="3671029" cy="3448325"/>
          </a:xfrm>
          <a:prstGeom prst="rect">
            <a:avLst/>
          </a:prstGeom>
        </p:spPr>
      </p:pic>
      <p:pic>
        <p:nvPicPr>
          <p:cNvPr id="3"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948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9"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487425"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Картинки по запросу рамка золото png"/>
          <p:cNvPicPr>
            <a:picLocks noChangeAspect="1" noChangeArrowheads="1"/>
          </p:cNvPicPr>
          <p:nvPr/>
        </p:nvPicPr>
        <p:blipFill rotWithShape="1">
          <a:blip r:embed="rId2">
            <a:duotone>
              <a:schemeClr val="accent4">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sp>
        <p:nvSpPr>
          <p:cNvPr id="23" name="Text Box 8"/>
          <p:cNvSpPr txBox="1">
            <a:spLocks noChangeArrowheads="1"/>
          </p:cNvSpPr>
          <p:nvPr/>
        </p:nvSpPr>
        <p:spPr bwMode="auto">
          <a:xfrm>
            <a:off x="391885" y="830263"/>
            <a:ext cx="35400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kk-KZ" altLang="ru-RU" sz="1800" b="1" i="1" dirty="0" smtClean="0">
                <a:solidFill>
                  <a:srgbClr val="800000"/>
                </a:solidFill>
                <a:latin typeface="Times New Roman" panose="02020603050405020304" pitchFamily="18" charset="0"/>
                <a:cs typeface="Times New Roman" panose="02020603050405020304" pitchFamily="18" charset="0"/>
              </a:rPr>
              <a:t>Үлгерімі төмен оқушымен жұмыс</a:t>
            </a:r>
            <a:endParaRPr lang="ru-RU" altLang="ru-RU" sz="1800" b="1" i="1" dirty="0">
              <a:solidFill>
                <a:srgbClr val="800000"/>
              </a:solidFill>
              <a:latin typeface="Times New Roman" panose="02020603050405020304" pitchFamily="18" charset="0"/>
              <a:cs typeface="Times New Roman" panose="02020603050405020304" pitchFamily="18" charset="0"/>
            </a:endParaRPr>
          </a:p>
        </p:txBody>
      </p:sp>
      <p:pic>
        <p:nvPicPr>
          <p:cNvPr id="54" name="Рисунок 53"/>
          <p:cNvPicPr>
            <a:picLocks noChangeAspect="1"/>
          </p:cNvPicPr>
          <p:nvPr/>
        </p:nvPicPr>
        <p:blipFill>
          <a:blip r:embed="rId4"/>
          <a:stretch>
            <a:fillRect/>
          </a:stretch>
        </p:blipFill>
        <p:spPr>
          <a:xfrm>
            <a:off x="5210042" y="1192198"/>
            <a:ext cx="3481118" cy="4078577"/>
          </a:xfrm>
          <a:prstGeom prst="rect">
            <a:avLst/>
          </a:prstGeom>
        </p:spPr>
      </p:pic>
      <p:sp>
        <p:nvSpPr>
          <p:cNvPr id="55" name="Прямоугольник 54"/>
          <p:cNvSpPr/>
          <p:nvPr/>
        </p:nvSpPr>
        <p:spPr>
          <a:xfrm>
            <a:off x="564359" y="1802237"/>
            <a:ext cx="3290625" cy="2308324"/>
          </a:xfrm>
          <a:prstGeom prst="rect">
            <a:avLst/>
          </a:prstGeom>
        </p:spPr>
        <p:txBody>
          <a:bodyPr wrap="square">
            <a:spAutoFit/>
          </a:bodyPr>
          <a:lstStyle/>
          <a:p>
            <a:pPr algn="ctr"/>
            <a:r>
              <a:rPr lang="kk-KZ" b="1" i="1" dirty="0" smtClean="0">
                <a:solidFill>
                  <a:srgbClr val="0070C0"/>
                </a:solidFill>
                <a:latin typeface="Times New Roman" panose="02020603050405020304" pitchFamily="18" charset="0"/>
                <a:cs typeface="Times New Roman" panose="02020603050405020304" pitchFamily="18" charset="0"/>
              </a:rPr>
              <a:t>Адамның адамшылығы – ақыл, ғылым, жақсы ата, жақсы ана, жақсы құрбы, жақсы ұстаздан болады.Адам баласы адам баласынан ақыл, ғылым, ар, мінез деген нәрселермен озады.                                                                     </a:t>
            </a:r>
          </a:p>
          <a:p>
            <a:pPr algn="ctr"/>
            <a:r>
              <a:rPr lang="kk-KZ" b="1" i="1" dirty="0" smtClean="0">
                <a:solidFill>
                  <a:srgbClr val="0070C0"/>
                </a:solidFill>
                <a:latin typeface="Times New Roman" panose="02020603050405020304" pitchFamily="18" charset="0"/>
                <a:cs typeface="Times New Roman" panose="02020603050405020304" pitchFamily="18" charset="0"/>
              </a:rPr>
              <a:t>                                         Абай </a:t>
            </a:r>
            <a:endParaRPr lang="kk-KZ" b="1" i="1" dirty="0">
              <a:solidFill>
                <a:srgbClr val="0070C0"/>
              </a:solidFill>
              <a:latin typeface="Times New Roman" panose="02020603050405020304" pitchFamily="18" charset="0"/>
              <a:cs typeface="Times New Roman" panose="02020603050405020304" pitchFamily="18" charset="0"/>
            </a:endParaRPr>
          </a:p>
        </p:txBody>
      </p:sp>
      <p:pic>
        <p:nvPicPr>
          <p:cNvPr id="56" name="Рисунок 5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0868" y="4097414"/>
            <a:ext cx="3317966" cy="1999238"/>
          </a:xfrm>
          <a:prstGeom prst="rect">
            <a:avLst/>
          </a:prstGeom>
        </p:spPr>
      </p:pic>
    </p:spTree>
    <p:extLst>
      <p:ext uri="{BB962C8B-B14F-4D97-AF65-F5344CB8AC3E}">
        <p14:creationId xmlns:p14="http://schemas.microsoft.com/office/powerpoint/2010/main" val="2693774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8"/>
          <p:cNvSpPr txBox="1">
            <a:spLocks noChangeArrowheads="1"/>
          </p:cNvSpPr>
          <p:nvPr/>
        </p:nvSpPr>
        <p:spPr bwMode="auto">
          <a:xfrm>
            <a:off x="497604" y="646073"/>
            <a:ext cx="356616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kk-KZ" altLang="ru-RU" sz="2000" b="1" i="1" dirty="0">
                <a:solidFill>
                  <a:srgbClr val="800000"/>
                </a:solidFill>
                <a:latin typeface="Times New Roman" panose="02020603050405020304" pitchFamily="18" charset="0"/>
                <a:cs typeface="Times New Roman" panose="02020603050405020304" pitchFamily="18" charset="0"/>
              </a:rPr>
              <a:t>Фотогалерея</a:t>
            </a:r>
            <a:endParaRPr lang="ru-RU" altLang="ru-RU" sz="2000" b="1" i="1" dirty="0">
              <a:solidFill>
                <a:srgbClr val="800000"/>
              </a:solidFill>
              <a:latin typeface="Times New Roman" panose="02020603050405020304" pitchFamily="18" charset="0"/>
              <a:cs typeface="Times New Roman" panose="02020603050405020304" pitchFamily="18" charset="0"/>
            </a:endParaRPr>
          </a:p>
        </p:txBody>
      </p:sp>
      <p:pic>
        <p:nvPicPr>
          <p:cNvPr id="5" name="Рисунок 10"/>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7339" y="1083142"/>
            <a:ext cx="1424387" cy="1446699"/>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Рисунок 1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5712" y="2942468"/>
            <a:ext cx="2044953" cy="1412089"/>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1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4878" y="4601612"/>
            <a:ext cx="1576848" cy="1145768"/>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14"/>
          <p:cNvPicPr>
            <a:picLocks noChangeAspect="1"/>
          </p:cNvPicPr>
          <p:nvPr/>
        </p:nvPicPr>
        <p:blipFill rotWithShape="1">
          <a:blip r:embed="rId5">
            <a:extLst>
              <a:ext uri="{28A0092B-C50C-407E-A947-70E740481C1C}">
                <a14:useLocalDpi xmlns:a14="http://schemas.microsoft.com/office/drawing/2010/main" val="0"/>
              </a:ext>
            </a:extLst>
          </a:blip>
          <a:srcRect t="32322"/>
          <a:stretch/>
        </p:blipFill>
        <p:spPr bwMode="auto">
          <a:xfrm>
            <a:off x="5627781" y="1075242"/>
            <a:ext cx="2533608" cy="1178719"/>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Рисунок 16"/>
          <p:cNvPicPr>
            <a:picLocks noChangeAspect="1"/>
          </p:cNvPicPr>
          <p:nvPr/>
        </p:nvPicPr>
        <p:blipFill rotWithShape="1">
          <a:blip r:embed="rId6" cstate="print">
            <a:extLst>
              <a:ext uri="{28A0092B-C50C-407E-A947-70E740481C1C}">
                <a14:useLocalDpi xmlns:a14="http://schemas.microsoft.com/office/drawing/2010/main" val="0"/>
              </a:ext>
            </a:extLst>
          </a:blip>
          <a:srcRect l="15974" t="-289" r="11001" b="289"/>
          <a:stretch/>
        </p:blipFill>
        <p:spPr bwMode="auto">
          <a:xfrm>
            <a:off x="5199863" y="4398263"/>
            <a:ext cx="1671584" cy="1343090"/>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Рисунок 17"/>
          <p:cNvPicPr>
            <a:picLocks noChangeAspect="1"/>
          </p:cNvPicPr>
          <p:nvPr/>
        </p:nvPicPr>
        <p:blipFill rotWithShape="1">
          <a:blip r:embed="rId7" cstate="print">
            <a:extLst>
              <a:ext uri="{28A0092B-C50C-407E-A947-70E740481C1C}">
                <a14:useLocalDpi xmlns:a14="http://schemas.microsoft.com/office/drawing/2010/main" val="0"/>
              </a:ext>
            </a:extLst>
          </a:blip>
          <a:srcRect l="19954" t="-270" r="23984" b="7334"/>
          <a:stretch/>
        </p:blipFill>
        <p:spPr bwMode="auto">
          <a:xfrm>
            <a:off x="2657168" y="1077401"/>
            <a:ext cx="1190875" cy="1458182"/>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Рисунок 18"/>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27781" y="2633686"/>
            <a:ext cx="2545789" cy="1355793"/>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Рисунок 19"/>
          <p:cNvPicPr>
            <a:picLocks noChangeAspect="1"/>
          </p:cNvPicPr>
          <p:nvPr/>
        </p:nvPicPr>
        <p:blipFill rotWithShape="1">
          <a:blip r:embed="rId9">
            <a:extLst>
              <a:ext uri="{28A0092B-C50C-407E-A947-70E740481C1C}">
                <a14:useLocalDpi xmlns:a14="http://schemas.microsoft.com/office/drawing/2010/main" val="0"/>
              </a:ext>
            </a:extLst>
          </a:blip>
          <a:srcRect l="4601" r="21573"/>
          <a:stretch/>
        </p:blipFill>
        <p:spPr bwMode="auto">
          <a:xfrm>
            <a:off x="7010551" y="4398263"/>
            <a:ext cx="1633807" cy="1346821"/>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Рисунок 6"/>
          <p:cNvPicPr>
            <a:picLocks noChangeAspect="1"/>
          </p:cNvPicPr>
          <p:nvPr/>
        </p:nvPicPr>
        <p:blipFill rotWithShape="1">
          <a:blip r:embed="rId10" cstate="print">
            <a:extLst>
              <a:ext uri="{28A0092B-C50C-407E-A947-70E740481C1C}">
                <a14:useLocalDpi xmlns:a14="http://schemas.microsoft.com/office/drawing/2010/main" val="0"/>
              </a:ext>
            </a:extLst>
          </a:blip>
          <a:srcRect l="11111" r="8382"/>
          <a:stretch/>
        </p:blipFill>
        <p:spPr bwMode="auto">
          <a:xfrm>
            <a:off x="2326342" y="4601612"/>
            <a:ext cx="1521702" cy="1139741"/>
          </a:xfrm>
          <a:prstGeom prst="roundRect">
            <a:avLst>
              <a:gd name="adj" fmla="val 16667"/>
            </a:avLst>
          </a:prstGeom>
          <a:ln>
            <a:noFill/>
          </a:ln>
          <a:effectLst>
            <a:outerShdw blurRad="76200" dist="38100" dir="7800000" algn="tl" rotWithShape="0">
              <a:srgbClr val="000000">
                <a:alpha val="4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Картинки по запросу рамка золото png"/>
          <p:cNvPicPr>
            <a:picLocks noChangeAspect="1" noChangeArrowheads="1"/>
          </p:cNvPicPr>
          <p:nvPr/>
        </p:nvPicPr>
        <p:blipFill rotWithShape="1">
          <a:blip r:embed="rId11">
            <a:duotone>
              <a:schemeClr val="accent4">
                <a:shade val="45000"/>
                <a:satMod val="135000"/>
              </a:schemeClr>
              <a:prstClr val="white"/>
            </a:duotone>
            <a:extLst>
              <a:ext uri="{BEBA8EAE-BF5A-486C-A8C5-ECC9F3942E4B}">
                <a14:imgProps xmlns:a14="http://schemas.microsoft.com/office/drawing/2010/main">
                  <a14:imgLayer r:embed="rId12">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199863" y="385354"/>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Картинки по запросу рамка золото png"/>
          <p:cNvPicPr>
            <a:picLocks noChangeAspect="1" noChangeArrowheads="1"/>
          </p:cNvPicPr>
          <p:nvPr/>
        </p:nvPicPr>
        <p:blipFill rotWithShape="1">
          <a:blip r:embed="rId11">
            <a:duotone>
              <a:schemeClr val="accent4">
                <a:shade val="45000"/>
                <a:satMod val="135000"/>
              </a:schemeClr>
              <a:prstClr val="white"/>
            </a:duotone>
            <a:extLst>
              <a:ext uri="{BEBA8EAE-BF5A-486C-A8C5-ECC9F3942E4B}">
                <a14:imgProps xmlns:a14="http://schemas.microsoft.com/office/drawing/2010/main">
                  <a14:imgLayer r:embed="rId12">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5210042"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Картинки по запросу рамка золото png"/>
          <p:cNvPicPr>
            <a:picLocks noChangeAspect="1" noChangeArrowheads="1"/>
          </p:cNvPicPr>
          <p:nvPr/>
        </p:nvPicPr>
        <p:blipFill rotWithShape="1">
          <a:blip r:embed="rId11">
            <a:duotone>
              <a:schemeClr val="accent4">
                <a:shade val="45000"/>
                <a:satMod val="135000"/>
              </a:schemeClr>
              <a:prstClr val="white"/>
            </a:duotone>
            <a:extLst>
              <a:ext uri="{BEBA8EAE-BF5A-486C-A8C5-ECC9F3942E4B}">
                <a14:imgProps xmlns:a14="http://schemas.microsoft.com/office/drawing/2010/main">
                  <a14:imgLayer r:embed="rId12">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a:off x="574760" y="385353"/>
            <a:ext cx="3444495" cy="38272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Картинки по запросу рамка золото png"/>
          <p:cNvPicPr>
            <a:picLocks noChangeAspect="1" noChangeArrowheads="1"/>
          </p:cNvPicPr>
          <p:nvPr/>
        </p:nvPicPr>
        <p:blipFill rotWithShape="1">
          <a:blip r:embed="rId11">
            <a:duotone>
              <a:schemeClr val="accent4">
                <a:shade val="45000"/>
                <a:satMod val="135000"/>
              </a:schemeClr>
              <a:prstClr val="white"/>
            </a:duotone>
            <a:extLst>
              <a:ext uri="{BEBA8EAE-BF5A-486C-A8C5-ECC9F3942E4B}">
                <a14:imgProps xmlns:a14="http://schemas.microsoft.com/office/drawing/2010/main">
                  <a14:imgLayer r:embed="rId12">
                    <a14:imgEffect>
                      <a14:sharpenSoften amount="50000"/>
                    </a14:imgEffect>
                  </a14:imgLayer>
                </a14:imgProps>
              </a:ext>
              <a:ext uri="{28A0092B-C50C-407E-A947-70E740481C1C}">
                <a14:useLocalDpi xmlns:a14="http://schemas.microsoft.com/office/drawing/2010/main" val="0"/>
              </a:ext>
            </a:extLst>
          </a:blip>
          <a:srcRect t="39608" b="38170"/>
          <a:stretch/>
        </p:blipFill>
        <p:spPr bwMode="auto">
          <a:xfrm flipV="1">
            <a:off x="497604" y="6005773"/>
            <a:ext cx="3444495" cy="404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91571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1824</TotalTime>
  <Words>666</Words>
  <Application>Microsoft Office PowerPoint</Application>
  <PresentationFormat>Экран (4:3)</PresentationFormat>
  <Paragraphs>102</Paragraphs>
  <Slides>15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Calibri</vt:lpstr>
      <vt:lpstr>Calibri Light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Аскар Садыков</dc:creator>
  <cp:lastModifiedBy>sadyk.1972@mail.ru</cp:lastModifiedBy>
  <cp:revision>67</cp:revision>
  <dcterms:created xsi:type="dcterms:W3CDTF">2016-12-23T10:00:52Z</dcterms:created>
  <dcterms:modified xsi:type="dcterms:W3CDTF">2018-03-10T17:11:48Z</dcterms:modified>
</cp:coreProperties>
</file>