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8" r:id="rId3"/>
    <p:sldId id="259" r:id="rId4"/>
    <p:sldId id="261" r:id="rId5"/>
    <p:sldId id="276" r:id="rId6"/>
    <p:sldId id="262" r:id="rId7"/>
    <p:sldId id="266" r:id="rId8"/>
    <p:sldId id="264" r:id="rId9"/>
    <p:sldId id="263" r:id="rId10"/>
    <p:sldId id="265" r:id="rId11"/>
    <p:sldId id="286" r:id="rId12"/>
    <p:sldId id="287" r:id="rId13"/>
    <p:sldId id="288" r:id="rId14"/>
    <p:sldId id="268" r:id="rId15"/>
    <p:sldId id="280" r:id="rId16"/>
    <p:sldId id="269" r:id="rId17"/>
    <p:sldId id="310" r:id="rId18"/>
    <p:sldId id="271" r:id="rId19"/>
    <p:sldId id="304" r:id="rId20"/>
    <p:sldId id="272" r:id="rId21"/>
    <p:sldId id="281" r:id="rId22"/>
    <p:sldId id="289" r:id="rId23"/>
    <p:sldId id="290" r:id="rId24"/>
    <p:sldId id="291" r:id="rId25"/>
    <p:sldId id="292" r:id="rId26"/>
    <p:sldId id="293" r:id="rId27"/>
    <p:sldId id="305" r:id="rId28"/>
    <p:sldId id="306" r:id="rId29"/>
    <p:sldId id="308" r:id="rId30"/>
    <p:sldId id="273" r:id="rId31"/>
    <p:sldId id="277" r:id="rId32"/>
    <p:sldId id="283" r:id="rId33"/>
    <p:sldId id="285" r:id="rId34"/>
    <p:sldId id="274" r:id="rId35"/>
    <p:sldId id="275" r:id="rId36"/>
    <p:sldId id="278" r:id="rId37"/>
    <p:sldId id="282" r:id="rId38"/>
    <p:sldId id="309" r:id="rId39"/>
    <p:sldId id="294" r:id="rId40"/>
    <p:sldId id="295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2017-2018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5"/>
                <c:pt idx="0">
                  <c:v>Үлгерім</c:v>
                </c:pt>
                <c:pt idx="2">
                  <c:v>Білім сапасы</c:v>
                </c:pt>
                <c:pt idx="4">
                  <c:v>Орта балл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100</c:v>
                </c:pt>
                <c:pt idx="2">
                  <c:v>100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AC-42BE-ADA1-C8E2E44772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4752000"/>
        <c:axId val="74753536"/>
        <c:axId val="0"/>
      </c:bar3DChart>
      <c:catAx>
        <c:axId val="74752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74753536"/>
        <c:crosses val="autoZero"/>
        <c:auto val="1"/>
        <c:lblAlgn val="ctr"/>
        <c:lblOffset val="100"/>
        <c:noMultiLvlLbl val="0"/>
      </c:catAx>
      <c:valAx>
        <c:axId val="74753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475200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b="1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Қазақ тілі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58-4566-87B6-8CF932B1FB8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7958-4566-87B6-8CF932B1FB8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Қазақ әдебиеті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8-4566-87B6-8CF932B1FB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5430912"/>
        <c:axId val="75444992"/>
        <c:axId val="0"/>
      </c:bar3DChart>
      <c:catAx>
        <c:axId val="754309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5444992"/>
        <c:crosses val="autoZero"/>
        <c:auto val="1"/>
        <c:lblAlgn val="ctr"/>
        <c:lblOffset val="100"/>
        <c:noMultiLvlLbl val="0"/>
      </c:catAx>
      <c:valAx>
        <c:axId val="75444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5430912"/>
        <c:crosses val="autoZero"/>
        <c:crossBetween val="between"/>
      </c:valAx>
    </c:plotArea>
    <c:legend>
      <c:legendPos val="r"/>
      <c:legendEntry>
        <c:idx val="1"/>
        <c:delete val="1"/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Қазақ тілі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70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530-4ABE-8AA0-82769912E47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58-4566-87B6-8CF932B1FB8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7958-4566-87B6-8CF932B1FB8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Қазақ әдебиеті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80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530-4ABE-8AA0-82769912E47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2"/>
                <c:pt idx="1">
                  <c:v>2017-2018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8-4566-87B6-8CF932B1FB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5430912"/>
        <c:axId val="75444992"/>
        <c:axId val="0"/>
      </c:bar3DChart>
      <c:catAx>
        <c:axId val="7543091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75444992"/>
        <c:crosses val="autoZero"/>
        <c:auto val="1"/>
        <c:lblAlgn val="ctr"/>
        <c:lblOffset val="100"/>
        <c:noMultiLvlLbl val="0"/>
      </c:catAx>
      <c:valAx>
        <c:axId val="75444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5430912"/>
        <c:crosses val="autoZero"/>
        <c:crossBetween val="between"/>
      </c:valAx>
    </c:plotArea>
    <c:legend>
      <c:legendPos val="r"/>
      <c:legendEntry>
        <c:idx val="1"/>
        <c:delete val="1"/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6F711-286D-40F3-9099-6E1EA483B8D1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0E1A1-C344-46AF-A417-C25899706B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42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48FC65-809B-44C3-B88C-7C012A85DC1B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48FC65-809B-44C3-B88C-7C012A85DC1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82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8"/>
          <p:cNvSpPr>
            <a:spLocks noChangeArrowheads="1"/>
          </p:cNvSpPr>
          <p:nvPr/>
        </p:nvSpPr>
        <p:spPr bwMode="auto">
          <a:xfrm>
            <a:off x="228057" y="805894"/>
            <a:ext cx="1763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272" tIns="43637" rIns="87272" bIns="43637" anchor="ctr">
            <a:spAutoFit/>
          </a:bodyPr>
          <a:lstStyle/>
          <a:p>
            <a:endParaRPr lang="ru-RU"/>
          </a:p>
        </p:txBody>
      </p:sp>
      <p:sp>
        <p:nvSpPr>
          <p:cNvPr id="14338" name="Rectangle 10"/>
          <p:cNvSpPr>
            <a:spLocks noChangeArrowheads="1"/>
          </p:cNvSpPr>
          <p:nvPr/>
        </p:nvSpPr>
        <p:spPr bwMode="auto">
          <a:xfrm>
            <a:off x="228057" y="805620"/>
            <a:ext cx="176313" cy="642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272" tIns="43637" rIns="87272" bIns="43637" anchor="ctr">
            <a:spAutoFit/>
          </a:bodyPr>
          <a:lstStyle/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graphicFrame>
        <p:nvGraphicFramePr>
          <p:cNvPr id="6202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124253"/>
              </p:ext>
            </p:extLst>
          </p:nvPr>
        </p:nvGraphicFramePr>
        <p:xfrm>
          <a:off x="0" y="31920"/>
          <a:ext cx="9144000" cy="7000793"/>
        </p:xfrm>
        <a:graphic>
          <a:graphicData uri="http://schemas.openxmlformats.org/drawingml/2006/table">
            <a:tbl>
              <a:tblPr/>
              <a:tblGrid>
                <a:gridCol w="2196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8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2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0169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039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Олжаханова Балнур Кадирбекқызы</a:t>
                      </a: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087">
                <a:tc gridSpan="2">
                  <a:txBody>
                    <a:bodyPr/>
                    <a:lstStyle/>
                    <a:p>
                      <a:pPr marL="2742716" marR="0" lvl="6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r>
                        <a:rPr kumimoji="0" lang="kk-KZ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.08.1987 жыл</a:t>
                      </a:r>
                      <a:endParaRPr kumimoji="0" lang="kk-K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291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Аягөз аудандық білім бөлімінің «Жамбыл Жабаев атындағы жалпы білім беретін орта мектеп» коммуналдық мемлекеттік  мекемесі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</a:t>
                      </a:r>
                      <a:endParaRPr kumimoji="0" lang="kk-K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тілі мен әдебиеті пән  мұғалімі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3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Білімі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Біліктілік санаты</a:t>
                      </a:r>
                      <a:endParaRPr kumimoji="0" lang="kk-K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 - сарапшы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60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008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121933" marR="121933" marT="34285" marB="3428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356" name="Rectangle 75"/>
          <p:cNvSpPr>
            <a:spLocks noChangeArrowheads="1"/>
          </p:cNvSpPr>
          <p:nvPr/>
        </p:nvSpPr>
        <p:spPr bwMode="auto">
          <a:xfrm>
            <a:off x="228057" y="5579439"/>
            <a:ext cx="176313" cy="642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272" tIns="43637" rIns="87272" bIns="43637" anchor="ctr">
            <a:spAutoFit/>
          </a:bodyPr>
          <a:lstStyle/>
          <a:p>
            <a:r>
              <a:rPr lang="kk-KZ" sz="1100" dirty="0">
                <a:cs typeface="Times New Roman" pitchFamily="18" charset="0"/>
              </a:rPr>
              <a:t/>
            </a:r>
            <a:br>
              <a:rPr lang="kk-KZ" sz="1100" dirty="0">
                <a:cs typeface="Times New Roman" pitchFamily="18" charset="0"/>
              </a:rPr>
            </a:br>
            <a:endParaRPr lang="ru-RU" sz="600" dirty="0"/>
          </a:p>
          <a:p>
            <a:pPr eaLnBrk="0" hangingPunct="0"/>
            <a:endParaRPr lang="ru-RU" dirty="0"/>
          </a:p>
        </p:txBody>
      </p:sp>
      <p:pic>
        <p:nvPicPr>
          <p:cNvPr id="6" name="Picture 8" descr="SAM_0419"/>
          <p:cNvPicPr>
            <a:picLocks noChangeAspect="1" noChangeArrowheads="1"/>
          </p:cNvPicPr>
          <p:nvPr/>
        </p:nvPicPr>
        <p:blipFill>
          <a:blip r:embed="rId2" cstate="print"/>
          <a:srcRect l="17975" t="7283" r="5463" b="7283"/>
          <a:stretch>
            <a:fillRect/>
          </a:stretch>
        </p:blipFill>
        <p:spPr bwMode="auto">
          <a:xfrm>
            <a:off x="6852592" y="31921"/>
            <a:ext cx="2089151" cy="195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6396163"/>
      </p:ext>
    </p:extLst>
  </p:cSld>
  <p:clrMapOvr>
    <a:masterClrMapping/>
  </p:clrMapOvr>
  <p:transition spd="med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952134"/>
              </p:ext>
            </p:extLst>
          </p:nvPr>
        </p:nvGraphicFramePr>
        <p:xfrm>
          <a:off x="251520" y="1340768"/>
          <a:ext cx="8743585" cy="2016224"/>
        </p:xfrm>
        <a:graphic>
          <a:graphicData uri="http://schemas.openxmlformats.org/drawingml/2006/table">
            <a:tbl>
              <a:tblPr/>
              <a:tblGrid>
                <a:gridCol w="874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1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7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0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7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Білімі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Оқу бітірген жылы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Мамандығы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Диплом №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78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kk-KZ" sz="16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Жоғары</a:t>
                      </a:r>
                      <a:endParaRPr lang="ru-RU" sz="15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2010</a:t>
                      </a:r>
                      <a:r>
                        <a:rPr lang="kk-KZ" sz="1600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жыл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Қазақ тілі мен әдебиетінің мұғалімі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ЖБ-Б № 0102019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3851920" y="607756"/>
            <a:ext cx="1170150" cy="388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 anchor="ctr">
            <a:spAutoFit/>
          </a:bodyPr>
          <a:lstStyle/>
          <a:p>
            <a:pPr algn="ctr"/>
            <a:r>
              <a:rPr lang="kk-K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endParaRPr lang="kk-K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31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Мои сканированные изображения\бугинги\сканирование0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33264" y="-1233262"/>
            <a:ext cx="6858000" cy="932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95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1"/>
          <p:cNvSpPr>
            <a:spLocks noChangeArrowheads="1"/>
          </p:cNvSpPr>
          <p:nvPr/>
        </p:nvSpPr>
        <p:spPr bwMode="auto">
          <a:xfrm>
            <a:off x="3882731" y="28373"/>
            <a:ext cx="1378539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147" tIns="40074" rIns="80147" bIns="40074" anchor="ctr">
            <a:spAutoFit/>
          </a:bodyPr>
          <a:lstStyle/>
          <a:p>
            <a:pPr algn="just">
              <a:defRPr/>
            </a:pPr>
            <a:r>
              <a:rPr lang="kk-KZ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Еңбек өтілі</a:t>
            </a:r>
            <a:endParaRPr lang="kk-KZ" sz="25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450630"/>
              </p:ext>
            </p:extLst>
          </p:nvPr>
        </p:nvGraphicFramePr>
        <p:xfrm>
          <a:off x="200208" y="424710"/>
          <a:ext cx="8743585" cy="727987"/>
        </p:xfrm>
        <a:graphic>
          <a:graphicData uri="http://schemas.openxmlformats.org/drawingml/2006/table">
            <a:tbl>
              <a:tblPr/>
              <a:tblGrid>
                <a:gridCol w="985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9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1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7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Жалпы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Педагогикалық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Осы мекемеде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Осы қызметте</a:t>
                      </a:r>
                      <a:endParaRPr lang="ru-RU" sz="18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жыл</a:t>
                      </a:r>
                      <a:endParaRPr lang="ru-RU" sz="15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жыл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жыл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r>
                        <a:rPr lang="kk-KZ" sz="16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жыл</a:t>
                      </a:r>
                      <a:endParaRPr lang="ru-RU" sz="16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419" name="Rectangle 1"/>
          <p:cNvSpPr>
            <a:spLocks noChangeArrowheads="1"/>
          </p:cNvSpPr>
          <p:nvPr/>
        </p:nvSpPr>
        <p:spPr bwMode="auto">
          <a:xfrm>
            <a:off x="3882732" y="28373"/>
            <a:ext cx="1378539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pPr algn="just"/>
            <a:r>
              <a:rPr lang="kk-KZ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Еңбек өтілі</a:t>
            </a:r>
            <a:endParaRPr lang="kk-KZ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Picture 1" descr="C:\Users\User\Desktop\балнур\сканирование0013.jpg"/>
          <p:cNvPicPr>
            <a:picLocks noChangeAspect="1" noChangeArrowheads="1"/>
          </p:cNvPicPr>
          <p:nvPr/>
        </p:nvPicPr>
        <p:blipFill rotWithShape="1">
          <a:blip r:embed="rId2" cstate="print"/>
          <a:srcRect l="7046" t="50344" r="4330" b="1276"/>
          <a:stretch/>
        </p:blipFill>
        <p:spPr bwMode="auto">
          <a:xfrm rot="16200000">
            <a:off x="68042" y="1178426"/>
            <a:ext cx="2736304" cy="2815234"/>
          </a:xfrm>
          <a:prstGeom prst="rect">
            <a:avLst/>
          </a:prstGeom>
          <a:noFill/>
        </p:spPr>
      </p:pic>
      <p:pic>
        <p:nvPicPr>
          <p:cNvPr id="12290" name="Picture 2" descr="C:\Users\User\Desktop\балнур\сканирование0014.jpg"/>
          <p:cNvPicPr>
            <a:picLocks noChangeAspect="1" noChangeArrowheads="1"/>
          </p:cNvPicPr>
          <p:nvPr/>
        </p:nvPicPr>
        <p:blipFill>
          <a:blip r:embed="rId3" cstate="print"/>
          <a:srcRect l="8536" t="1376" r="3154"/>
          <a:stretch>
            <a:fillRect/>
          </a:stretch>
        </p:blipFill>
        <p:spPr bwMode="auto">
          <a:xfrm rot="16200000">
            <a:off x="2806081" y="1235191"/>
            <a:ext cx="2811761" cy="2736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C:\Users\User\Desktop\балнур\сканирование0015.jpg"/>
          <p:cNvPicPr>
            <a:picLocks noChangeAspect="1" noChangeArrowheads="1"/>
          </p:cNvPicPr>
          <p:nvPr/>
        </p:nvPicPr>
        <p:blipFill>
          <a:blip r:embed="rId4" cstate="print"/>
          <a:srcRect l="5703" t="23305" r="5673" b="1572"/>
          <a:stretch>
            <a:fillRect/>
          </a:stretch>
        </p:blipFill>
        <p:spPr bwMode="auto">
          <a:xfrm rot="16200000">
            <a:off x="5959641" y="848771"/>
            <a:ext cx="2780928" cy="3539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59" b="32150"/>
          <a:stretch/>
        </p:blipFill>
        <p:spPr>
          <a:xfrm rot="16200000">
            <a:off x="811919" y="3197310"/>
            <a:ext cx="2948164" cy="4571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009226"/>
            <a:ext cx="4548096" cy="2848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254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\сканирование0005.ti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44" t="5305" r="7014" b="24992"/>
          <a:stretch/>
        </p:blipFill>
        <p:spPr bwMode="auto">
          <a:xfrm rot="16200000">
            <a:off x="1128091" y="-1157909"/>
            <a:ext cx="6887818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38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445543" y="28373"/>
            <a:ext cx="4252916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 anchor="ctr">
            <a:spAutoFit/>
          </a:bodyPr>
          <a:lstStyle/>
          <a:p>
            <a:pPr algn="just"/>
            <a:r>
              <a:rPr lang="kk-KZ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Біліктілікті арттыру туралы мәлімет</a:t>
            </a:r>
            <a:endParaRPr lang="kk-KZ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76945"/>
              </p:ext>
            </p:extLst>
          </p:nvPr>
        </p:nvGraphicFramePr>
        <p:xfrm>
          <a:off x="0" y="476672"/>
          <a:ext cx="9144002" cy="6198136"/>
        </p:xfrm>
        <a:graphic>
          <a:graphicData uri="http://schemas.openxmlformats.org/drawingml/2006/table">
            <a:tbl>
              <a:tblPr/>
              <a:tblGrid>
                <a:gridCol w="1545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0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44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34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Курс өткен орын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Жылы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Курс тақырыбы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Куәлік №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0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Қарағаш ауылы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2017 жыл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«Тәжірибедегі рефлексия» жалпы білім беретін мектептердегі педагогика кадрларының кәсіби даму бағдарламасы бойынша</a:t>
                      </a:r>
                      <a:r>
                        <a:rPr lang="kk-KZ" sz="1400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мектепішілік курс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Серия М-№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66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ПШО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Семей</a:t>
                      </a:r>
                      <a:r>
                        <a:rPr lang="kk-KZ" sz="1400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қаласы филиалы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2013 жыл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ҚР педагог кадрларының біліктілігін арттырудың деңгейлі бағдарламалары аясында бірінші (ілгері)</a:t>
                      </a:r>
                      <a:r>
                        <a:rPr lang="kk-KZ" sz="1400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деңгей бағдарламасы бойынша оқыту курстарын аяқтады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І №0002428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66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“Өрлеу” БАҰО” АҚ филиалы ШҚО бойынша ПҚ БАИ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2017 жыл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ҚР орта білім мазмұнын жаңарту шеңберінде қазақ тілді мектептердегі</a:t>
                      </a:r>
                      <a:r>
                        <a:rPr lang="kk-KZ" sz="1400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“Қазақ тілі” және “Қазақ әдебиеті” пәндері бойынша педагог кадрлардың біліктілігін арттыру білім беру бағдарламасы бойынша оқу курсын аяқтады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БЖ№ 002149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332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Семей қаласы Шәкәрім ат. СМУ Инновациялық білім беру технологиялары орталығы </a:t>
                      </a:r>
                      <a:endParaRPr lang="ru-RU" sz="1400" b="1" cap="none" spc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2018 жыл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“Эссе жазу әдістері” бағдарламасы бойынша оқыды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№0541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47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Семей қаласы Шәкәрім ат. СМУ Инновациялық білім беру технологиялары орталығы </a:t>
                      </a:r>
                      <a:endParaRPr lang="ru-RU" sz="1400" b="1" cap="none" spc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2018 жыл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“Абайтануды оқытудың өзекті мәселелері” бағдарламасы бойынша оқыды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№0829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0724" marR="40724" marT="25917" marB="2591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09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er\Desktop\балнур\сканирование0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1"/>
            <a:ext cx="6857999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470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er\Desktop\балнур\сканирование0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1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092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er\Desktop\балнур\сканирование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8" y="-1142999"/>
            <a:ext cx="6858000" cy="9143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479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er\Desktop\балнур\сканирование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2998"/>
            <a:ext cx="6858002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322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97DE3B0B"/>
          <p:cNvPicPr>
            <a:picLocks noChangeAspect="1" noChangeArrowheads="1"/>
          </p:cNvPicPr>
          <p:nvPr/>
        </p:nvPicPr>
        <p:blipFill>
          <a:blip r:embed="rId2"/>
          <a:srcRect l="9999" t="5379" r="10405" b="7997"/>
          <a:stretch>
            <a:fillRect/>
          </a:stretch>
        </p:blipFill>
        <p:spPr bwMode="auto">
          <a:xfrm>
            <a:off x="0" y="0"/>
            <a:ext cx="47863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3BA262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F407060"/>
          <p:cNvPicPr>
            <a:picLocks noChangeAspect="1" noChangeArrowheads="1"/>
          </p:cNvPicPr>
          <p:nvPr/>
        </p:nvPicPr>
        <p:blipFill>
          <a:blip r:embed="rId2"/>
          <a:srcRect l="13400" t="6110" r="8406" b="7118"/>
          <a:stretch>
            <a:fillRect/>
          </a:stretch>
        </p:blipFill>
        <p:spPr bwMode="auto">
          <a:xfrm>
            <a:off x="0" y="0"/>
            <a:ext cx="4643438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F1111850"/>
          <p:cNvPicPr>
            <a:picLocks noChangeAspect="1" noChangeArrowheads="1"/>
          </p:cNvPicPr>
          <p:nvPr/>
        </p:nvPicPr>
        <p:blipFill>
          <a:blip r:embed="rId3"/>
          <a:srcRect l="12993" t="5527" r="7806" b="20642"/>
          <a:stretch>
            <a:fillRect/>
          </a:stretch>
        </p:blipFill>
        <p:spPr bwMode="auto">
          <a:xfrm>
            <a:off x="4714876" y="0"/>
            <a:ext cx="442912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7B3B760B"/>
          <p:cNvPicPr>
            <a:picLocks noChangeAspect="1" noChangeArrowheads="1"/>
          </p:cNvPicPr>
          <p:nvPr/>
        </p:nvPicPr>
        <p:blipFill>
          <a:blip r:embed="rId2"/>
          <a:srcRect l="13795" t="6110" r="7999" b="7414"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4B6D5CB4"/>
          <p:cNvPicPr>
            <a:picLocks noChangeAspect="1" noChangeArrowheads="1"/>
          </p:cNvPicPr>
          <p:nvPr/>
        </p:nvPicPr>
        <p:blipFill>
          <a:blip r:embed="rId3"/>
          <a:srcRect l="9999" t="5666" r="11208" b="37355"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Мои сканированные изображения\бугинги\сканирование00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6" b="13048"/>
          <a:stretch/>
        </p:blipFill>
        <p:spPr bwMode="auto">
          <a:xfrm>
            <a:off x="2051720" y="-1543"/>
            <a:ext cx="5069232" cy="685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53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 anchor="ctr">
            <a:spAutoFit/>
          </a:bodyPr>
          <a:lstStyle/>
          <a:p>
            <a:pPr algn="ctr"/>
            <a:r>
              <a:rPr lang="kk-KZ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 тілі пәнінен ұлттық бірыңғай тестілеудің </a:t>
            </a:r>
            <a:r>
              <a:rPr lang="kk-KZ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көрсеткіші</a:t>
            </a:r>
            <a:endParaRPr lang="kk-KZ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047361"/>
              </p:ext>
            </p:extLst>
          </p:nvPr>
        </p:nvGraphicFramePr>
        <p:xfrm>
          <a:off x="1071538" y="421543"/>
          <a:ext cx="7206802" cy="275082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53805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3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Оқушылардың білім сапасының көрсеткіштері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2017-2018оқу </a:t>
                      </a: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Қатысқан оқушы саны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Үздіктер саны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Екпінділер саны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Үлгермеуші саны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 төменгі бал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 жоғарғы бал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Үлгерім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 сапасы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Орта балл 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4" name="Объект 1"/>
          <p:cNvGraphicFramePr/>
          <p:nvPr>
            <p:extLst>
              <p:ext uri="{D42A27DB-BD31-4B8C-83A1-F6EECF244321}">
                <p14:modId xmlns:p14="http://schemas.microsoft.com/office/powerpoint/2010/main" val="1009610892"/>
              </p:ext>
            </p:extLst>
          </p:nvPr>
        </p:nvGraphicFramePr>
        <p:xfrm>
          <a:off x="179512" y="2996952"/>
          <a:ext cx="8712968" cy="3644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90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009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225946"/>
              </p:ext>
            </p:extLst>
          </p:nvPr>
        </p:nvGraphicFramePr>
        <p:xfrm>
          <a:off x="0" y="555783"/>
          <a:ext cx="8892480" cy="881106"/>
        </p:xfrm>
        <a:graphic>
          <a:graphicData uri="http://schemas.openxmlformats.org/drawingml/2006/table">
            <a:tbl>
              <a:tblPr/>
              <a:tblGrid>
                <a:gridCol w="5025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6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9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2017-2018 оқу жылы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79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тілі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60%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әдебиеті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2980" name="Rectangle 1"/>
          <p:cNvSpPr>
            <a:spLocks noChangeArrowheads="1"/>
          </p:cNvSpPr>
          <p:nvPr/>
        </p:nvSpPr>
        <p:spPr bwMode="auto">
          <a:xfrm>
            <a:off x="0" y="65809"/>
            <a:ext cx="9144000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 anchor="ctr">
            <a:spAutoFit/>
          </a:bodyPr>
          <a:lstStyle/>
          <a:p>
            <a:pPr algn="ctr"/>
            <a:r>
              <a:rPr lang="kk-KZ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 </a:t>
            </a:r>
            <a:r>
              <a:rPr lang="kk-KZ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тілі мен әдебиеті пәндерінің көрсеткіші</a:t>
            </a:r>
            <a:endParaRPr lang="kk-KZ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9008874"/>
              </p:ext>
            </p:extLst>
          </p:nvPr>
        </p:nvGraphicFramePr>
        <p:xfrm>
          <a:off x="1524000" y="206084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0446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009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824170"/>
              </p:ext>
            </p:extLst>
          </p:nvPr>
        </p:nvGraphicFramePr>
        <p:xfrm>
          <a:off x="0" y="555783"/>
          <a:ext cx="8892480" cy="881106"/>
        </p:xfrm>
        <a:graphic>
          <a:graphicData uri="http://schemas.openxmlformats.org/drawingml/2006/table">
            <a:tbl>
              <a:tblPr/>
              <a:tblGrid>
                <a:gridCol w="5025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6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9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</a:t>
                      </a:r>
                      <a:r>
                        <a:rPr kumimoji="0" lang="en-US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</a:t>
                      </a: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-20</a:t>
                      </a:r>
                      <a:r>
                        <a:rPr kumimoji="0" lang="en-US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</a:t>
                      </a: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оқу жылы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79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тілі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 әдебиеті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  <a:r>
                        <a:rPr kumimoji="0" lang="kk-KZ" sz="1600" b="1" i="0" u="none" strike="noStrike" cap="none" spc="0" normalizeH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1" i="0" u="none" strike="noStrike" cap="none" spc="0" normalizeH="0" baseline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0070C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9178" marR="6917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2980" name="Rectangle 1"/>
          <p:cNvSpPr>
            <a:spLocks noChangeArrowheads="1"/>
          </p:cNvSpPr>
          <p:nvPr/>
        </p:nvSpPr>
        <p:spPr bwMode="auto">
          <a:xfrm>
            <a:off x="0" y="65809"/>
            <a:ext cx="9144000" cy="35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 anchor="ctr">
            <a:spAutoFit/>
          </a:bodyPr>
          <a:lstStyle/>
          <a:p>
            <a:pPr algn="ctr"/>
            <a:r>
              <a:rPr lang="kk-KZ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 </a:t>
            </a:r>
            <a:r>
              <a:rPr lang="kk-KZ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тілі мен әдебиеті пәндерінің көрсеткіші</a:t>
            </a:r>
            <a:endParaRPr lang="kk-KZ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104243995"/>
              </p:ext>
            </p:extLst>
          </p:nvPr>
        </p:nvGraphicFramePr>
        <p:xfrm>
          <a:off x="1524000" y="206084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379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249898"/>
              </p:ext>
            </p:extLst>
          </p:nvPr>
        </p:nvGraphicFramePr>
        <p:xfrm>
          <a:off x="285721" y="714356"/>
          <a:ext cx="8643998" cy="5912957"/>
        </p:xfrm>
        <a:graphic>
          <a:graphicData uri="http://schemas.openxmlformats.org/drawingml/2006/table">
            <a:tbl>
              <a:tblPr/>
              <a:tblGrid>
                <a:gridCol w="385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6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8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6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37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Сипаты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Деңгейі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Нәтижесі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27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Мубаракова Толғанай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Сайлаубаева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Камилла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ерікқанова Аяулым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Оралғажина Жұлдыз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Нұртанова Аружан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Жумадилова Дана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Сейілханова Мерей</a:t>
                      </a: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Интернет-байқау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Сырттай байқау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Сырттай байқау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“Айналайын” конкурс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Облыстық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9563" name="Rectangle 1"/>
          <p:cNvSpPr>
            <a:spLocks noChangeArrowheads="1"/>
          </p:cNvSpPr>
          <p:nvPr/>
        </p:nvSpPr>
        <p:spPr bwMode="auto">
          <a:xfrm>
            <a:off x="3000364" y="214290"/>
            <a:ext cx="3013828" cy="51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0147" tIns="40074" rIns="80147" bIns="40074" anchor="ctr">
            <a:spAutoFit/>
          </a:bodyPr>
          <a:lstStyle/>
          <a:p>
            <a:pPr algn="just"/>
            <a:r>
              <a:rPr lang="kk-KZ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Оқушы </a:t>
            </a: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жетістігі</a:t>
            </a:r>
            <a:endParaRPr lang="kk-K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323279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028896"/>
              </p:ext>
            </p:extLst>
          </p:nvPr>
        </p:nvGraphicFramePr>
        <p:xfrm>
          <a:off x="285721" y="714356"/>
          <a:ext cx="8643998" cy="5786478"/>
        </p:xfrm>
        <a:graphic>
          <a:graphicData uri="http://schemas.openxmlformats.org/drawingml/2006/table">
            <a:tbl>
              <a:tblPr/>
              <a:tblGrid>
                <a:gridCol w="469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8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6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37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Сипаты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Деңгейі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Нәтижесі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27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Мубаракова Толғанай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Мубаракова Толғанай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Рафаилова Дильназ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Талғатова Айгерім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Сырттай қашықтық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Шығармашылық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ІІІ орын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19" marR="121919" marT="34292" marB="3429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9563" name="Rectangle 1"/>
          <p:cNvSpPr>
            <a:spLocks noChangeArrowheads="1"/>
          </p:cNvSpPr>
          <p:nvPr/>
        </p:nvSpPr>
        <p:spPr bwMode="auto">
          <a:xfrm>
            <a:off x="3000364" y="214290"/>
            <a:ext cx="3013828" cy="51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0147" tIns="40074" rIns="80147" bIns="40074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Оқушы </a:t>
            </a:r>
            <a:r>
              <a:rPr kumimoji="0" lang="kk-KZ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жетістігі</a:t>
            </a:r>
            <a:endParaRPr kumimoji="0" lang="kk-KZ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602134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er\Desktop\балнур\сканирование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03649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050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DA4F5E"/>
          <p:cNvPicPr>
            <a:picLocks noChangeAspect="1" noChangeArrowheads="1"/>
          </p:cNvPicPr>
          <p:nvPr/>
        </p:nvPicPr>
        <p:blipFill>
          <a:blip r:embed="rId2"/>
          <a:srcRect l="7559" t="4523" r="9782"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497826C"/>
          <p:cNvPicPr>
            <a:picLocks noChangeAspect="1" noChangeArrowheads="1"/>
          </p:cNvPicPr>
          <p:nvPr/>
        </p:nvPicPr>
        <p:blipFill>
          <a:blip r:embed="rId2"/>
          <a:srcRect r="10202" b="49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BB2D2B9"/>
          <p:cNvPicPr>
            <a:picLocks noChangeAspect="1" noChangeArrowheads="1"/>
          </p:cNvPicPr>
          <p:nvPr/>
        </p:nvPicPr>
        <p:blipFill>
          <a:blip r:embed="rId2"/>
          <a:srcRect r="3401"/>
          <a:stretch>
            <a:fillRect/>
          </a:stretch>
        </p:blipFill>
        <p:spPr bwMode="auto">
          <a:xfrm>
            <a:off x="107504" y="0"/>
            <a:ext cx="90364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AEF1A12"/>
          <p:cNvPicPr>
            <a:picLocks noChangeAspect="1" noChangeArrowheads="1"/>
          </p:cNvPicPr>
          <p:nvPr/>
        </p:nvPicPr>
        <p:blipFill>
          <a:blip r:embed="rId2"/>
          <a:srcRect t="1166" r="5400" b="2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7D4C8A5"/>
          <p:cNvPicPr>
            <a:picLocks noChangeAspect="1" noChangeArrowheads="1"/>
          </p:cNvPicPr>
          <p:nvPr/>
        </p:nvPicPr>
        <p:blipFill>
          <a:blip r:embed="rId2"/>
          <a:srcRect r="4599" b="17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47F500F"/>
          <p:cNvPicPr>
            <a:picLocks noChangeAspect="1" noChangeArrowheads="1"/>
          </p:cNvPicPr>
          <p:nvPr/>
        </p:nvPicPr>
        <p:blipFill>
          <a:blip r:embed="rId2"/>
          <a:srcRect l="3593" t="1601" r="10405" b="21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" y="18937"/>
            <a:ext cx="9144000" cy="683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7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1" r="2581" b="4851"/>
          <a:stretch/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5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0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88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947586"/>
              </p:ext>
            </p:extLst>
          </p:nvPr>
        </p:nvGraphicFramePr>
        <p:xfrm>
          <a:off x="0" y="642918"/>
          <a:ext cx="8929718" cy="5750472"/>
        </p:xfrm>
        <a:graphic>
          <a:graphicData uri="http://schemas.openxmlformats.org/drawingml/2006/table">
            <a:tbl>
              <a:tblPr/>
              <a:tblGrid>
                <a:gridCol w="381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30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76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5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kk-K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Түрі</a:t>
                      </a:r>
                    </a:p>
                  </a:txBody>
                  <a:tcPr marL="121933" marR="121933" marT="34282" marB="3428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Мазмұны</a:t>
                      </a:r>
                    </a:p>
                  </a:txBody>
                  <a:tcPr marL="121933" marR="121933" marT="34282" marB="3428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Деңгей</a:t>
                      </a:r>
                    </a:p>
                  </a:txBody>
                  <a:tcPr marL="121933" marR="121933" marT="34282" marB="3428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Мерзімі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7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Грамота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«Мен өмірді жырлау үшін келгенмін ...» 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аудандық Мұқағали оқулары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Аягөз аудандық білім бөлімі</a:t>
                      </a:r>
                      <a:endParaRPr lang="ru-RU" sz="1400" b="1" dirty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жыл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Алғыс  хат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III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Әдістемелік-көмекші  құрал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 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Диплом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III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Диплом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III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“Профессор Момынова Б.Қ. 60 жылдық мерейтойына орай өткізілген республикалық конференцияға қатысқаны үшін”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“Сүйемін туған тілді-анам тілін...”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тақырыбында республикалық интернет-байқауын өткізуде білім алушылрдың шығармашылық қабілеттерін, дарынды балаларды анықтауға үлес қосқаны үшін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“С.Мұратбеков шығармашылығы: ұлттың рухани-мәдени дамуындағы рөлі, зерттеулер және педагогикалық іздені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с” республикалық сайыс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Сыни тұрғыдан ойлауды диалогтік тәсілмен дамыту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Qaztest.kz 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сайтында </a:t>
                      </a: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“Үздік педагог” 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олимпиадасына қатысқаны үшін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КІО. Қашықтық олимпадасының жеңімпазы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Qaztest.kz </a:t>
                      </a:r>
                      <a:r>
                        <a:rPr kumimoji="0" lang="kk-K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сайтында А. Байтұрсынұлы атындағы қазақ тілі мен әдебиеті олимпиадасының жүлдегері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baseline="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Облыстық көлемде іс—тәжірибе  таратылды</a:t>
                      </a:r>
                      <a:endParaRPr lang="en-US" sz="1400" b="1" baseline="0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baseline="0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400" b="1" dirty="0" smtClean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k-KZ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Республикалық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solidFill>
                          <a:srgbClr val="0000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жыл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k-K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</a:txBody>
                  <a:tcPr marL="121933" marR="121933" marT="34282" marB="342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4821" name="Rectangle 299"/>
          <p:cNvSpPr>
            <a:spLocks noChangeArrowheads="1"/>
          </p:cNvSpPr>
          <p:nvPr/>
        </p:nvSpPr>
        <p:spPr bwMode="auto">
          <a:xfrm>
            <a:off x="0" y="5771933"/>
            <a:ext cx="1763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7272" tIns="43637" rIns="87272" bIns="43637" anchor="ctr"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00100" y="214290"/>
            <a:ext cx="7255607" cy="472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72" tIns="43637" rIns="87272" bIns="4363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tabLst>
                <a:tab pos="436361" algn="l"/>
              </a:tabLst>
              <a:defRPr/>
            </a:pPr>
            <a:r>
              <a:rPr lang="kk-KZ" sz="1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 қызметкердің жетістіктері</a:t>
            </a:r>
            <a:endParaRPr lang="ru-RU" sz="1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tabLst>
                <a:tab pos="436361" algn="l"/>
              </a:tabLst>
              <a:defRPr/>
            </a:pPr>
            <a:endParaRPr lang="ru-RU" sz="1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348771"/>
      </p:ext>
    </p:extLst>
  </p:cSld>
  <p:clrMapOvr>
    <a:masterClrMapping/>
  </p:clrMapOvr>
  <p:transition spd="med"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C4383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22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A5FDD5CE"/>
          <p:cNvPicPr>
            <a:picLocks noChangeAspect="1" noChangeArrowheads="1"/>
          </p:cNvPicPr>
          <p:nvPr/>
        </p:nvPicPr>
        <p:blipFill>
          <a:blip r:embed="rId2"/>
          <a:srcRect l="4002" t="2907" r="1779" b="969"/>
          <a:stretch>
            <a:fillRect/>
          </a:stretch>
        </p:blipFill>
        <p:spPr bwMode="auto">
          <a:xfrm rot="-5400000">
            <a:off x="1524000" y="-1524000"/>
            <a:ext cx="6858000" cy="990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BBC505EF"/>
          <p:cNvPicPr>
            <a:picLocks noChangeAspect="1" noChangeArrowheads="1"/>
          </p:cNvPicPr>
          <p:nvPr/>
        </p:nvPicPr>
        <p:blipFill>
          <a:blip r:embed="rId2"/>
          <a:srcRect l="4002" t="4523" r="4891" b="969"/>
          <a:stretch>
            <a:fillRect/>
          </a:stretch>
        </p:blipFill>
        <p:spPr bwMode="auto">
          <a:xfrm rot="-5400000">
            <a:off x="1143001" y="-1143001"/>
            <a:ext cx="6858000" cy="9144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er\Desktop\балнур\сканирование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591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er\Desktop\балнур\сканирование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84920" y="-1264704"/>
            <a:ext cx="6957392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247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A9AA3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967544" y="-1426975"/>
            <a:ext cx="7317431" cy="925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9747CE0"/>
          <p:cNvPicPr>
            <a:picLocks noChangeAspect="1" noChangeArrowheads="1"/>
          </p:cNvPicPr>
          <p:nvPr/>
        </p:nvPicPr>
        <p:blipFill>
          <a:blip r:embed="rId2"/>
          <a:srcRect l="7401" r="25003" b="32994"/>
          <a:stretch>
            <a:fillRect/>
          </a:stretch>
        </p:blipFill>
        <p:spPr bwMode="auto">
          <a:xfrm>
            <a:off x="0" y="0"/>
            <a:ext cx="42148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5CD66A6D"/>
          <p:cNvPicPr>
            <a:picLocks noChangeAspect="1" noChangeArrowheads="1"/>
          </p:cNvPicPr>
          <p:nvPr/>
        </p:nvPicPr>
        <p:blipFill>
          <a:blip r:embed="rId3"/>
          <a:srcRect l="9999" t="6110" r="7603" b="9879"/>
          <a:stretch>
            <a:fillRect/>
          </a:stretch>
        </p:blipFill>
        <p:spPr bwMode="auto">
          <a:xfrm>
            <a:off x="4214810" y="0"/>
            <a:ext cx="492919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" t="5862" r="2988" b="171"/>
          <a:stretch/>
        </p:blipFill>
        <p:spPr>
          <a:xfrm rot="16200000">
            <a:off x="-1109312" y="1109312"/>
            <a:ext cx="6853808" cy="46351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" t="18583" r="2353" b="4762"/>
          <a:stretch/>
        </p:blipFill>
        <p:spPr>
          <a:xfrm rot="16200000">
            <a:off x="3433208" y="1161241"/>
            <a:ext cx="6912768" cy="450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6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000112" y="-1285888"/>
            <a:ext cx="7143776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3"/>
            <a:ext cx="6858001" cy="914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" y="-12041"/>
            <a:ext cx="9144000" cy="7041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6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" y="35171"/>
            <a:ext cx="9144000" cy="682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5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6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576</Words>
  <Application>Microsoft Office PowerPoint</Application>
  <PresentationFormat>Экран (4:3)</PresentationFormat>
  <Paragraphs>354</Paragraphs>
  <Slides>44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80</cp:revision>
  <dcterms:created xsi:type="dcterms:W3CDTF">2018-06-08T09:59:54Z</dcterms:created>
  <dcterms:modified xsi:type="dcterms:W3CDTF">2020-05-26T03:04:43Z</dcterms:modified>
</cp:coreProperties>
</file>