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7" r:id="rId1"/>
  </p:sldMasterIdLst>
  <p:notesMasterIdLst>
    <p:notesMasterId r:id="rId28"/>
  </p:notesMasterIdLst>
  <p:sldIdLst>
    <p:sldId id="256" r:id="rId2"/>
    <p:sldId id="283" r:id="rId3"/>
    <p:sldId id="257" r:id="rId4"/>
    <p:sldId id="284" r:id="rId5"/>
    <p:sldId id="258" r:id="rId6"/>
    <p:sldId id="285" r:id="rId7"/>
    <p:sldId id="259" r:id="rId8"/>
    <p:sldId id="276" r:id="rId9"/>
    <p:sldId id="278" r:id="rId10"/>
    <p:sldId id="263" r:id="rId11"/>
    <p:sldId id="287" r:id="rId12"/>
    <p:sldId id="264" r:id="rId13"/>
    <p:sldId id="265" r:id="rId14"/>
    <p:sldId id="266" r:id="rId15"/>
    <p:sldId id="289" r:id="rId16"/>
    <p:sldId id="290" r:id="rId17"/>
    <p:sldId id="291" r:id="rId18"/>
    <p:sldId id="293" r:id="rId19"/>
    <p:sldId id="294" r:id="rId20"/>
    <p:sldId id="295" r:id="rId21"/>
    <p:sldId id="292" r:id="rId22"/>
    <p:sldId id="282" r:id="rId23"/>
    <p:sldId id="280" r:id="rId24"/>
    <p:sldId id="281" r:id="rId25"/>
    <p:sldId id="272" r:id="rId26"/>
    <p:sldId id="288"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0744" autoAdjust="0"/>
  </p:normalViewPr>
  <p:slideViewPr>
    <p:cSldViewPr snapToGrid="0">
      <p:cViewPr varScale="1">
        <p:scale>
          <a:sx n="67" d="100"/>
          <a:sy n="67" d="100"/>
        </p:scale>
        <p:origin x="7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9BF26D-DB69-4D67-AE07-CBC3D95D1207}" type="datetimeFigureOut">
              <a:rPr lang="ru-RU" smtClean="0"/>
              <a:t>вт 06.02.18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8A0F78-05BC-481D-8B0A-7E46B10E3A93}" type="slidenum">
              <a:rPr lang="ru-RU" smtClean="0"/>
              <a:t>‹#›</a:t>
            </a:fld>
            <a:endParaRPr lang="ru-RU"/>
          </a:p>
        </p:txBody>
      </p:sp>
    </p:spTree>
    <p:extLst>
      <p:ext uri="{BB962C8B-B14F-4D97-AF65-F5344CB8AC3E}">
        <p14:creationId xmlns:p14="http://schemas.microsoft.com/office/powerpoint/2010/main" val="3297016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28A0F78-05BC-481D-8B0A-7E46B10E3A93}" type="slidenum">
              <a:rPr lang="ru-RU" smtClean="0"/>
              <a:t>3</a:t>
            </a:fld>
            <a:endParaRPr lang="ru-RU"/>
          </a:p>
        </p:txBody>
      </p:sp>
    </p:spTree>
    <p:extLst>
      <p:ext uri="{BB962C8B-B14F-4D97-AF65-F5344CB8AC3E}">
        <p14:creationId xmlns:p14="http://schemas.microsoft.com/office/powerpoint/2010/main" val="4186794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28A0F78-05BC-481D-8B0A-7E46B10E3A93}" type="slidenum">
              <a:rPr lang="ru-RU" smtClean="0"/>
              <a:t>14</a:t>
            </a:fld>
            <a:endParaRPr lang="ru-RU"/>
          </a:p>
        </p:txBody>
      </p:sp>
    </p:spTree>
    <p:extLst>
      <p:ext uri="{BB962C8B-B14F-4D97-AF65-F5344CB8AC3E}">
        <p14:creationId xmlns:p14="http://schemas.microsoft.com/office/powerpoint/2010/main" val="308359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3181345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372534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1382721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BDCA214-DDF7-432D-8B4E-88CB0AAF078B}" type="datetimeFigureOut">
              <a:rPr lang="ru-RU" smtClean="0"/>
              <a:t>вт 06.02.18</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3104035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BDCA214-DDF7-432D-8B4E-88CB0AAF078B}" type="datetimeFigureOut">
              <a:rPr lang="ru-RU" smtClean="0"/>
              <a:t>вт 06.02.18</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1615363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BDCA214-DDF7-432D-8B4E-88CB0AAF078B}" type="datetimeFigureOut">
              <a:rPr lang="ru-RU" smtClean="0"/>
              <a:t>вт 06.02.18</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820748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CA214-DDF7-432D-8B4E-88CB0AAF078B}" type="datetimeFigureOut">
              <a:rPr lang="ru-RU" smtClean="0"/>
              <a:t>вт 06.02.18</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709982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BDCA214-DDF7-432D-8B4E-88CB0AAF078B}" type="datetimeFigureOut">
              <a:rPr lang="ru-RU" smtClean="0"/>
              <a:t>вт 06.02.18</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14871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BDCA214-DDF7-432D-8B4E-88CB0AAF078B}" type="datetimeFigureOut">
              <a:rPr lang="ru-RU" smtClean="0"/>
              <a:t>вт 06.02.18</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1153696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304752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53667EE-294D-4533-844A-D521BB72DDDF}"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04061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BDCA214-DDF7-432D-8B4E-88CB0AAF078B}" type="datetimeFigureOut">
              <a:rPr lang="ru-RU" smtClean="0"/>
              <a:t>вт 06.02.18</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3623113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BDCA214-DDF7-432D-8B4E-88CB0AAF078B}" type="datetimeFigureOut">
              <a:rPr lang="ru-RU" smtClean="0"/>
              <a:t>вт 06.02.18</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3667EE-294D-4533-844A-D521BB72DDDF}"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98159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BDCA214-DDF7-432D-8B4E-88CB0AAF078B}" type="datetimeFigureOut">
              <a:rPr lang="ru-RU" smtClean="0"/>
              <a:t>вт 06.02.18</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11295345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3424128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BDCA214-DDF7-432D-8B4E-88CB0AAF078B}" type="datetimeFigureOut">
              <a:rPr lang="ru-RU" smtClean="0"/>
              <a:t>вт 06.02.18</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53667EE-294D-4533-844A-D521BB72DDDF}" type="slidenum">
              <a:rPr lang="ru-RU" smtClean="0"/>
              <a:t>‹#›</a:t>
            </a:fld>
            <a:endParaRPr lang="ru-RU"/>
          </a:p>
        </p:txBody>
      </p:sp>
    </p:spTree>
    <p:extLst>
      <p:ext uri="{BB962C8B-B14F-4D97-AF65-F5344CB8AC3E}">
        <p14:creationId xmlns:p14="http://schemas.microsoft.com/office/powerpoint/2010/main" val="2794524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BDCA214-DDF7-432D-8B4E-88CB0AAF078B}" type="datetimeFigureOut">
              <a:rPr lang="ru-RU" smtClean="0"/>
              <a:t>вт 06.02.18</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53667EE-294D-4533-844A-D521BB72DDDF}" type="slidenum">
              <a:rPr lang="ru-RU" smtClean="0"/>
              <a:t>‹#›</a:t>
            </a:fld>
            <a:endParaRPr lang="ru-RU"/>
          </a:p>
        </p:txBody>
      </p:sp>
    </p:spTree>
    <p:extLst>
      <p:ext uri="{BB962C8B-B14F-4D97-AF65-F5344CB8AC3E}">
        <p14:creationId xmlns:p14="http://schemas.microsoft.com/office/powerpoint/2010/main" val="4146917077"/>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39" r:id="rId12"/>
    <p:sldLayoutId id="2147484040" r:id="rId13"/>
    <p:sldLayoutId id="2147484041" r:id="rId14"/>
    <p:sldLayoutId id="2147484042" r:id="rId15"/>
    <p:sldLayoutId id="214748404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 Id="rId9" Type="http://schemas.openxmlformats.org/officeDocument/2006/relationships/image" Target="../media/image38.jpeg"/></Relationships>
</file>

<file path=ppt/slides/_rels/slide11.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2.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3.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g"/><Relationship Id="rId4" Type="http://schemas.openxmlformats.org/officeDocument/2006/relationships/image" Target="../media/image54.jpg"/></Relationships>
</file>

<file path=ppt/slides/_rels/slide14.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59.jpeg"/><Relationship Id="rId7" Type="http://schemas.openxmlformats.org/officeDocument/2006/relationships/image" Target="../media/image63.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2.jpeg"/><Relationship Id="rId11" Type="http://schemas.openxmlformats.org/officeDocument/2006/relationships/image" Target="../media/image67.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jpeg"/><Relationship Id="rId9" Type="http://schemas.openxmlformats.org/officeDocument/2006/relationships/image" Target="../media/image65.jpeg"/></Relationships>
</file>

<file path=ppt/slides/_rels/slide1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73.jpeg"/><Relationship Id="rId4" Type="http://schemas.openxmlformats.org/officeDocument/2006/relationships/image" Target="../media/image72.jpeg"/></Relationships>
</file>

<file path=ppt/slides/_rels/slide17.xml.rels><?xml version="1.0" encoding="UTF-8" standalone="yes"?>
<Relationships xmlns="http://schemas.openxmlformats.org/package/2006/relationships"><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18.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81.jpeg"/><Relationship Id="rId7" Type="http://schemas.openxmlformats.org/officeDocument/2006/relationships/image" Target="../media/image85.jpeg"/><Relationship Id="rId2" Type="http://schemas.openxmlformats.org/officeDocument/2006/relationships/image" Target="../media/image80.jp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 Id="rId9" Type="http://schemas.openxmlformats.org/officeDocument/2006/relationships/image" Target="../media/image87.jpg"/></Relationships>
</file>

<file path=ppt/slides/_rels/slide19.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20.xml.rels><?xml version="1.0" encoding="UTF-8" standalone="yes"?>
<Relationships xmlns="http://schemas.openxmlformats.org/package/2006/relationships"><Relationship Id="rId8" Type="http://schemas.openxmlformats.org/officeDocument/2006/relationships/image" Target="../media/image99.jpeg"/><Relationship Id="rId3" Type="http://schemas.openxmlformats.org/officeDocument/2006/relationships/image" Target="../media/image94.jpeg"/><Relationship Id="rId7" Type="http://schemas.openxmlformats.org/officeDocument/2006/relationships/image" Target="../media/image98.jpeg"/><Relationship Id="rId2" Type="http://schemas.openxmlformats.org/officeDocument/2006/relationships/image" Target="../media/image93.jpeg"/><Relationship Id="rId1" Type="http://schemas.openxmlformats.org/officeDocument/2006/relationships/slideLayout" Target="../slideLayouts/slideLayout7.xml"/><Relationship Id="rId6" Type="http://schemas.openxmlformats.org/officeDocument/2006/relationships/image" Target="../media/image97.jpeg"/><Relationship Id="rId5" Type="http://schemas.openxmlformats.org/officeDocument/2006/relationships/image" Target="../media/image96.jpeg"/><Relationship Id="rId4" Type="http://schemas.openxmlformats.org/officeDocument/2006/relationships/image" Target="../media/image95.jpeg"/></Relationships>
</file>

<file path=ppt/slides/_rels/slide2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02.jpeg"/><Relationship Id="rId4" Type="http://schemas.openxmlformats.org/officeDocument/2006/relationships/image" Target="../media/image101.jpeg"/></Relationships>
</file>

<file path=ppt/slides/_rels/slide22.xml.rels><?xml version="1.0" encoding="UTF-8" standalone="yes"?>
<Relationships xmlns="http://schemas.openxmlformats.org/package/2006/relationships"><Relationship Id="rId8" Type="http://schemas.openxmlformats.org/officeDocument/2006/relationships/image" Target="../media/image109.jpg"/><Relationship Id="rId3" Type="http://schemas.openxmlformats.org/officeDocument/2006/relationships/image" Target="../media/image104.jpg"/><Relationship Id="rId7" Type="http://schemas.openxmlformats.org/officeDocument/2006/relationships/image" Target="../media/image108.jpeg"/><Relationship Id="rId2" Type="http://schemas.openxmlformats.org/officeDocument/2006/relationships/image" Target="../media/image103.jpeg"/><Relationship Id="rId1" Type="http://schemas.openxmlformats.org/officeDocument/2006/relationships/slideLayout" Target="../slideLayouts/slideLayout7.xml"/><Relationship Id="rId6" Type="http://schemas.openxmlformats.org/officeDocument/2006/relationships/image" Target="../media/image107.jpg"/><Relationship Id="rId5" Type="http://schemas.openxmlformats.org/officeDocument/2006/relationships/image" Target="../media/image106.jpeg"/><Relationship Id="rId4" Type="http://schemas.openxmlformats.org/officeDocument/2006/relationships/image" Target="../media/image105.jpeg"/><Relationship Id="rId9" Type="http://schemas.openxmlformats.org/officeDocument/2006/relationships/image" Target="../media/image110.jpeg"/></Relationships>
</file>

<file path=ppt/slides/_rels/slide23.xml.rels><?xml version="1.0" encoding="UTF-8" standalone="yes"?>
<Relationships xmlns="http://schemas.openxmlformats.org/package/2006/relationships"><Relationship Id="rId3" Type="http://schemas.openxmlformats.org/officeDocument/2006/relationships/image" Target="../media/image112.jpeg"/><Relationship Id="rId7" Type="http://schemas.openxmlformats.org/officeDocument/2006/relationships/image" Target="../media/image116.jpeg"/><Relationship Id="rId2" Type="http://schemas.openxmlformats.org/officeDocument/2006/relationships/image" Target="../media/image111.jpeg"/><Relationship Id="rId1" Type="http://schemas.openxmlformats.org/officeDocument/2006/relationships/slideLayout" Target="../slideLayouts/slideLayout7.xml"/><Relationship Id="rId6" Type="http://schemas.openxmlformats.org/officeDocument/2006/relationships/image" Target="../media/image115.jpeg"/><Relationship Id="rId5" Type="http://schemas.openxmlformats.org/officeDocument/2006/relationships/image" Target="../media/image114.jpeg"/><Relationship Id="rId4" Type="http://schemas.openxmlformats.org/officeDocument/2006/relationships/image" Target="../media/image113.jpeg"/></Relationships>
</file>

<file path=ppt/slides/_rels/slide2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jpg"/><Relationship Id="rId1" Type="http://schemas.openxmlformats.org/officeDocument/2006/relationships/slideLayout" Target="../slideLayouts/slideLayout7.x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image" Target="../media/image119.jpeg"/></Relationships>
</file>

<file path=ppt/slides/_rels/slide25.xml.rels><?xml version="1.0" encoding="UTF-8" standalone="yes"?>
<Relationships xmlns="http://schemas.openxmlformats.org/package/2006/relationships"><Relationship Id="rId3" Type="http://schemas.openxmlformats.org/officeDocument/2006/relationships/image" Target="../media/image123.jpg"/><Relationship Id="rId2" Type="http://schemas.openxmlformats.org/officeDocument/2006/relationships/image" Target="../media/image122.jpg"/><Relationship Id="rId1" Type="http://schemas.openxmlformats.org/officeDocument/2006/relationships/slideLayout" Target="../slideLayouts/slideLayout7.xml"/><Relationship Id="rId5" Type="http://schemas.openxmlformats.org/officeDocument/2006/relationships/image" Target="../media/image125.jpg"/><Relationship Id="rId4" Type="http://schemas.openxmlformats.org/officeDocument/2006/relationships/image" Target="../media/image124.jpg"/></Relationships>
</file>

<file path=ppt/slides/_rels/slide2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7.xml"/><Relationship Id="rId6" Type="http://schemas.openxmlformats.org/officeDocument/2006/relationships/image" Target="../media/image130.jpeg"/><Relationship Id="rId5" Type="http://schemas.openxmlformats.org/officeDocument/2006/relationships/image" Target="../media/image129.jpeg"/><Relationship Id="rId4" Type="http://schemas.openxmlformats.org/officeDocument/2006/relationships/image" Target="../media/image1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16976" y="284263"/>
            <a:ext cx="8354291" cy="5761577"/>
          </a:xfrm>
          <a:prstGeom prst="rect">
            <a:avLst/>
          </a:prstGeom>
        </p:spPr>
        <p:txBody>
          <a:bodyPr wrap="square">
            <a:spAutoFit/>
          </a:bodyPr>
          <a:lstStyle/>
          <a:p>
            <a:pPr algn="ctr">
              <a:lnSpc>
                <a:spcPct val="115000"/>
              </a:lnSpc>
              <a:spcAft>
                <a:spcPts val="1000"/>
              </a:spcAft>
            </a:pPr>
            <a:r>
              <a:rPr lang="ru-RU" sz="2600" b="1" dirty="0" err="1"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Патшаева</a:t>
            </a:r>
            <a:r>
              <a:rPr lang="ru-RU" sz="2600" b="1" dirty="0"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600" b="1" dirty="0" err="1"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Фариза</a:t>
            </a:r>
            <a:r>
              <a:rPr lang="ru-RU" sz="2600" b="1" dirty="0"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Та</a:t>
            </a:r>
            <a:r>
              <a:rPr lang="kk-KZ" sz="2600" b="1" dirty="0"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ңсәріқызы</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Туылған күні, жылы:</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07.06.1991ж.</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Білімі:</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жоғары, А.Ясауи атындағы Халықаралық Қазақ-Түрік университеті, Ақпараттық технологиялар және инженерлік факультеті,       2008-2012ж.ж</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Диплом бойынша мамандығы:</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информатика пәні мұғалімі</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Жұмыс орны:</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Циолковский атындағы №84 жалпы орта мектебі</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Атқаратын қызметі:</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информатика пәні </a:t>
            </a:r>
            <a:r>
              <a:rPr lang="kk-KZ"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мұғалімі</a:t>
            </a:r>
            <a:endParaRPr lang="en-US"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kk-KZ"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Педагогикалық өтілі:</a:t>
            </a:r>
            <a:r>
              <a:rPr lang="kk-KZ"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3 жыл</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Wingdings" panose="05000000000000000000" pitchFamily="2" charset="2"/>
              <a:buChar char=""/>
            </a:pPr>
            <a:r>
              <a:rPr lang="kk-KZ"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Мекен-жайы</a:t>
            </a: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Шымкент қ., </a:t>
            </a:r>
            <a:r>
              <a:rPr lang="kk-KZ"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Нұрсат м.а. 220/6.</a:t>
            </a:r>
            <a:endParaRPr lang="ru-RU"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Байланыс телефоны:</a:t>
            </a:r>
            <a:r>
              <a:rPr lang="kk-K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kk-KZ"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8-705-354-07-21</a:t>
            </a:r>
          </a:p>
          <a:p>
            <a:pPr marL="342900" lvl="0" indent="-342900">
              <a:lnSpc>
                <a:spcPct val="150000"/>
              </a:lnSpc>
              <a:spcAft>
                <a:spcPts val="1000"/>
              </a:spcAft>
              <a:buFont typeface="Wingdings" panose="05000000000000000000" pitchFamily="2" charset="2"/>
              <a:buChar char=""/>
            </a:pPr>
            <a:r>
              <a:rPr lang="kk-KZ"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Э</a:t>
            </a:r>
            <a:r>
              <a:rPr lang="kk-KZ"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лектронды поштасы: </a:t>
            </a:r>
            <a:r>
              <a:rPr lang="en-US"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fariza_070691@mail.ru</a:t>
            </a:r>
            <a:endParaRPr lang="kk-KZ"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spcAft>
                <a:spcPts val="100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99" y="1384077"/>
            <a:ext cx="2946113" cy="3928152"/>
          </a:xfrm>
          <a:prstGeom prst="rect">
            <a:avLst/>
          </a:prstGeom>
        </p:spPr>
      </p:pic>
    </p:spTree>
    <p:extLst>
      <p:ext uri="{BB962C8B-B14F-4D97-AF65-F5344CB8AC3E}">
        <p14:creationId xmlns:p14="http://schemas.microsoft.com/office/powerpoint/2010/main" val="8857763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r="2080" b="49584"/>
          <a:stretch/>
        </p:blipFill>
        <p:spPr>
          <a:xfrm>
            <a:off x="4980498" y="723901"/>
            <a:ext cx="7078152" cy="5229226"/>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56088" t="1630" r="3172" b="79656"/>
          <a:stretch/>
        </p:blipFill>
        <p:spPr>
          <a:xfrm>
            <a:off x="882452" y="723900"/>
            <a:ext cx="3676650" cy="2324100"/>
          </a:xfrm>
          <a:prstGeom prst="rect">
            <a:avLst/>
          </a:prstGeom>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l="7571" t="1667" r="51529" b="78611"/>
          <a:stretch/>
        </p:blipFill>
        <p:spPr>
          <a:xfrm>
            <a:off x="837262" y="3445669"/>
            <a:ext cx="3932538" cy="2609441"/>
          </a:xfrm>
          <a:prstGeom prst="rect">
            <a:avLst/>
          </a:prstGeom>
        </p:spPr>
      </p:pic>
    </p:spTree>
    <p:extLst>
      <p:ext uri="{BB962C8B-B14F-4D97-AF65-F5344CB8AC3E}">
        <p14:creationId xmlns:p14="http://schemas.microsoft.com/office/powerpoint/2010/main" val="42835438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397710607"/>
              </p:ext>
            </p:extLst>
          </p:nvPr>
        </p:nvGraphicFramePr>
        <p:xfrm>
          <a:off x="221673" y="137542"/>
          <a:ext cx="11762509" cy="6757332"/>
        </p:xfrm>
        <a:graphic>
          <a:graphicData uri="http://schemas.openxmlformats.org/drawingml/2006/table">
            <a:tbl>
              <a:tblPr firstRow="1" firstCol="1" bandRow="1">
                <a:tableStyleId>{93296810-A885-4BE3-A3E7-6D5BEEA58F35}</a:tableStyleId>
              </a:tblPr>
              <a:tblGrid>
                <a:gridCol w="2549236">
                  <a:extLst>
                    <a:ext uri="{9D8B030D-6E8A-4147-A177-3AD203B41FA5}">
                      <a16:colId xmlns:a16="http://schemas.microsoft.com/office/drawing/2014/main" val="1423100039"/>
                    </a:ext>
                  </a:extLst>
                </a:gridCol>
                <a:gridCol w="9213273">
                  <a:extLst>
                    <a:ext uri="{9D8B030D-6E8A-4147-A177-3AD203B41FA5}">
                      <a16:colId xmlns:a16="http://schemas.microsoft.com/office/drawing/2014/main" val="916114145"/>
                    </a:ext>
                  </a:extLst>
                </a:gridCol>
              </a:tblGrid>
              <a:tr h="1014686">
                <a:tc gridSpan="2">
                  <a:txBody>
                    <a:bodyPr/>
                    <a:lstStyle/>
                    <a:p>
                      <a:pPr algn="ctr">
                        <a:lnSpc>
                          <a:spcPct val="115000"/>
                        </a:lnSpc>
                        <a:spcAft>
                          <a:spcPts val="0"/>
                        </a:spcAft>
                      </a:pPr>
                      <a:endParaRPr lang="kk-KZ" sz="16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pPr>
                      <a:r>
                        <a:rPr lang="kk-KZ" sz="2800" dirty="0" smtClean="0">
                          <a:effectLst/>
                          <a:latin typeface="Times New Roman" panose="02020603050405020304" pitchFamily="18" charset="0"/>
                          <a:cs typeface="Times New Roman" panose="02020603050405020304" pitchFamily="18" charset="0"/>
                        </a:rPr>
                        <a:t>Жетістіктері</a:t>
                      </a:r>
                    </a:p>
                    <a:p>
                      <a:pPr algn="ctr">
                        <a:lnSpc>
                          <a:spcPct val="115000"/>
                        </a:lnSpc>
                        <a:spcAft>
                          <a:spcPts val="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488" marR="58488" marT="0" marB="0"/>
                </a:tc>
                <a:tc hMerge="1">
                  <a:txBody>
                    <a:bodyPr/>
                    <a:lstStyle/>
                    <a:p>
                      <a:endParaRPr lang="ru-RU"/>
                    </a:p>
                  </a:txBody>
                  <a:tcPr/>
                </a:tc>
                <a:extLst>
                  <a:ext uri="{0D108BD9-81ED-4DB2-BD59-A6C34878D82A}">
                    <a16:rowId xmlns:a16="http://schemas.microsoft.com/office/drawing/2014/main" val="756037310"/>
                  </a:ext>
                </a:extLst>
              </a:tr>
              <a:tr h="5705772">
                <a:tc>
                  <a:txBody>
                    <a:bodyPr/>
                    <a:lstStyle/>
                    <a:p>
                      <a:pPr>
                        <a:lnSpc>
                          <a:spcPct val="115000"/>
                        </a:lnSpc>
                        <a:spcAft>
                          <a:spcPts val="0"/>
                        </a:spcAft>
                      </a:pPr>
                      <a:r>
                        <a:rPr lang="kk-KZ" sz="2400" dirty="0" smtClean="0">
                          <a:effectLst/>
                          <a:latin typeface="Times New Roman" panose="02020603050405020304" pitchFamily="18" charset="0"/>
                          <a:cs typeface="Times New Roman" panose="02020603050405020304" pitchFamily="18" charset="0"/>
                        </a:rPr>
                        <a:t>Мұғалімнің </a:t>
                      </a:r>
                      <a:r>
                        <a:rPr lang="kk-KZ" sz="2400" dirty="0">
                          <a:effectLst/>
                          <a:latin typeface="Times New Roman" panose="02020603050405020304" pitchFamily="18" charset="0"/>
                          <a:cs typeface="Times New Roman" panose="02020603050405020304" pitchFamily="18" charset="0"/>
                        </a:rPr>
                        <a:t>үкіметтік, қоғамдық және халықаралық </a:t>
                      </a:r>
                      <a:r>
                        <a:rPr lang="kk-KZ" sz="2400" dirty="0" smtClean="0">
                          <a:effectLst/>
                          <a:latin typeface="Times New Roman" panose="02020603050405020304" pitchFamily="18" charset="0"/>
                          <a:cs typeface="Times New Roman" panose="02020603050405020304" pitchFamily="18" charset="0"/>
                        </a:rPr>
                        <a:t>мадақтамалары</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488" marR="58488" marT="0" marB="0"/>
                </a:tc>
                <a:tc>
                  <a:txBody>
                    <a:bodyPr/>
                    <a:lstStyle/>
                    <a:p>
                      <a:pPr marL="342900" lvl="0" indent="-342900">
                        <a:lnSpc>
                          <a:spcPct val="100000"/>
                        </a:lnSpc>
                        <a:spcAft>
                          <a:spcPts val="800"/>
                        </a:spcAft>
                        <a:buFont typeface="Wingdings" panose="05000000000000000000" pitchFamily="2" charset="2"/>
                        <a:buChar char=""/>
                        <a:tabLst>
                          <a:tab pos="457200" algn="l"/>
                        </a:tabLs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KIO</a:t>
                      </a: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 мұғалім олимпиадасы, Сертификат №884168,(Астана,2016ж.)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Инфоурок, Свидетельство, №ДБ-240238, 06.10.2016ж.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Инфоурок, Сертификат, №АА-412504, 06.10.2016ж.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Алғыс хат, Шымкент қ., білім, спорт және мәдениет қызметкерлерінің кәсіптік одағы, №1109, 2016ж.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Диплом, Республикалық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www</a:t>
                      </a:r>
                      <a:r>
                        <a:rPr lang="ru-RU" sz="18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bilim</a:t>
                      </a:r>
                      <a:r>
                        <a:rPr lang="ru-RU" sz="18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gylym</a:t>
                      </a:r>
                      <a:r>
                        <a:rPr lang="ru-RU" sz="18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kz</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 Алматы -2016ж.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Мадақтама, Информатика пәнінен қалалық мұғалімдер  олимпиадасына белсене қатысқаны үшін, ҚББ, №5053, 2016ж.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Алғыс хат, Қалалық білім бөлімі, №2653, 2017ж.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Алғыс хат, </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edulife</a:t>
                      </a:r>
                      <a:r>
                        <a:rPr lang="ru-RU" sz="18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kz</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ұстаздарға арналған әдістемелік сайтының дамуына ат салысқаны үшін, 2017ж.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Алғыс хат, </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Ustaz</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tilegi</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Республикалық ұстаздар сайтында белсенділік танытқаны үшін, №33930, 2017ж.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Құрмет грамотасы, </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Ustaz</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tilegi</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Республикалық ұстаздар сайтында көрсеткен белсенділігі үшін, №33950, 2017ж.</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Font typeface="Wingdings" panose="05000000000000000000" pitchFamily="2" charset="2"/>
                        <a:buChar char=""/>
                        <a:tabLst>
                          <a:tab pos="457200" algn="l"/>
                        </a:tabLst>
                      </a:pP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Алғыс хат,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NIO</a:t>
                      </a:r>
                      <a:r>
                        <a:rPr lang="ru-RU" sz="18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kz</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kk-KZ" sz="1800" dirty="0" smtClean="0">
                          <a:effectLst/>
                          <a:latin typeface="Times New Roman" panose="02020603050405020304" pitchFamily="18" charset="0"/>
                          <a:ea typeface="Calibri" panose="020F0502020204030204" pitchFamily="34" charset="0"/>
                          <a:cs typeface="Times New Roman" panose="02020603050405020304" pitchFamily="18" charset="0"/>
                        </a:rPr>
                        <a:t>олимпиадасына жеңімпаз оқушылар дайындағаны үшін, 2018ж.</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8488" marR="58488" marT="0" marB="0"/>
                </a:tc>
                <a:extLst>
                  <a:ext uri="{0D108BD9-81ED-4DB2-BD59-A6C34878D82A}">
                    <a16:rowId xmlns:a16="http://schemas.microsoft.com/office/drawing/2014/main" val="2670191329"/>
                  </a:ext>
                </a:extLst>
              </a:tr>
            </a:tbl>
          </a:graphicData>
        </a:graphic>
      </p:graphicFrame>
    </p:spTree>
    <p:extLst>
      <p:ext uri="{BB962C8B-B14F-4D97-AF65-F5344CB8AC3E}">
        <p14:creationId xmlns:p14="http://schemas.microsoft.com/office/powerpoint/2010/main" val="37303508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631352474"/>
              </p:ext>
            </p:extLst>
          </p:nvPr>
        </p:nvGraphicFramePr>
        <p:xfrm>
          <a:off x="221673" y="2"/>
          <a:ext cx="11762509" cy="6882763"/>
        </p:xfrm>
        <a:graphic>
          <a:graphicData uri="http://schemas.openxmlformats.org/drawingml/2006/table">
            <a:tbl>
              <a:tblPr firstRow="1" firstCol="1" bandRow="1">
                <a:tableStyleId>{93296810-A885-4BE3-A3E7-6D5BEEA58F35}</a:tableStyleId>
              </a:tblPr>
              <a:tblGrid>
                <a:gridCol w="2549236">
                  <a:extLst>
                    <a:ext uri="{9D8B030D-6E8A-4147-A177-3AD203B41FA5}">
                      <a16:colId xmlns:a16="http://schemas.microsoft.com/office/drawing/2014/main" val="1423100039"/>
                    </a:ext>
                  </a:extLst>
                </a:gridCol>
                <a:gridCol w="9213273">
                  <a:extLst>
                    <a:ext uri="{9D8B030D-6E8A-4147-A177-3AD203B41FA5}">
                      <a16:colId xmlns:a16="http://schemas.microsoft.com/office/drawing/2014/main" val="916114145"/>
                    </a:ext>
                  </a:extLst>
                </a:gridCol>
              </a:tblGrid>
              <a:tr h="542923">
                <a:tc gridSpan="2">
                  <a:txBody>
                    <a:bodyPr/>
                    <a:lstStyle/>
                    <a:p>
                      <a:pPr algn="ctr">
                        <a:lnSpc>
                          <a:spcPct val="115000"/>
                        </a:lnSpc>
                        <a:spcAft>
                          <a:spcPts val="0"/>
                        </a:spcAft>
                      </a:pPr>
                      <a:r>
                        <a:rPr lang="kk-KZ" sz="2800" dirty="0" smtClean="0">
                          <a:effectLst/>
                          <a:latin typeface="Times New Roman" panose="02020603050405020304" pitchFamily="18" charset="0"/>
                          <a:cs typeface="Times New Roman" panose="02020603050405020304" pitchFamily="18" charset="0"/>
                        </a:rPr>
                        <a:t>Жетістіктері</a:t>
                      </a:r>
                      <a:endParaRPr lang="kk-KZ" sz="2800" dirty="0" smtClean="0">
                        <a:effectLst/>
                        <a:latin typeface="Times New Roman" panose="02020603050405020304" pitchFamily="18" charset="0"/>
                        <a:cs typeface="Times New Roman" panose="02020603050405020304" pitchFamily="18" charset="0"/>
                      </a:endParaRPr>
                    </a:p>
                  </a:txBody>
                  <a:tcPr marL="58488" marR="58488" marT="0" marB="0"/>
                </a:tc>
                <a:tc hMerge="1">
                  <a:txBody>
                    <a:bodyPr/>
                    <a:lstStyle/>
                    <a:p>
                      <a:endParaRPr lang="ru-RU"/>
                    </a:p>
                  </a:txBody>
                  <a:tcPr/>
                </a:tc>
                <a:extLst>
                  <a:ext uri="{0D108BD9-81ED-4DB2-BD59-A6C34878D82A}">
                    <a16:rowId xmlns:a16="http://schemas.microsoft.com/office/drawing/2014/main" val="756037310"/>
                  </a:ext>
                </a:extLst>
              </a:tr>
              <a:tr h="5654113">
                <a:tc>
                  <a:txBody>
                    <a:bodyPr/>
                    <a:lstStyle/>
                    <a:p>
                      <a:pPr>
                        <a:lnSpc>
                          <a:spcPct val="115000"/>
                        </a:lnSpc>
                        <a:spcAft>
                          <a:spcPts val="0"/>
                        </a:spcAft>
                      </a:pPr>
                      <a:r>
                        <a:rPr lang="kk-KZ" sz="2400" dirty="0" smtClean="0">
                          <a:effectLst/>
                          <a:latin typeface="Times New Roman" panose="02020603050405020304" pitchFamily="18" charset="0"/>
                          <a:cs typeface="Times New Roman" panose="02020603050405020304" pitchFamily="18" charset="0"/>
                        </a:rPr>
                        <a:t>Оқушысының </a:t>
                      </a:r>
                      <a:r>
                        <a:rPr lang="kk-KZ" sz="2400" dirty="0">
                          <a:effectLst/>
                          <a:latin typeface="Times New Roman" panose="02020603050405020304" pitchFamily="18" charset="0"/>
                          <a:cs typeface="Times New Roman" panose="02020603050405020304" pitchFamily="18" charset="0"/>
                        </a:rPr>
                        <a:t>үкіметтік, қоғамдық және халықаралық </a:t>
                      </a:r>
                      <a:r>
                        <a:rPr lang="kk-KZ" sz="2400" dirty="0" smtClean="0">
                          <a:effectLst/>
                          <a:latin typeface="Times New Roman" panose="02020603050405020304" pitchFamily="18" charset="0"/>
                          <a:cs typeface="Times New Roman" panose="02020603050405020304" pitchFamily="18" charset="0"/>
                        </a:rPr>
                        <a:t>мадақтамалары</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8488" marR="58488" marT="0" marB="0"/>
                </a:tc>
                <a:tc>
                  <a:txBody>
                    <a:bodyPr/>
                    <a:lstStyle/>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KIO, </a:t>
                      </a:r>
                      <a:r>
                        <a:rPr lang="kk-KZ" sz="1600" kern="1200" dirty="0" smtClean="0">
                          <a:effectLst/>
                          <a:latin typeface="Times New Roman" panose="02020603050405020304" pitchFamily="18" charset="0"/>
                          <a:cs typeface="Times New Roman" panose="02020603050405020304" pitchFamily="18" charset="0"/>
                        </a:rPr>
                        <a:t>оқушысы Фахриддин Камила информатика пәнінен қатысқаны үшін, Сертификат №885066, 2016ж.</a:t>
                      </a:r>
                    </a:p>
                    <a:p>
                      <a:pPr marL="285750" indent="-285750">
                        <a:buFont typeface="Wingdings" panose="05000000000000000000" pitchFamily="2" charset="2"/>
                        <a:buChar char="Ø"/>
                      </a:pPr>
                      <a:r>
                        <a:rPr lang="kk-KZ" sz="1600" kern="1200" dirty="0" smtClean="0">
                          <a:effectLst/>
                          <a:latin typeface="Times New Roman" panose="02020603050405020304" pitchFamily="18" charset="0"/>
                          <a:cs typeface="Times New Roman" panose="02020603050405020304" pitchFamily="18" charset="0"/>
                        </a:rPr>
                        <a:t>Наланда, Ш орын, оқушысы Құрбантай Қайсар информатика пәнінен қатысқаны үшін, №46288, 2016ж.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Бастарбек Амина информатика пәнінен қатысқаны үшін, 2016ж.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Рахымбердиева Индира, информатика пәнінен қатысқаны үшін, №000032316, 2016ж.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Фахридин Камила, информатика пәнінен қатысқаны үшін, 2016ж.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Исақ Ұлбике, информатика пәнінен қатысқаны үшін, №000042542, 2016ж.</a:t>
                      </a:r>
                    </a:p>
                    <a:p>
                      <a:pPr marL="285750" indent="-285750">
                        <a:buFont typeface="Wingdings" panose="05000000000000000000" pitchFamily="2" charset="2"/>
                        <a:buChar char="Ø"/>
                      </a:pPr>
                      <a:r>
                        <a:rPr lang="kk-KZ" sz="1600" kern="1200" dirty="0" smtClean="0">
                          <a:effectLst/>
                          <a:latin typeface="Times New Roman" panose="02020603050405020304" pitchFamily="18" charset="0"/>
                          <a:cs typeface="Times New Roman" panose="02020603050405020304" pitchFamily="18" charset="0"/>
                        </a:rPr>
                        <a:t>Мадақтама, оқушысы Рустем Жанерке мектепішілік ғылыми жобадан  І орын алғаны үшін, 2017ж. </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KIO </a:t>
                      </a:r>
                      <a:r>
                        <a:rPr lang="kk-KZ" sz="1600" kern="1200" dirty="0" smtClean="0">
                          <a:effectLst/>
                          <a:latin typeface="Times New Roman" panose="02020603050405020304" pitchFamily="18" charset="0"/>
                          <a:cs typeface="Times New Roman" panose="02020603050405020304" pitchFamily="18" charset="0"/>
                        </a:rPr>
                        <a:t>интернет олимпиадасы, оқушысы Рустем Жанерке информатика пәнінен қатысқаны үшін, Сертификат №885066,(Астана,2017ж.)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интернет олимпиадасы, оқушысы Рустем Жанерке информатика пәнінен қатысқаны үшін, Сертификат №000071324,(Астана,2017ж.)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Абдуманаб Абзал, информатика пәнінен қатысқаны үшін, №А-0056738, 2018ж.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Кузенбаева Вильдана, информатика пәнінен қатысқаны үшін, №А-0056123, 2018ж.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Жақсыбай Асылзат, информатика пәнінен қатысқаны үшін, №А-0056134, 2018ж.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 орын, оқушысы Анапия Дана, информатика пәнінен қатысқаны үшін, №А-0058214, 2018ж.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ІІ орын, оқушысы Серікбай Ақнұр, информатика пәнінен қатысқаны үшін, №А-0056097,2018ж.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ІІ орын, оқушысы Көпжасар Ділбаршын, информатика пәнінен қатысқаны үшін, №А-0058194, 2018ж.</a:t>
                      </a:r>
                    </a:p>
                    <a:p>
                      <a:pPr marL="285750" indent="-285750">
                        <a:buFont typeface="Wingdings" panose="05000000000000000000" pitchFamily="2" charset="2"/>
                        <a:buChar char="Ø"/>
                      </a:pPr>
                      <a:r>
                        <a:rPr lang="en-US" sz="1600" kern="1200" dirty="0" smtClean="0">
                          <a:effectLst/>
                          <a:latin typeface="Times New Roman" panose="02020603050405020304" pitchFamily="18" charset="0"/>
                          <a:cs typeface="Times New Roman" panose="02020603050405020304" pitchFamily="18" charset="0"/>
                        </a:rPr>
                        <a:t>NIO, </a:t>
                      </a:r>
                      <a:r>
                        <a:rPr lang="kk-KZ" sz="1600" kern="1200" dirty="0" smtClean="0">
                          <a:effectLst/>
                          <a:latin typeface="Times New Roman" panose="02020603050405020304" pitchFamily="18" charset="0"/>
                          <a:cs typeface="Times New Roman" panose="02020603050405020304" pitchFamily="18" charset="0"/>
                        </a:rPr>
                        <a:t>ІІІ орын, оқушысы Еркебұланұлы Жарқын, информатика пәнінен қатысқаны үшін, №А-0056055, 2018ж</a:t>
                      </a:r>
                      <a:endParaRPr lang="kk-KZ" sz="1700" kern="1200" dirty="0" smtClean="0">
                        <a:effectLst/>
                        <a:latin typeface="Times New Roman" panose="02020603050405020304" pitchFamily="18" charset="0"/>
                        <a:cs typeface="Times New Roman" panose="02020603050405020304" pitchFamily="18" charset="0"/>
                      </a:endParaRPr>
                    </a:p>
                  </a:txBody>
                  <a:tcPr marL="58488" marR="58488" marT="0" marB="0"/>
                </a:tc>
                <a:extLst>
                  <a:ext uri="{0D108BD9-81ED-4DB2-BD59-A6C34878D82A}">
                    <a16:rowId xmlns:a16="http://schemas.microsoft.com/office/drawing/2014/main" val="2670191329"/>
                  </a:ext>
                </a:extLst>
              </a:tr>
            </a:tbl>
          </a:graphicData>
        </a:graphic>
      </p:graphicFrame>
    </p:spTree>
    <p:extLst>
      <p:ext uri="{BB962C8B-B14F-4D97-AF65-F5344CB8AC3E}">
        <p14:creationId xmlns:p14="http://schemas.microsoft.com/office/powerpoint/2010/main" val="29980379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378465535"/>
              </p:ext>
            </p:extLst>
          </p:nvPr>
        </p:nvGraphicFramePr>
        <p:xfrm>
          <a:off x="265472" y="97478"/>
          <a:ext cx="11926528" cy="6657337"/>
        </p:xfrm>
        <a:graphic>
          <a:graphicData uri="http://schemas.openxmlformats.org/drawingml/2006/table">
            <a:tbl>
              <a:tblPr firstRow="1" firstCol="1" bandRow="1">
                <a:tableStyleId>{93296810-A885-4BE3-A3E7-6D5BEEA58F35}</a:tableStyleId>
              </a:tblPr>
              <a:tblGrid>
                <a:gridCol w="4591919">
                  <a:extLst>
                    <a:ext uri="{9D8B030D-6E8A-4147-A177-3AD203B41FA5}">
                      <a16:colId xmlns:a16="http://schemas.microsoft.com/office/drawing/2014/main" val="1224977708"/>
                    </a:ext>
                  </a:extLst>
                </a:gridCol>
                <a:gridCol w="4549551">
                  <a:extLst>
                    <a:ext uri="{9D8B030D-6E8A-4147-A177-3AD203B41FA5}">
                      <a16:colId xmlns:a16="http://schemas.microsoft.com/office/drawing/2014/main" val="3954984458"/>
                    </a:ext>
                  </a:extLst>
                </a:gridCol>
                <a:gridCol w="2785058">
                  <a:extLst>
                    <a:ext uri="{9D8B030D-6E8A-4147-A177-3AD203B41FA5}">
                      <a16:colId xmlns:a16="http://schemas.microsoft.com/office/drawing/2014/main" val="3717026307"/>
                    </a:ext>
                  </a:extLst>
                </a:gridCol>
              </a:tblGrid>
              <a:tr h="533143">
                <a:tc gridSpan="3">
                  <a:txBody>
                    <a:bodyPr/>
                    <a:lstStyle/>
                    <a:p>
                      <a:pPr algn="ctr">
                        <a:lnSpc>
                          <a:spcPct val="115000"/>
                        </a:lnSpc>
                        <a:spcAft>
                          <a:spcPts val="0"/>
                        </a:spcAft>
                      </a:pPr>
                      <a:r>
                        <a:rPr lang="kk-KZ" sz="2800" dirty="0" smtClean="0">
                          <a:effectLst/>
                          <a:latin typeface="Times New Roman" panose="02020603050405020304" pitchFamily="18" charset="0"/>
                          <a:cs typeface="Times New Roman" panose="02020603050405020304" pitchFamily="18" charset="0"/>
                        </a:rPr>
                        <a:t>Негізгі </a:t>
                      </a:r>
                      <a:r>
                        <a:rPr lang="kk-KZ" sz="2800" dirty="0">
                          <a:effectLst/>
                          <a:latin typeface="Times New Roman" panose="02020603050405020304" pitchFamily="18" charset="0"/>
                          <a:cs typeface="Times New Roman" panose="02020603050405020304" pitchFamily="18" charset="0"/>
                        </a:rPr>
                        <a:t>басылымдар</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534451665"/>
                  </a:ext>
                </a:extLst>
              </a:tr>
              <a:tr h="937410">
                <a:tc>
                  <a:txBody>
                    <a:bodyPr/>
                    <a:lstStyle/>
                    <a:p>
                      <a:pPr>
                        <a:lnSpc>
                          <a:spcPct val="115000"/>
                        </a:lnSpc>
                        <a:spcAft>
                          <a:spcPts val="0"/>
                        </a:spcAft>
                      </a:pPr>
                      <a:r>
                        <a:rPr lang="kk-KZ" sz="2800" dirty="0">
                          <a:effectLst/>
                          <a:latin typeface="Times New Roman" panose="02020603050405020304" pitchFamily="18" charset="0"/>
                          <a:cs typeface="Times New Roman" panose="02020603050405020304" pitchFamily="18" charset="0"/>
                        </a:rPr>
                        <a:t>Басылымның аты, мерзімі, беттерінің саны</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85750" indent="-285750">
                        <a:lnSpc>
                          <a:spcPct val="115000"/>
                        </a:lnSpc>
                        <a:spcAft>
                          <a:spcPts val="0"/>
                        </a:spcAft>
                        <a:buFont typeface="Wingdings" panose="05000000000000000000" pitchFamily="2" charset="2"/>
                        <a:buChar char="Ø"/>
                      </a:pPr>
                      <a:r>
                        <a:rPr lang="kk-KZ" sz="1600" dirty="0" smtClean="0">
                          <a:effectLst/>
                          <a:latin typeface="Times New Roman" panose="02020603050405020304" pitchFamily="18" charset="0"/>
                          <a:cs typeface="Times New Roman" panose="02020603050405020304" pitchFamily="18" charset="0"/>
                        </a:rPr>
                        <a:t>«Сындарлы оқыту мектеп тәжірибесінде» ұстаздар мен оқушылардың шығармашылық еңбектерінің іс-тәжірибелік жинағы</a:t>
                      </a:r>
                      <a:r>
                        <a:rPr lang="kk-KZ" sz="1600" dirty="0" smtClean="0">
                          <a:effectLst/>
                          <a:latin typeface="Times New Roman" panose="02020603050405020304" pitchFamily="18" charset="0"/>
                          <a:cs typeface="Times New Roman" panose="02020603050405020304" pitchFamily="18" charset="0"/>
                        </a:rPr>
                        <a:t>,</a:t>
                      </a:r>
                      <a:r>
                        <a:rPr lang="en-US" sz="1600" dirty="0" smtClean="0">
                          <a:effectLst/>
                          <a:latin typeface="Times New Roman" panose="02020603050405020304" pitchFamily="18" charset="0"/>
                          <a:cs typeface="Times New Roman" panose="02020603050405020304" pitchFamily="18" charset="0"/>
                        </a:rPr>
                        <a:t> ISBN 978-601-7579-29-6</a:t>
                      </a:r>
                      <a:r>
                        <a:rPr lang="kk-KZ" sz="1600" dirty="0" smtClean="0">
                          <a:effectLst/>
                          <a:latin typeface="Times New Roman" panose="02020603050405020304" pitchFamily="18" charset="0"/>
                          <a:cs typeface="Times New Roman" panose="02020603050405020304" pitchFamily="18" charset="0"/>
                        </a:rPr>
                        <a:t> </a:t>
                      </a:r>
                      <a:r>
                        <a:rPr lang="kk-KZ" sz="1600" dirty="0" smtClean="0">
                          <a:effectLst/>
                          <a:latin typeface="Times New Roman" panose="02020603050405020304" pitchFamily="18" charset="0"/>
                          <a:cs typeface="Times New Roman" panose="02020603050405020304" pitchFamily="18" charset="0"/>
                        </a:rPr>
                        <a:t>Алматы 2016ж.</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kk-KZ" sz="1600" dirty="0" smtClean="0">
                          <a:effectLst/>
                          <a:latin typeface="Times New Roman" panose="02020603050405020304" pitchFamily="18" charset="0"/>
                          <a:cs typeface="Times New Roman" panose="02020603050405020304" pitchFamily="18" charset="0"/>
                        </a:rPr>
                        <a:t>«Алтын</a:t>
                      </a:r>
                      <a:r>
                        <a:rPr lang="kk-KZ" sz="1600" baseline="0" dirty="0" smtClean="0">
                          <a:effectLst/>
                          <a:latin typeface="Times New Roman" panose="02020603050405020304" pitchFamily="18" charset="0"/>
                          <a:cs typeface="Times New Roman" panose="02020603050405020304" pitchFamily="18" charset="0"/>
                        </a:rPr>
                        <a:t> ұя</a:t>
                      </a:r>
                      <a:r>
                        <a:rPr lang="kk-KZ" sz="1600" dirty="0" smtClean="0">
                          <a:effectLst/>
                          <a:latin typeface="Times New Roman" panose="02020603050405020304" pitchFamily="18" charset="0"/>
                          <a:cs typeface="Times New Roman" panose="02020603050405020304" pitchFamily="18" charset="0"/>
                        </a:rPr>
                        <a:t>» республикалық ақпараттық басылым, 18қаңтар, 2017ж. №1(394)</a:t>
                      </a:r>
                    </a:p>
                  </a:txBody>
                  <a:tcPr marL="68580" marR="68580" marT="0" marB="0"/>
                </a:tc>
                <a:tc>
                  <a:txBody>
                    <a:bodyPr/>
                    <a:lstStyle/>
                    <a:p>
                      <a:pPr>
                        <a:lnSpc>
                          <a:spcPct val="115000"/>
                        </a:lnSpc>
                        <a:spcAft>
                          <a:spcPts val="1000"/>
                        </a:spcAft>
                      </a:pPr>
                      <a:r>
                        <a:rPr lang="ru-RU" sz="1600" dirty="0" err="1" smtClean="0">
                          <a:effectLst/>
                          <a:latin typeface="Times New Roman" panose="02020603050405020304" pitchFamily="18" charset="0"/>
                          <a:cs typeface="Times New Roman" panose="02020603050405020304" pitchFamily="18" charset="0"/>
                        </a:rPr>
                        <a:t>Ашық</a:t>
                      </a:r>
                      <a:r>
                        <a:rPr lang="ru-RU" sz="1600" dirty="0" smtClean="0">
                          <a:effectLst/>
                          <a:latin typeface="Times New Roman" panose="02020603050405020304" pitchFamily="18" charset="0"/>
                          <a:cs typeface="Times New Roman" panose="02020603050405020304" pitchFamily="18" charset="0"/>
                        </a:rPr>
                        <a:t> </a:t>
                      </a:r>
                      <a:r>
                        <a:rPr lang="ru-RU" sz="1600" dirty="0" err="1" smtClean="0">
                          <a:effectLst/>
                          <a:latin typeface="Times New Roman" panose="02020603050405020304" pitchFamily="18" charset="0"/>
                          <a:cs typeface="Times New Roman" panose="02020603050405020304" pitchFamily="18" charset="0"/>
                        </a:rPr>
                        <a:t>сабақ</a:t>
                      </a:r>
                      <a:r>
                        <a:rPr lang="ru-RU" sz="1600" dirty="0" smtClean="0">
                          <a:effectLst/>
                          <a:latin typeface="Times New Roman" panose="02020603050405020304" pitchFamily="18" charset="0"/>
                          <a:cs typeface="Times New Roman" panose="02020603050405020304" pitchFamily="18" charset="0"/>
                        </a:rPr>
                        <a:t>:</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Компьютерлік</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желі</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түрлері</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Ғаламтор</a:t>
                      </a:r>
                      <a:r>
                        <a:rPr lang="ru-RU" sz="1600" baseline="0" dirty="0" smtClean="0">
                          <a:effectLst/>
                          <a:latin typeface="Times New Roman" panose="02020603050405020304" pitchFamily="18" charset="0"/>
                          <a:cs typeface="Times New Roman" panose="02020603050405020304" pitchFamily="18" charset="0"/>
                        </a:rPr>
                        <a:t>»</a:t>
                      </a:r>
                    </a:p>
                    <a:p>
                      <a:pPr marL="0" marR="0" indent="0" algn="l" defTabSz="457200" rtl="0" eaLnBrk="1" fontAlgn="auto" latinLnBrk="0" hangingPunct="1">
                        <a:lnSpc>
                          <a:spcPct val="115000"/>
                        </a:lnSpc>
                        <a:spcBef>
                          <a:spcPts val="0"/>
                        </a:spcBef>
                        <a:spcAft>
                          <a:spcPts val="1000"/>
                        </a:spcAft>
                        <a:buClrTx/>
                        <a:buSzTx/>
                        <a:buFontTx/>
                        <a:buNone/>
                        <a:tabLst/>
                        <a:defRPr/>
                      </a:pPr>
                      <a:r>
                        <a:rPr lang="ru-RU" sz="1600" baseline="0" dirty="0" smtClean="0">
                          <a:effectLst/>
                          <a:latin typeface="Times New Roman" panose="02020603050405020304" pitchFamily="18" charset="0"/>
                          <a:cs typeface="Times New Roman" panose="02020603050405020304" pitchFamily="18" charset="0"/>
                        </a:rPr>
                        <a:t>«</a:t>
                      </a:r>
                      <a:r>
                        <a:rPr lang="ru-RU" sz="1600" baseline="0" dirty="0" err="1" smtClean="0">
                          <a:effectLst/>
                          <a:latin typeface="Times New Roman" panose="02020603050405020304" pitchFamily="18" charset="0"/>
                          <a:cs typeface="Times New Roman" panose="02020603050405020304" pitchFamily="18" charset="0"/>
                        </a:rPr>
                        <a:t>Желілік</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қоғамдастық</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нәтижеге</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бағытталған</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іс-әрекет</a:t>
                      </a:r>
                      <a:r>
                        <a:rPr lang="ru-RU" sz="1600" baseline="0" dirty="0" smtClean="0">
                          <a:effectLst/>
                          <a:latin typeface="Times New Roman" panose="02020603050405020304" pitchFamily="18" charset="0"/>
                          <a:cs typeface="Times New Roman" panose="02020603050405020304" pitchFamily="18" charset="0"/>
                        </a:rPr>
                        <a:t>» </a:t>
                      </a:r>
                      <a:r>
                        <a:rPr lang="ru-RU" sz="1600" baseline="0" dirty="0" err="1" smtClean="0">
                          <a:effectLst/>
                          <a:latin typeface="Times New Roman" panose="02020603050405020304" pitchFamily="18" charset="0"/>
                          <a:cs typeface="Times New Roman" panose="02020603050405020304" pitchFamily="18" charset="0"/>
                        </a:rPr>
                        <a:t>мақаласы</a:t>
                      </a:r>
                      <a:endParaRPr lang="ru-RU" sz="160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47874656"/>
                  </a:ext>
                </a:extLst>
              </a:tr>
              <a:tr h="733566">
                <a:tc>
                  <a:txBody>
                    <a:bodyPr/>
                    <a:lstStyle/>
                    <a:p>
                      <a:pPr>
                        <a:lnSpc>
                          <a:spcPct val="115000"/>
                        </a:lnSpc>
                        <a:spcAft>
                          <a:spcPts val="0"/>
                        </a:spcAft>
                      </a:pPr>
                      <a:r>
                        <a:rPr lang="kk-KZ" sz="2800" dirty="0" smtClean="0">
                          <a:effectLst/>
                          <a:latin typeface="Times New Roman" panose="02020603050405020304" pitchFamily="18" charset="0"/>
                          <a:cs typeface="Times New Roman" panose="02020603050405020304" pitchFamily="18" charset="0"/>
                        </a:rPr>
                        <a:t>-Интернет ресурстарына жарияланған</a:t>
                      </a:r>
                      <a:r>
                        <a:rPr lang="kk-KZ" sz="2800" baseline="0" dirty="0" smtClean="0">
                          <a:effectLst/>
                          <a:latin typeface="Times New Roman" panose="02020603050405020304" pitchFamily="18" charset="0"/>
                          <a:cs typeface="Times New Roman" panose="02020603050405020304" pitchFamily="18" charset="0"/>
                        </a:rPr>
                        <a:t> материалдар</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85750" indent="-285750">
                        <a:lnSpc>
                          <a:spcPct val="115000"/>
                        </a:lnSpc>
                        <a:spcAft>
                          <a:spcPts val="0"/>
                        </a:spcAft>
                        <a:buFont typeface="Wingdings" panose="05000000000000000000" pitchFamily="2" charset="2"/>
                        <a:buChar char="Ø"/>
                      </a:pPr>
                      <a:r>
                        <a:rPr lang="en-US" sz="1600" dirty="0" smtClean="0">
                          <a:effectLst/>
                          <a:latin typeface="Times New Roman" panose="02020603050405020304" pitchFamily="18" charset="0"/>
                          <a:ea typeface="+mn-ea"/>
                          <a:cs typeface="Times New Roman" panose="02020603050405020304" pitchFamily="18" charset="0"/>
                        </a:rPr>
                        <a:t>Edulife.kz</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ұстаздарға арналған әдістемелік сайт, Сертификат №49577</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en-US" sz="1600" dirty="0" smtClean="0">
                          <a:effectLst/>
                          <a:latin typeface="Times New Roman" panose="02020603050405020304" pitchFamily="18" charset="0"/>
                          <a:ea typeface="+mn-ea"/>
                          <a:cs typeface="Times New Roman" panose="02020603050405020304" pitchFamily="18" charset="0"/>
                        </a:rPr>
                        <a:t>Edulife.kz</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ұстаздарға арналған әдістемелік сайт, Сертификат №49558</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en-US" sz="1600" dirty="0" smtClean="0">
                          <a:effectLst/>
                          <a:latin typeface="Times New Roman" panose="02020603050405020304" pitchFamily="18" charset="0"/>
                          <a:ea typeface="+mn-ea"/>
                          <a:cs typeface="Times New Roman" panose="02020603050405020304" pitchFamily="18" charset="0"/>
                        </a:rPr>
                        <a:t>Edulife.kz</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ұстаздарға арналған әдістемелік сайт, Сертификат №49611</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en-US" sz="1600" dirty="0" smtClean="0">
                          <a:effectLst/>
                          <a:latin typeface="Times New Roman" panose="02020603050405020304" pitchFamily="18" charset="0"/>
                          <a:ea typeface="+mn-ea"/>
                          <a:cs typeface="Times New Roman" panose="02020603050405020304" pitchFamily="18" charset="0"/>
                        </a:rPr>
                        <a:t>Edulife.kz</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ұстаздарға арналған әдістемелік сайт, Сертификат №49608</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en-US" sz="1600" baseline="0" dirty="0" err="1" smtClean="0">
                          <a:effectLst/>
                          <a:latin typeface="Times New Roman" panose="02020603050405020304" pitchFamily="18" charset="0"/>
                          <a:ea typeface="+mn-ea"/>
                          <a:cs typeface="Times New Roman" panose="02020603050405020304" pitchFamily="18" charset="0"/>
                        </a:rPr>
                        <a:t>Ustaz</a:t>
                      </a:r>
                      <a:r>
                        <a:rPr lang="en-US" sz="1600" baseline="0" dirty="0" smtClean="0">
                          <a:effectLst/>
                          <a:latin typeface="Times New Roman" panose="02020603050405020304" pitchFamily="18" charset="0"/>
                          <a:ea typeface="+mn-ea"/>
                          <a:cs typeface="Times New Roman" panose="02020603050405020304" pitchFamily="18" charset="0"/>
                        </a:rPr>
                        <a:t> </a:t>
                      </a:r>
                      <a:r>
                        <a:rPr lang="en-US" sz="1600" baseline="0" dirty="0" err="1" smtClean="0">
                          <a:effectLst/>
                          <a:latin typeface="Times New Roman" panose="02020603050405020304" pitchFamily="18" charset="0"/>
                          <a:ea typeface="+mn-ea"/>
                          <a:cs typeface="Times New Roman" panose="02020603050405020304" pitchFamily="18" charset="0"/>
                        </a:rPr>
                        <a:t>tilegi</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Республикалық ұстаздар сайты, Сертификат №33951</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en-US" sz="1600" baseline="0" dirty="0" err="1" smtClean="0">
                          <a:effectLst/>
                          <a:latin typeface="Times New Roman" panose="02020603050405020304" pitchFamily="18" charset="0"/>
                          <a:ea typeface="+mn-ea"/>
                          <a:cs typeface="Times New Roman" panose="02020603050405020304" pitchFamily="18" charset="0"/>
                        </a:rPr>
                        <a:t>Ustaz</a:t>
                      </a:r>
                      <a:r>
                        <a:rPr lang="en-US" sz="1600" baseline="0" dirty="0" smtClean="0">
                          <a:effectLst/>
                          <a:latin typeface="Times New Roman" panose="02020603050405020304" pitchFamily="18" charset="0"/>
                          <a:ea typeface="+mn-ea"/>
                          <a:cs typeface="Times New Roman" panose="02020603050405020304" pitchFamily="18" charset="0"/>
                        </a:rPr>
                        <a:t> </a:t>
                      </a:r>
                      <a:r>
                        <a:rPr lang="en-US" sz="1600" baseline="0" dirty="0" err="1" smtClean="0">
                          <a:effectLst/>
                          <a:latin typeface="Times New Roman" panose="02020603050405020304" pitchFamily="18" charset="0"/>
                          <a:ea typeface="+mn-ea"/>
                          <a:cs typeface="Times New Roman" panose="02020603050405020304" pitchFamily="18" charset="0"/>
                        </a:rPr>
                        <a:t>tilegi</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Республикалық ұстаздар сайты, Сертификат №33950</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r>
                        <a:rPr lang="en-US" sz="1600" baseline="0" dirty="0" err="1" smtClean="0">
                          <a:effectLst/>
                          <a:latin typeface="Times New Roman" panose="02020603050405020304" pitchFamily="18" charset="0"/>
                          <a:ea typeface="+mn-ea"/>
                          <a:cs typeface="Times New Roman" panose="02020603050405020304" pitchFamily="18" charset="0"/>
                        </a:rPr>
                        <a:t>Ustaz</a:t>
                      </a:r>
                      <a:r>
                        <a:rPr lang="en-US" sz="1600" baseline="0" dirty="0" smtClean="0">
                          <a:effectLst/>
                          <a:latin typeface="Times New Roman" panose="02020603050405020304" pitchFamily="18" charset="0"/>
                          <a:ea typeface="+mn-ea"/>
                          <a:cs typeface="Times New Roman" panose="02020603050405020304" pitchFamily="18" charset="0"/>
                        </a:rPr>
                        <a:t> </a:t>
                      </a:r>
                      <a:r>
                        <a:rPr lang="en-US" sz="1600" baseline="0" dirty="0" err="1" smtClean="0">
                          <a:effectLst/>
                          <a:latin typeface="Times New Roman" panose="02020603050405020304" pitchFamily="18" charset="0"/>
                          <a:ea typeface="+mn-ea"/>
                          <a:cs typeface="Times New Roman" panose="02020603050405020304" pitchFamily="18" charset="0"/>
                        </a:rPr>
                        <a:t>tilegi</a:t>
                      </a:r>
                      <a:r>
                        <a:rPr lang="en-US" sz="1600" baseline="0" dirty="0" smtClean="0">
                          <a:effectLst/>
                          <a:latin typeface="Times New Roman" panose="02020603050405020304" pitchFamily="18" charset="0"/>
                          <a:ea typeface="+mn-ea"/>
                          <a:cs typeface="Times New Roman" panose="02020603050405020304" pitchFamily="18" charset="0"/>
                        </a:rPr>
                        <a:t> </a:t>
                      </a:r>
                      <a:r>
                        <a:rPr lang="kk-KZ" sz="1600" baseline="0" dirty="0" smtClean="0">
                          <a:effectLst/>
                          <a:latin typeface="Times New Roman" panose="02020603050405020304" pitchFamily="18" charset="0"/>
                          <a:ea typeface="+mn-ea"/>
                          <a:cs typeface="Times New Roman" panose="02020603050405020304" pitchFamily="18" charset="0"/>
                        </a:rPr>
                        <a:t>Республикалық ұстаздар сайты, Сертификат №33951</a:t>
                      </a:r>
                    </a:p>
                    <a:p>
                      <a:pPr marL="285750" marR="0" indent="-285750" algn="l" defTabSz="457200" rtl="0" eaLnBrk="1" fontAlgn="auto" latinLnBrk="0" hangingPunct="1">
                        <a:lnSpc>
                          <a:spcPct val="115000"/>
                        </a:lnSpc>
                        <a:spcBef>
                          <a:spcPts val="0"/>
                        </a:spcBef>
                        <a:spcAft>
                          <a:spcPts val="0"/>
                        </a:spcAft>
                        <a:buClrTx/>
                        <a:buSzTx/>
                        <a:buFont typeface="Wingdings" panose="05000000000000000000" pitchFamily="2" charset="2"/>
                        <a:buChar char="Ø"/>
                        <a:tabLst/>
                        <a:defRPr/>
                      </a:pPr>
                      <a:endParaRPr lang="kk-KZ" sz="1600" baseline="0" dirty="0" smtClean="0">
                        <a:effectLst/>
                        <a:latin typeface="Times New Roman" panose="02020603050405020304" pitchFamily="18" charset="0"/>
                        <a:ea typeface="+mn-ea"/>
                        <a:cs typeface="Times New Roman" panose="02020603050405020304" pitchFamily="18" charset="0"/>
                      </a:endParaRPr>
                    </a:p>
                    <a:p>
                      <a:pPr marL="285750" indent="-285750">
                        <a:lnSpc>
                          <a:spcPct val="115000"/>
                        </a:lnSpc>
                        <a:spcAft>
                          <a:spcPts val="0"/>
                        </a:spcAft>
                        <a:buFont typeface="Wingdings" panose="05000000000000000000" pitchFamily="2" charset="2"/>
                        <a:buChar char="Ø"/>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ru-RU" sz="1600" dirty="0" smtClean="0">
                          <a:effectLst/>
                          <a:latin typeface="Times New Roman" panose="02020603050405020304" pitchFamily="18" charset="0"/>
                          <a:cs typeface="Times New Roman" panose="02020603050405020304" pitchFamily="18" charset="0"/>
                        </a:rPr>
                        <a:t> </a:t>
                      </a:r>
                      <a:r>
                        <a:rPr lang="ru-RU" sz="1600" dirty="0" err="1" smtClean="0">
                          <a:effectLst/>
                          <a:latin typeface="Times New Roman" panose="02020603050405020304" pitchFamily="18" charset="0"/>
                          <a:cs typeface="Times New Roman" panose="02020603050405020304" pitchFamily="18" charset="0"/>
                        </a:rPr>
                        <a:t>Ашық</a:t>
                      </a:r>
                      <a:r>
                        <a:rPr lang="ru-RU" sz="1600" dirty="0" smtClean="0">
                          <a:effectLst/>
                          <a:latin typeface="Times New Roman" panose="02020603050405020304" pitchFamily="18" charset="0"/>
                          <a:cs typeface="Times New Roman" panose="02020603050405020304" pitchFamily="18" charset="0"/>
                        </a:rPr>
                        <a:t> </a:t>
                      </a:r>
                      <a:r>
                        <a:rPr lang="ru-RU" sz="1600" dirty="0" err="1" smtClean="0">
                          <a:effectLst/>
                          <a:latin typeface="Times New Roman" panose="02020603050405020304" pitchFamily="18" charset="0"/>
                          <a:cs typeface="Times New Roman" panose="02020603050405020304" pitchFamily="18" charset="0"/>
                        </a:rPr>
                        <a:t>сабақ</a:t>
                      </a:r>
                      <a:r>
                        <a:rPr lang="ru-RU" sz="1600" dirty="0" smtClean="0">
                          <a:effectLst/>
                          <a:latin typeface="Times New Roman" panose="02020603050405020304" pitchFamily="18" charset="0"/>
                          <a:cs typeface="Times New Roman" panose="02020603050405020304" pitchFamily="18" charset="0"/>
                        </a:rPr>
                        <a:t>: </a:t>
                      </a:r>
                      <a:r>
                        <a:rPr lang="ru-RU" sz="1600" baseline="0" dirty="0" smtClean="0">
                          <a:effectLst/>
                          <a:latin typeface="Times New Roman" panose="02020603050405020304" pitchFamily="18" charset="0"/>
                          <a:cs typeface="Times New Roman" panose="02020603050405020304" pitchFamily="18" charset="0"/>
                        </a:rPr>
                        <a:t>«Компьютер </a:t>
                      </a:r>
                      <a:r>
                        <a:rPr lang="ru-RU" sz="1600" baseline="0" dirty="0" err="1" smtClean="0">
                          <a:effectLst/>
                          <a:latin typeface="Times New Roman" panose="02020603050405020304" pitchFamily="18" charset="0"/>
                          <a:cs typeface="Times New Roman" panose="02020603050405020304" pitchFamily="18" charset="0"/>
                        </a:rPr>
                        <a:t>құрылымы</a:t>
                      </a:r>
                      <a:r>
                        <a:rPr lang="ru-RU" sz="1600" baseline="0" dirty="0" smtClean="0">
                          <a:effectLst/>
                          <a:latin typeface="Times New Roman" panose="02020603050405020304" pitchFamily="18" charset="0"/>
                          <a:cs typeface="Times New Roman" panose="02020603050405020304" pitchFamily="18" charset="0"/>
                        </a:rPr>
                        <a:t>»</a:t>
                      </a:r>
                    </a:p>
                    <a:p>
                      <a:pPr>
                        <a:lnSpc>
                          <a:spcPct val="115000"/>
                        </a:lnSpc>
                        <a:spcAft>
                          <a:spcPts val="1000"/>
                        </a:spcAft>
                      </a:pPr>
                      <a:r>
                        <a:rPr lang="kk-KZ" sz="1600" baseline="0" dirty="0" smtClean="0">
                          <a:effectLst/>
                          <a:latin typeface="Times New Roman" panose="02020603050405020304" pitchFamily="18" charset="0"/>
                          <a:cs typeface="Times New Roman" panose="02020603050405020304" pitchFamily="18" charset="0"/>
                        </a:rPr>
                        <a:t>«Компьютерлік желілер»</a:t>
                      </a:r>
                      <a:endParaRPr lang="ru-RU" sz="1600" baseline="0" dirty="0" smtClean="0">
                        <a:effectLst/>
                        <a:latin typeface="Times New Roman" panose="02020603050405020304" pitchFamily="18" charset="0"/>
                        <a:cs typeface="Times New Roman" panose="02020603050405020304" pitchFamily="18" charset="0"/>
                      </a:endParaRPr>
                    </a:p>
                    <a:p>
                      <a:pPr>
                        <a:lnSpc>
                          <a:spcPct val="115000"/>
                        </a:lnSpc>
                        <a:spcAft>
                          <a:spcPts val="1000"/>
                        </a:spcAft>
                      </a:pPr>
                      <a:r>
                        <a:rPr lang="kk-KZ" sz="1600" baseline="0" dirty="0" smtClean="0">
                          <a:effectLst/>
                          <a:latin typeface="Times New Roman" panose="02020603050405020304" pitchFamily="18" charset="0"/>
                          <a:ea typeface="Calibri" panose="020F0502020204030204" pitchFamily="34" charset="0"/>
                          <a:cs typeface="Times New Roman" panose="02020603050405020304" pitchFamily="18" charset="0"/>
                        </a:rPr>
                        <a:t> «Құрылымдық, модульдік, нысанға бағытталған программалау»</a:t>
                      </a:r>
                    </a:p>
                    <a:p>
                      <a:pPr>
                        <a:lnSpc>
                          <a:spcPct val="115000"/>
                        </a:lnSpc>
                        <a:spcAft>
                          <a:spcPts val="1000"/>
                        </a:spcAft>
                      </a:pPr>
                      <a:r>
                        <a:rPr lang="kk-KZ" sz="1600" baseline="0" dirty="0" smtClean="0">
                          <a:effectLst/>
                          <a:latin typeface="Times New Roman" panose="02020603050405020304" pitchFamily="18" charset="0"/>
                          <a:ea typeface="Calibri" panose="020F0502020204030204" pitchFamily="34" charset="0"/>
                          <a:cs typeface="Times New Roman" panose="02020603050405020304" pitchFamily="18" charset="0"/>
                        </a:rPr>
                        <a:t>«ДК </a:t>
                      </a:r>
                      <a:r>
                        <a:rPr lang="kk-KZ" sz="1600" baseline="0" dirty="0" smtClean="0">
                          <a:effectLst/>
                          <a:latin typeface="Times New Roman" panose="02020603050405020304" pitchFamily="18" charset="0"/>
                          <a:ea typeface="Calibri" panose="020F0502020204030204" pitchFamily="34" charset="0"/>
                          <a:cs typeface="Times New Roman" panose="02020603050405020304" pitchFamily="18" charset="0"/>
                        </a:rPr>
                        <a:t>сәулетінің заманауи </a:t>
                      </a:r>
                      <a:r>
                        <a:rPr lang="kk-KZ" sz="1600" baseline="0" dirty="0" smtClean="0">
                          <a:effectLst/>
                          <a:latin typeface="Times New Roman" panose="02020603050405020304" pitchFamily="18" charset="0"/>
                          <a:ea typeface="Calibri" panose="020F0502020204030204" pitchFamily="34" charset="0"/>
                          <a:cs typeface="Times New Roman" panose="02020603050405020304" pitchFamily="18" charset="0"/>
                        </a:rPr>
                        <a:t>даму бағыттары»</a:t>
                      </a:r>
                    </a:p>
                    <a:p>
                      <a:pPr>
                        <a:lnSpc>
                          <a:spcPct val="115000"/>
                        </a:lnSpc>
                        <a:spcAft>
                          <a:spcPts val="1000"/>
                        </a:spcAft>
                      </a:pPr>
                      <a:r>
                        <a:rPr lang="kk-KZ" sz="1600" baseline="0" dirty="0" smtClean="0">
                          <a:effectLst/>
                          <a:latin typeface="Times New Roman" panose="02020603050405020304" pitchFamily="18" charset="0"/>
                          <a:ea typeface="Calibri" panose="020F0502020204030204" pitchFamily="34" charset="0"/>
                          <a:cs typeface="Times New Roman" panose="02020603050405020304" pitchFamily="18" charset="0"/>
                        </a:rPr>
                        <a:t>Эссе: «Менің педагогикалық ұстанымым»</a:t>
                      </a:r>
                    </a:p>
                    <a:p>
                      <a:pPr>
                        <a:lnSpc>
                          <a:spcPct val="115000"/>
                        </a:lnSpc>
                        <a:spcAft>
                          <a:spcPts val="1000"/>
                        </a:spcAft>
                      </a:pPr>
                      <a:r>
                        <a:rPr lang="kk-KZ" sz="1600" baseline="0" dirty="0" smtClean="0">
                          <a:effectLst/>
                          <a:latin typeface="Times New Roman" panose="02020603050405020304" pitchFamily="18" charset="0"/>
                          <a:ea typeface="Calibri" panose="020F0502020204030204" pitchFamily="34" charset="0"/>
                          <a:cs typeface="Times New Roman" panose="02020603050405020304" pitchFamily="18" charset="0"/>
                        </a:rPr>
                        <a:t>Ашық сабақ: «Ақиқатты іздеу. Алгоритмді сөз түрінде ұсыну»</a:t>
                      </a:r>
                    </a:p>
                    <a:p>
                      <a:pPr>
                        <a:lnSpc>
                          <a:spcPct val="115000"/>
                        </a:lnSpc>
                        <a:spcAft>
                          <a:spcPts val="100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042523163"/>
                  </a:ext>
                </a:extLst>
              </a:tr>
            </a:tbl>
          </a:graphicData>
        </a:graphic>
      </p:graphicFrame>
    </p:spTree>
    <p:extLst>
      <p:ext uri="{BB962C8B-B14F-4D97-AF65-F5344CB8AC3E}">
        <p14:creationId xmlns:p14="http://schemas.microsoft.com/office/powerpoint/2010/main" val="1403528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501600" y="2848433"/>
            <a:ext cx="2602700" cy="3581519"/>
          </a:xfrm>
          <a:prstGeom prst="rect">
            <a:avLst/>
          </a:prstGeom>
        </p:spPr>
      </p:pic>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r="28761"/>
          <a:stretch/>
        </p:blipFill>
        <p:spPr>
          <a:xfrm rot="16200000">
            <a:off x="1865084" y="3923755"/>
            <a:ext cx="1875733" cy="3581519"/>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44090" y="690012"/>
            <a:ext cx="1876408" cy="2582084"/>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97215" y="3632199"/>
            <a:ext cx="1933064" cy="2738697"/>
          </a:xfrm>
          <a:prstGeom prst="rect">
            <a:avLst/>
          </a:prstGeom>
          <a:ln>
            <a:solidFill>
              <a:srgbClr val="00B0F0"/>
            </a:solidFill>
          </a:ln>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44090" y="3632199"/>
            <a:ext cx="1990219" cy="2738697"/>
          </a:xfrm>
          <a:prstGeom prst="rect">
            <a:avLst/>
          </a:prstGeom>
          <a:ln>
            <a:solidFill>
              <a:srgbClr val="00B0F0"/>
            </a:solidFill>
          </a:ln>
        </p:spPr>
      </p:pic>
      <p:pic>
        <p:nvPicPr>
          <p:cNvPr id="7" name="Рисунок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048120" y="3632198"/>
            <a:ext cx="1887830" cy="2738697"/>
          </a:xfrm>
          <a:prstGeom prst="rect">
            <a:avLst/>
          </a:prstGeom>
          <a:ln>
            <a:solidFill>
              <a:srgbClr val="00B0F0"/>
            </a:solidFill>
          </a:ln>
        </p:spPr>
      </p:pic>
      <p:pic>
        <p:nvPicPr>
          <p:cNvPr id="8" name="Рисунок 7"/>
          <p:cNvPicPr>
            <a:picLocks noChangeAspect="1"/>
          </p:cNvPicPr>
          <p:nvPr/>
        </p:nvPicPr>
        <p:blipFill rotWithShape="1">
          <a:blip r:embed="rId8" cstate="print">
            <a:extLst>
              <a:ext uri="{28A0092B-C50C-407E-A947-70E740481C1C}">
                <a14:useLocalDpi xmlns:a14="http://schemas.microsoft.com/office/drawing/2010/main" val="0"/>
              </a:ext>
            </a:extLst>
          </a:blip>
          <a:srcRect l="9134" t="5050" b="9292"/>
          <a:stretch/>
        </p:blipFill>
        <p:spPr>
          <a:xfrm>
            <a:off x="1544495" y="0"/>
            <a:ext cx="2516909" cy="3264924"/>
          </a:xfrm>
          <a:prstGeom prst="rect">
            <a:avLst/>
          </a:prstGeom>
        </p:spPr>
      </p:pic>
      <p:sp>
        <p:nvSpPr>
          <p:cNvPr id="9" name="TextBox 8"/>
          <p:cNvSpPr txBox="1"/>
          <p:nvPr/>
        </p:nvSpPr>
        <p:spPr>
          <a:xfrm>
            <a:off x="5189036" y="71734"/>
            <a:ext cx="5902513" cy="461665"/>
          </a:xfrm>
          <a:prstGeom prst="rect">
            <a:avLst/>
          </a:prstGeom>
          <a:noFill/>
        </p:spPr>
        <p:txBody>
          <a:bodyPr wrap="none" rtlCol="0">
            <a:spAutoFit/>
          </a:bodyPr>
          <a:lstStyle/>
          <a:p>
            <a:r>
              <a:rPr lang="kk-KZ" sz="2400" b="1" i="1" dirty="0" smtClean="0">
                <a:solidFill>
                  <a:srgbClr val="002060"/>
                </a:solidFill>
                <a:latin typeface="Times New Roman" panose="02020603050405020304" pitchFamily="18" charset="0"/>
                <a:cs typeface="Times New Roman" panose="02020603050405020304" pitchFamily="18" charset="0"/>
              </a:rPr>
              <a:t>Басылымда жарық көрген материалдары</a:t>
            </a:r>
            <a:endParaRPr lang="ru-RU" sz="24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261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836105282"/>
              </p:ext>
            </p:extLst>
          </p:nvPr>
        </p:nvGraphicFramePr>
        <p:xfrm>
          <a:off x="228600" y="145144"/>
          <a:ext cx="9442983" cy="6867422"/>
        </p:xfrm>
        <a:graphic>
          <a:graphicData uri="http://schemas.openxmlformats.org/drawingml/2006/table">
            <a:tbl>
              <a:tblPr firstRow="1" firstCol="1" bandRow="1">
                <a:tableStyleId>{93296810-A885-4BE3-A3E7-6D5BEEA58F35}</a:tableStyleId>
              </a:tblPr>
              <a:tblGrid>
                <a:gridCol w="3410299">
                  <a:extLst>
                    <a:ext uri="{9D8B030D-6E8A-4147-A177-3AD203B41FA5}">
                      <a16:colId xmlns:a16="http://schemas.microsoft.com/office/drawing/2014/main" val="1300694735"/>
                    </a:ext>
                  </a:extLst>
                </a:gridCol>
                <a:gridCol w="5635522">
                  <a:extLst>
                    <a:ext uri="{9D8B030D-6E8A-4147-A177-3AD203B41FA5}">
                      <a16:colId xmlns:a16="http://schemas.microsoft.com/office/drawing/2014/main" val="3621944932"/>
                    </a:ext>
                  </a:extLst>
                </a:gridCol>
                <a:gridCol w="397162">
                  <a:extLst>
                    <a:ext uri="{9D8B030D-6E8A-4147-A177-3AD203B41FA5}">
                      <a16:colId xmlns:a16="http://schemas.microsoft.com/office/drawing/2014/main" val="3057868874"/>
                    </a:ext>
                  </a:extLst>
                </a:gridCol>
              </a:tblGrid>
              <a:tr h="763379">
                <a:tc gridSpan="3">
                  <a:txBody>
                    <a:bodyPr/>
                    <a:lstStyle/>
                    <a:p>
                      <a:pPr algn="ctr">
                        <a:lnSpc>
                          <a:spcPct val="115000"/>
                        </a:lnSpc>
                        <a:spcAft>
                          <a:spcPts val="0"/>
                        </a:spcAft>
                      </a:pPr>
                      <a:endParaRPr lang="en-US" sz="16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pPr>
                      <a:r>
                        <a:rPr lang="kk-KZ" sz="2800" dirty="0" smtClean="0">
                          <a:effectLst/>
                          <a:latin typeface="Times New Roman" panose="02020603050405020304" pitchFamily="18" charset="0"/>
                          <a:cs typeface="Times New Roman" panose="02020603050405020304" pitchFamily="18" charset="0"/>
                        </a:rPr>
                        <a:t>Біліктілігін арттыруы</a:t>
                      </a:r>
                      <a:endParaRPr lang="en-US" sz="28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650844336"/>
                  </a:ext>
                </a:extLst>
              </a:tr>
              <a:tr h="1286270">
                <a:tc>
                  <a:txBody>
                    <a:bodyPr/>
                    <a:lstStyle/>
                    <a:p>
                      <a:pPr>
                        <a:lnSpc>
                          <a:spcPct val="115000"/>
                        </a:lnSpc>
                        <a:spcAft>
                          <a:spcPts val="0"/>
                        </a:spcAft>
                      </a:pPr>
                      <a:r>
                        <a:rPr lang="kk-KZ" sz="2400">
                          <a:effectLst/>
                          <a:latin typeface="Times New Roman" panose="02020603050405020304" pitchFamily="18" charset="0"/>
                          <a:cs typeface="Times New Roman" panose="02020603050405020304" pitchFamily="18" charset="0"/>
                        </a:rPr>
                        <a:t>1.Облыстық курстар </a:t>
                      </a:r>
                      <a:endParaRPr lang="ru-RU"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kk-KZ" sz="1600" dirty="0" smtClean="0">
                          <a:effectLst/>
                          <a:latin typeface="Times New Roman" panose="02020603050405020304" pitchFamily="18" charset="0"/>
                          <a:cs typeface="Times New Roman" panose="02020603050405020304" pitchFamily="18" charset="0"/>
                        </a:rPr>
                        <a:t>-</a:t>
                      </a:r>
                      <a:r>
                        <a:rPr lang="en-US" sz="1600" dirty="0" smtClean="0">
                          <a:effectLst/>
                          <a:latin typeface="Times New Roman" panose="02020603050405020304" pitchFamily="18" charset="0"/>
                          <a:cs typeface="Times New Roman" panose="02020603050405020304" pitchFamily="18" charset="0"/>
                        </a:rPr>
                        <a:t> </a:t>
                      </a:r>
                      <a:r>
                        <a:rPr lang="kk-KZ" sz="1600" smtClean="0">
                          <a:effectLst/>
                          <a:latin typeface="Times New Roman" panose="02020603050405020304" pitchFamily="18" charset="0"/>
                          <a:cs typeface="Times New Roman" panose="02020603050405020304" pitchFamily="18" charset="0"/>
                        </a:rPr>
                        <a:t>Сертификат, ҚР орта білім мазмұнын жаңарту шеңберінде «Информатика» пәні бойынша педагог кадрлардың біліктілігін арттыру білім беру бағдарламасы бойынша 80 академиялық сағат көлемінде оқу курсын аяқтады,</a:t>
                      </a:r>
                      <a:r>
                        <a:rPr lang="kk-KZ" sz="1600" baseline="0" smtClean="0">
                          <a:effectLst/>
                          <a:latin typeface="Times New Roman" panose="02020603050405020304" pitchFamily="18" charset="0"/>
                          <a:cs typeface="Times New Roman" panose="02020603050405020304" pitchFamily="18" charset="0"/>
                        </a:rPr>
                        <a:t> №001493</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ru-RU" sz="1600">
                          <a:effectLst/>
                          <a:latin typeface="Times New Roman" panose="02020603050405020304" pitchFamily="18" charset="0"/>
                          <a:cs typeface="Times New Roman" panose="02020603050405020304" pitchFamily="18" charset="0"/>
                        </a:rPr>
                        <a:t> </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1074233"/>
                  </a:ext>
                </a:extLst>
              </a:tr>
              <a:tr h="2070607">
                <a:tc>
                  <a:txBody>
                    <a:bodyPr/>
                    <a:lstStyle/>
                    <a:p>
                      <a:pPr>
                        <a:lnSpc>
                          <a:spcPct val="115000"/>
                        </a:lnSpc>
                        <a:spcAft>
                          <a:spcPts val="0"/>
                        </a:spcAft>
                      </a:pPr>
                      <a:r>
                        <a:rPr lang="kk-KZ" sz="2400" dirty="0">
                          <a:effectLst/>
                          <a:latin typeface="Times New Roman" panose="02020603050405020304" pitchFamily="18" charset="0"/>
                          <a:cs typeface="Times New Roman" panose="02020603050405020304" pitchFamily="18" charset="0"/>
                        </a:rPr>
                        <a:t>2.Республикалық курстар</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457200" rtl="0" eaLnBrk="1" fontAlgn="auto" latinLnBrk="0" hangingPunct="1">
                        <a:lnSpc>
                          <a:spcPct val="115000"/>
                        </a:lnSpc>
                        <a:spcBef>
                          <a:spcPts val="0"/>
                        </a:spcBef>
                        <a:spcAft>
                          <a:spcPts val="0"/>
                        </a:spcAft>
                        <a:buClrTx/>
                        <a:buSzTx/>
                        <a:buFontTx/>
                        <a:buNone/>
                        <a:tabLst/>
                        <a:defRPr/>
                      </a:pPr>
                      <a:r>
                        <a:rPr lang="kk-KZ" sz="1600" dirty="0" smtClean="0">
                          <a:effectLst/>
                          <a:latin typeface="Times New Roman" panose="02020603050405020304" pitchFamily="18" charset="0"/>
                          <a:cs typeface="Times New Roman" panose="02020603050405020304" pitchFamily="18" charset="0"/>
                        </a:rPr>
                        <a:t>- </a:t>
                      </a:r>
                      <a:r>
                        <a:rPr lang="en-US" sz="1600" kern="1200" dirty="0" smtClean="0">
                          <a:effectLst/>
                          <a:latin typeface="Times New Roman" panose="02020603050405020304" pitchFamily="18" charset="0"/>
                          <a:cs typeface="Times New Roman" panose="02020603050405020304" pitchFamily="18" charset="0"/>
                        </a:rPr>
                        <a:t>Certificate, Professional development program, </a:t>
                      </a:r>
                      <a:r>
                        <a:rPr lang="en-US" sz="1600" kern="1200" dirty="0" err="1" smtClean="0">
                          <a:effectLst/>
                          <a:latin typeface="Times New Roman" panose="02020603050405020304" pitchFamily="18" charset="0"/>
                          <a:cs typeface="Times New Roman" panose="02020603050405020304" pitchFamily="18" charset="0"/>
                        </a:rPr>
                        <a:t>Nazarbayev</a:t>
                      </a:r>
                      <a:r>
                        <a:rPr lang="en-US" sz="1600" kern="1200" dirty="0" smtClean="0">
                          <a:effectLst/>
                          <a:latin typeface="Times New Roman" panose="02020603050405020304" pitchFamily="18" charset="0"/>
                          <a:cs typeface="Times New Roman" panose="02020603050405020304" pitchFamily="18" charset="0"/>
                        </a:rPr>
                        <a:t> </a:t>
                      </a:r>
                      <a:r>
                        <a:rPr lang="en-US" sz="1600" kern="1200" dirty="0" smtClean="0">
                          <a:effectLst/>
                          <a:latin typeface="Times New Roman" panose="02020603050405020304" pitchFamily="18" charset="0"/>
                          <a:cs typeface="Times New Roman" panose="02020603050405020304" pitchFamily="18" charset="0"/>
                        </a:rPr>
                        <a:t>University</a:t>
                      </a:r>
                      <a:r>
                        <a:rPr lang="kk-KZ" sz="1600" kern="1200" dirty="0" smtClean="0">
                          <a:effectLst/>
                          <a:latin typeface="Times New Roman" panose="02020603050405020304" pitchFamily="18" charset="0"/>
                          <a:cs typeface="Times New Roman" panose="02020603050405020304" pitchFamily="18" charset="0"/>
                        </a:rPr>
                        <a:t>, </a:t>
                      </a:r>
                      <a:r>
                        <a:rPr lang="en-US" sz="1600" kern="1200" dirty="0" smtClean="0">
                          <a:effectLst/>
                          <a:latin typeface="Times New Roman" panose="02020603050405020304" pitchFamily="18" charset="0"/>
                          <a:cs typeface="Times New Roman" panose="02020603050405020304" pitchFamily="18" charset="0"/>
                        </a:rPr>
                        <a:t>№NUEECPDPS3970,  </a:t>
                      </a:r>
                      <a:r>
                        <a:rPr lang="en-US" sz="1600" kern="1200" dirty="0" smtClean="0">
                          <a:effectLst/>
                          <a:latin typeface="Times New Roman" panose="02020603050405020304" pitchFamily="18" charset="0"/>
                          <a:cs typeface="Times New Roman" panose="02020603050405020304" pitchFamily="18" charset="0"/>
                        </a:rPr>
                        <a:t>2017</a:t>
                      </a:r>
                      <a:endParaRPr lang="kk-KZ" sz="1600" kern="1200" dirty="0" smtClean="0">
                        <a:effectLst/>
                        <a:latin typeface="Times New Roman" panose="02020603050405020304" pitchFamily="18" charset="0"/>
                        <a:cs typeface="Times New Roman" panose="02020603050405020304" pitchFamily="18" charset="0"/>
                      </a:endParaRPr>
                    </a:p>
                    <a:p>
                      <a:pPr>
                        <a:lnSpc>
                          <a:spcPct val="115000"/>
                        </a:lnSpc>
                        <a:spcAft>
                          <a:spcPts val="0"/>
                        </a:spcAft>
                      </a:pPr>
                      <a:r>
                        <a:rPr lang="kk-KZ" sz="16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600" kern="1200" dirty="0" smtClean="0">
                          <a:effectLst/>
                          <a:latin typeface="Times New Roman" panose="02020603050405020304" pitchFamily="18" charset="0"/>
                          <a:cs typeface="Times New Roman" panose="02020603050405020304" pitchFamily="18" charset="0"/>
                        </a:rPr>
                        <a:t>Certificate</a:t>
                      </a:r>
                      <a:r>
                        <a:rPr lang="en-US" sz="1600" kern="1200" baseline="0" dirty="0" smtClean="0">
                          <a:effectLst/>
                          <a:latin typeface="Times New Roman" panose="02020603050405020304" pitchFamily="18" charset="0"/>
                          <a:cs typeface="Times New Roman" panose="02020603050405020304" pitchFamily="18" charset="0"/>
                        </a:rPr>
                        <a:t> of achievement, “Straightforward Beginner” Level A1, Representative office of Macmillan Publishers in Kazakhstan,2017</a:t>
                      </a:r>
                    </a:p>
                    <a:p>
                      <a:pPr>
                        <a:lnSpc>
                          <a:spcPct val="115000"/>
                        </a:lnSpc>
                        <a:spcAft>
                          <a:spcPts val="0"/>
                        </a:spcAft>
                      </a:pPr>
                      <a:r>
                        <a:rPr lang="en-US" sz="1600" kern="12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kern="1200" dirty="0" smtClean="0">
                          <a:effectLst/>
                          <a:latin typeface="Times New Roman" panose="02020603050405020304" pitchFamily="18" charset="0"/>
                          <a:cs typeface="Times New Roman" panose="02020603050405020304" pitchFamily="18" charset="0"/>
                        </a:rPr>
                        <a:t>Certificate</a:t>
                      </a:r>
                      <a:r>
                        <a:rPr lang="en-US" sz="1600" kern="1200" baseline="0" dirty="0" smtClean="0">
                          <a:effectLst/>
                          <a:latin typeface="Times New Roman" panose="02020603050405020304" pitchFamily="18" charset="0"/>
                          <a:cs typeface="Times New Roman" panose="02020603050405020304" pitchFamily="18" charset="0"/>
                        </a:rPr>
                        <a:t> of achievement, “Straightforward Beginner” Level A2, Representative office of Macmillan Publishers in Kazakhstan,2017</a:t>
                      </a:r>
                    </a:p>
                  </a:txBody>
                  <a:tcPr marL="68580" marR="68580" marT="0" marB="0"/>
                </a:tc>
                <a:tc>
                  <a:txBody>
                    <a:bodyPr/>
                    <a:lstStyle/>
                    <a:p>
                      <a:pPr>
                        <a:lnSpc>
                          <a:spcPct val="115000"/>
                        </a:lnSpc>
                        <a:spcAft>
                          <a:spcPts val="1000"/>
                        </a:spcAft>
                      </a:pPr>
                      <a:r>
                        <a:rPr lang="ru-RU" sz="1600" dirty="0">
                          <a:effectLst/>
                          <a:latin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841649728"/>
                  </a:ext>
                </a:extLst>
              </a:tr>
              <a:tr h="2223527">
                <a:tc>
                  <a:txBody>
                    <a:bodyPr/>
                    <a:lstStyle/>
                    <a:p>
                      <a:pPr marL="0" marR="0" indent="0" algn="l" defTabSz="457200" rtl="0" eaLnBrk="1" fontAlgn="auto" latinLnBrk="0" hangingPunct="1">
                        <a:lnSpc>
                          <a:spcPct val="115000"/>
                        </a:lnSpc>
                        <a:spcBef>
                          <a:spcPts val="0"/>
                        </a:spcBef>
                        <a:spcAft>
                          <a:spcPts val="0"/>
                        </a:spcAft>
                        <a:buClrTx/>
                        <a:buSzTx/>
                        <a:buFontTx/>
                        <a:buNone/>
                        <a:tabLst/>
                        <a:defRPr/>
                      </a:pPr>
                      <a:r>
                        <a:rPr lang="kk-KZ" sz="2400" dirty="0">
                          <a:effectLst/>
                          <a:latin typeface="Times New Roman" panose="02020603050405020304" pitchFamily="18" charset="0"/>
                          <a:cs typeface="Times New Roman" panose="02020603050405020304" pitchFamily="18" charset="0"/>
                        </a:rPr>
                        <a:t>3. </a:t>
                      </a:r>
                      <a:r>
                        <a:rPr lang="kk-KZ" sz="2400" dirty="0" smtClean="0">
                          <a:effectLst/>
                          <a:latin typeface="Times New Roman" panose="02020603050405020304" pitchFamily="18" charset="0"/>
                          <a:cs typeface="Times New Roman" panose="02020603050405020304" pitchFamily="18" charset="0"/>
                        </a:rPr>
                        <a:t>Съездер, конференциялар, семинарлар және т.б.</a:t>
                      </a:r>
                      <a:endParaRPr lang="ru-RU" sz="2400" dirty="0" smtClean="0">
                        <a:effectLst/>
                        <a:latin typeface="Times New Roman" panose="02020603050405020304" pitchFamily="18" charset="0"/>
                        <a:cs typeface="Times New Roman" panose="02020603050405020304" pitchFamily="18" charset="0"/>
                      </a:endParaRPr>
                    </a:p>
                    <a:p>
                      <a:pPr>
                        <a:lnSpc>
                          <a:spcPct val="115000"/>
                        </a:lnSpc>
                        <a:spcAft>
                          <a:spcPts val="0"/>
                        </a:spcAft>
                      </a:pP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85750" indent="-285750" algn="l">
                        <a:lnSpc>
                          <a:spcPct val="115000"/>
                        </a:lnSpc>
                        <a:spcAft>
                          <a:spcPts val="0"/>
                        </a:spcAft>
                        <a:buFontTx/>
                        <a:buChar char="-"/>
                      </a:pPr>
                      <a:r>
                        <a:rPr lang="kk-KZ" sz="1600" dirty="0" smtClean="0">
                          <a:effectLst/>
                          <a:latin typeface="Times New Roman" panose="02020603050405020304" pitchFamily="18" charset="0"/>
                          <a:cs typeface="Times New Roman" panose="02020603050405020304" pitchFamily="18" charset="0"/>
                        </a:rPr>
                        <a:t>«Lesson study әдісі арқылы білім сапасын арттыру»</a:t>
                      </a:r>
                      <a:r>
                        <a:rPr lang="en-US" sz="1600" baseline="0" dirty="0" smtClean="0">
                          <a:effectLst/>
                          <a:latin typeface="Times New Roman" panose="02020603050405020304" pitchFamily="18" charset="0"/>
                          <a:cs typeface="Times New Roman" panose="02020603050405020304" pitchFamily="18" charset="0"/>
                        </a:rPr>
                        <a:t> </a:t>
                      </a:r>
                      <a:r>
                        <a:rPr lang="kk-KZ" sz="1600" dirty="0" smtClean="0">
                          <a:effectLst/>
                          <a:latin typeface="Times New Roman" panose="02020603050405020304" pitchFamily="18" charset="0"/>
                          <a:cs typeface="Times New Roman" panose="02020603050405020304" pitchFamily="18" charset="0"/>
                        </a:rPr>
                        <a:t>облыстық семинарда «Ең үздік таныстырылым» номинациясы бойынша </a:t>
                      </a:r>
                      <a:r>
                        <a:rPr lang="kk-KZ" sz="1600" dirty="0" smtClean="0">
                          <a:effectLst/>
                          <a:latin typeface="Times New Roman" panose="02020603050405020304" pitchFamily="18" charset="0"/>
                          <a:cs typeface="Times New Roman" panose="02020603050405020304" pitchFamily="18" charset="0"/>
                        </a:rPr>
                        <a:t>мадақтама, №ҚПА-35  </a:t>
                      </a:r>
                      <a:r>
                        <a:rPr lang="kk-KZ" sz="1600" dirty="0" smtClean="0">
                          <a:effectLst/>
                          <a:latin typeface="Times New Roman" panose="02020603050405020304" pitchFamily="18" charset="0"/>
                          <a:cs typeface="Times New Roman" panose="02020603050405020304" pitchFamily="18" charset="0"/>
                        </a:rPr>
                        <a:t>(26.05.2016ж)</a:t>
                      </a:r>
                      <a:endParaRPr lang="en-US" sz="1600" dirty="0" smtClean="0">
                        <a:effectLst/>
                        <a:latin typeface="Times New Roman" panose="02020603050405020304" pitchFamily="18" charset="0"/>
                        <a:cs typeface="Times New Roman" panose="02020603050405020304" pitchFamily="18" charset="0"/>
                      </a:endParaRPr>
                    </a:p>
                    <a:p>
                      <a:pPr algn="l">
                        <a:lnSpc>
                          <a:spcPct val="115000"/>
                        </a:lnSpc>
                        <a:spcAft>
                          <a:spcPts val="0"/>
                        </a:spcAft>
                      </a:pPr>
                      <a:r>
                        <a:rPr lang="en-US" sz="1600" dirty="0" smtClean="0">
                          <a:effectLst/>
                          <a:latin typeface="Times New Roman" panose="02020603050405020304" pitchFamily="18" charset="0"/>
                          <a:cs typeface="Times New Roman" panose="02020603050405020304" pitchFamily="18" charset="0"/>
                        </a:rPr>
                        <a:t>-</a:t>
                      </a:r>
                      <a:r>
                        <a:rPr lang="kk-KZ" sz="1600" dirty="0" smtClean="0">
                          <a:effectLst/>
                          <a:latin typeface="Times New Roman" panose="02020603050405020304" pitchFamily="18" charset="0"/>
                          <a:cs typeface="Times New Roman" panose="02020603050405020304" pitchFamily="18" charset="0"/>
                        </a:rPr>
                        <a:t>«Желілік қоғамдастық-нәтижеге бағытталған іс-әрекет»  облыстық семинарда белсендік танытқаны үшін алғыс хат. </a:t>
                      </a:r>
                      <a:r>
                        <a:rPr lang="kk-KZ" sz="1600" dirty="0" smtClean="0">
                          <a:effectLst/>
                          <a:latin typeface="Times New Roman" panose="02020603050405020304" pitchFamily="18" charset="0"/>
                          <a:cs typeface="Times New Roman" panose="02020603050405020304" pitchFamily="18" charset="0"/>
                        </a:rPr>
                        <a:t>№ҚПА-141016-12 (</a:t>
                      </a:r>
                      <a:r>
                        <a:rPr lang="kk-KZ" sz="1600" dirty="0" smtClean="0">
                          <a:effectLst/>
                          <a:latin typeface="Times New Roman" panose="02020603050405020304" pitchFamily="18" charset="0"/>
                          <a:cs typeface="Times New Roman" panose="02020603050405020304" pitchFamily="18" charset="0"/>
                        </a:rPr>
                        <a:t>15.10.2016ж)</a:t>
                      </a:r>
                      <a:endParaRPr lang="ru-RU" sz="1600" dirty="0" smtClean="0">
                        <a:effectLst/>
                        <a:latin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ru-RU" sz="1600" dirty="0">
                          <a:effectLst/>
                          <a:latin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505773380"/>
                  </a:ext>
                </a:extLst>
              </a:tr>
              <a:tr h="240487">
                <a:tc>
                  <a:txBody>
                    <a:bodyPr/>
                    <a:lstStyle/>
                    <a:p>
                      <a:pPr>
                        <a:lnSpc>
                          <a:spcPct val="115000"/>
                        </a:lnSpc>
                        <a:spcAft>
                          <a:spcPts val="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ru-RU" sz="1600" dirty="0">
                          <a:effectLst/>
                          <a:latin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13010708"/>
                  </a:ext>
                </a:extLst>
              </a:tr>
            </a:tbl>
          </a:graphicData>
        </a:graphic>
      </p:graphicFrame>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0447755" y="5394128"/>
            <a:ext cx="1232174" cy="1695568"/>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0392965" y="4084030"/>
            <a:ext cx="1297763" cy="1785823"/>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10201319" y="1061732"/>
            <a:ext cx="1459075" cy="2007802"/>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0351361" y="-256128"/>
            <a:ext cx="1158991" cy="1961533"/>
          </a:xfrm>
          <a:prstGeom prst="rect">
            <a:avLst/>
          </a:prstGeom>
        </p:spPr>
      </p:pic>
      <p:pic>
        <p:nvPicPr>
          <p:cNvPr id="7" name="Рисунок 6"/>
          <p:cNvPicPr>
            <a:picLocks noChangeAspect="1"/>
          </p:cNvPicPr>
          <p:nvPr/>
        </p:nvPicPr>
        <p:blipFill rotWithShape="1">
          <a:blip r:embed="rId6" cstate="print">
            <a:extLst>
              <a:ext uri="{28A0092B-C50C-407E-A947-70E740481C1C}">
                <a14:useLocalDpi xmlns:a14="http://schemas.microsoft.com/office/drawing/2010/main" val="0"/>
              </a:ext>
            </a:extLst>
          </a:blip>
          <a:srcRect t="51085"/>
          <a:stretch/>
        </p:blipFill>
        <p:spPr>
          <a:xfrm rot="16200000">
            <a:off x="10775168" y="3104406"/>
            <a:ext cx="1358494" cy="914415"/>
          </a:xfrm>
          <a:prstGeom prst="rect">
            <a:avLst/>
          </a:prstGeom>
          <a:ln>
            <a:solidFill>
              <a:srgbClr val="C00000"/>
            </a:solidFill>
          </a:ln>
        </p:spPr>
      </p:pic>
      <p:pic>
        <p:nvPicPr>
          <p:cNvPr id="8" name="Рисунок 7"/>
          <p:cNvPicPr>
            <a:picLocks noChangeAspect="1"/>
          </p:cNvPicPr>
          <p:nvPr/>
        </p:nvPicPr>
        <p:blipFill rotWithShape="1">
          <a:blip r:embed="rId6" cstate="print">
            <a:extLst>
              <a:ext uri="{28A0092B-C50C-407E-A947-70E740481C1C}">
                <a14:useLocalDpi xmlns:a14="http://schemas.microsoft.com/office/drawing/2010/main" val="0"/>
              </a:ext>
            </a:extLst>
          </a:blip>
          <a:srcRect b="49616"/>
          <a:stretch/>
        </p:blipFill>
        <p:spPr>
          <a:xfrm rot="16200000">
            <a:off x="9655148" y="3090678"/>
            <a:ext cx="1358494" cy="941874"/>
          </a:xfrm>
          <a:prstGeom prst="rect">
            <a:avLst/>
          </a:prstGeom>
          <a:ln>
            <a:solidFill>
              <a:srgbClr val="C00000"/>
            </a:solidFill>
          </a:ln>
        </p:spPr>
      </p:pic>
    </p:spTree>
    <p:extLst>
      <p:ext uri="{BB962C8B-B14F-4D97-AF65-F5344CB8AC3E}">
        <p14:creationId xmlns:p14="http://schemas.microsoft.com/office/powerpoint/2010/main" val="8807610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9208682" y="-228069"/>
            <a:ext cx="2201578" cy="3029544"/>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9205953" y="2051214"/>
            <a:ext cx="2187064" cy="3009571"/>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9332090" y="4333217"/>
            <a:ext cx="2080892" cy="2863471"/>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26334" y="275033"/>
            <a:ext cx="1698000" cy="2336581"/>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724" y="3755145"/>
            <a:ext cx="2216628" cy="3050254"/>
          </a:xfrm>
          <a:prstGeom prst="rect">
            <a:avLst/>
          </a:prstGeom>
        </p:spPr>
      </p:pic>
      <p:pic>
        <p:nvPicPr>
          <p:cNvPr id="7" name="Рисунок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5952385" y="2337888"/>
            <a:ext cx="1945764" cy="2677524"/>
          </a:xfrm>
          <a:prstGeom prst="rect">
            <a:avLst/>
          </a:prstGeom>
        </p:spPr>
      </p:pic>
      <p:pic>
        <p:nvPicPr>
          <p:cNvPr id="8" name="Рисунок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67105" y="3755144"/>
            <a:ext cx="2209125" cy="3039928"/>
          </a:xfrm>
          <a:prstGeom prst="rect">
            <a:avLst/>
          </a:prstGeom>
        </p:spPr>
      </p:pic>
      <p:pic>
        <p:nvPicPr>
          <p:cNvPr id="9" name="Рисунок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5889959" y="4267264"/>
            <a:ext cx="2070617" cy="2849331"/>
          </a:xfrm>
          <a:prstGeom prst="rect">
            <a:avLst/>
          </a:prstGeom>
        </p:spPr>
      </p:pic>
      <p:pic>
        <p:nvPicPr>
          <p:cNvPr id="10" name="Рисунок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796700" y="185914"/>
            <a:ext cx="1762763" cy="2425700"/>
          </a:xfrm>
          <a:prstGeom prst="rect">
            <a:avLst/>
          </a:prstGeom>
        </p:spPr>
      </p:pic>
      <p:sp>
        <p:nvSpPr>
          <p:cNvPr id="13" name="TextBox 12"/>
          <p:cNvSpPr txBox="1"/>
          <p:nvPr/>
        </p:nvSpPr>
        <p:spPr>
          <a:xfrm rot="19969327">
            <a:off x="742115" y="1078636"/>
            <a:ext cx="3529299" cy="769441"/>
          </a:xfrm>
          <a:prstGeom prst="rect">
            <a:avLst/>
          </a:prstGeom>
          <a:noFill/>
        </p:spPr>
        <p:txBody>
          <a:bodyPr wrap="none" rtlCol="0">
            <a:spAutoFit/>
          </a:bodyPr>
          <a:lstStyle/>
          <a:p>
            <a:r>
              <a:rPr lang="kk-KZ" sz="4400" dirty="0" smtClean="0">
                <a:solidFill>
                  <a:srgbClr val="002060"/>
                </a:solidFill>
                <a:latin typeface="Times New Roman" panose="02020603050405020304" pitchFamily="18" charset="0"/>
                <a:cs typeface="Times New Roman" panose="02020603050405020304" pitchFamily="18" charset="0"/>
              </a:rPr>
              <a:t>Жетістіктерім</a:t>
            </a:r>
            <a:endParaRPr lang="ru-RU" sz="4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82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extLst>
              <a:ext uri="{28A0092B-C50C-407E-A947-70E740481C1C}">
                <a14:useLocalDpi xmlns:a14="http://schemas.microsoft.com/office/drawing/2010/main" val="0"/>
              </a:ext>
            </a:extLst>
          </a:blip>
          <a:srcRect r="3588" b="3260"/>
          <a:stretch/>
        </p:blipFill>
        <p:spPr>
          <a:xfrm>
            <a:off x="9765452" y="2967337"/>
            <a:ext cx="2339462" cy="3230263"/>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07510" y="1176615"/>
            <a:ext cx="1986008" cy="2732902"/>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1" r="881"/>
          <a:stretch/>
        </p:blipFill>
        <p:spPr>
          <a:xfrm>
            <a:off x="5703269" y="566056"/>
            <a:ext cx="2245121" cy="3089462"/>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66098" y="145142"/>
            <a:ext cx="2141157" cy="2946400"/>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25713" y="355600"/>
            <a:ext cx="2104241" cy="2895600"/>
          </a:xfrm>
          <a:prstGeom prst="rect">
            <a:avLst/>
          </a:prstGeom>
        </p:spPr>
      </p:pic>
      <p:sp>
        <p:nvSpPr>
          <p:cNvPr id="7" name="TextBox 6"/>
          <p:cNvSpPr txBox="1"/>
          <p:nvPr/>
        </p:nvSpPr>
        <p:spPr>
          <a:xfrm>
            <a:off x="1019833" y="4443274"/>
            <a:ext cx="8308426" cy="1754326"/>
          </a:xfrm>
          <a:prstGeom prst="rect">
            <a:avLst/>
          </a:prstGeom>
          <a:noFill/>
        </p:spPr>
        <p:txBody>
          <a:bodyPr wrap="square" rtlCol="0">
            <a:spAutoFit/>
          </a:bodyPr>
          <a:lstStyle/>
          <a:p>
            <a:pPr algn="ctr"/>
            <a:r>
              <a:rPr lang="en-US" sz="3600" b="1" i="1" dirty="0" smtClean="0">
                <a:solidFill>
                  <a:srgbClr val="002060"/>
                </a:solidFill>
                <a:latin typeface="Times New Roman" panose="02020603050405020304" pitchFamily="18" charset="0"/>
                <a:cs typeface="Times New Roman" panose="02020603050405020304" pitchFamily="18" charset="0"/>
              </a:rPr>
              <a:t>Nio.kz </a:t>
            </a:r>
            <a:r>
              <a:rPr lang="kk-KZ" sz="3600" b="1" i="1" dirty="0" smtClean="0">
                <a:solidFill>
                  <a:srgbClr val="002060"/>
                </a:solidFill>
                <a:latin typeface="Times New Roman" panose="02020603050405020304" pitchFamily="18" charset="0"/>
                <a:cs typeface="Times New Roman" panose="02020603050405020304" pitchFamily="18" charset="0"/>
              </a:rPr>
              <a:t>олимпиадасының оқушылар жетістігі</a:t>
            </a:r>
          </a:p>
          <a:p>
            <a:pPr algn="ctr"/>
            <a:r>
              <a:rPr lang="kk-KZ" sz="3600" b="1" i="1" dirty="0" smtClean="0">
                <a:solidFill>
                  <a:srgbClr val="002060"/>
                </a:solidFill>
                <a:latin typeface="Times New Roman" panose="02020603050405020304" pitchFamily="18" charset="0"/>
                <a:cs typeface="Times New Roman" panose="02020603050405020304" pitchFamily="18" charset="0"/>
              </a:rPr>
              <a:t> 2016-2017 оқу жылы</a:t>
            </a:r>
            <a:endParaRPr lang="ru-RU" sz="36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53789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30853" y="4905829"/>
            <a:ext cx="2500762" cy="1767472"/>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2865" y="4525508"/>
            <a:ext cx="2524199" cy="1946730"/>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62254" y="1585913"/>
            <a:ext cx="2803729" cy="1900237"/>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62255" y="4264022"/>
            <a:ext cx="2803729" cy="1871926"/>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42865" y="2112630"/>
            <a:ext cx="2524199" cy="1784037"/>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3571" y="1360703"/>
            <a:ext cx="2886789" cy="1783783"/>
          </a:xfrm>
          <a:prstGeom prst="rect">
            <a:avLst/>
          </a:prstGeom>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30853" y="2268876"/>
            <a:ext cx="2477767" cy="1751220"/>
          </a:xfrm>
          <a:prstGeom prst="rect">
            <a:avLst/>
          </a:prstGeom>
        </p:spPr>
      </p:pic>
      <p:pic>
        <p:nvPicPr>
          <p:cNvPr id="10" name="Рисунок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4513" y="3875407"/>
            <a:ext cx="2915847" cy="2060844"/>
          </a:xfrm>
          <a:prstGeom prst="rect">
            <a:avLst/>
          </a:prstGeom>
        </p:spPr>
      </p:pic>
      <p:sp>
        <p:nvSpPr>
          <p:cNvPr id="11" name="TextBox 10"/>
          <p:cNvSpPr txBox="1"/>
          <p:nvPr/>
        </p:nvSpPr>
        <p:spPr>
          <a:xfrm>
            <a:off x="4006226" y="529682"/>
            <a:ext cx="8308426" cy="954107"/>
          </a:xfrm>
          <a:prstGeom prst="rect">
            <a:avLst/>
          </a:prstGeom>
          <a:noFill/>
        </p:spPr>
        <p:txBody>
          <a:bodyPr wrap="square" rtlCol="0">
            <a:spAutoFit/>
          </a:bodyPr>
          <a:lstStyle/>
          <a:p>
            <a:pPr algn="ctr"/>
            <a:r>
              <a:rPr lang="en-US" sz="2800" b="1" i="1" dirty="0" smtClean="0">
                <a:solidFill>
                  <a:srgbClr val="002060"/>
                </a:solidFill>
                <a:latin typeface="Times New Roman" panose="02020603050405020304" pitchFamily="18" charset="0"/>
                <a:cs typeface="Times New Roman" panose="02020603050405020304" pitchFamily="18" charset="0"/>
              </a:rPr>
              <a:t>Nio.kz </a:t>
            </a:r>
            <a:r>
              <a:rPr lang="kk-KZ" sz="2800" b="1" i="1" dirty="0" smtClean="0">
                <a:solidFill>
                  <a:srgbClr val="002060"/>
                </a:solidFill>
                <a:latin typeface="Times New Roman" panose="02020603050405020304" pitchFamily="18" charset="0"/>
                <a:cs typeface="Times New Roman" panose="02020603050405020304" pitchFamily="18" charset="0"/>
              </a:rPr>
              <a:t>олимпиадасының оқушылар жетістігі</a:t>
            </a:r>
          </a:p>
          <a:p>
            <a:pPr algn="ctr"/>
            <a:r>
              <a:rPr lang="kk-KZ" sz="2800" b="1" i="1" dirty="0" smtClean="0">
                <a:solidFill>
                  <a:srgbClr val="002060"/>
                </a:solidFill>
                <a:latin typeface="Times New Roman" panose="02020603050405020304" pitchFamily="18" charset="0"/>
                <a:cs typeface="Times New Roman" panose="02020603050405020304" pitchFamily="18" charset="0"/>
              </a:rPr>
              <a:t> 2017-2018 оқу жылы</a:t>
            </a:r>
            <a:endParaRPr lang="ru-RU" sz="28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1521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5645364" y="3791338"/>
            <a:ext cx="2259635" cy="3109435"/>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8993377" y="3741852"/>
            <a:ext cx="2230607" cy="3069490"/>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8911036" y="-189487"/>
            <a:ext cx="2350350" cy="3114428"/>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2140783" y="3823047"/>
            <a:ext cx="2232945" cy="3072706"/>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5592540" y="-183710"/>
            <a:ext cx="2236086" cy="3077029"/>
          </a:xfrm>
          <a:prstGeom prst="rect">
            <a:avLst/>
          </a:prstGeom>
        </p:spPr>
      </p:pic>
      <p:pic>
        <p:nvPicPr>
          <p:cNvPr id="7" name="Рисунок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2069159" y="-280109"/>
            <a:ext cx="2376193" cy="3269828"/>
          </a:xfrm>
          <a:prstGeom prst="rect">
            <a:avLst/>
          </a:prstGeom>
        </p:spPr>
      </p:pic>
      <p:sp>
        <p:nvSpPr>
          <p:cNvPr id="8" name="TextBox 7"/>
          <p:cNvSpPr txBox="1"/>
          <p:nvPr/>
        </p:nvSpPr>
        <p:spPr>
          <a:xfrm>
            <a:off x="2001345" y="2977416"/>
            <a:ext cx="8308426" cy="830997"/>
          </a:xfrm>
          <a:prstGeom prst="rect">
            <a:avLst/>
          </a:prstGeom>
          <a:noFill/>
        </p:spPr>
        <p:txBody>
          <a:bodyPr wrap="square" rtlCol="0">
            <a:spAutoFit/>
          </a:bodyPr>
          <a:lstStyle/>
          <a:p>
            <a:pPr algn="ctr"/>
            <a:r>
              <a:rPr lang="en-US" sz="2400" b="1" i="1" dirty="0" smtClean="0">
                <a:solidFill>
                  <a:srgbClr val="002060"/>
                </a:solidFill>
                <a:latin typeface="Times New Roman" panose="02020603050405020304" pitchFamily="18" charset="0"/>
                <a:cs typeface="Times New Roman" panose="02020603050405020304" pitchFamily="18" charset="0"/>
              </a:rPr>
              <a:t>Edulife.kz </a:t>
            </a:r>
            <a:r>
              <a:rPr lang="kk-KZ" sz="2400" b="1" i="1" dirty="0" smtClean="0">
                <a:solidFill>
                  <a:srgbClr val="002060"/>
                </a:solidFill>
                <a:latin typeface="Times New Roman" panose="02020603050405020304" pitchFamily="18" charset="0"/>
                <a:cs typeface="Times New Roman" panose="02020603050405020304" pitchFamily="18" charset="0"/>
              </a:rPr>
              <a:t>сайтында жарияланған материалдар</a:t>
            </a:r>
          </a:p>
          <a:p>
            <a:pPr algn="ctr"/>
            <a:r>
              <a:rPr lang="kk-KZ" sz="2400" b="1" i="1" dirty="0" smtClean="0">
                <a:solidFill>
                  <a:srgbClr val="002060"/>
                </a:solidFill>
                <a:latin typeface="Times New Roman" panose="02020603050405020304" pitchFamily="18" charset="0"/>
                <a:cs typeface="Times New Roman" panose="02020603050405020304" pitchFamily="18" charset="0"/>
              </a:rPr>
              <a:t> 2017-2018 оқу жылы</a:t>
            </a:r>
            <a:endParaRPr lang="ru-RU" sz="24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15658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9686" y="101600"/>
            <a:ext cx="1499382" cy="212090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7550" y="132419"/>
            <a:ext cx="1585334" cy="2242481"/>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2884" y="3282949"/>
            <a:ext cx="2324716" cy="3288347"/>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1464" y="244009"/>
            <a:ext cx="1661036" cy="2349562"/>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31080" y="244009"/>
            <a:ext cx="2081251" cy="2943963"/>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74150" y="781050"/>
            <a:ext cx="2253562" cy="3187700"/>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4825" y="2607541"/>
            <a:ext cx="2765320" cy="3911591"/>
          </a:xfrm>
          <a:prstGeom prst="rect">
            <a:avLst/>
          </a:prstGeom>
        </p:spPr>
      </p:pic>
      <p:sp>
        <p:nvSpPr>
          <p:cNvPr id="11" name="TextBox 10"/>
          <p:cNvSpPr txBox="1"/>
          <p:nvPr/>
        </p:nvSpPr>
        <p:spPr>
          <a:xfrm>
            <a:off x="6341482" y="4783960"/>
            <a:ext cx="5364161" cy="1200329"/>
          </a:xfrm>
          <a:prstGeom prst="rect">
            <a:avLst/>
          </a:prstGeom>
          <a:noFill/>
        </p:spPr>
        <p:txBody>
          <a:bodyPr wrap="square" rtlCol="0">
            <a:spAutoFit/>
          </a:bodyPr>
          <a:lstStyle/>
          <a:p>
            <a:pPr algn="ctr"/>
            <a:r>
              <a:rPr lang="en-US" sz="2400" b="1" i="1" dirty="0" smtClean="0">
                <a:solidFill>
                  <a:srgbClr val="002060"/>
                </a:solidFill>
                <a:latin typeface="Times New Roman" panose="02020603050405020304" pitchFamily="18" charset="0"/>
                <a:cs typeface="Times New Roman" panose="02020603050405020304" pitchFamily="18" charset="0"/>
              </a:rPr>
              <a:t>Ust.kz </a:t>
            </a:r>
            <a:r>
              <a:rPr lang="kk-KZ" sz="2400" b="1" i="1" dirty="0">
                <a:solidFill>
                  <a:srgbClr val="002060"/>
                </a:solidFill>
                <a:latin typeface="Times New Roman" panose="02020603050405020304" pitchFamily="18" charset="0"/>
                <a:cs typeface="Times New Roman" panose="02020603050405020304" pitchFamily="18" charset="0"/>
              </a:rPr>
              <a:t>Ұ</a:t>
            </a:r>
            <a:r>
              <a:rPr lang="kk-KZ" sz="2400" b="1" i="1" dirty="0" smtClean="0">
                <a:solidFill>
                  <a:srgbClr val="002060"/>
                </a:solidFill>
                <a:latin typeface="Times New Roman" panose="02020603050405020304" pitchFamily="18" charset="0"/>
                <a:cs typeface="Times New Roman" panose="02020603050405020304" pitchFamily="18" charset="0"/>
              </a:rPr>
              <a:t>стаз тілегі сайтында жариялған материалдар</a:t>
            </a:r>
          </a:p>
          <a:p>
            <a:pPr algn="ctr"/>
            <a:r>
              <a:rPr lang="kk-KZ" sz="2400" b="1" i="1" dirty="0" smtClean="0">
                <a:solidFill>
                  <a:srgbClr val="002060"/>
                </a:solidFill>
                <a:latin typeface="Times New Roman" panose="02020603050405020304" pitchFamily="18" charset="0"/>
                <a:cs typeface="Times New Roman" panose="02020603050405020304" pitchFamily="18" charset="0"/>
              </a:rPr>
              <a:t> 2017-2018 оқу жылы</a:t>
            </a:r>
            <a:endParaRPr lang="ru-RU" sz="24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68763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293914" y="1399309"/>
            <a:ext cx="2781906" cy="156644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914" y="4843040"/>
            <a:ext cx="3002806" cy="1801684"/>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968" y="4253345"/>
            <a:ext cx="4267641" cy="2400548"/>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376" y="1296607"/>
            <a:ext cx="4296229" cy="2416629"/>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75956" y="1296607"/>
            <a:ext cx="3592285" cy="2155371"/>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3914" y="3050526"/>
            <a:ext cx="2987523" cy="1792514"/>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5956" y="3713236"/>
            <a:ext cx="3592285" cy="2155371"/>
          </a:xfrm>
          <a:prstGeom prst="rect">
            <a:avLst/>
          </a:prstGeom>
        </p:spPr>
      </p:pic>
      <p:sp>
        <p:nvSpPr>
          <p:cNvPr id="4" name="Горизонтальный свиток 3"/>
          <p:cNvSpPr/>
          <p:nvPr/>
        </p:nvSpPr>
        <p:spPr>
          <a:xfrm>
            <a:off x="1607128" y="0"/>
            <a:ext cx="10357478" cy="1296607"/>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400" b="1" i="1" dirty="0" smtClean="0">
                <a:solidFill>
                  <a:srgbClr val="002060"/>
                </a:solidFill>
                <a:latin typeface="Times New Roman" panose="02020603050405020304" pitchFamily="18" charset="0"/>
                <a:cs typeface="Times New Roman" panose="02020603050405020304" pitchFamily="18" charset="0"/>
              </a:rPr>
              <a:t>Тәуелсіздігіміздің 25 жылдығына арналған «Ұлттық саябақ» макеті 2016ж</a:t>
            </a:r>
            <a:endParaRPr lang="ru-RU" sz="2400" b="1" i="1" dirty="0">
              <a:solidFill>
                <a:srgbClr val="002060"/>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4120241" y="6023643"/>
            <a:ext cx="6096000" cy="646331"/>
          </a:xfrm>
          <a:prstGeom prst="rect">
            <a:avLst/>
          </a:prstGeom>
        </p:spPr>
        <p:txBody>
          <a:bodyPr>
            <a:spAutoFit/>
          </a:bodyPr>
          <a:lstStyle/>
          <a:p>
            <a:r>
              <a:rPr lang="kk-KZ" dirty="0">
                <a:latin typeface="Times New Roman" panose="02020603050405020304" pitchFamily="18" charset="0"/>
                <a:cs typeface="Times New Roman" panose="02020603050405020304" pitchFamily="18" charset="0"/>
              </a:rPr>
              <a:t>Орындаған: Акбарова Г.</a:t>
            </a:r>
          </a:p>
          <a:p>
            <a:r>
              <a:rPr lang="kk-KZ" dirty="0">
                <a:latin typeface="Times New Roman" panose="02020603050405020304" pitchFamily="18" charset="0"/>
                <a:cs typeface="Times New Roman" panose="02020603050405020304" pitchFamily="18" charset="0"/>
              </a:rPr>
              <a:t>Жетекшісі: Патшаева Ф.Т.</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172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371" y="217713"/>
            <a:ext cx="2061028" cy="1545771"/>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49028" y="2940957"/>
            <a:ext cx="4053114" cy="3039835"/>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12572" y="217713"/>
            <a:ext cx="2061028" cy="1545771"/>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27086" y="1977572"/>
            <a:ext cx="2046514" cy="1534886"/>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0114" y="1966685"/>
            <a:ext cx="2075542" cy="1556657"/>
          </a:xfrm>
          <a:prstGeom prst="rect">
            <a:avLst/>
          </a:prstGeom>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47774" y="217714"/>
            <a:ext cx="2061027" cy="1545770"/>
          </a:xfrm>
          <a:prstGeom prst="rect">
            <a:avLst/>
          </a:prstGeom>
        </p:spPr>
      </p:pic>
      <p:pic>
        <p:nvPicPr>
          <p:cNvPr id="10" name="Рисунок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47774" y="1959428"/>
            <a:ext cx="2046515" cy="1534886"/>
          </a:xfrm>
          <a:prstGeom prst="rect">
            <a:avLst/>
          </a:prstGeom>
        </p:spPr>
      </p:pic>
      <p:pic>
        <p:nvPicPr>
          <p:cNvPr id="11" name="Рисунок 10"/>
          <p:cNvPicPr>
            <a:picLocks noChangeAspect="1"/>
          </p:cNvPicPr>
          <p:nvPr/>
        </p:nvPicPr>
        <p:blipFill rotWithShape="1">
          <a:blip r:embed="rId10" cstate="print">
            <a:extLst>
              <a:ext uri="{28A0092B-C50C-407E-A947-70E740481C1C}">
                <a14:useLocalDpi xmlns:a14="http://schemas.microsoft.com/office/drawing/2010/main" val="0"/>
              </a:ext>
            </a:extLst>
          </a:blip>
          <a:srcRect t="13977" b="10519"/>
          <a:stretch/>
        </p:blipFill>
        <p:spPr>
          <a:xfrm>
            <a:off x="7649028" y="380999"/>
            <a:ext cx="4174624" cy="2364015"/>
          </a:xfrm>
          <a:prstGeom prst="rect">
            <a:avLst/>
          </a:prstGeom>
        </p:spPr>
      </p:pic>
      <p:pic>
        <p:nvPicPr>
          <p:cNvPr id="12" name="Рисунок 11"/>
          <p:cNvPicPr>
            <a:picLocks noChangeAspect="1"/>
          </p:cNvPicPr>
          <p:nvPr/>
        </p:nvPicPr>
        <p:blipFill rotWithShape="1">
          <a:blip r:embed="rId11" cstate="print">
            <a:extLst>
              <a:ext uri="{28A0092B-C50C-407E-A947-70E740481C1C}">
                <a14:useLocalDpi xmlns:a14="http://schemas.microsoft.com/office/drawing/2010/main" val="0"/>
              </a:ext>
            </a:extLst>
          </a:blip>
          <a:srcRect l="11370" t="11112" r="11887" b="10852"/>
          <a:stretch/>
        </p:blipFill>
        <p:spPr>
          <a:xfrm>
            <a:off x="3863003" y="4040416"/>
            <a:ext cx="3104591" cy="2367642"/>
          </a:xfrm>
          <a:prstGeom prst="rect">
            <a:avLst/>
          </a:prstGeom>
        </p:spPr>
      </p:pic>
      <p:sp>
        <p:nvSpPr>
          <p:cNvPr id="2" name="Вертикальный свиток 1"/>
          <p:cNvSpPr/>
          <p:nvPr/>
        </p:nvSpPr>
        <p:spPr>
          <a:xfrm>
            <a:off x="235527" y="3737430"/>
            <a:ext cx="3395984" cy="2931884"/>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000" dirty="0" smtClean="0">
                <a:latin typeface="Times New Roman" panose="02020603050405020304" pitchFamily="18" charset="0"/>
                <a:cs typeface="Times New Roman" panose="02020603050405020304" pitchFamily="18" charset="0"/>
              </a:rPr>
              <a:t>13.12.2017ж мектебімізде өткен  «Рухани жаңғыру –елдіктің тірегі» ашық есік күніне арналған «Рухани жаңғыру» қалашығы</a:t>
            </a:r>
            <a:endParaRPr lang="ru-RU" sz="2000" dirty="0">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8160331" y="6084892"/>
            <a:ext cx="6096000" cy="646331"/>
          </a:xfrm>
          <a:prstGeom prst="rect">
            <a:avLst/>
          </a:prstGeom>
        </p:spPr>
        <p:txBody>
          <a:bodyPr>
            <a:spAutoFit/>
          </a:bodyPr>
          <a:lstStyle/>
          <a:p>
            <a:r>
              <a:rPr lang="kk-KZ" dirty="0">
                <a:latin typeface="Times New Roman" panose="02020603050405020304" pitchFamily="18" charset="0"/>
                <a:cs typeface="Times New Roman" panose="02020603050405020304" pitchFamily="18" charset="0"/>
              </a:rPr>
              <a:t>Орындаған: Акбарова Г.</a:t>
            </a:r>
          </a:p>
          <a:p>
            <a:r>
              <a:rPr lang="kk-KZ" dirty="0">
                <a:latin typeface="Times New Roman" panose="02020603050405020304" pitchFamily="18" charset="0"/>
                <a:cs typeface="Times New Roman" panose="02020603050405020304" pitchFamily="18" charset="0"/>
              </a:rPr>
              <a:t>Жетекшісі: Патшаева Ф.Т.</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97318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5010" y="1553028"/>
            <a:ext cx="4685256" cy="2811154"/>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3530" y="3349187"/>
            <a:ext cx="5140477" cy="3084286"/>
          </a:xfrm>
          <a:prstGeom prst="rect">
            <a:avLst/>
          </a:prstGeom>
        </p:spPr>
      </p:pic>
      <p:sp>
        <p:nvSpPr>
          <p:cNvPr id="4" name="TextBox 3"/>
          <p:cNvSpPr txBox="1"/>
          <p:nvPr/>
        </p:nvSpPr>
        <p:spPr>
          <a:xfrm>
            <a:off x="2327564" y="475810"/>
            <a:ext cx="7231339" cy="1077218"/>
          </a:xfrm>
          <a:prstGeom prst="rect">
            <a:avLst/>
          </a:prstGeom>
          <a:noFill/>
        </p:spPr>
        <p:txBody>
          <a:bodyPr wrap="none" rtlCol="0">
            <a:spAutoFit/>
          </a:bodyPr>
          <a:lstStyle/>
          <a:p>
            <a:r>
              <a:rPr lang="kk-KZ" sz="3200" b="1" i="1" dirty="0" smtClean="0">
                <a:solidFill>
                  <a:srgbClr val="002060"/>
                </a:solidFill>
                <a:latin typeface="Times New Roman" panose="02020603050405020304" pitchFamily="18" charset="0"/>
                <a:cs typeface="Times New Roman" panose="02020603050405020304" pitchFamily="18" charset="0"/>
              </a:rPr>
              <a:t>«Білім мен ізгілік мұратқа жеткізеді»</a:t>
            </a:r>
          </a:p>
          <a:p>
            <a:pPr algn="r"/>
            <a:r>
              <a:rPr lang="kk-KZ" sz="3200" b="1" i="1" dirty="0" smtClean="0">
                <a:solidFill>
                  <a:srgbClr val="002060"/>
                </a:solidFill>
                <a:latin typeface="Times New Roman" panose="02020603050405020304" pitchFamily="18" charset="0"/>
                <a:cs typeface="Times New Roman" panose="02020603050405020304" pitchFamily="18" charset="0"/>
              </a:rPr>
              <a:t>Ж.Баласағұн</a:t>
            </a:r>
            <a:endParaRPr lang="ru-RU" sz="3200" b="1" i="1" dirty="0">
              <a:solidFill>
                <a:srgbClr val="00206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01483" y="4891330"/>
            <a:ext cx="2856872" cy="1077218"/>
          </a:xfrm>
          <a:prstGeom prst="rect">
            <a:avLst/>
          </a:prstGeom>
          <a:noFill/>
        </p:spPr>
        <p:txBody>
          <a:bodyPr wrap="none" rtlCol="0">
            <a:spAutoFit/>
          </a:bodyPr>
          <a:lstStyle/>
          <a:p>
            <a:pPr algn="ctr"/>
            <a:r>
              <a:rPr lang="kk-KZ" sz="3200" b="1" i="1" dirty="0" smtClean="0">
                <a:solidFill>
                  <a:srgbClr val="002060"/>
                </a:solidFill>
                <a:latin typeface="Times New Roman" panose="02020603050405020304" pitchFamily="18" charset="0"/>
                <a:cs typeface="Times New Roman" panose="02020603050405020304" pitchFamily="18" charset="0"/>
              </a:rPr>
              <a:t>Менің сүйікті</a:t>
            </a:r>
          </a:p>
          <a:p>
            <a:pPr algn="ctr"/>
            <a:r>
              <a:rPr lang="kk-KZ" sz="3200" b="1" i="1" dirty="0" smtClean="0">
                <a:solidFill>
                  <a:srgbClr val="002060"/>
                </a:solidFill>
                <a:latin typeface="Times New Roman" panose="02020603050405020304" pitchFamily="18" charset="0"/>
                <a:cs typeface="Times New Roman" panose="02020603050405020304" pitchFamily="18" charset="0"/>
              </a:rPr>
              <a:t> оқушыларым!</a:t>
            </a:r>
          </a:p>
        </p:txBody>
      </p:sp>
    </p:spTree>
    <p:extLst>
      <p:ext uri="{BB962C8B-B14F-4D97-AF65-F5344CB8AC3E}">
        <p14:creationId xmlns:p14="http://schemas.microsoft.com/office/powerpoint/2010/main" val="36175320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7072" y="864256"/>
            <a:ext cx="3939757" cy="2363854"/>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6339" y="864256"/>
            <a:ext cx="3939757" cy="2363854"/>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17071" y="3822541"/>
            <a:ext cx="3939757" cy="2363854"/>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6338" y="3822541"/>
            <a:ext cx="3939757" cy="2363854"/>
          </a:xfrm>
          <a:prstGeom prst="rect">
            <a:avLst/>
          </a:prstGeom>
        </p:spPr>
      </p:pic>
      <p:sp>
        <p:nvSpPr>
          <p:cNvPr id="9" name="TextBox 8"/>
          <p:cNvSpPr txBox="1"/>
          <p:nvPr/>
        </p:nvSpPr>
        <p:spPr>
          <a:xfrm>
            <a:off x="1841158" y="115592"/>
            <a:ext cx="9193222" cy="584775"/>
          </a:xfrm>
          <a:prstGeom prst="rect">
            <a:avLst/>
          </a:prstGeom>
          <a:noFill/>
        </p:spPr>
        <p:txBody>
          <a:bodyPr wrap="none" rtlCol="0">
            <a:spAutoFit/>
          </a:bodyPr>
          <a:lstStyle/>
          <a:p>
            <a:r>
              <a:rPr lang="kk-KZ" sz="3200" b="1" i="1" dirty="0" smtClean="0">
                <a:solidFill>
                  <a:srgbClr val="002060"/>
                </a:solidFill>
                <a:latin typeface="Times New Roman" panose="02020603050405020304" pitchFamily="18" charset="0"/>
                <a:cs typeface="Times New Roman" panose="02020603050405020304" pitchFamily="18" charset="0"/>
              </a:rPr>
              <a:t>«Ұстаздық еткен жалықпас, үйретуден балаға!»</a:t>
            </a:r>
          </a:p>
        </p:txBody>
      </p:sp>
      <p:sp>
        <p:nvSpPr>
          <p:cNvPr id="10" name="TextBox 9"/>
          <p:cNvSpPr txBox="1"/>
          <p:nvPr/>
        </p:nvSpPr>
        <p:spPr>
          <a:xfrm>
            <a:off x="2719603" y="3228110"/>
            <a:ext cx="1099981" cy="400110"/>
          </a:xfrm>
          <a:prstGeom prst="rect">
            <a:avLst/>
          </a:prstGeom>
          <a:noFill/>
        </p:spPr>
        <p:txBody>
          <a:bodyPr wrap="none" rtlCol="0">
            <a:spAutoFit/>
          </a:bodyPr>
          <a:lstStyle/>
          <a:p>
            <a:pPr algn="ctr"/>
            <a:r>
              <a:rPr lang="kk-KZ" sz="2000" b="1" i="1" dirty="0" smtClean="0">
                <a:solidFill>
                  <a:srgbClr val="002060"/>
                </a:solidFill>
                <a:latin typeface="Times New Roman" panose="02020603050405020304" pitchFamily="18" charset="0"/>
                <a:cs typeface="Times New Roman" panose="02020603050405020304" pitchFamily="18" charset="0"/>
              </a:rPr>
              <a:t>Тренинг</a:t>
            </a:r>
          </a:p>
        </p:txBody>
      </p:sp>
      <p:sp>
        <p:nvSpPr>
          <p:cNvPr id="11" name="TextBox 10"/>
          <p:cNvSpPr txBox="1"/>
          <p:nvPr/>
        </p:nvSpPr>
        <p:spPr>
          <a:xfrm>
            <a:off x="6874710" y="3259631"/>
            <a:ext cx="1822935" cy="400110"/>
          </a:xfrm>
          <a:prstGeom prst="rect">
            <a:avLst/>
          </a:prstGeom>
          <a:noFill/>
        </p:spPr>
        <p:txBody>
          <a:bodyPr wrap="none" rtlCol="0">
            <a:spAutoFit/>
          </a:bodyPr>
          <a:lstStyle/>
          <a:p>
            <a:pPr algn="ctr"/>
            <a:r>
              <a:rPr lang="kk-KZ" sz="2000" b="1" i="1" dirty="0" smtClean="0">
                <a:solidFill>
                  <a:srgbClr val="002060"/>
                </a:solidFill>
                <a:latin typeface="Times New Roman" panose="02020603050405020304" pitchFamily="18" charset="0"/>
                <a:cs typeface="Times New Roman" panose="02020603050405020304" pitchFamily="18" charset="0"/>
              </a:rPr>
              <a:t>Кері байланыс</a:t>
            </a:r>
          </a:p>
        </p:txBody>
      </p:sp>
      <p:sp>
        <p:nvSpPr>
          <p:cNvPr id="12" name="TextBox 11"/>
          <p:cNvSpPr txBox="1"/>
          <p:nvPr/>
        </p:nvSpPr>
        <p:spPr>
          <a:xfrm>
            <a:off x="2375824" y="6186395"/>
            <a:ext cx="1787541" cy="400110"/>
          </a:xfrm>
          <a:prstGeom prst="rect">
            <a:avLst/>
          </a:prstGeom>
          <a:noFill/>
        </p:spPr>
        <p:txBody>
          <a:bodyPr wrap="none" rtlCol="0">
            <a:spAutoFit/>
          </a:bodyPr>
          <a:lstStyle/>
          <a:p>
            <a:pPr algn="ctr"/>
            <a:r>
              <a:rPr lang="kk-KZ" sz="2000" b="1" i="1" dirty="0" smtClean="0">
                <a:solidFill>
                  <a:srgbClr val="002060"/>
                </a:solidFill>
                <a:latin typeface="Times New Roman" panose="02020603050405020304" pitchFamily="18" charset="0"/>
                <a:cs typeface="Times New Roman" panose="02020603050405020304" pitchFamily="18" charset="0"/>
              </a:rPr>
              <a:t>Ойын түрлері</a:t>
            </a:r>
          </a:p>
        </p:txBody>
      </p:sp>
      <p:sp>
        <p:nvSpPr>
          <p:cNvPr id="13" name="TextBox 12"/>
          <p:cNvSpPr txBox="1"/>
          <p:nvPr/>
        </p:nvSpPr>
        <p:spPr>
          <a:xfrm>
            <a:off x="6691905" y="6149140"/>
            <a:ext cx="2188549" cy="400110"/>
          </a:xfrm>
          <a:prstGeom prst="rect">
            <a:avLst/>
          </a:prstGeom>
          <a:noFill/>
        </p:spPr>
        <p:txBody>
          <a:bodyPr wrap="none" rtlCol="0">
            <a:spAutoFit/>
          </a:bodyPr>
          <a:lstStyle/>
          <a:p>
            <a:pPr algn="ctr"/>
            <a:r>
              <a:rPr lang="kk-KZ" sz="2000" b="1" i="1" dirty="0" smtClean="0">
                <a:solidFill>
                  <a:srgbClr val="002060"/>
                </a:solidFill>
                <a:latin typeface="Times New Roman" panose="02020603050405020304" pitchFamily="18" charset="0"/>
                <a:cs typeface="Times New Roman" panose="02020603050405020304" pitchFamily="18" charset="0"/>
              </a:rPr>
              <a:t>Сабақ барысында</a:t>
            </a:r>
          </a:p>
        </p:txBody>
      </p:sp>
    </p:spTree>
    <p:extLst>
      <p:ext uri="{BB962C8B-B14F-4D97-AF65-F5344CB8AC3E}">
        <p14:creationId xmlns:p14="http://schemas.microsoft.com/office/powerpoint/2010/main" val="18622754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76250" y="649452"/>
            <a:ext cx="3321270" cy="1863395"/>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5309" y="4856184"/>
            <a:ext cx="3091835" cy="1855101"/>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485" y="2752818"/>
            <a:ext cx="3105659" cy="1863395"/>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76250" y="2731734"/>
            <a:ext cx="3321270" cy="1884479"/>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76250" y="4860308"/>
            <a:ext cx="3321270" cy="1850977"/>
          </a:xfrm>
          <a:prstGeom prst="rect">
            <a:avLst/>
          </a:prstGeom>
        </p:spPr>
      </p:pic>
      <p:pic>
        <p:nvPicPr>
          <p:cNvPr id="7" name="Рисунок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1486" y="649452"/>
            <a:ext cx="3105659" cy="1863395"/>
          </a:xfrm>
          <a:prstGeom prst="rect">
            <a:avLst/>
          </a:prstGeom>
        </p:spPr>
      </p:pic>
      <p:sp>
        <p:nvSpPr>
          <p:cNvPr id="8" name="Вертикальный свиток 7"/>
          <p:cNvSpPr/>
          <p:nvPr/>
        </p:nvSpPr>
        <p:spPr>
          <a:xfrm>
            <a:off x="3928818" y="857250"/>
            <a:ext cx="4492512" cy="5791198"/>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300" i="1" dirty="0" smtClean="0">
                <a:latin typeface="Times New Roman" panose="02020603050405020304" pitchFamily="18" charset="0"/>
                <a:cs typeface="Times New Roman" panose="02020603050405020304" pitchFamily="18" charset="0"/>
              </a:rPr>
              <a:t>Ұстаз ретінде менің ұғымыда, алдымыздағы әрбір бала қайталанбас бір ғажайып әлем десек, сол зерттелмеген таза құпияға терең үңіліп, баланың басқаға ұқсамайтын ерекше қасиеттерін тану, оның жүрегіне, жан дүниесіне жол таба білу –біздердің басты борышымыз деп білемін.</a:t>
            </a:r>
            <a:endParaRPr lang="ru-RU" sz="2300" i="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657269" y="82695"/>
            <a:ext cx="4764061" cy="523220"/>
          </a:xfrm>
          <a:prstGeom prst="rect">
            <a:avLst/>
          </a:prstGeom>
          <a:noFill/>
        </p:spPr>
        <p:txBody>
          <a:bodyPr wrap="none" rtlCol="0">
            <a:spAutoFit/>
          </a:bodyPr>
          <a:lstStyle/>
          <a:p>
            <a:r>
              <a:rPr lang="kk-KZ" sz="2800" b="1" dirty="0" smtClean="0">
                <a:solidFill>
                  <a:srgbClr val="002060"/>
                </a:solidFill>
                <a:latin typeface="Times New Roman" panose="02020603050405020304" pitchFamily="18" charset="0"/>
                <a:cs typeface="Times New Roman" panose="02020603050405020304" pitchFamily="18" charset="0"/>
              </a:rPr>
              <a:t>Жұптық, топтық жұмыстар</a:t>
            </a:r>
            <a:endParaRPr lang="ru-RU"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26340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0709" y="4397174"/>
            <a:ext cx="4132101" cy="2327536"/>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129" y="173264"/>
            <a:ext cx="3341511" cy="1879600"/>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10" y="173264"/>
            <a:ext cx="3341511" cy="1879600"/>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37783" y="152853"/>
            <a:ext cx="3336877" cy="1879600"/>
          </a:xfrm>
          <a:prstGeom prst="rect">
            <a:avLst/>
          </a:prstGeom>
        </p:spPr>
      </p:pic>
      <p:sp>
        <p:nvSpPr>
          <p:cNvPr id="6" name="Вертикальный свиток 5"/>
          <p:cNvSpPr/>
          <p:nvPr/>
        </p:nvSpPr>
        <p:spPr>
          <a:xfrm>
            <a:off x="198383" y="4371191"/>
            <a:ext cx="4716517" cy="2486809"/>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400" i="1" dirty="0" smtClean="0">
                <a:solidFill>
                  <a:srgbClr val="002060"/>
                </a:solidFill>
                <a:latin typeface="Times New Roman" panose="02020603050405020304" pitchFamily="18" charset="0"/>
                <a:cs typeface="Times New Roman" panose="02020603050405020304" pitchFamily="18" charset="0"/>
              </a:rPr>
              <a:t>Математика-информатика апталығында мұғалімдерге арналған «математикалық кафе» кешінен көрініс</a:t>
            </a:r>
          </a:p>
          <a:p>
            <a:pPr algn="ctr"/>
            <a:r>
              <a:rPr lang="kk-KZ" sz="2400" i="1" dirty="0" smtClean="0">
                <a:solidFill>
                  <a:srgbClr val="002060"/>
                </a:solidFill>
                <a:latin typeface="Times New Roman" panose="02020603050405020304" pitchFamily="18" charset="0"/>
                <a:cs typeface="Times New Roman" panose="02020603050405020304" pitchFamily="18" charset="0"/>
              </a:rPr>
              <a:t>Дайындаған: Патшаева Ф.Т.</a:t>
            </a:r>
            <a:endParaRPr lang="ru-RU" sz="2400" i="1"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6129" y="2300514"/>
            <a:ext cx="3381535" cy="1902113"/>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06811" y="2248559"/>
            <a:ext cx="3473898" cy="1954068"/>
          </a:xfrm>
          <a:prstGeom prst="rect">
            <a:avLst/>
          </a:prstGeom>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14900" y="5111254"/>
            <a:ext cx="2502657" cy="1409700"/>
          </a:xfrm>
          <a:prstGeom prst="rect">
            <a:avLst/>
          </a:prstGeom>
        </p:spPr>
      </p:pic>
      <p:pic>
        <p:nvPicPr>
          <p:cNvPr id="10" name="Рисунок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37783" y="2248558"/>
            <a:ext cx="3477967" cy="1959073"/>
          </a:xfrm>
          <a:prstGeom prst="rect">
            <a:avLst/>
          </a:prstGeom>
        </p:spPr>
      </p:pic>
    </p:spTree>
    <p:extLst>
      <p:ext uri="{BB962C8B-B14F-4D97-AF65-F5344CB8AC3E}">
        <p14:creationId xmlns:p14="http://schemas.microsoft.com/office/powerpoint/2010/main" val="14022720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073" y="4160254"/>
            <a:ext cx="3617688" cy="2170613"/>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4144" y="4045527"/>
            <a:ext cx="3543905" cy="2126343"/>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5360" y="525813"/>
            <a:ext cx="3834190" cy="2300514"/>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5314" y="653143"/>
            <a:ext cx="3621974" cy="2173184"/>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29599" y="3758472"/>
            <a:ext cx="3617689" cy="2170613"/>
          </a:xfrm>
          <a:prstGeom prst="rect">
            <a:avLst/>
          </a:prstGeom>
        </p:spPr>
      </p:pic>
      <p:sp>
        <p:nvSpPr>
          <p:cNvPr id="5" name="Вертикальный свиток 4"/>
          <p:cNvSpPr/>
          <p:nvPr/>
        </p:nvSpPr>
        <p:spPr>
          <a:xfrm>
            <a:off x="4682359" y="283779"/>
            <a:ext cx="3345690" cy="3105807"/>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200" i="1" dirty="0" smtClean="0">
                <a:solidFill>
                  <a:srgbClr val="002060"/>
                </a:solidFill>
                <a:latin typeface="Times New Roman" panose="02020603050405020304" pitchFamily="18" charset="0"/>
                <a:cs typeface="Times New Roman" panose="02020603050405020304" pitchFamily="18" charset="0"/>
              </a:rPr>
              <a:t>«Интернеттің пайдасы мен зияны» тақырыбында         10-сыныптар арасында өтілген дебаттан көрініс</a:t>
            </a:r>
            <a:endParaRPr lang="ru-RU" sz="2200" i="1" dirty="0">
              <a:solidFill>
                <a:srgbClr val="002060"/>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8617531" y="6330867"/>
            <a:ext cx="3686957" cy="369332"/>
          </a:xfrm>
          <a:prstGeom prst="rect">
            <a:avLst/>
          </a:prstGeom>
        </p:spPr>
        <p:txBody>
          <a:bodyPr wrap="square">
            <a:spAutoFit/>
          </a:bodyPr>
          <a:lstStyle/>
          <a:p>
            <a:r>
              <a:rPr lang="kk-KZ" dirty="0" smtClean="0">
                <a:latin typeface="Times New Roman" panose="02020603050405020304" pitchFamily="18" charset="0"/>
                <a:cs typeface="Times New Roman" panose="02020603050405020304" pitchFamily="18" charset="0"/>
              </a:rPr>
              <a:t>Дайындаған: </a:t>
            </a:r>
            <a:r>
              <a:rPr lang="kk-KZ" dirty="0">
                <a:latin typeface="Times New Roman" panose="02020603050405020304" pitchFamily="18" charset="0"/>
                <a:cs typeface="Times New Roman" panose="02020603050405020304" pitchFamily="18" charset="0"/>
              </a:rPr>
              <a:t>Патшаева Ф.Т.</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01508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198" y="348342"/>
            <a:ext cx="3104969" cy="1748971"/>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198" y="2580253"/>
            <a:ext cx="3104969" cy="1746545"/>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198" y="4535714"/>
            <a:ext cx="3104969" cy="1748971"/>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2400" y="2585946"/>
            <a:ext cx="3104969" cy="1748971"/>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14588" y="421280"/>
            <a:ext cx="2975481" cy="1676033"/>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62400" y="4579256"/>
            <a:ext cx="3027669" cy="1705429"/>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63581" y="4880453"/>
            <a:ext cx="3228231" cy="1818402"/>
          </a:xfrm>
          <a:prstGeom prst="rect">
            <a:avLst/>
          </a:prstGeom>
        </p:spPr>
      </p:pic>
      <p:sp>
        <p:nvSpPr>
          <p:cNvPr id="11" name="Вертикальный свиток 10"/>
          <p:cNvSpPr/>
          <p:nvPr/>
        </p:nvSpPr>
        <p:spPr>
          <a:xfrm>
            <a:off x="7535917" y="348341"/>
            <a:ext cx="4256690" cy="3986575"/>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800" i="1" dirty="0">
                <a:solidFill>
                  <a:srgbClr val="002060"/>
                </a:solidFill>
                <a:latin typeface="Times New Roman" panose="02020603050405020304" pitchFamily="18" charset="0"/>
                <a:cs typeface="Times New Roman" panose="02020603050405020304" pitchFamily="18" charset="0"/>
              </a:rPr>
              <a:t>Математика-информатика </a:t>
            </a:r>
            <a:r>
              <a:rPr lang="kk-KZ" sz="2800" i="1" dirty="0" smtClean="0">
                <a:solidFill>
                  <a:srgbClr val="002060"/>
                </a:solidFill>
                <a:latin typeface="Times New Roman" panose="02020603050405020304" pitchFamily="18" charset="0"/>
                <a:cs typeface="Times New Roman" panose="02020603050405020304" pitchFamily="18" charset="0"/>
              </a:rPr>
              <a:t>апталығының қорытынды кеші, «Лоторея» ойыны Дайындаған</a:t>
            </a:r>
            <a:r>
              <a:rPr lang="kk-KZ" sz="2800" i="1" dirty="0">
                <a:solidFill>
                  <a:srgbClr val="002060"/>
                </a:solidFill>
                <a:latin typeface="Times New Roman" panose="02020603050405020304" pitchFamily="18" charset="0"/>
                <a:cs typeface="Times New Roman" panose="02020603050405020304" pitchFamily="18" charset="0"/>
              </a:rPr>
              <a:t>: Патшаева Ф.Т</a:t>
            </a:r>
            <a:r>
              <a:rPr lang="kk-KZ" i="1" dirty="0">
                <a:solidFill>
                  <a:srgbClr val="002060"/>
                </a:solidFill>
                <a:latin typeface="Times New Roman" panose="02020603050405020304" pitchFamily="18" charset="0"/>
                <a:cs typeface="Times New Roman" panose="02020603050405020304" pitchFamily="18" charset="0"/>
              </a:rPr>
              <a:t>.</a:t>
            </a:r>
            <a:endParaRPr lang="ru-RU"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9741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441" y="266477"/>
            <a:ext cx="2173268" cy="2897691"/>
          </a:xfrm>
          <a:prstGeom prst="rect">
            <a:avLst/>
          </a:prstGeom>
        </p:spPr>
      </p:pic>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r="10203"/>
          <a:stretch/>
        </p:blipFill>
        <p:spPr>
          <a:xfrm>
            <a:off x="9262533" y="241246"/>
            <a:ext cx="1950932" cy="2896808"/>
          </a:xfrm>
          <a:prstGeom prst="rect">
            <a:avLst/>
          </a:prstGeom>
          <a:ln>
            <a:noFill/>
          </a:ln>
          <a:effectLst>
            <a:softEdge rad="112500"/>
          </a:effectLst>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197" y="3255817"/>
            <a:ext cx="5628078" cy="3172691"/>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92982" y="3255817"/>
            <a:ext cx="5640338" cy="3172691"/>
          </a:xfrm>
          <a:prstGeom prst="rect">
            <a:avLst/>
          </a:prstGeom>
        </p:spPr>
      </p:pic>
      <p:sp>
        <p:nvSpPr>
          <p:cNvPr id="6" name="Вертикальный свиток 5"/>
          <p:cNvSpPr/>
          <p:nvPr/>
        </p:nvSpPr>
        <p:spPr>
          <a:xfrm>
            <a:off x="4087091" y="266477"/>
            <a:ext cx="4926060" cy="2753814"/>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800" b="1" i="1" dirty="0" smtClean="0">
                <a:solidFill>
                  <a:srgbClr val="002060"/>
                </a:solidFill>
                <a:latin typeface="Times New Roman" panose="02020603050405020304" pitchFamily="18" charset="0"/>
                <a:cs typeface="Times New Roman" panose="02020603050405020304" pitchFamily="18" charset="0"/>
              </a:rPr>
              <a:t>Өзгеріске бет бұрған ұстаздар!</a:t>
            </a:r>
          </a:p>
          <a:p>
            <a:pPr algn="ctr"/>
            <a:r>
              <a:rPr lang="kk-KZ" sz="2000" i="1" dirty="0" smtClean="0">
                <a:solidFill>
                  <a:srgbClr val="002060"/>
                </a:solidFill>
                <a:latin typeface="Times New Roman" panose="02020603050405020304" pitchFamily="18" charset="0"/>
                <a:cs typeface="Times New Roman" panose="02020603050405020304" pitchFamily="18" charset="0"/>
              </a:rPr>
              <a:t>(Деңгейліктен өткен мұғалімдердің  жаңа әдіс-тәсілдерді бөлісу мақсатында өткізген мектепішілік коучингтері)</a:t>
            </a:r>
            <a:endParaRPr lang="ru-RU" sz="2000"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87484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92505" y="4946338"/>
            <a:ext cx="2889037" cy="162508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t="17879" b="24563"/>
          <a:stretch/>
        </p:blipFill>
        <p:spPr>
          <a:xfrm>
            <a:off x="565982" y="4253579"/>
            <a:ext cx="2392696" cy="242475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54141" y="290677"/>
            <a:ext cx="2776835" cy="20826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4073" y="2341418"/>
            <a:ext cx="3250245" cy="1828263"/>
          </a:xfrm>
          <a:prstGeom prst="rect">
            <a:avLst/>
          </a:prstGeom>
          <a:ln>
            <a:noFill/>
          </a:ln>
          <a:effectLst>
            <a:softEdge rad="112500"/>
          </a:effectLst>
        </p:spPr>
      </p:pic>
      <p:pic>
        <p:nvPicPr>
          <p:cNvPr id="8" name="Рисунок 7"/>
          <p:cNvPicPr>
            <a:picLocks noChangeAspect="1"/>
          </p:cNvPicPr>
          <p:nvPr/>
        </p:nvPicPr>
        <p:blipFill rotWithShape="1">
          <a:blip r:embed="rId6" cstate="print">
            <a:extLst>
              <a:ext uri="{28A0092B-C50C-407E-A947-70E740481C1C}">
                <a14:useLocalDpi xmlns:a14="http://schemas.microsoft.com/office/drawing/2010/main" val="0"/>
              </a:ext>
            </a:extLst>
          </a:blip>
          <a:srcRect t="34035" b="34505"/>
          <a:stretch/>
        </p:blipFill>
        <p:spPr>
          <a:xfrm>
            <a:off x="3448452" y="5172168"/>
            <a:ext cx="2293461" cy="128270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Рисунок 8"/>
          <p:cNvPicPr>
            <a:picLocks noChangeAspect="1"/>
          </p:cNvPicPr>
          <p:nvPr/>
        </p:nvPicPr>
        <p:blipFill rotWithShape="1">
          <a:blip r:embed="rId7" cstate="print">
            <a:extLst>
              <a:ext uri="{28A0092B-C50C-407E-A947-70E740481C1C}">
                <a14:useLocalDpi xmlns:a14="http://schemas.microsoft.com/office/drawing/2010/main" val="0"/>
              </a:ext>
            </a:extLst>
          </a:blip>
          <a:srcRect t="-1" b="45335"/>
          <a:stretch/>
        </p:blipFill>
        <p:spPr>
          <a:xfrm>
            <a:off x="6231688" y="5135216"/>
            <a:ext cx="2078182" cy="15147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4073" y="451699"/>
            <a:ext cx="2889037" cy="162648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554141" y="2915120"/>
            <a:ext cx="2776835" cy="156331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2" name="Вертикальный свиток 11"/>
          <p:cNvSpPr/>
          <p:nvPr/>
        </p:nvSpPr>
        <p:spPr>
          <a:xfrm>
            <a:off x="3624318" y="360217"/>
            <a:ext cx="5625391" cy="4488873"/>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000" i="1" dirty="0" smtClean="0">
                <a:latin typeface="Times New Roman" panose="02020603050405020304" pitchFamily="18" charset="0"/>
                <a:cs typeface="Times New Roman" panose="02020603050405020304" pitchFamily="18" charset="0"/>
              </a:rPr>
              <a:t>Жақсы ұстаз – бұл қай кезде де ең алдымен кәсіби деңгейі жоғары, интеллектуалдық, шығармашылық әлеуеті мол тұлға. Ол оқытудың жаңа технологияларын өмірге ендіруге дайын, оқу-тәрбие ісіне шынайы жанашырлық танытатын қоғамның ең озық бөлігінің бірі деп есептеймін және солай болуы тиіс. Бұл міндетті орындау үшін, мен өз білімімді шыңдау үшін үнемі ізденісте жүремін</a:t>
            </a:r>
            <a:r>
              <a:rPr lang="kk-KZ"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15997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extLst>
              <a:ext uri="{28A0092B-C50C-407E-A947-70E740481C1C}">
                <a14:useLocalDpi xmlns:a14="http://schemas.microsoft.com/office/drawing/2010/main" val="0"/>
              </a:ext>
            </a:extLst>
          </a:blip>
          <a:srcRect b="11519"/>
          <a:stretch/>
        </p:blipFill>
        <p:spPr>
          <a:xfrm>
            <a:off x="7454899" y="4308763"/>
            <a:ext cx="1984664" cy="2396836"/>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7092" y="1290780"/>
            <a:ext cx="3724350" cy="2671619"/>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674" y="1290780"/>
            <a:ext cx="2003714" cy="2671619"/>
          </a:xfrm>
          <a:prstGeom prst="rect">
            <a:avLst/>
          </a:prstGeom>
        </p:spPr>
      </p:pic>
      <p:pic>
        <p:nvPicPr>
          <p:cNvPr id="5" name="Рисунок 4"/>
          <p:cNvPicPr>
            <a:picLocks noChangeAspect="1"/>
          </p:cNvPicPr>
          <p:nvPr/>
        </p:nvPicPr>
        <p:blipFill rotWithShape="1">
          <a:blip r:embed="rId5" cstate="print">
            <a:extLst>
              <a:ext uri="{28A0092B-C50C-407E-A947-70E740481C1C}">
                <a14:useLocalDpi xmlns:a14="http://schemas.microsoft.com/office/drawing/2010/main" val="0"/>
              </a:ext>
            </a:extLst>
          </a:blip>
          <a:srcRect t="20720"/>
          <a:stretch/>
        </p:blipFill>
        <p:spPr>
          <a:xfrm>
            <a:off x="9891355" y="4246418"/>
            <a:ext cx="1730086" cy="2417618"/>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2582" y="4267200"/>
            <a:ext cx="3195781" cy="2396836"/>
          </a:xfrm>
          <a:prstGeom prst="rect">
            <a:avLst/>
          </a:prstGeom>
        </p:spPr>
      </p:pic>
      <p:pic>
        <p:nvPicPr>
          <p:cNvPr id="7" name="Рисунок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5674" y="4267200"/>
            <a:ext cx="3195781" cy="2396836"/>
          </a:xfrm>
          <a:prstGeom prst="rect">
            <a:avLst/>
          </a:prstGeom>
        </p:spPr>
      </p:pic>
      <p:sp>
        <p:nvSpPr>
          <p:cNvPr id="8" name="Вертикальный свиток 7"/>
          <p:cNvSpPr/>
          <p:nvPr/>
        </p:nvSpPr>
        <p:spPr>
          <a:xfrm>
            <a:off x="2874530" y="360218"/>
            <a:ext cx="4627419" cy="3408218"/>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800" i="1" dirty="0" smtClean="0">
                <a:latin typeface="Times New Roman" panose="02020603050405020304" pitchFamily="18" charset="0"/>
                <a:cs typeface="Times New Roman" panose="02020603050405020304" pitchFamily="18" charset="0"/>
              </a:rPr>
              <a:t>«</a:t>
            </a:r>
            <a:r>
              <a:rPr lang="en-US" sz="2800" i="1" dirty="0" smtClean="0">
                <a:latin typeface="Times New Roman" panose="02020603050405020304" pitchFamily="18" charset="0"/>
                <a:cs typeface="Times New Roman" panose="02020603050405020304" pitchFamily="18" charset="0"/>
              </a:rPr>
              <a:t>Lesson study</a:t>
            </a:r>
            <a:r>
              <a:rPr lang="kk-KZ" sz="2800" i="1" dirty="0" smtClean="0">
                <a:latin typeface="Times New Roman" panose="02020603050405020304" pitchFamily="18" charset="0"/>
                <a:cs typeface="Times New Roman" panose="02020603050405020304" pitchFamily="18" charset="0"/>
              </a:rPr>
              <a:t> әдісі арқылы білім сапасын арттыру» облыстық семинары</a:t>
            </a:r>
            <a:endParaRPr lang="ru-RU"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3119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669" y="4315691"/>
            <a:ext cx="3967449" cy="2233612"/>
          </a:xfrm>
          <a:prstGeom prst="rect">
            <a:avLst/>
          </a:prstGeom>
        </p:spPr>
      </p:pic>
      <p:pic>
        <p:nvPicPr>
          <p:cNvPr id="3" name="Рисунок 2"/>
          <p:cNvPicPr>
            <a:picLocks noChangeAspect="1"/>
          </p:cNvPicPr>
          <p:nvPr/>
        </p:nvPicPr>
        <p:blipFill>
          <a:blip r:embed="rId3"/>
          <a:stretch>
            <a:fillRect/>
          </a:stretch>
        </p:blipFill>
        <p:spPr>
          <a:xfrm>
            <a:off x="8477250" y="4559767"/>
            <a:ext cx="3714750" cy="2089547"/>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38602" y="4346430"/>
            <a:ext cx="2937164" cy="2202873"/>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799" y="1657349"/>
            <a:ext cx="3133436" cy="2350077"/>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19250" y="1657349"/>
            <a:ext cx="3519053" cy="2111432"/>
          </a:xfrm>
          <a:prstGeom prst="rect">
            <a:avLst/>
          </a:prstGeom>
        </p:spPr>
      </p:pic>
      <p:sp>
        <p:nvSpPr>
          <p:cNvPr id="8" name="Горизонтальный свиток 7"/>
          <p:cNvSpPr/>
          <p:nvPr/>
        </p:nvSpPr>
        <p:spPr>
          <a:xfrm>
            <a:off x="1619250" y="541463"/>
            <a:ext cx="10239685" cy="838200"/>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3200" i="1" dirty="0">
                <a:latin typeface="Times New Roman" panose="02020603050405020304" pitchFamily="18" charset="0"/>
                <a:cs typeface="Times New Roman" panose="02020603050405020304" pitchFamily="18" charset="0"/>
              </a:rPr>
              <a:t>Тәжірибелі ұстаздардан тәжірибе жинау мақсатында</a:t>
            </a:r>
            <a:endParaRPr lang="ru-RU" sz="3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4111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2904" y="848012"/>
            <a:ext cx="4442983" cy="2499178"/>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2904" y="4178187"/>
            <a:ext cx="4442983" cy="2499178"/>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94708" y="848012"/>
            <a:ext cx="4442983" cy="2499178"/>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18249" y="4241138"/>
            <a:ext cx="4519442" cy="2542186"/>
          </a:xfrm>
          <a:prstGeom prst="rect">
            <a:avLst/>
          </a:prstGeom>
        </p:spPr>
      </p:pic>
      <p:sp>
        <p:nvSpPr>
          <p:cNvPr id="6" name="TextBox 5"/>
          <p:cNvSpPr txBox="1"/>
          <p:nvPr/>
        </p:nvSpPr>
        <p:spPr>
          <a:xfrm>
            <a:off x="2508463" y="17015"/>
            <a:ext cx="6925550" cy="830997"/>
          </a:xfrm>
          <a:prstGeom prst="rect">
            <a:avLst/>
          </a:prstGeom>
          <a:noFill/>
        </p:spPr>
        <p:txBody>
          <a:bodyPr wrap="none" rtlCol="0">
            <a:spAutoFit/>
          </a:bodyPr>
          <a:lstStyle/>
          <a:p>
            <a:pPr algn="ctr"/>
            <a:r>
              <a:rPr lang="kk-KZ" sz="2400" b="1" i="1" dirty="0" smtClean="0">
                <a:solidFill>
                  <a:srgbClr val="002060"/>
                </a:solidFill>
                <a:latin typeface="Times New Roman" panose="02020603050405020304" pitchFamily="18" charset="0"/>
                <a:cs typeface="Times New Roman" panose="02020603050405020304" pitchFamily="18" charset="0"/>
              </a:rPr>
              <a:t>«Өзгелерді үйрете жүріп, өзімізде үйренеміз»</a:t>
            </a:r>
          </a:p>
          <a:p>
            <a:pPr algn="r"/>
            <a:r>
              <a:rPr lang="kk-KZ" sz="2400" b="1" i="1" dirty="0" smtClean="0">
                <a:solidFill>
                  <a:srgbClr val="002060"/>
                </a:solidFill>
                <a:latin typeface="Times New Roman" panose="02020603050405020304" pitchFamily="18" charset="0"/>
                <a:cs typeface="Times New Roman" panose="02020603050405020304" pitchFamily="18" charset="0"/>
              </a:rPr>
              <a:t>Сенека </a:t>
            </a:r>
          </a:p>
        </p:txBody>
      </p:sp>
      <p:sp>
        <p:nvSpPr>
          <p:cNvPr id="7" name="TextBox 6"/>
          <p:cNvSpPr txBox="1"/>
          <p:nvPr/>
        </p:nvSpPr>
        <p:spPr>
          <a:xfrm>
            <a:off x="2375787" y="3440221"/>
            <a:ext cx="6460936" cy="707886"/>
          </a:xfrm>
          <a:prstGeom prst="rect">
            <a:avLst/>
          </a:prstGeom>
          <a:noFill/>
        </p:spPr>
        <p:txBody>
          <a:bodyPr wrap="none" rtlCol="0">
            <a:spAutoFit/>
          </a:bodyPr>
          <a:lstStyle/>
          <a:p>
            <a:pPr algn="ctr"/>
            <a:r>
              <a:rPr lang="kk-KZ" sz="2000" b="1" i="1" dirty="0" smtClean="0">
                <a:solidFill>
                  <a:srgbClr val="002060"/>
                </a:solidFill>
                <a:latin typeface="Times New Roman" panose="02020603050405020304" pitchFamily="18" charset="0"/>
                <a:cs typeface="Times New Roman" panose="02020603050405020304" pitchFamily="18" charset="0"/>
              </a:rPr>
              <a:t>Тәлімгерім Абишева Гулайша апаймен бірігіп өткізген </a:t>
            </a:r>
          </a:p>
          <a:p>
            <a:pPr algn="ctr"/>
            <a:r>
              <a:rPr lang="kk-KZ" sz="2000" b="1" i="1" dirty="0" smtClean="0">
                <a:solidFill>
                  <a:srgbClr val="002060"/>
                </a:solidFill>
                <a:latin typeface="Times New Roman" panose="02020603050405020304" pitchFamily="18" charset="0"/>
                <a:cs typeface="Times New Roman" panose="02020603050405020304" pitchFamily="18" charset="0"/>
              </a:rPr>
              <a:t>«Кері байланыстың 5 түрі» коучингінен көрініс</a:t>
            </a:r>
          </a:p>
        </p:txBody>
      </p:sp>
    </p:spTree>
    <p:extLst>
      <p:ext uri="{BB962C8B-B14F-4D97-AF65-F5344CB8AC3E}">
        <p14:creationId xmlns:p14="http://schemas.microsoft.com/office/powerpoint/2010/main" val="34443419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08419" y="3869378"/>
            <a:ext cx="3338285" cy="2503714"/>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64" y="841721"/>
            <a:ext cx="3822445" cy="2538788"/>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64182" y="3970683"/>
            <a:ext cx="1904091" cy="2538788"/>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5974" y="3869378"/>
            <a:ext cx="3338285" cy="2503714"/>
          </a:xfrm>
          <a:prstGeom prst="rect">
            <a:avLst/>
          </a:prstGeom>
        </p:spPr>
      </p:pic>
      <p:pic>
        <p:nvPicPr>
          <p:cNvPr id="6" name="Рисунок 5"/>
          <p:cNvPicPr>
            <a:picLocks noChangeAspect="1"/>
          </p:cNvPicPr>
          <p:nvPr/>
        </p:nvPicPr>
        <p:blipFill rotWithShape="1">
          <a:blip r:embed="rId6" cstate="print">
            <a:extLst>
              <a:ext uri="{28A0092B-C50C-407E-A947-70E740481C1C}">
                <a14:useLocalDpi xmlns:a14="http://schemas.microsoft.com/office/drawing/2010/main" val="0"/>
              </a:ext>
            </a:extLst>
          </a:blip>
          <a:srcRect t="16314" b="10929"/>
          <a:stretch/>
        </p:blipFill>
        <p:spPr>
          <a:xfrm>
            <a:off x="4435794" y="841721"/>
            <a:ext cx="1961815" cy="2538788"/>
          </a:xfrm>
          <a:prstGeom prst="rect">
            <a:avLst/>
          </a:prstGeom>
        </p:spPr>
      </p:pic>
      <p:sp>
        <p:nvSpPr>
          <p:cNvPr id="7" name="Вертикальный свиток 6"/>
          <p:cNvSpPr/>
          <p:nvPr/>
        </p:nvSpPr>
        <p:spPr>
          <a:xfrm>
            <a:off x="6671594" y="266758"/>
            <a:ext cx="5284878" cy="3113751"/>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k-KZ" sz="2000" i="1" dirty="0" smtClean="0">
                <a:solidFill>
                  <a:srgbClr val="002060"/>
                </a:solidFill>
                <a:latin typeface="Times New Roman" panose="02020603050405020304" pitchFamily="18" charset="0"/>
                <a:cs typeface="Times New Roman" panose="02020603050405020304" pitchFamily="18" charset="0"/>
              </a:rPr>
              <a:t>Бауыржан Момышұлы атамыз айтпақшы «Ұстаз –ұлық емес, ұлы қызмет» деген керемет дана сөзін әрқашан көкейімізде ұстай, бізге артылған жауапкершілікті сезіне отыра, үнемі өзіме деген талапты күшейтуге тырысамын.</a:t>
            </a:r>
            <a:endParaRPr lang="ru-RU" sz="2000" i="1" dirty="0">
              <a:solidFill>
                <a:srgbClr val="00206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641910" y="91242"/>
            <a:ext cx="3924472" cy="523220"/>
          </a:xfrm>
          <a:prstGeom prst="rect">
            <a:avLst/>
          </a:prstGeom>
          <a:noFill/>
        </p:spPr>
        <p:txBody>
          <a:bodyPr wrap="none" rtlCol="0">
            <a:spAutoFit/>
          </a:bodyPr>
          <a:lstStyle/>
          <a:p>
            <a:pPr algn="ctr"/>
            <a:r>
              <a:rPr lang="kk-KZ" sz="2800" b="1" i="1" dirty="0" smtClean="0">
                <a:solidFill>
                  <a:srgbClr val="002060"/>
                </a:solidFill>
                <a:latin typeface="Times New Roman" panose="02020603050405020304" pitchFamily="18" charset="0"/>
                <a:cs typeface="Times New Roman" panose="02020603050405020304" pitchFamily="18" charset="0"/>
              </a:rPr>
              <a:t>Менің жетістіктерім!</a:t>
            </a:r>
          </a:p>
        </p:txBody>
      </p:sp>
    </p:spTree>
    <p:extLst>
      <p:ext uri="{BB962C8B-B14F-4D97-AF65-F5344CB8AC3E}">
        <p14:creationId xmlns:p14="http://schemas.microsoft.com/office/powerpoint/2010/main" val="3662177641"/>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902</TotalTime>
  <Words>1170</Words>
  <Application>Microsoft Office PowerPoint</Application>
  <PresentationFormat>Широкоэкранный</PresentationFormat>
  <Paragraphs>122</Paragraphs>
  <Slides>26</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26</vt:i4>
      </vt:variant>
    </vt:vector>
  </HeadingPairs>
  <TitlesOfParts>
    <vt:vector size="33" baseType="lpstr">
      <vt:lpstr>Arial</vt:lpstr>
      <vt:lpstr>Calibri</vt:lpstr>
      <vt:lpstr>Century Gothic</vt:lpstr>
      <vt:lpstr>Times New Roman</vt:lpstr>
      <vt:lpstr>Wingdings</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65</cp:revision>
  <dcterms:created xsi:type="dcterms:W3CDTF">2018-01-23T13:26:55Z</dcterms:created>
  <dcterms:modified xsi:type="dcterms:W3CDTF">2018-02-06T08:20:11Z</dcterms:modified>
</cp:coreProperties>
</file>