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80" r:id="rId2"/>
    <p:sldId id="282" r:id="rId3"/>
    <p:sldId id="283" r:id="rId4"/>
    <p:sldId id="284" r:id="rId5"/>
    <p:sldId id="285" r:id="rId6"/>
    <p:sldId id="286" r:id="rId7"/>
    <p:sldId id="287" r:id="rId8"/>
    <p:sldId id="288" r:id="rId9"/>
    <p:sldId id="290" r:id="rId10"/>
    <p:sldId id="291" r:id="rId11"/>
    <p:sldId id="292" r:id="rId12"/>
    <p:sldId id="293" r:id="rId13"/>
    <p:sldId id="294" r:id="rId14"/>
    <p:sldId id="298" r:id="rId15"/>
    <p:sldId id="299" r:id="rId16"/>
    <p:sldId id="300" r:id="rId17"/>
    <p:sldId id="301" r:id="rId18"/>
    <p:sldId id="305" r:id="rId19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FFF00"/>
    <a:srgbClr val="009999"/>
    <a:srgbClr val="003366"/>
    <a:srgbClr val="000066"/>
    <a:srgbClr val="FF0000"/>
    <a:srgbClr val="0000FF"/>
    <a:srgbClr val="FF05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483" autoAdjust="0"/>
    <p:restoredTop sz="94664" autoAdjust="0"/>
  </p:normalViewPr>
  <p:slideViewPr>
    <p:cSldViewPr>
      <p:cViewPr varScale="1">
        <p:scale>
          <a:sx n="69" d="100"/>
          <a:sy n="69" d="100"/>
        </p:scale>
        <p:origin x="166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11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43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3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08B9398-8A1C-4839-A5B1-430FAD5033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562FB-AED4-4FC7-8309-F5DE44969B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15684-B694-4C4F-881E-D4AFD5EE30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9451D-61B5-48D5-A5C8-C47F61DBE0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FE0EC-DEEE-410F-A283-AADB1823D1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2CD95-7C5C-4A46-8073-E017F679B6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BD76D-1722-41EF-A48B-E032AFA3F5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2871F-507C-4D99-AAE7-49582EDB5D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E3DE2-F378-438A-9DA3-FE24663349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4D4CD-3310-42D3-9272-0B2225FB89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F4889-DA8A-42FE-97C4-A6FEF735A0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F4D29-CA01-4407-AE53-D3B292346B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6166711-728C-41B6-B49B-4B9A118881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913" y="1989138"/>
            <a:ext cx="6780212" cy="1368425"/>
          </a:xfrm>
          <a:solidFill>
            <a:srgbClr val="FFFF00">
              <a:alpha val="34117"/>
            </a:srgbClr>
          </a:solidFill>
          <a:ln w="57150" cmpd="thickThin">
            <a:solidFill>
              <a:srgbClr val="FFFF99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Мен – ақ қалам, ақ қалам,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Жазған сайын жоқ болам. </a:t>
            </a:r>
            <a:endParaRPr lang="ru-RU" dirty="0" smtClean="0"/>
          </a:p>
        </p:txBody>
      </p:sp>
      <p:pic>
        <p:nvPicPr>
          <p:cNvPr id="7172" name="Picture 5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3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4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5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6" name="AutoShape 1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357563" y="5572125"/>
            <a:ext cx="647700" cy="538163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37" name="AutoShape 1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26639" name="Rectangle 15"/>
          <p:cNvSpPr>
            <a:spLocks noChangeArrowheads="1"/>
          </p:cNvSpPr>
          <p:nvPr/>
        </p:nvSpPr>
        <p:spPr bwMode="auto">
          <a:xfrm>
            <a:off x="4500563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26640" name="AutoShape 16"/>
          <p:cNvSpPr>
            <a:spLocks noChangeArrowheads="1"/>
          </p:cNvSpPr>
          <p:nvPr/>
        </p:nvSpPr>
        <p:spPr bwMode="auto">
          <a:xfrm rot="10800000">
            <a:off x="5072063" y="4857750"/>
            <a:ext cx="3311525" cy="1295400"/>
          </a:xfrm>
          <a:prstGeom prst="wedgeRectCallout">
            <a:avLst>
              <a:gd name="adj1" fmla="val -5278"/>
              <a:gd name="adj2" fmla="val 85417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r>
              <a:rPr lang="kk-KZ" sz="3200" dirty="0">
                <a:latin typeface="Times New Roman" pitchFamily="18" charset="0"/>
                <a:cs typeface="Times New Roman" pitchFamily="18" charset="0"/>
              </a:rPr>
              <a:t>( бор – мел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chalk</a:t>
            </a:r>
            <a:r>
              <a:rPr lang="kk-KZ" sz="3200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83" name="Rectangle 20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46" name="Rectangle 2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26647" name="Rectangle 23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 dirty="0">
                <a:solidFill>
                  <a:srgbClr val="FF0000"/>
                </a:solidFill>
              </a:rPr>
              <a:t>КЕЛЕСІ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 animBg="1"/>
      <p:bldP spid="26633" grpId="0" animBg="1"/>
      <p:bldP spid="26634" grpId="0" animBg="1"/>
      <p:bldP spid="26635" grpId="0" animBg="1"/>
      <p:bldP spid="26636" grpId="0" animBg="1"/>
      <p:bldP spid="26637" grpId="0" animBg="1"/>
      <p:bldP spid="26639" grpId="0" animBg="1"/>
      <p:bldP spid="266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8637" y="1052736"/>
            <a:ext cx="7345363" cy="2448271"/>
          </a:xfrm>
          <a:solidFill>
            <a:srgbClr val="FFFF00">
              <a:alpha val="34117"/>
            </a:srgbClr>
          </a:solidFill>
          <a:ln w="57150" cmpd="thickThin">
            <a:solidFill>
              <a:srgbClr val="FFFF99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Қарап тұрсаң өзіне,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Сурет түсер көзіңе.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Ол суретің ұқсайды,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Дәл қазіргі кезіңе.</a:t>
            </a:r>
            <a:endParaRPr lang="kk-KZ" dirty="0" smtClean="0"/>
          </a:p>
        </p:txBody>
      </p:sp>
      <p:pic>
        <p:nvPicPr>
          <p:cNvPr id="8196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9704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20838" y="56276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9705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9706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9707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29708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29709" name="AutoShape 13"/>
          <p:cNvSpPr>
            <a:spLocks noChangeArrowheads="1"/>
          </p:cNvSpPr>
          <p:nvPr/>
        </p:nvSpPr>
        <p:spPr bwMode="auto">
          <a:xfrm rot="10800000">
            <a:off x="5292725" y="4652963"/>
            <a:ext cx="3311525" cy="1295400"/>
          </a:xfrm>
          <a:prstGeom prst="wedgeRectCallout">
            <a:avLst>
              <a:gd name="adj1" fmla="val -5278"/>
              <a:gd name="adj2" fmla="val 85417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r>
              <a:rPr lang="kk-KZ" sz="2400" dirty="0">
                <a:latin typeface="Times New Roman" pitchFamily="18" charset="0"/>
                <a:cs typeface="Times New Roman" pitchFamily="18" charset="0"/>
              </a:rPr>
              <a:t>( айна – зеркало-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mirror</a:t>
            </a:r>
            <a:r>
              <a:rPr lang="kk-KZ" dirty="0"/>
              <a:t>)</a:t>
            </a:r>
            <a:endParaRPr lang="kk-KZ" b="1" dirty="0"/>
          </a:p>
        </p:txBody>
      </p:sp>
      <p:sp>
        <p:nvSpPr>
          <p:cNvPr id="8208" name="WordArt 18"/>
          <p:cNvSpPr>
            <a:spLocks noChangeArrowheads="1" noChangeShapeType="1" noTextEdit="1"/>
          </p:cNvSpPr>
          <p:nvPr/>
        </p:nvSpPr>
        <p:spPr bwMode="auto">
          <a:xfrm>
            <a:off x="468313" y="6453188"/>
            <a:ext cx="4175125" cy="238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3600" i="1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0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</a:rPr>
              <a:t>"ТАПҚЫР" ОЙЫНЫ</a:t>
            </a:r>
          </a:p>
        </p:txBody>
      </p:sp>
      <p:sp>
        <p:nvSpPr>
          <p:cNvPr id="29715" name="Rectangle 1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29717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 dirty="0">
                <a:solidFill>
                  <a:srgbClr val="FF0000"/>
                </a:solidFill>
              </a:rPr>
              <a:t>КЕЛЕСІ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969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 animBg="1"/>
      <p:bldP spid="29703" grpId="0" animBg="1"/>
      <p:bldP spid="29704" grpId="0" animBg="1"/>
      <p:bldP spid="29705" grpId="0" animBg="1"/>
      <p:bldP spid="29706" grpId="0" animBg="1"/>
      <p:bldP spid="29707" grpId="0" animBg="1"/>
      <p:bldP spid="29708" grpId="0" animBg="1"/>
      <p:bldP spid="2970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63688" y="1124744"/>
            <a:ext cx="6624736" cy="2304256"/>
          </a:xfrm>
          <a:solidFill>
            <a:srgbClr val="FFFF00">
              <a:alpha val="34117"/>
            </a:srgbClr>
          </a:solidFill>
          <a:ln w="57150" cmpd="thickThin">
            <a:solidFill>
              <a:srgbClr val="FFFF99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Күні бойы сен оны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Екі аяқтап басасың.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Жатар кезде өзіңнен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Аулақтатып қашасың. </a:t>
            </a:r>
            <a:endParaRPr lang="ru-RU" dirty="0" smtClean="0"/>
          </a:p>
        </p:txBody>
      </p:sp>
      <p:pic>
        <p:nvPicPr>
          <p:cNvPr id="9220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7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28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29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30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31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30732" name="Rectangle 12"/>
          <p:cNvSpPr>
            <a:spLocks noChangeArrowheads="1"/>
          </p:cNvSpPr>
          <p:nvPr/>
        </p:nvSpPr>
        <p:spPr bwMode="auto">
          <a:xfrm>
            <a:off x="4500563" y="3500438"/>
            <a:ext cx="4392612" cy="717550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>
        <p:nvSpPr>
          <p:cNvPr id="9230" name="Rectangle 18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40" name="Rectangle 20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30742" name="Rectangle 22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  <p:sp useBgFill="1">
        <p:nvSpPr>
          <p:cNvPr id="30748" name="AutoShape 28"/>
          <p:cNvSpPr>
            <a:spLocks noChangeArrowheads="1"/>
          </p:cNvSpPr>
          <p:nvPr/>
        </p:nvSpPr>
        <p:spPr bwMode="auto">
          <a:xfrm rot="10800000">
            <a:off x="5219700" y="4724400"/>
            <a:ext cx="3311525" cy="1295400"/>
          </a:xfrm>
          <a:prstGeom prst="wedgeRectCallout">
            <a:avLst>
              <a:gd name="adj1" fmla="val -5278"/>
              <a:gd name="adj2" fmla="val 85417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r>
              <a:rPr lang="kk-KZ" sz="2400" dirty="0">
                <a:latin typeface="Times New Roman" pitchFamily="18" charset="0"/>
                <a:cs typeface="Times New Roman" pitchFamily="18" charset="0"/>
              </a:rPr>
              <a:t>( етік – сапоги-boots 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07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0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 animBg="1"/>
      <p:bldP spid="30727" grpId="0" animBg="1"/>
      <p:bldP spid="30728" grpId="0" animBg="1"/>
      <p:bldP spid="30729" grpId="0" animBg="1"/>
      <p:bldP spid="30730" grpId="0" animBg="1"/>
      <p:bldP spid="30731" grpId="0" animBg="1"/>
      <p:bldP spid="30732" grpId="0" animBg="1"/>
      <p:bldP spid="3074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913" y="1412875"/>
            <a:ext cx="7488237" cy="1944688"/>
          </a:xfrm>
          <a:solidFill>
            <a:srgbClr val="FFFF00">
              <a:alpha val="34117"/>
            </a:srgbClr>
          </a:solidFill>
          <a:ln w="57150" cmpd="thickThin">
            <a:solidFill>
              <a:srgbClr val="FFFF99"/>
            </a:solidFill>
          </a:ln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</a:t>
            </a: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Күндіз бәрі қашады,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</a:t>
            </a: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Түнде аспанды басады. </a:t>
            </a:r>
            <a:endParaRPr lang="ru-RU" dirty="0" smtClean="0"/>
          </a:p>
        </p:txBody>
      </p:sp>
      <p:pic>
        <p:nvPicPr>
          <p:cNvPr id="10244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1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52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53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54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55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31756" name="Rectangle 12"/>
          <p:cNvSpPr>
            <a:spLocks noChangeArrowheads="1"/>
          </p:cNvSpPr>
          <p:nvPr/>
        </p:nvSpPr>
        <p:spPr bwMode="auto">
          <a:xfrm>
            <a:off x="4500563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31757" name="AutoShape 13"/>
          <p:cNvSpPr>
            <a:spLocks noChangeArrowheads="1"/>
          </p:cNvSpPr>
          <p:nvPr/>
        </p:nvSpPr>
        <p:spPr bwMode="auto">
          <a:xfrm rot="10800000">
            <a:off x="5076825" y="4652963"/>
            <a:ext cx="3311525" cy="1295400"/>
          </a:xfrm>
          <a:prstGeom prst="wedgeRectCallout">
            <a:avLst>
              <a:gd name="adj1" fmla="val -5278"/>
              <a:gd name="adj2" fmla="val 68750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r>
              <a:rPr lang="kk-KZ" sz="2400" dirty="0">
                <a:latin typeface="Times New Roman" pitchFamily="18" charset="0"/>
                <a:cs typeface="Times New Roman" pitchFamily="18" charset="0"/>
              </a:rPr>
              <a:t>( жұлдыз – звезда- star 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5" name="Rectangle 17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63" name="Rectangle 1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31765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8888" y="1557338"/>
            <a:ext cx="7416800" cy="1800225"/>
          </a:xfrm>
          <a:solidFill>
            <a:srgbClr val="FFFF00">
              <a:alpha val="34117"/>
            </a:srgbClr>
          </a:solidFill>
          <a:ln w="57150" cmpd="thickThin">
            <a:solidFill>
              <a:srgbClr val="FFFF99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Ағайынды бәрі.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Шықса жасыл,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Түссе сары. </a:t>
            </a:r>
            <a:endParaRPr lang="kk-KZ" b="1" dirty="0" smtClean="0"/>
          </a:p>
        </p:txBody>
      </p:sp>
      <p:pic>
        <p:nvPicPr>
          <p:cNvPr id="11268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WordArt 6" descr="Орех"/>
          <p:cNvSpPr>
            <a:spLocks noChangeArrowheads="1" noChangeShapeType="1" noTextEdit="1"/>
          </p:cNvSpPr>
          <p:nvPr/>
        </p:nvSpPr>
        <p:spPr bwMode="auto">
          <a:xfrm>
            <a:off x="755650" y="765175"/>
            <a:ext cx="57626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2400" b="1" kern="10" dirty="0">
              <a:ln w="254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Book Antiqua"/>
            </a:endParaRPr>
          </a:p>
        </p:txBody>
      </p:sp>
      <p:sp>
        <p:nvSpPr>
          <p:cNvPr id="32775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776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777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778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779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32780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32781" name="AutoShape 13"/>
          <p:cNvSpPr>
            <a:spLocks noChangeArrowheads="1"/>
          </p:cNvSpPr>
          <p:nvPr/>
        </p:nvSpPr>
        <p:spPr bwMode="auto">
          <a:xfrm rot="10800000">
            <a:off x="5076825" y="4724400"/>
            <a:ext cx="3311525" cy="1584325"/>
          </a:xfrm>
          <a:prstGeom prst="wedgeRectCallout">
            <a:avLst>
              <a:gd name="adj1" fmla="val -5278"/>
              <a:gd name="adj2" fmla="val 78954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50000"/>
              </a:lnSpc>
            </a:pPr>
            <a:endParaRPr lang="kk-KZ" b="1" dirty="0"/>
          </a:p>
          <a:p>
            <a:pPr>
              <a:lnSpc>
                <a:spcPct val="50000"/>
              </a:lnSpc>
            </a:pPr>
            <a:r>
              <a:rPr lang="kk-KZ" dirty="0">
                <a:latin typeface="Times New Roman" pitchFamily="18" charset="0"/>
                <a:cs typeface="Times New Roman" pitchFamily="18" charset="0"/>
              </a:rPr>
              <a:t> ( жапырақ – листья- leaves )</a:t>
            </a:r>
            <a:endParaRPr lang="kk-K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79" name="Rectangle 17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787" name="Rectangle 1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32789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2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0" grpId="0" animBg="1"/>
      <p:bldP spid="3278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7704" y="1196752"/>
            <a:ext cx="6263903" cy="2376264"/>
          </a:xfrm>
          <a:solidFill>
            <a:srgbClr val="FFFF00">
              <a:alpha val="34117"/>
            </a:srgbClr>
          </a:solidFill>
          <a:ln w="57150" cmpd="thickThin">
            <a:solidFill>
              <a:srgbClr val="FFFF99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Шидиген ұзын сирағы,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Тастай керең құлағы.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Сөйтіп жүріп көп жерге,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Аспалы торлар құрады.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4" name="WordArt 6" descr="Орех"/>
          <p:cNvSpPr>
            <a:spLocks noChangeArrowheads="1" noChangeShapeType="1" noTextEdit="1"/>
          </p:cNvSpPr>
          <p:nvPr/>
        </p:nvSpPr>
        <p:spPr bwMode="auto">
          <a:xfrm>
            <a:off x="755650" y="765175"/>
            <a:ext cx="57626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2400" b="1" kern="10" dirty="0">
              <a:ln w="254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tile tx="0" ty="0" sx="100000" sy="100000" flip="none" algn="tl"/>
              </a:blipFill>
              <a:latin typeface="Book Antiqua"/>
            </a:endParaRPr>
          </a:p>
        </p:txBody>
      </p:sp>
      <p:sp>
        <p:nvSpPr>
          <p:cNvPr id="33799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3800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3801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3802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3803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33804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33805" name="AutoShape 13"/>
          <p:cNvSpPr>
            <a:spLocks noChangeArrowheads="1"/>
          </p:cNvSpPr>
          <p:nvPr/>
        </p:nvSpPr>
        <p:spPr bwMode="auto">
          <a:xfrm rot="10800000">
            <a:off x="5076825" y="4797425"/>
            <a:ext cx="3527425" cy="1295400"/>
          </a:xfrm>
          <a:prstGeom prst="wedgeRectCallout">
            <a:avLst>
              <a:gd name="adj1" fmla="val -3963"/>
              <a:gd name="adj2" fmla="val 85417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r>
              <a:rPr lang="kk-KZ" dirty="0"/>
              <a:t>( өрмекші – паук- spider )</a:t>
            </a:r>
            <a:endParaRPr lang="ru-RU" dirty="0"/>
          </a:p>
          <a:p>
            <a:endParaRPr lang="kk-KZ" dirty="0"/>
          </a:p>
        </p:txBody>
      </p:sp>
      <p:sp>
        <p:nvSpPr>
          <p:cNvPr id="33811" name="Rectangle 1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33813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 animBg="1"/>
      <p:bldP spid="33799" grpId="0" animBg="1"/>
      <p:bldP spid="33800" grpId="0" animBg="1"/>
      <p:bldP spid="33801" grpId="0" animBg="1"/>
      <p:bldP spid="33802" grpId="0" animBg="1"/>
      <p:bldP spid="33803" grpId="0" animBg="1"/>
      <p:bldP spid="33804" grpId="0" animBg="1"/>
      <p:bldP spid="3380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03350" y="1557338"/>
            <a:ext cx="7488238" cy="1800225"/>
          </a:xfrm>
          <a:solidFill>
            <a:srgbClr val="FFFF00">
              <a:alpha val="34117"/>
            </a:srgbClr>
          </a:solidFill>
          <a:ln w="57150" cmpd="thickThin">
            <a:solidFill>
              <a:srgbClr val="FFFF99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Жазда қыдырады,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Қыста тынығады. </a:t>
            </a:r>
            <a:endParaRPr lang="kk-KZ" dirty="0" smtClean="0"/>
          </a:p>
        </p:txBody>
      </p:sp>
      <p:pic>
        <p:nvPicPr>
          <p:cNvPr id="13316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WordArt 6" descr="Орех"/>
          <p:cNvSpPr>
            <a:spLocks noChangeArrowheads="1" noChangeShapeType="1" noTextEdit="1"/>
          </p:cNvSpPr>
          <p:nvPr/>
        </p:nvSpPr>
        <p:spPr bwMode="auto">
          <a:xfrm>
            <a:off x="755650" y="765175"/>
            <a:ext cx="647700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2400" b="1" kern="10" dirty="0">
              <a:ln w="254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Book Antiqua"/>
            </a:endParaRPr>
          </a:p>
        </p:txBody>
      </p:sp>
      <p:sp>
        <p:nvSpPr>
          <p:cNvPr id="34823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4824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4825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4826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4827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34828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34829" name="AutoShape 13"/>
          <p:cNvSpPr>
            <a:spLocks noChangeArrowheads="1"/>
          </p:cNvSpPr>
          <p:nvPr/>
        </p:nvSpPr>
        <p:spPr bwMode="auto">
          <a:xfrm rot="10800000">
            <a:off x="4787900" y="4868863"/>
            <a:ext cx="3311525" cy="1079500"/>
          </a:xfrm>
          <a:prstGeom prst="wedgeRectCallout">
            <a:avLst>
              <a:gd name="adj1" fmla="val -5278"/>
              <a:gd name="adj2" fmla="val 92495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130000"/>
              </a:lnSpc>
            </a:pPr>
            <a:r>
              <a:rPr lang="kk-KZ" dirty="0"/>
              <a:t>( аю- медведь-bear )</a:t>
            </a:r>
          </a:p>
        </p:txBody>
      </p:sp>
      <p:sp>
        <p:nvSpPr>
          <p:cNvPr id="13327" name="Rectangle 18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4836" name="Rectangle 20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34838" name="Rectangle 22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 animBg="1"/>
      <p:bldP spid="34823" grpId="0" animBg="1"/>
      <p:bldP spid="34824" grpId="0" animBg="1"/>
      <p:bldP spid="34825" grpId="0" animBg="1"/>
      <p:bldP spid="34826" grpId="0" animBg="1"/>
      <p:bldP spid="34827" grpId="0" animBg="1"/>
      <p:bldP spid="34828" grpId="0" animBg="1"/>
      <p:bldP spid="348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7450" y="1628775"/>
            <a:ext cx="7488238" cy="1944688"/>
          </a:xfrm>
          <a:solidFill>
            <a:srgbClr val="FFFF00">
              <a:alpha val="34117"/>
            </a:srgbClr>
          </a:solidFill>
          <a:ln w="57150" cmpd="thickThin">
            <a:solidFill>
              <a:srgbClr val="FFFF99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Қыста ғана болады,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Ұстасаң қолың тоңады. </a:t>
            </a:r>
            <a:endParaRPr lang="kk-KZ" b="1" dirty="0" smtClean="0"/>
          </a:p>
        </p:txBody>
      </p:sp>
      <p:sp>
        <p:nvSpPr>
          <p:cNvPr id="14342" name="WordArt 6" descr="Орех"/>
          <p:cNvSpPr>
            <a:spLocks noChangeArrowheads="1" noChangeShapeType="1" noTextEdit="1"/>
          </p:cNvSpPr>
          <p:nvPr/>
        </p:nvSpPr>
        <p:spPr bwMode="auto">
          <a:xfrm>
            <a:off x="755650" y="765175"/>
            <a:ext cx="57626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2400" b="1" kern="10" dirty="0">
              <a:ln w="254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tile tx="0" ty="0" sx="100000" sy="100000" flip="none" algn="tl"/>
              </a:blipFill>
              <a:latin typeface="Book Antiqua"/>
            </a:endParaRPr>
          </a:p>
        </p:txBody>
      </p:sp>
      <p:sp>
        <p:nvSpPr>
          <p:cNvPr id="35847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48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49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50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51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35852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35853" name="AutoShape 13"/>
          <p:cNvSpPr>
            <a:spLocks noChangeArrowheads="1"/>
          </p:cNvSpPr>
          <p:nvPr/>
        </p:nvSpPr>
        <p:spPr bwMode="auto">
          <a:xfrm rot="10800000">
            <a:off x="5148263" y="4797425"/>
            <a:ext cx="3168650" cy="1295400"/>
          </a:xfrm>
          <a:prstGeom prst="wedgeRectCallout">
            <a:avLst>
              <a:gd name="adj1" fmla="val -7769"/>
              <a:gd name="adj2" fmla="val 85417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r>
              <a:rPr lang="kk-KZ" dirty="0" smtClean="0"/>
              <a:t>( </a:t>
            </a:r>
            <a:r>
              <a:rPr lang="kk-KZ" dirty="0"/>
              <a:t>қар – снег-snow )</a:t>
            </a:r>
            <a:endParaRPr lang="ru-RU" dirty="0"/>
          </a:p>
        </p:txBody>
      </p:sp>
      <p:sp>
        <p:nvSpPr>
          <p:cNvPr id="14351" name="Rectangle 17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59" name="Rectangle 1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35861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58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 animBg="1"/>
      <p:bldP spid="35847" grpId="0" animBg="1"/>
      <p:bldP spid="35848" grpId="0" animBg="1"/>
      <p:bldP spid="35849" grpId="0" animBg="1"/>
      <p:bldP spid="35850" grpId="0" animBg="1"/>
      <p:bldP spid="35851" grpId="0" animBg="1"/>
      <p:bldP spid="35852" grpId="0" animBg="1"/>
      <p:bldP spid="3585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1196752"/>
            <a:ext cx="7488238" cy="2448272"/>
          </a:xfrm>
          <a:solidFill>
            <a:srgbClr val="FF0000">
              <a:alpha val="39999"/>
            </a:srgbClr>
          </a:solidFill>
          <a:ln w="57150" cmpd="thickThin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Үй ішін аралап,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Түнде көп жортады.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Қаптарды жарып,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Мысықтан қорқады. </a:t>
            </a:r>
            <a:endParaRPr lang="ru-RU" b="1" dirty="0" smtClean="0"/>
          </a:p>
        </p:txBody>
      </p:sp>
      <p:sp>
        <p:nvSpPr>
          <p:cNvPr id="15366" name="WordArt 6" descr="Орех"/>
          <p:cNvSpPr>
            <a:spLocks noChangeArrowheads="1" noChangeShapeType="1" noTextEdit="1"/>
          </p:cNvSpPr>
          <p:nvPr/>
        </p:nvSpPr>
        <p:spPr bwMode="auto">
          <a:xfrm>
            <a:off x="900113" y="765175"/>
            <a:ext cx="28733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2400" b="1" kern="10" dirty="0">
              <a:ln w="254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tile tx="0" ty="0" sx="100000" sy="100000" flip="none" algn="tl"/>
              </a:blipFill>
              <a:latin typeface="Book Antiqua"/>
            </a:endParaRPr>
          </a:p>
        </p:txBody>
      </p:sp>
      <p:sp>
        <p:nvSpPr>
          <p:cNvPr id="37895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7896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7897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7898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7899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37900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37901" name="AutoShape 13"/>
          <p:cNvSpPr>
            <a:spLocks noChangeArrowheads="1"/>
          </p:cNvSpPr>
          <p:nvPr/>
        </p:nvSpPr>
        <p:spPr bwMode="auto">
          <a:xfrm rot="10800000">
            <a:off x="5148263" y="4797425"/>
            <a:ext cx="3311525" cy="1295400"/>
          </a:xfrm>
          <a:prstGeom prst="wedgeRectCallout">
            <a:avLst>
              <a:gd name="adj1" fmla="val -5278"/>
              <a:gd name="adj2" fmla="val 85417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80000"/>
              </a:lnSpc>
            </a:pPr>
            <a:r>
              <a:rPr lang="kk-KZ" dirty="0"/>
              <a:t>( тышқан – мышь- mouse )</a:t>
            </a:r>
            <a:endParaRPr lang="ru-RU" dirty="0"/>
          </a:p>
        </p:txBody>
      </p:sp>
      <p:sp>
        <p:nvSpPr>
          <p:cNvPr id="15375" name="Rectangle 18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7908" name="Rectangle 20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37910" name="Rectangle 22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 animBg="1"/>
      <p:bldP spid="37895" grpId="0" animBg="1"/>
      <p:bldP spid="37896" grpId="0" animBg="1"/>
      <p:bldP spid="37897" grpId="0" animBg="1"/>
      <p:bldP spid="37898" grpId="0" animBg="1"/>
      <p:bldP spid="37899" grpId="0" animBg="1"/>
      <p:bldP spid="37900" grpId="0" animBg="1"/>
      <p:bldP spid="3790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1412776"/>
            <a:ext cx="7416800" cy="2304256"/>
          </a:xfrm>
          <a:solidFill>
            <a:srgbClr val="FF0000">
              <a:alpha val="39999"/>
            </a:srgbClr>
          </a:solidFill>
          <a:ln w="57150" cmpd="thickThin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Ән салады чемодан,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Ішінде жүр көп адам.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Естімейді сөзіңді,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Сөйлесең де сен оған.</a:t>
            </a:r>
            <a:endParaRPr lang="ru-RU" dirty="0" smtClean="0"/>
          </a:p>
        </p:txBody>
      </p:sp>
      <p:pic>
        <p:nvPicPr>
          <p:cNvPr id="16388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9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8920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8921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8922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8923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38924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38925" name="AutoShape 13"/>
          <p:cNvSpPr>
            <a:spLocks noChangeArrowheads="1"/>
          </p:cNvSpPr>
          <p:nvPr/>
        </p:nvSpPr>
        <p:spPr bwMode="auto">
          <a:xfrm rot="10800000">
            <a:off x="5003800" y="4797425"/>
            <a:ext cx="3889375" cy="1368425"/>
          </a:xfrm>
          <a:prstGeom prst="wedgeRectCallout">
            <a:avLst>
              <a:gd name="adj1" fmla="val -819"/>
              <a:gd name="adj2" fmla="val 83523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80000"/>
              </a:lnSpc>
            </a:pPr>
            <a:r>
              <a:rPr lang="kk-KZ" dirty="0"/>
              <a:t>( теледидар – телевизор- </a:t>
            </a:r>
            <a:r>
              <a:rPr lang="en-US" dirty="0" err="1"/>
              <a:t>tv</a:t>
            </a:r>
            <a:r>
              <a:rPr lang="en-US" dirty="0"/>
              <a:t> </a:t>
            </a:r>
            <a:r>
              <a:rPr lang="kk-KZ" dirty="0"/>
              <a:t>)</a:t>
            </a:r>
          </a:p>
        </p:txBody>
      </p:sp>
      <p:sp>
        <p:nvSpPr>
          <p:cNvPr id="16399" name="Rectangle 17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8931" name="Rectangle 1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38933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89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 animBg="1"/>
      <p:bldP spid="38919" grpId="0" animBg="1"/>
      <p:bldP spid="38920" grpId="0" animBg="1"/>
      <p:bldP spid="38921" grpId="0" animBg="1"/>
      <p:bldP spid="38922" grpId="0" animBg="1"/>
      <p:bldP spid="38923" grpId="0" animBg="1"/>
      <p:bldP spid="38924" grpId="0" animBg="1"/>
      <p:bldP spid="389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124744"/>
            <a:ext cx="7704137" cy="2232819"/>
          </a:xfrm>
          <a:solidFill>
            <a:srgbClr val="FF0000">
              <a:alpha val="39999"/>
            </a:srgbClr>
          </a:solidFill>
          <a:ln w="57150" cmpd="thickThin">
            <a:solidFill>
              <a:srgbClr val="FF0000"/>
            </a:solidFill>
          </a:ln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</a:t>
            </a: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Өзі жап-жас, мұрты бар.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</a:t>
            </a: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Етпен сүтке ұмтылар,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</a:t>
            </a: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Тастамайды жылы үйде,</a:t>
            </a:r>
            <a:endParaRPr lang="en-US" dirty="0" smtClean="0"/>
          </a:p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</a:t>
            </a: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Түкті тонын шұп-шұбар.</a:t>
            </a:r>
            <a:endParaRPr lang="ru-RU" dirty="0" smtClean="0"/>
          </a:p>
        </p:txBody>
      </p:sp>
      <p:pic>
        <p:nvPicPr>
          <p:cNvPr id="17412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3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9944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9945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9946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9947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39948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39949" name="AutoShape 13"/>
          <p:cNvSpPr>
            <a:spLocks noChangeArrowheads="1"/>
          </p:cNvSpPr>
          <p:nvPr/>
        </p:nvSpPr>
        <p:spPr bwMode="auto">
          <a:xfrm rot="10800000">
            <a:off x="5148263" y="4797425"/>
            <a:ext cx="3311525" cy="1368425"/>
          </a:xfrm>
          <a:prstGeom prst="wedgeRectCallout">
            <a:avLst>
              <a:gd name="adj1" fmla="val -5278"/>
              <a:gd name="adj2" fmla="val 83523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80000"/>
              </a:lnSpc>
            </a:pPr>
            <a:r>
              <a:rPr lang="kk-KZ" dirty="0"/>
              <a:t>( мысық – кошка- cat )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7423" name="Rectangle 17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9955" name="Rectangle 1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39957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 animBg="1"/>
      <p:bldP spid="39943" grpId="0" animBg="1"/>
      <p:bldP spid="39944" grpId="0" animBg="1"/>
      <p:bldP spid="39945" grpId="0" animBg="1"/>
      <p:bldP spid="39946" grpId="0" animBg="1"/>
      <p:bldP spid="39947" grpId="0" animBg="1"/>
      <p:bldP spid="39948" grpId="0" animBg="1"/>
      <p:bldP spid="3994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700213"/>
            <a:ext cx="8353425" cy="1728787"/>
          </a:xfrm>
          <a:solidFill>
            <a:srgbClr val="FF0000">
              <a:alpha val="39999"/>
            </a:srgbClr>
          </a:solidFill>
          <a:ln w="57150" cmpd="thickThin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Жерде де мекен етеді,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Көлде де мекен етеді. </a:t>
            </a:r>
            <a:endParaRPr lang="ru-RU" b="1" i="1" dirty="0" smtClean="0"/>
          </a:p>
        </p:txBody>
      </p:sp>
      <p:pic>
        <p:nvPicPr>
          <p:cNvPr id="18436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WordArt 6" descr="Орех"/>
          <p:cNvSpPr>
            <a:spLocks noChangeArrowheads="1" noChangeShapeType="1" noTextEdit="1"/>
          </p:cNvSpPr>
          <p:nvPr/>
        </p:nvSpPr>
        <p:spPr bwMode="auto">
          <a:xfrm>
            <a:off x="755650" y="765175"/>
            <a:ext cx="57626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2400" b="1" kern="10" dirty="0">
              <a:ln w="254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Book Antiqua"/>
            </a:endParaRPr>
          </a:p>
        </p:txBody>
      </p:sp>
      <p:sp>
        <p:nvSpPr>
          <p:cNvPr id="40967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0968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0969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0970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0971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40972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40973" name="AutoShape 13"/>
          <p:cNvSpPr>
            <a:spLocks noChangeArrowheads="1"/>
          </p:cNvSpPr>
          <p:nvPr/>
        </p:nvSpPr>
        <p:spPr bwMode="auto">
          <a:xfrm rot="10800000">
            <a:off x="5076825" y="4797425"/>
            <a:ext cx="3455988" cy="1295400"/>
          </a:xfrm>
          <a:prstGeom prst="wedgeRectCallout">
            <a:avLst>
              <a:gd name="adj1" fmla="val -7144"/>
              <a:gd name="adj2" fmla="val 85417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110000"/>
              </a:lnSpc>
            </a:pPr>
            <a:r>
              <a:rPr lang="kk-KZ" dirty="0"/>
              <a:t>( бақа- лягушка- frog)</a:t>
            </a:r>
          </a:p>
        </p:txBody>
      </p:sp>
      <p:sp>
        <p:nvSpPr>
          <p:cNvPr id="18447" name="Rectangle 17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0979" name="Rectangle 1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40981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096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 animBg="1"/>
      <p:bldP spid="40967" grpId="0" animBg="1"/>
      <p:bldP spid="40968" grpId="0" animBg="1"/>
      <p:bldP spid="40969" grpId="0" animBg="1"/>
      <p:bldP spid="40970" grpId="0" animBg="1"/>
      <p:bldP spid="40971" grpId="0" animBg="1"/>
      <p:bldP spid="40972" grpId="0" animBg="1"/>
      <p:bldP spid="4097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700213"/>
            <a:ext cx="8137525" cy="1657350"/>
          </a:xfrm>
          <a:solidFill>
            <a:srgbClr val="FF0000">
              <a:alpha val="39999"/>
            </a:srgbClr>
          </a:solidFill>
          <a:ln w="57150" cmpd="thickThin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Жұпар иісі еседі,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Жайнап бақта өседі. </a:t>
            </a:r>
            <a:endParaRPr lang="kk-KZ" dirty="0" smtClean="0"/>
          </a:p>
        </p:txBody>
      </p:sp>
      <p:pic>
        <p:nvPicPr>
          <p:cNvPr id="19460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WordArt 6" descr="Орех"/>
          <p:cNvSpPr>
            <a:spLocks noChangeArrowheads="1" noChangeShapeType="1" noTextEdit="1"/>
          </p:cNvSpPr>
          <p:nvPr/>
        </p:nvSpPr>
        <p:spPr bwMode="auto">
          <a:xfrm>
            <a:off x="755650" y="765175"/>
            <a:ext cx="57626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2400" b="1" kern="10" dirty="0">
              <a:ln w="254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Book Antiqua"/>
            </a:endParaRPr>
          </a:p>
        </p:txBody>
      </p:sp>
      <p:sp>
        <p:nvSpPr>
          <p:cNvPr id="41991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992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993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994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995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41996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41997" name="AutoShape 13"/>
          <p:cNvSpPr>
            <a:spLocks noChangeArrowheads="1"/>
          </p:cNvSpPr>
          <p:nvPr/>
        </p:nvSpPr>
        <p:spPr bwMode="auto">
          <a:xfrm rot="10800000">
            <a:off x="5327650" y="4724400"/>
            <a:ext cx="3816350" cy="1295400"/>
          </a:xfrm>
          <a:prstGeom prst="wedgeRectCallout">
            <a:avLst>
              <a:gd name="adj1" fmla="val 2037"/>
              <a:gd name="adj2" fmla="val 85417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110000"/>
              </a:lnSpc>
            </a:pPr>
            <a:r>
              <a:rPr lang="kk-KZ" dirty="0"/>
              <a:t>( гүл – цветок- flower )</a:t>
            </a:r>
            <a:endParaRPr lang="ru-RU" dirty="0"/>
          </a:p>
          <a:p>
            <a:pPr>
              <a:lnSpc>
                <a:spcPct val="110000"/>
              </a:lnSpc>
            </a:pPr>
            <a:endParaRPr lang="ru-RU" dirty="0"/>
          </a:p>
        </p:txBody>
      </p:sp>
      <p:sp>
        <p:nvSpPr>
          <p:cNvPr id="19471" name="Rectangle 17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2003" name="Rectangle 1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4200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 animBg="1"/>
      <p:bldP spid="41991" grpId="0" animBg="1"/>
      <p:bldP spid="41992" grpId="0" animBg="1"/>
      <p:bldP spid="41993" grpId="0" animBg="1"/>
      <p:bldP spid="41994" grpId="0" animBg="1"/>
      <p:bldP spid="41995" grpId="0" animBg="1"/>
      <p:bldP spid="41996" grpId="0" animBg="1"/>
      <p:bldP spid="4199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7913" y="1643063"/>
            <a:ext cx="8066087" cy="1657350"/>
          </a:xfrm>
          <a:solidFill>
            <a:srgbClr val="00CC00">
              <a:alpha val="25882"/>
            </a:srgbClr>
          </a:solidFill>
          <a:ln w="57150" cmpd="thickThin">
            <a:solidFill>
              <a:srgbClr val="008000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Көкпеңбек еді көктемде,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Қызарды күзге жеткенде.</a:t>
            </a:r>
            <a:endParaRPr lang="kk-KZ" b="1" i="1" dirty="0" smtClean="0"/>
          </a:p>
        </p:txBody>
      </p:sp>
      <p:pic>
        <p:nvPicPr>
          <p:cNvPr id="20484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WordArt 6" descr="Орех"/>
          <p:cNvSpPr>
            <a:spLocks noChangeArrowheads="1" noChangeShapeType="1" noTextEdit="1"/>
          </p:cNvSpPr>
          <p:nvPr/>
        </p:nvSpPr>
        <p:spPr bwMode="auto">
          <a:xfrm>
            <a:off x="900113" y="765175"/>
            <a:ext cx="28733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2400" b="1" kern="10" dirty="0">
              <a:ln w="254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Book Antiqua"/>
            </a:endParaRPr>
          </a:p>
        </p:txBody>
      </p:sp>
      <p:sp>
        <p:nvSpPr>
          <p:cNvPr id="46087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6088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6089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6090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6091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46092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46093" name="AutoShape 13"/>
          <p:cNvSpPr>
            <a:spLocks noChangeArrowheads="1"/>
          </p:cNvSpPr>
          <p:nvPr/>
        </p:nvSpPr>
        <p:spPr bwMode="auto">
          <a:xfrm rot="10800000">
            <a:off x="4716463" y="4797425"/>
            <a:ext cx="3816350" cy="1295400"/>
          </a:xfrm>
          <a:prstGeom prst="wedgeRectCallout">
            <a:avLst>
              <a:gd name="adj1" fmla="val 2037"/>
              <a:gd name="adj2" fmla="val 85417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90000"/>
              </a:lnSpc>
            </a:pPr>
            <a:r>
              <a:rPr lang="kk-KZ" dirty="0"/>
              <a:t>( алма – яблоко-apple )</a:t>
            </a:r>
            <a:endParaRPr lang="ru-RU" dirty="0"/>
          </a:p>
        </p:txBody>
      </p:sp>
      <p:sp>
        <p:nvSpPr>
          <p:cNvPr id="20495" name="Rectangle 17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6099" name="Rectangle 1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46101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608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 animBg="1"/>
      <p:bldP spid="46087" grpId="0" animBg="1"/>
      <p:bldP spid="46088" grpId="0" animBg="1"/>
      <p:bldP spid="46089" grpId="0" animBg="1"/>
      <p:bldP spid="46090" grpId="0" animBg="1"/>
      <p:bldP spid="46091" grpId="0" animBg="1"/>
      <p:bldP spid="46092" grpId="0" animBg="1"/>
      <p:bldP spid="4609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628775"/>
            <a:ext cx="8066087" cy="1728788"/>
          </a:xfrm>
          <a:solidFill>
            <a:srgbClr val="00CC00">
              <a:alpha val="25882"/>
            </a:srgbClr>
          </a:solidFill>
          <a:ln w="57150" cmpd="thickThin">
            <a:solidFill>
              <a:srgbClr val="008000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Жерге тырс- тырс тамады.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Сайға қарай ағады.</a:t>
            </a:r>
            <a:endParaRPr lang="kk-KZ" b="1" dirty="0" smtClean="0"/>
          </a:p>
        </p:txBody>
      </p:sp>
      <p:pic>
        <p:nvPicPr>
          <p:cNvPr id="21508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WordArt 6" descr="Орех"/>
          <p:cNvSpPr>
            <a:spLocks noChangeArrowheads="1" noChangeShapeType="1" noTextEdit="1"/>
          </p:cNvSpPr>
          <p:nvPr/>
        </p:nvSpPr>
        <p:spPr bwMode="auto">
          <a:xfrm>
            <a:off x="900113" y="765175"/>
            <a:ext cx="28733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2400" b="1" kern="10" dirty="0">
              <a:ln w="254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Book Antiqua"/>
            </a:endParaRPr>
          </a:p>
        </p:txBody>
      </p:sp>
      <p:sp>
        <p:nvSpPr>
          <p:cNvPr id="47111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7112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7113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7114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7115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47116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47117" name="AutoShape 13"/>
          <p:cNvSpPr>
            <a:spLocks noChangeArrowheads="1"/>
          </p:cNvSpPr>
          <p:nvPr/>
        </p:nvSpPr>
        <p:spPr bwMode="auto">
          <a:xfrm rot="10800000">
            <a:off x="5003800" y="4797425"/>
            <a:ext cx="3889375" cy="1152525"/>
          </a:xfrm>
          <a:prstGeom prst="wedgeRectCallout">
            <a:avLst>
              <a:gd name="adj1" fmla="val -861"/>
              <a:gd name="adj2" fmla="val 89806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80000"/>
              </a:lnSpc>
            </a:pPr>
            <a:r>
              <a:rPr lang="kk-KZ" dirty="0"/>
              <a:t>( жаңбыр-дождь- rain )</a:t>
            </a:r>
            <a:endParaRPr lang="kk-KZ" b="1" dirty="0"/>
          </a:p>
        </p:txBody>
      </p:sp>
      <p:sp>
        <p:nvSpPr>
          <p:cNvPr id="21519" name="Rectangle 17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7123" name="Rectangle 1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47125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710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 animBg="1"/>
      <p:bldP spid="47111" grpId="0" animBg="1"/>
      <p:bldP spid="47112" grpId="0" animBg="1"/>
      <p:bldP spid="47113" grpId="0" animBg="1"/>
      <p:bldP spid="47114" grpId="0" animBg="1"/>
      <p:bldP spid="47115" grpId="0" animBg="1"/>
      <p:bldP spid="47116" grpId="0" animBg="1"/>
      <p:bldP spid="471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496300" cy="1728788"/>
          </a:xfrm>
          <a:solidFill>
            <a:srgbClr val="00CC00">
              <a:alpha val="25882"/>
            </a:srgbClr>
          </a:solidFill>
          <a:ln w="57150" cmpd="thickThin">
            <a:solidFill>
              <a:srgbClr val="008000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Сүрткен киімі тазарып,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Өзі қалды тым арып.</a:t>
            </a:r>
            <a:endParaRPr lang="kk-KZ" dirty="0" smtClean="0"/>
          </a:p>
        </p:txBody>
      </p:sp>
      <p:pic>
        <p:nvPicPr>
          <p:cNvPr id="22532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WordArt 6" descr="Орех"/>
          <p:cNvSpPr>
            <a:spLocks noChangeArrowheads="1" noChangeShapeType="1" noTextEdit="1"/>
          </p:cNvSpPr>
          <p:nvPr/>
        </p:nvSpPr>
        <p:spPr bwMode="auto">
          <a:xfrm>
            <a:off x="755650" y="765175"/>
            <a:ext cx="57626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2400" b="1" kern="10" dirty="0">
              <a:ln w="254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Book Antiqua"/>
            </a:endParaRPr>
          </a:p>
        </p:txBody>
      </p:sp>
      <p:sp>
        <p:nvSpPr>
          <p:cNvPr id="48135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36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37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38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39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48140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48141" name="AutoShape 13"/>
          <p:cNvSpPr>
            <a:spLocks noChangeArrowheads="1"/>
          </p:cNvSpPr>
          <p:nvPr/>
        </p:nvSpPr>
        <p:spPr bwMode="auto">
          <a:xfrm rot="10800000">
            <a:off x="5148263" y="4797425"/>
            <a:ext cx="3311525" cy="1295400"/>
          </a:xfrm>
          <a:prstGeom prst="wedgeRectCallout">
            <a:avLst>
              <a:gd name="adj1" fmla="val -5278"/>
              <a:gd name="adj2" fmla="val 85417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110000"/>
              </a:lnSpc>
            </a:pPr>
            <a:r>
              <a:rPr lang="kk-KZ" dirty="0"/>
              <a:t>( сабын – мыло- soap </a:t>
            </a:r>
            <a:r>
              <a:rPr lang="kk-KZ" dirty="0" smtClean="0"/>
              <a:t>)</a:t>
            </a:r>
            <a:endParaRPr lang="ru-RU" dirty="0"/>
          </a:p>
        </p:txBody>
      </p:sp>
      <p:sp>
        <p:nvSpPr>
          <p:cNvPr id="22543" name="Rectangle 17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47" name="Rectangle 1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48149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81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8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 animBg="1"/>
      <p:bldP spid="48135" grpId="0" animBg="1"/>
      <p:bldP spid="48136" grpId="0" animBg="1"/>
      <p:bldP spid="48137" grpId="0" animBg="1"/>
      <p:bldP spid="48138" grpId="0" animBg="1"/>
      <p:bldP spid="48139" grpId="0" animBg="1"/>
      <p:bldP spid="48140" grpId="0" animBg="1"/>
      <p:bldP spid="481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5656" y="1484784"/>
            <a:ext cx="7488237" cy="2088232"/>
          </a:xfrm>
          <a:solidFill>
            <a:srgbClr val="00CC00">
              <a:alpha val="25882"/>
            </a:srgbClr>
          </a:solidFill>
          <a:ln w="57150" cmpd="thickThin">
            <a:solidFill>
              <a:srgbClr val="008000"/>
            </a:solidFill>
          </a:ln>
        </p:spPr>
        <p:txBody>
          <a:bodyPr/>
          <a:lstStyle/>
          <a:p>
            <a:r>
              <a:rPr lang="kk-KZ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Күндіз де жүреді,</a:t>
            </a:r>
            <a:endParaRPr lang="ru-RU" sz="2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k-KZ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Түнде де жүреді.</a:t>
            </a:r>
            <a:endParaRPr lang="ru-RU" sz="2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k-KZ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Аяғы жоқ, қолы жоқ,</a:t>
            </a:r>
            <a:endParaRPr lang="ru-RU" sz="2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k-KZ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жүрген жолы жоқ. </a:t>
            </a:r>
            <a:endParaRPr lang="kk-KZ" sz="2800" dirty="0" smtClean="0"/>
          </a:p>
        </p:txBody>
      </p:sp>
      <p:pic>
        <p:nvPicPr>
          <p:cNvPr id="23556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WordArt 6" descr="Орех"/>
          <p:cNvSpPr>
            <a:spLocks noChangeArrowheads="1" noChangeShapeType="1" noTextEdit="1"/>
          </p:cNvSpPr>
          <p:nvPr/>
        </p:nvSpPr>
        <p:spPr bwMode="auto">
          <a:xfrm>
            <a:off x="755650" y="765175"/>
            <a:ext cx="57626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2400" b="1" kern="10" dirty="0">
              <a:ln w="254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Book Antiqua"/>
            </a:endParaRPr>
          </a:p>
        </p:txBody>
      </p:sp>
      <p:sp>
        <p:nvSpPr>
          <p:cNvPr id="49159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9160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9161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9162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9163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CC00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49164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49165" name="AutoShape 13"/>
          <p:cNvSpPr>
            <a:spLocks noChangeArrowheads="1"/>
          </p:cNvSpPr>
          <p:nvPr/>
        </p:nvSpPr>
        <p:spPr bwMode="auto">
          <a:xfrm rot="10800000">
            <a:off x="5214938" y="4786313"/>
            <a:ext cx="3311525" cy="1295400"/>
          </a:xfrm>
          <a:prstGeom prst="wedgeRectCallout">
            <a:avLst>
              <a:gd name="adj1" fmla="val -5278"/>
              <a:gd name="adj2" fmla="val 85417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170000"/>
              </a:lnSpc>
            </a:pPr>
            <a:r>
              <a:rPr lang="kk-KZ" dirty="0"/>
              <a:t>( сағат – часы- clock )</a:t>
            </a:r>
          </a:p>
        </p:txBody>
      </p:sp>
      <p:sp>
        <p:nvSpPr>
          <p:cNvPr id="23567" name="Rectangle 17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9171" name="Rectangle 1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49173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91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 animBg="1"/>
      <p:bldP spid="49159" grpId="0" animBg="1"/>
      <p:bldP spid="49160" grpId="0" animBg="1"/>
      <p:bldP spid="49161" grpId="0" animBg="1"/>
      <p:bldP spid="49162" grpId="0" animBg="1"/>
      <p:bldP spid="49163" grpId="0" animBg="1"/>
      <p:bldP spid="49164" grpId="0" animBg="1"/>
      <p:bldP spid="4916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57338"/>
            <a:ext cx="9144000" cy="1800225"/>
          </a:xfrm>
          <a:solidFill>
            <a:srgbClr val="0066FF">
              <a:alpha val="18823"/>
            </a:srgbClr>
          </a:solidFill>
          <a:ln w="57150" cmpd="thickThin">
            <a:solidFill>
              <a:srgbClr val="0000FF"/>
            </a:solidFill>
          </a:ln>
        </p:spPr>
        <p:txBody>
          <a:bodyPr/>
          <a:lstStyle/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Тырмайды, тұра алмайды,</a:t>
            </a:r>
            <a:endParaRPr lang="ru-RU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kk-K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Түзу жолда бұраңдайды.</a:t>
            </a:r>
            <a:endParaRPr lang="kk-KZ" dirty="0" smtClean="0"/>
          </a:p>
        </p:txBody>
      </p:sp>
      <p:pic>
        <p:nvPicPr>
          <p:cNvPr id="24580" name="Picture 4" descr="J01892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WordArt 6" descr="Орех"/>
          <p:cNvSpPr>
            <a:spLocks noChangeArrowheads="1" noChangeShapeType="1" noTextEdit="1"/>
          </p:cNvSpPr>
          <p:nvPr/>
        </p:nvSpPr>
        <p:spPr bwMode="auto">
          <a:xfrm>
            <a:off x="900113" y="765175"/>
            <a:ext cx="28733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2400" b="1" kern="10" dirty="0">
              <a:ln w="254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Book Antiqua"/>
            </a:endParaRPr>
          </a:p>
        </p:txBody>
      </p:sp>
      <p:sp>
        <p:nvSpPr>
          <p:cNvPr id="53255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42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66FF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3256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66FF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3257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411413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66FF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3258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2766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66FF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3259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5589588"/>
            <a:ext cx="647700" cy="538162"/>
          </a:xfrm>
          <a:prstGeom prst="actionButtonBlank">
            <a:avLst/>
          </a:prstGeom>
          <a:gradFill rotWithShape="1">
            <a:gsLst>
              <a:gs pos="0">
                <a:schemeClr val="bg1"/>
              </a:gs>
              <a:gs pos="100000">
                <a:srgbClr val="0066FF"/>
              </a:gs>
            </a:gsLst>
            <a:path path="rect">
              <a:fillToRect l="50000" t="50000" r="50000" b="50000"/>
            </a:path>
          </a:gra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53260" name="Rectangle 12"/>
          <p:cNvSpPr>
            <a:spLocks noChangeArrowheads="1"/>
          </p:cNvSpPr>
          <p:nvPr/>
        </p:nvSpPr>
        <p:spPr bwMode="auto">
          <a:xfrm>
            <a:off x="4572000" y="3716338"/>
            <a:ext cx="4321175" cy="574675"/>
          </a:xfrm>
          <a:prstGeom prst="rect">
            <a:avLst/>
          </a:prstGeom>
          <a:ln w="76200" cmpd="thickThin" algn="ctr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sz="3200" b="1" i="1">
                <a:solidFill>
                  <a:srgbClr val="660033"/>
                </a:solidFill>
              </a:rPr>
              <a:t>ДҰРЫС ЖАУАП</a:t>
            </a:r>
            <a:endParaRPr lang="ru-RU" sz="3200" b="1" i="1">
              <a:solidFill>
                <a:srgbClr val="660033"/>
              </a:solidFill>
            </a:endParaRPr>
          </a:p>
        </p:txBody>
      </p:sp>
      <p:sp useBgFill="1">
        <p:nvSpPr>
          <p:cNvPr id="53261" name="AutoShape 13"/>
          <p:cNvSpPr>
            <a:spLocks noChangeArrowheads="1"/>
          </p:cNvSpPr>
          <p:nvPr/>
        </p:nvSpPr>
        <p:spPr bwMode="auto">
          <a:xfrm rot="10800000">
            <a:off x="5148263" y="4797425"/>
            <a:ext cx="3311525" cy="1295400"/>
          </a:xfrm>
          <a:prstGeom prst="wedgeRectCallout">
            <a:avLst>
              <a:gd name="adj1" fmla="val -5278"/>
              <a:gd name="adj2" fmla="val 85417"/>
            </a:avLst>
          </a:prstGeom>
          <a:ln w="76200" cmpd="thickThin" algn="ctr">
            <a:solidFill>
              <a:srgbClr val="660033"/>
            </a:solidFill>
            <a:miter lim="800000"/>
            <a:headEnd/>
            <a:tailEnd/>
          </a:ln>
        </p:spPr>
        <p:txBody>
          <a:bodyPr rot="10800000"/>
          <a:lstStyle/>
          <a:p>
            <a:pPr>
              <a:lnSpc>
                <a:spcPct val="180000"/>
              </a:lnSpc>
            </a:pPr>
            <a:r>
              <a:rPr lang="kk-KZ" dirty="0"/>
              <a:t>( жылан – змея- snake )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4591" name="Rectangle 17"/>
          <p:cNvSpPr>
            <a:spLocks noChangeArrowheads="1"/>
          </p:cNvSpPr>
          <p:nvPr/>
        </p:nvSpPr>
        <p:spPr bwMode="auto">
          <a:xfrm>
            <a:off x="0" y="6297613"/>
            <a:ext cx="9144000" cy="560387"/>
          </a:xfrm>
          <a:prstGeom prst="rect">
            <a:avLst/>
          </a:prstGeom>
          <a:solidFill>
            <a:srgbClr val="3366FF">
              <a:alpha val="30980"/>
            </a:srgbClr>
          </a:solidFill>
          <a:ln w="57150" algn="ctr">
            <a:solidFill>
              <a:srgbClr val="3366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3267" name="Rectangle 1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940425" y="6453188"/>
            <a:ext cx="1420813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/>
              <a:t>ОЙЫН ЕРЕЖЕСІ</a:t>
            </a:r>
            <a:endParaRPr lang="ru-RU" sz="1400"/>
          </a:p>
        </p:txBody>
      </p:sp>
      <p:sp>
        <p:nvSpPr>
          <p:cNvPr id="53269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451725" y="6453188"/>
            <a:ext cx="1565275" cy="288925"/>
          </a:xfrm>
          <a:prstGeom prst="rect">
            <a:avLst/>
          </a:prstGeom>
          <a:gradFill rotWithShape="0">
            <a:gsLst>
              <a:gs pos="0">
                <a:srgbClr val="8488C4">
                  <a:gamma/>
                  <a:shade val="46275"/>
                  <a:invGamma/>
                </a:srgbClr>
              </a:gs>
              <a:gs pos="50000">
                <a:srgbClr val="8488C4">
                  <a:alpha val="63000"/>
                </a:srgbClr>
              </a:gs>
              <a:gs pos="100000">
                <a:srgbClr val="8488C4">
                  <a:gamma/>
                  <a:shade val="46275"/>
                  <a:invGamma/>
                </a:srgbClr>
              </a:gs>
            </a:gsLst>
            <a:lin ang="5400000" scaled="1"/>
          </a:gradFill>
          <a:ln w="1270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kk-KZ" sz="1400" b="1">
                <a:solidFill>
                  <a:srgbClr val="FF0000"/>
                </a:solidFill>
              </a:rPr>
              <a:t>КЕЛЕСІ</a:t>
            </a:r>
            <a:endParaRPr lang="ru-RU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32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uild="p" animBg="1"/>
      <p:bldP spid="53255" grpId="0" animBg="1"/>
      <p:bldP spid="53256" grpId="0" animBg="1"/>
      <p:bldP spid="53257" grpId="0" animBg="1"/>
      <p:bldP spid="53258" grpId="0" animBg="1"/>
      <p:bldP spid="53259" grpId="0" animBg="1"/>
      <p:bldP spid="53260" grpId="0" animBg="1"/>
      <p:bldP spid="53261" grpId="0" animBg="1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2114</TotalTime>
  <Words>418</Words>
  <Application>Microsoft Office PowerPoint</Application>
  <PresentationFormat>Экран (4:3)</PresentationFormat>
  <Paragraphs>125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Book Antiqua</vt:lpstr>
      <vt:lpstr>Times New Roman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Дом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</dc:creator>
  <cp:lastModifiedBy>Windows User</cp:lastModifiedBy>
  <cp:revision>144</cp:revision>
  <dcterms:created xsi:type="dcterms:W3CDTF">2005-02-06T04:29:15Z</dcterms:created>
  <dcterms:modified xsi:type="dcterms:W3CDTF">2020-03-05T05:24:58Z</dcterms:modified>
</cp:coreProperties>
</file>