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3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1" r:id="rId2"/>
    <p:sldId id="256" r:id="rId3"/>
    <p:sldId id="272" r:id="rId4"/>
    <p:sldId id="273" r:id="rId5"/>
    <p:sldId id="275" r:id="rId6"/>
    <p:sldId id="276" r:id="rId7"/>
    <p:sldId id="274" r:id="rId8"/>
    <p:sldId id="282" r:id="rId9"/>
    <p:sldId id="277" r:id="rId10"/>
    <p:sldId id="278" r:id="rId11"/>
    <p:sldId id="279" r:id="rId12"/>
    <p:sldId id="280" r:id="rId13"/>
    <p:sldId id="281" r:id="rId14"/>
    <p:sldId id="265" r:id="rId15"/>
  </p:sldIdLst>
  <p:sldSz cx="9144000" cy="6858000" type="screen4x3"/>
  <p:notesSz cx="6858000" cy="994568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FD0F851-EC5A-4D38-B0AD-8093EC10F338}" styleName="Светлый стиль 1 — акцент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1542" y="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r>
              <a:rPr lang="ru-RU"/>
              <a:t>Пәндер</a:t>
            </a:r>
            <a:r>
              <a:rPr lang="ru-RU" baseline="0"/>
              <a:t> бойынша пайыздық салыстырмалы диаграмма </a:t>
            </a:r>
            <a:endParaRPr lang="ru-RU"/>
          </a:p>
        </c:rich>
      </c:tx>
      <c:overlay val="0"/>
      <c:spPr>
        <a:noFill/>
        <a:ln>
          <a:noFill/>
        </a:ln>
        <a:effectLst/>
      </c:spPr>
    </c:title>
    <c:autoTitleDeleted val="0"/>
    <c:view3D>
      <c:rotX val="15"/>
      <c:rotY val="2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әдебиеттік оқу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  <a:sp3d/>
          </c:spPr>
          <c:invertIfNegative val="0"/>
          <c:cat>
            <c:strRef>
              <c:f>Лист1!$A$2</c:f>
              <c:strCache>
                <c:ptCount val="1"/>
                <c:pt idx="0">
                  <c:v>2017-2018 оқу жылы</c:v>
                </c:pt>
              </c:strCache>
            </c:strRef>
          </c:cat>
          <c:val>
            <c:numRef>
              <c:f>Лист1!$B$2</c:f>
              <c:numCache>
                <c:formatCode>General</c:formatCode>
                <c:ptCount val="1"/>
                <c:pt idx="0">
                  <c:v>77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328-4F7A-A88F-EBE9EA52758B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қазақ тілі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  <a:sp3d/>
          </c:spPr>
          <c:invertIfNegative val="0"/>
          <c:cat>
            <c:strRef>
              <c:f>Лист1!$A$2</c:f>
              <c:strCache>
                <c:ptCount val="1"/>
                <c:pt idx="0">
                  <c:v>2017-2018 оқу жылы</c:v>
                </c:pt>
              </c:strCache>
            </c:strRef>
          </c:cat>
          <c:val>
            <c:numRef>
              <c:f>Лист1!$C$2</c:f>
              <c:numCache>
                <c:formatCode>General</c:formatCode>
                <c:ptCount val="1"/>
                <c:pt idx="0">
                  <c:v>72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F328-4F7A-A88F-EBE9EA52758B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математика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  <a:sp3d/>
          </c:spPr>
          <c:invertIfNegative val="0"/>
          <c:cat>
            <c:strRef>
              <c:f>Лист1!$A$2</c:f>
              <c:strCache>
                <c:ptCount val="1"/>
                <c:pt idx="0">
                  <c:v>2017-2018 оқу жылы</c:v>
                </c:pt>
              </c:strCache>
            </c:strRef>
          </c:cat>
          <c:val>
            <c:numRef>
              <c:f>Лист1!$D$2</c:f>
              <c:numCache>
                <c:formatCode>General</c:formatCode>
                <c:ptCount val="1"/>
                <c:pt idx="0">
                  <c:v>68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F328-4F7A-A88F-EBE9EA52758B}"/>
            </c:ext>
          </c:extLst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бейнелеу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  <a:sp3d/>
          </c:spPr>
          <c:invertIfNegative val="0"/>
          <c:cat>
            <c:strRef>
              <c:f>Лист1!$A$2</c:f>
              <c:strCache>
                <c:ptCount val="1"/>
                <c:pt idx="0">
                  <c:v>2017-2018 оқу жылы</c:v>
                </c:pt>
              </c:strCache>
            </c:strRef>
          </c:cat>
          <c:val>
            <c:numRef>
              <c:f>Лист1!$E$2</c:f>
              <c:numCache>
                <c:formatCode>General</c:formatCode>
                <c:ptCount val="1"/>
                <c:pt idx="0">
                  <c:v>90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F328-4F7A-A88F-EBE9EA52758B}"/>
            </c:ext>
          </c:extLst>
        </c:ser>
        <c:ser>
          <c:idx val="4"/>
          <c:order val="4"/>
          <c:tx>
            <c:strRef>
              <c:f>Лист1!$F$1</c:f>
              <c:strCache>
                <c:ptCount val="1"/>
                <c:pt idx="0">
                  <c:v>еңбек 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  <a:sp3d/>
          </c:spPr>
          <c:invertIfNegative val="0"/>
          <c:cat>
            <c:strRef>
              <c:f>Лист1!$A$2</c:f>
              <c:strCache>
                <c:ptCount val="1"/>
                <c:pt idx="0">
                  <c:v>2017-2018 оқу жылы</c:v>
                </c:pt>
              </c:strCache>
            </c:strRef>
          </c:cat>
          <c:val>
            <c:numRef>
              <c:f>Лист1!$F$2</c:f>
              <c:numCache>
                <c:formatCode>General</c:formatCode>
                <c:ptCount val="1"/>
                <c:pt idx="0">
                  <c:v>95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F328-4F7A-A88F-EBE9EA52758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shape val="box"/>
        <c:axId val="137825664"/>
        <c:axId val="137852032"/>
        <c:axId val="0"/>
      </c:bar3DChart>
      <c:catAx>
        <c:axId val="13782566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137852032"/>
        <c:crosses val="autoZero"/>
        <c:auto val="1"/>
        <c:lblAlgn val="ctr"/>
        <c:lblOffset val="100"/>
        <c:noMultiLvlLbl val="0"/>
      </c:catAx>
      <c:valAx>
        <c:axId val="13785203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pPr>
            <a:endParaRPr lang="ru-RU"/>
          </a:p>
        </c:txPr>
        <c:crossAx val="13782566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defRPr>
          </a:pPr>
          <a:endParaRPr lang="ru-RU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>
          <a:latin typeface="Times New Roman" panose="02020603050405020304" pitchFamily="18" charset="0"/>
          <a:cs typeface="Times New Roman" panose="02020603050405020304" pitchFamily="18" charset="0"/>
        </a:defRPr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0"/>
      <c:rotY val="0"/>
      <c:depthPercent val="60"/>
      <c:rAngAx val="0"/>
      <c:perspective val="100"/>
    </c:view3D>
    <c:floor>
      <c:thickness val="0"/>
      <c:spPr>
        <a:solidFill>
          <a:schemeClr val="lt1">
            <a:lumMod val="95000"/>
          </a:schemeClr>
        </a:solidFill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3.6072800437108352E-2"/>
          <c:y val="0"/>
          <c:w val="0.92785439912578327"/>
          <c:h val="0.75674427595687099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сауат ашу</c:v>
                </c:pt>
              </c:strCache>
            </c:strRef>
          </c:tx>
          <c:spPr>
            <a:solidFill>
              <a:schemeClr val="accent1">
                <a:alpha val="85000"/>
              </a:schemeClr>
            </a:solidFill>
            <a:ln w="9525" cap="flat" cmpd="sng" algn="ctr">
              <a:solidFill>
                <a:schemeClr val="accent1">
                  <a:lumMod val="75000"/>
                </a:schemeClr>
              </a:solidFill>
              <a:round/>
            </a:ln>
            <a:effectLst/>
            <a:sp3d contourW="9525">
              <a:contourClr>
                <a:schemeClr val="accent1">
                  <a:lumMod val="75000"/>
                </a:schemeClr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dk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Лист1!$A$2</c:f>
              <c:strCache>
                <c:ptCount val="1"/>
                <c:pt idx="0">
                  <c:v>2018-2019 оқу жылы</c:v>
                </c:pt>
              </c:strCache>
            </c:strRef>
          </c:cat>
          <c:val>
            <c:numRef>
              <c:f>Лист1!$B$2</c:f>
              <c:numCache>
                <c:formatCode>0%</c:formatCode>
                <c:ptCount val="1"/>
                <c:pt idx="0">
                  <c:v>0.89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547-4157-AADD-D9BAABA11869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математика</c:v>
                </c:pt>
              </c:strCache>
            </c:strRef>
          </c:tx>
          <c:spPr>
            <a:solidFill>
              <a:schemeClr val="accent2">
                <a:alpha val="85000"/>
              </a:schemeClr>
            </a:solidFill>
            <a:ln w="9525" cap="flat" cmpd="sng" algn="ctr">
              <a:solidFill>
                <a:schemeClr val="accent2">
                  <a:lumMod val="75000"/>
                </a:schemeClr>
              </a:solidFill>
              <a:round/>
            </a:ln>
            <a:effectLst/>
            <a:sp3d contourW="9525">
              <a:contourClr>
                <a:schemeClr val="accent2">
                  <a:lumMod val="75000"/>
                </a:schemeClr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dk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Лист1!$A$2</c:f>
              <c:strCache>
                <c:ptCount val="1"/>
                <c:pt idx="0">
                  <c:v>2018-2019 оқу жылы</c:v>
                </c:pt>
              </c:strCache>
            </c:strRef>
          </c:cat>
          <c:val>
            <c:numRef>
              <c:f>Лист1!$C$2</c:f>
              <c:numCache>
                <c:formatCode>0%</c:formatCode>
                <c:ptCount val="1"/>
                <c:pt idx="0">
                  <c:v>0.89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4547-4157-AADD-D9BAABA11869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жаратылыстану</c:v>
                </c:pt>
              </c:strCache>
            </c:strRef>
          </c:tx>
          <c:spPr>
            <a:solidFill>
              <a:schemeClr val="accent3">
                <a:alpha val="85000"/>
              </a:schemeClr>
            </a:solidFill>
            <a:ln w="9525" cap="flat" cmpd="sng" algn="ctr">
              <a:solidFill>
                <a:schemeClr val="accent3">
                  <a:lumMod val="75000"/>
                </a:schemeClr>
              </a:solidFill>
              <a:round/>
            </a:ln>
            <a:effectLst/>
            <a:sp3d contourW="9525">
              <a:contourClr>
                <a:schemeClr val="accent3">
                  <a:lumMod val="75000"/>
                </a:schemeClr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dk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Лист1!$A$2</c:f>
              <c:strCache>
                <c:ptCount val="1"/>
                <c:pt idx="0">
                  <c:v>2018-2019 оқу жылы</c:v>
                </c:pt>
              </c:strCache>
            </c:strRef>
          </c:cat>
          <c:val>
            <c:numRef>
              <c:f>Лист1!$D$2</c:f>
              <c:numCache>
                <c:formatCode>0%</c:formatCode>
                <c:ptCount val="1"/>
                <c:pt idx="0">
                  <c:v>0.89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4547-4157-AADD-D9BAABA11869}"/>
            </c:ext>
          </c:extLst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дүниетану</c:v>
                </c:pt>
              </c:strCache>
            </c:strRef>
          </c:tx>
          <c:spPr>
            <a:solidFill>
              <a:schemeClr val="accent4">
                <a:alpha val="85000"/>
              </a:schemeClr>
            </a:solidFill>
            <a:ln w="9525" cap="flat" cmpd="sng" algn="ctr">
              <a:solidFill>
                <a:schemeClr val="accent4">
                  <a:lumMod val="75000"/>
                </a:schemeClr>
              </a:solidFill>
              <a:round/>
            </a:ln>
            <a:effectLst/>
            <a:sp3d contourW="9525">
              <a:contourClr>
                <a:schemeClr val="accent4">
                  <a:lumMod val="75000"/>
                </a:schemeClr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dk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Лист1!$A$2</c:f>
              <c:strCache>
                <c:ptCount val="1"/>
                <c:pt idx="0">
                  <c:v>2018-2019 оқу жылы</c:v>
                </c:pt>
              </c:strCache>
            </c:strRef>
          </c:cat>
          <c:val>
            <c:numRef>
              <c:f>Лист1!$E$2</c:f>
              <c:numCache>
                <c:formatCode>0%</c:formatCode>
                <c:ptCount val="1"/>
                <c:pt idx="0">
                  <c:v>0.89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4547-4157-AADD-D9BAABA1186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65"/>
        <c:shape val="box"/>
        <c:axId val="110044288"/>
        <c:axId val="110045824"/>
        <c:axId val="0"/>
      </c:bar3DChart>
      <c:catAx>
        <c:axId val="11004428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cap="all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10045824"/>
        <c:crosses val="autoZero"/>
        <c:auto val="1"/>
        <c:lblAlgn val="ctr"/>
        <c:lblOffset val="100"/>
        <c:noMultiLvlLbl val="0"/>
      </c:catAx>
      <c:valAx>
        <c:axId val="110045824"/>
        <c:scaling>
          <c:orientation val="minMax"/>
          <c:max val="1"/>
        </c:scaling>
        <c:delete val="0"/>
        <c:axPos val="l"/>
        <c:majorGridlines>
          <c:spPr>
            <a:ln w="9525" cap="flat" cmpd="sng" algn="ctr">
              <a:solidFill>
                <a:schemeClr val="dk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one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1004428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7.99517342315125E-2"/>
          <c:y val="0.87031162743244983"/>
          <c:w val="0.83353784054840985"/>
          <c:h val="0.12116405880836806"/>
        </c:manualLayout>
      </c:layout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қазақ тілі</c:v>
                </c:pt>
              </c:strCache>
            </c:strRef>
          </c:tx>
          <c:spPr>
            <a:solidFill>
              <a:schemeClr val="accent1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Лист1!$A$2</c:f>
              <c:strCache>
                <c:ptCount val="1"/>
                <c:pt idx="0">
                  <c:v>2019-2020 оқу жылы 1 жарты жылдық</c:v>
                </c:pt>
              </c:strCache>
            </c:strRef>
          </c:cat>
          <c:val>
            <c:numRef>
              <c:f>Лист1!$B$2</c:f>
              <c:numCache>
                <c:formatCode>General</c:formatCode>
                <c:ptCount val="1"/>
                <c:pt idx="0">
                  <c:v>79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E85-4560-9498-47CDE0A0C57D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әдебиеттік оқу</c:v>
                </c:pt>
              </c:strCache>
            </c:strRef>
          </c:tx>
          <c:spPr>
            <a:solidFill>
              <a:schemeClr val="accent2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Лист1!$A$2</c:f>
              <c:strCache>
                <c:ptCount val="1"/>
                <c:pt idx="0">
                  <c:v>2019-2020 оқу жылы 1 жарты жылдық</c:v>
                </c:pt>
              </c:strCache>
            </c:strRef>
          </c:cat>
          <c:val>
            <c:numRef>
              <c:f>Лист1!$C$2</c:f>
              <c:numCache>
                <c:formatCode>General</c:formatCode>
                <c:ptCount val="1"/>
                <c:pt idx="0">
                  <c:v>84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BE85-4560-9498-47CDE0A0C57D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математика</c:v>
                </c:pt>
              </c:strCache>
            </c:strRef>
          </c:tx>
          <c:spPr>
            <a:solidFill>
              <a:schemeClr val="accent3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Лист1!$A$2</c:f>
              <c:strCache>
                <c:ptCount val="1"/>
                <c:pt idx="0">
                  <c:v>2019-2020 оқу жылы 1 жарты жылдық</c:v>
                </c:pt>
              </c:strCache>
            </c:strRef>
          </c:cat>
          <c:val>
            <c:numRef>
              <c:f>Лист1!$D$2</c:f>
              <c:numCache>
                <c:formatCode>General</c:formatCode>
                <c:ptCount val="1"/>
                <c:pt idx="0">
                  <c:v>74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BE85-4560-9498-47CDE0A0C57D}"/>
            </c:ext>
          </c:extLst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жаратылыстану</c:v>
                </c:pt>
              </c:strCache>
            </c:strRef>
          </c:tx>
          <c:spPr>
            <a:solidFill>
              <a:schemeClr val="accent4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Лист1!$A$2</c:f>
              <c:strCache>
                <c:ptCount val="1"/>
                <c:pt idx="0">
                  <c:v>2019-2020 оқу жылы 1 жарты жылдық</c:v>
                </c:pt>
              </c:strCache>
            </c:strRef>
          </c:cat>
          <c:val>
            <c:numRef>
              <c:f>Лист1!$E$2</c:f>
              <c:numCache>
                <c:formatCode>General</c:formatCode>
                <c:ptCount val="1"/>
                <c:pt idx="0">
                  <c:v>89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BE85-4560-9498-47CDE0A0C57D}"/>
            </c:ext>
          </c:extLst>
        </c:ser>
        <c:ser>
          <c:idx val="4"/>
          <c:order val="4"/>
          <c:tx>
            <c:strRef>
              <c:f>Лист1!$F$1</c:f>
              <c:strCache>
                <c:ptCount val="1"/>
                <c:pt idx="0">
                  <c:v>дүниетану</c:v>
                </c:pt>
              </c:strCache>
            </c:strRef>
          </c:tx>
          <c:spPr>
            <a:solidFill>
              <a:schemeClr val="accent5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Лист1!$A$2</c:f>
              <c:strCache>
                <c:ptCount val="1"/>
                <c:pt idx="0">
                  <c:v>2019-2020 оқу жылы 1 жарты жылдық</c:v>
                </c:pt>
              </c:strCache>
            </c:strRef>
          </c:cat>
          <c:val>
            <c:numRef>
              <c:f>Лист1!$F$2</c:f>
              <c:numCache>
                <c:formatCode>General</c:formatCode>
                <c:ptCount val="1"/>
                <c:pt idx="0">
                  <c:v>84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BE85-4560-9498-47CDE0A0C57D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65"/>
        <c:axId val="469487360"/>
        <c:axId val="469479488"/>
      </c:barChart>
      <c:catAx>
        <c:axId val="46948736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cap="all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469479488"/>
        <c:crosses val="autoZero"/>
        <c:auto val="1"/>
        <c:lblAlgn val="ctr"/>
        <c:lblOffset val="100"/>
        <c:noMultiLvlLbl val="0"/>
      </c:catAx>
      <c:valAx>
        <c:axId val="469479488"/>
        <c:scaling>
          <c:orientation val="minMax"/>
        </c:scaling>
        <c:delete val="1"/>
        <c:axPos val="l"/>
        <c:majorGridlines>
          <c:spPr>
            <a:ln w="9525" cap="flat" cmpd="sng" algn="ctr">
              <a:gradFill>
                <a:gsLst>
                  <a:gs pos="100000">
                    <a:schemeClr val="dk1">
                      <a:lumMod val="95000"/>
                      <a:lumOff val="5000"/>
                      <a:alpha val="42000"/>
                    </a:schemeClr>
                  </a:gs>
                  <a:gs pos="0">
                    <a:schemeClr val="lt1">
                      <a:lumMod val="75000"/>
                      <a:alpha val="36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46948736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88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1197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phClr">
            <a:lumMod val="75000"/>
          </a:schemeClr>
        </a:solidFill>
        <a:round/>
      </a:ln>
    </cs:spPr>
  </cs:dataPoint>
  <cs:dataPoint3D>
    <cs:lnRef idx="0">
      <cs:styleClr val="auto"/>
    </cs:lnRef>
    <cs:fillRef idx="0">
      <cs:styleClr val="auto"/>
    </cs:fillRef>
    <cs:effectRef idx="0">
      <cs:styleClr val="auto"/>
    </cs:effectRef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phClr">
            <a:lumMod val="75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  <cs:spPr>
      <a:solidFill>
        <a:schemeClr val="lt1">
          <a:lumMod val="95000"/>
        </a:schemeClr>
      </a:solidFill>
      <a:sp3d/>
    </cs:spPr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/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05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1197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24.02.2020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24.02.2020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24.02.2020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24.02.2020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4.png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23363" cy="6833997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/>
          <a:srcRect l="17494" t="13854" r="12049" b="14840"/>
          <a:stretch/>
        </p:blipFill>
        <p:spPr>
          <a:xfrm>
            <a:off x="457200" y="294241"/>
            <a:ext cx="3647838" cy="508091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 Box 19"/>
          <p:cNvSpPr txBox="1">
            <a:spLocks noChangeArrowheads="1"/>
          </p:cNvSpPr>
          <p:nvPr/>
        </p:nvSpPr>
        <p:spPr bwMode="auto">
          <a:xfrm>
            <a:off x="4065520" y="620688"/>
            <a:ext cx="5057843" cy="40010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1" hangingPunct="1"/>
            <a:r>
              <a:rPr lang="kk-KZ" altLang="ru-RU" sz="2400" b="1" dirty="0" smtClean="0">
                <a:solidFill>
                  <a:srgbClr val="002060"/>
                </a:solidFill>
                <a:latin typeface="Times New Roman" pitchFamily="18" charset="0"/>
              </a:rPr>
              <a:t>Ұлан </a:t>
            </a:r>
            <a:r>
              <a:rPr lang="kk-KZ" altLang="ru-RU" sz="2400" b="1" dirty="0">
                <a:solidFill>
                  <a:srgbClr val="002060"/>
                </a:solidFill>
                <a:latin typeface="Times New Roman" pitchFamily="18" charset="0"/>
              </a:rPr>
              <a:t>ауданы,  Айыртау ауылы</a:t>
            </a:r>
          </a:p>
          <a:p>
            <a:pPr algn="ctr" eaLnBrk="1" hangingPunct="1"/>
            <a:r>
              <a:rPr lang="kk-KZ" altLang="ru-RU" sz="2400" b="1" dirty="0" smtClean="0">
                <a:solidFill>
                  <a:srgbClr val="002060"/>
                </a:solidFill>
                <a:latin typeface="Times New Roman" pitchFamily="18" charset="0"/>
              </a:rPr>
              <a:t>«Гагарин </a:t>
            </a:r>
            <a:r>
              <a:rPr lang="kk-KZ" altLang="ru-RU" sz="2400" b="1" dirty="0">
                <a:solidFill>
                  <a:srgbClr val="002060"/>
                </a:solidFill>
                <a:latin typeface="Times New Roman" pitchFamily="18" charset="0"/>
              </a:rPr>
              <a:t>атындағы орта </a:t>
            </a:r>
            <a:r>
              <a:rPr lang="kk-KZ" altLang="ru-RU" sz="2400" b="1" dirty="0" smtClean="0">
                <a:solidFill>
                  <a:srgbClr val="002060"/>
                </a:solidFill>
                <a:latin typeface="Times New Roman" pitchFamily="18" charset="0"/>
              </a:rPr>
              <a:t>мектеп» КММ</a:t>
            </a:r>
          </a:p>
          <a:p>
            <a:pPr algn="ctr" eaLnBrk="1" hangingPunct="1"/>
            <a:endParaRPr lang="kk-KZ" altLang="ru-RU" sz="2400" b="1" dirty="0">
              <a:solidFill>
                <a:srgbClr val="002060"/>
              </a:solidFill>
              <a:latin typeface="Times New Roman" pitchFamily="18" charset="0"/>
            </a:endParaRPr>
          </a:p>
          <a:p>
            <a:pPr algn="ctr" eaLnBrk="1" hangingPunct="1"/>
            <a:r>
              <a:rPr lang="kk-KZ" altLang="ru-RU" sz="2400" b="1" dirty="0" smtClean="0">
                <a:solidFill>
                  <a:srgbClr val="002060"/>
                </a:solidFill>
                <a:latin typeface="Times New Roman" pitchFamily="18" charset="0"/>
              </a:rPr>
              <a:t>Тастенова Алия Бейбитжановна</a:t>
            </a:r>
          </a:p>
          <a:p>
            <a:pPr algn="ctr" eaLnBrk="1" hangingPunct="1"/>
            <a:r>
              <a:rPr lang="kk-KZ" altLang="ru-RU" sz="2400" b="1" dirty="0" smtClean="0">
                <a:solidFill>
                  <a:srgbClr val="002060"/>
                </a:solidFill>
                <a:latin typeface="Times New Roman" pitchFamily="18" charset="0"/>
              </a:rPr>
              <a:t>04.07.1986 ж</a:t>
            </a:r>
          </a:p>
          <a:p>
            <a:pPr algn="ctr" eaLnBrk="1" hangingPunct="1"/>
            <a:r>
              <a:rPr lang="kk-KZ" altLang="ru-RU" sz="2400" b="1" dirty="0" smtClean="0">
                <a:solidFill>
                  <a:srgbClr val="002060"/>
                </a:solidFill>
                <a:latin typeface="Times New Roman" pitchFamily="18" charset="0"/>
              </a:rPr>
              <a:t>Екінші санатты</a:t>
            </a:r>
          </a:p>
          <a:p>
            <a:pPr algn="ctr" eaLnBrk="1" hangingPunct="1"/>
            <a:r>
              <a:rPr lang="kk-KZ" altLang="ru-RU" sz="2400" b="1" dirty="0" smtClean="0">
                <a:solidFill>
                  <a:srgbClr val="002060"/>
                </a:solidFill>
                <a:latin typeface="Times New Roman" pitchFamily="18" charset="0"/>
              </a:rPr>
              <a:t>Бастауыш сынып мұғалімі,</a:t>
            </a:r>
          </a:p>
          <a:p>
            <a:pPr algn="ctr" eaLnBrk="1" hangingPunct="1"/>
            <a:r>
              <a:rPr lang="kk-KZ" altLang="ru-RU" sz="2400" b="1" dirty="0" smtClean="0">
                <a:solidFill>
                  <a:srgbClr val="002060"/>
                </a:solidFill>
                <a:latin typeface="Times New Roman" pitchFamily="18" charset="0"/>
              </a:rPr>
              <a:t> Әдістемелік бірлестік жетекшісі</a:t>
            </a:r>
          </a:p>
          <a:p>
            <a:pPr algn="ctr" eaLnBrk="1" hangingPunct="1"/>
            <a:endParaRPr lang="kk-KZ" altLang="ru-RU" sz="2000" b="1" dirty="0">
              <a:solidFill>
                <a:srgbClr val="002060"/>
              </a:solidFill>
              <a:latin typeface="Times New Roman" pitchFamily="18" charset="0"/>
            </a:endParaRPr>
          </a:p>
          <a:p>
            <a:pPr algn="ctr" eaLnBrk="1" hangingPunct="1"/>
            <a:endParaRPr lang="ru-RU" altLang="ru-RU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68722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Объект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23363" cy="6833997"/>
          </a:xfrm>
          <a:prstGeom prst="rect">
            <a:avLst/>
          </a:prstGeom>
        </p:spPr>
      </p:pic>
      <p:pic>
        <p:nvPicPr>
          <p:cNvPr id="8" name="Рисунок 7" descr="C:\Users\мечта\Desktop\норм құжаттар\20160804_105610.jpg"/>
          <p:cNvPicPr/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395536" y="476672"/>
            <a:ext cx="3888432" cy="259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C:\Users\мечта\Desktop\норм құжаттар\20160804_105601.jpg"/>
          <p:cNvPicPr/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contrast="4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4561681" y="2276872"/>
            <a:ext cx="4186783" cy="2808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Объект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23363" cy="6833997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987395" y="74062"/>
            <a:ext cx="514857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k-KZ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Білімі</a:t>
            </a:r>
            <a:endParaRPr lang="ru-RU" sz="3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2796473"/>
              </p:ext>
            </p:extLst>
          </p:nvPr>
        </p:nvGraphicFramePr>
        <p:xfrm>
          <a:off x="474386" y="827693"/>
          <a:ext cx="8295778" cy="2035684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6745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6921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7782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7416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</a:t>
                      </a:r>
                      <a:r>
                        <a:rPr lang="kk-KZ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ілімі</a:t>
                      </a:r>
                      <a:endParaRPr lang="ru-RU" sz="2400" b="1" dirty="0">
                        <a:solidFill>
                          <a:srgbClr val="00660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74295" marR="74295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Оқу бітірген жылы</a:t>
                      </a:r>
                      <a:endParaRPr lang="ru-RU" sz="2400" b="1" dirty="0">
                        <a:solidFill>
                          <a:srgbClr val="00660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74295" marR="74295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Мамандығы</a:t>
                      </a:r>
                      <a:endParaRPr lang="ru-RU" sz="2400" b="1" dirty="0">
                        <a:solidFill>
                          <a:srgbClr val="00660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74295" marR="74295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Дипломы №</a:t>
                      </a:r>
                      <a:endParaRPr lang="ru-RU" sz="2400" b="1" dirty="0">
                        <a:solidFill>
                          <a:srgbClr val="00660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74295" marR="74295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жоғары</a:t>
                      </a:r>
                      <a:endParaRPr lang="ru-RU" sz="2400" b="1" dirty="0">
                        <a:solidFill>
                          <a:srgbClr val="00660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74295" marR="74295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2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2008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24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2400" b="1" dirty="0">
                        <a:solidFill>
                          <a:srgbClr val="00660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74295" marR="74295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2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Бастауыш сыныптар мұғалімі</a:t>
                      </a:r>
                      <a:endParaRPr lang="ru-RU" sz="2400" b="1" dirty="0">
                        <a:solidFill>
                          <a:srgbClr val="006600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74295" marR="74295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2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ЖБ №0816288</a:t>
                      </a:r>
                      <a:endParaRPr lang="ru-RU" sz="2400" b="1" dirty="0">
                        <a:solidFill>
                          <a:srgbClr val="0066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74295" marR="74295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1043608" y="2985519"/>
            <a:ext cx="6735299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k-KZ" sz="3200" b="1" i="0" u="none" strike="noStrike" cap="none" normalizeH="0" baseline="0" dirty="0" smtClean="0">
                <a:ln>
                  <a:noFill/>
                </a:ln>
                <a:solidFill>
                  <a:srgbClr val="0066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</a:t>
            </a:r>
            <a:r>
              <a:rPr kumimoji="0" lang="kk-KZ" sz="32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Еңбек өтілі</a:t>
            </a:r>
            <a:endParaRPr kumimoji="0" lang="kk-KZ" sz="32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94363750"/>
              </p:ext>
            </p:extLst>
          </p:nvPr>
        </p:nvGraphicFramePr>
        <p:xfrm>
          <a:off x="534980" y="3691070"/>
          <a:ext cx="8174590" cy="1258888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99781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5316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9865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2495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Жалпы</a:t>
                      </a:r>
                      <a:endParaRPr lang="ru-RU" sz="2400" dirty="0">
                        <a:solidFill>
                          <a:srgbClr val="006600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74295" marR="74295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Педагогикалық</a:t>
                      </a:r>
                      <a:endParaRPr lang="ru-RU" sz="2400" dirty="0">
                        <a:solidFill>
                          <a:srgbClr val="006600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74295" marR="74295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Осы мекемеде</a:t>
                      </a:r>
                      <a:endParaRPr lang="ru-RU" sz="2400" dirty="0">
                        <a:solidFill>
                          <a:srgbClr val="006600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74295" marR="74295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2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Осы қызметте</a:t>
                      </a:r>
                      <a:endParaRPr lang="ru-RU" sz="2400" dirty="0">
                        <a:solidFill>
                          <a:srgbClr val="006600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74295" marR="74295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2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5,5 жыл</a:t>
                      </a:r>
                      <a:endParaRPr lang="ru-RU" sz="2800" dirty="0">
                        <a:solidFill>
                          <a:srgbClr val="006600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74295" marR="74295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2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5,5 жыл</a:t>
                      </a:r>
                      <a:endParaRPr lang="ru-RU" sz="2800" dirty="0">
                        <a:solidFill>
                          <a:srgbClr val="006600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74295" marR="74295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2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5,5 жыл</a:t>
                      </a:r>
                      <a:endParaRPr lang="ru-RU" sz="2800" dirty="0">
                        <a:solidFill>
                          <a:srgbClr val="006600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74295" marR="74295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2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5,5 жыл</a:t>
                      </a:r>
                      <a:endParaRPr lang="ru-RU" sz="2800" dirty="0">
                        <a:solidFill>
                          <a:srgbClr val="006600"/>
                        </a:solidFill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74295" marR="74295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299429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Объект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23363" cy="6833997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1845" y="260648"/>
            <a:ext cx="6879672" cy="5001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94495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23363" cy="6833997"/>
          </a:xfrm>
          <a:prstGeom prst="rect">
            <a:avLst/>
          </a:prstGeom>
        </p:spPr>
      </p:pic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28513"/>
              </p:ext>
            </p:extLst>
          </p:nvPr>
        </p:nvGraphicFramePr>
        <p:xfrm>
          <a:off x="637220" y="1700808"/>
          <a:ext cx="8229600" cy="144016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92650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270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7600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97372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Соңғы аттестаттаудан өткен мерзімі</a:t>
                      </a:r>
                      <a:endParaRPr lang="ru-RU" sz="2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4136" marR="64136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Берілген санаты</a:t>
                      </a:r>
                      <a:endParaRPr lang="ru-RU" sz="2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4136" marR="64136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 бұйрық</a:t>
                      </a:r>
                      <a:endParaRPr lang="ru-RU" sz="2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4136" marR="64136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643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2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2018 </a:t>
                      </a:r>
                      <a:r>
                        <a:rPr lang="kk-KZ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ж. </a:t>
                      </a:r>
                      <a:r>
                        <a:rPr lang="kk-KZ" sz="2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наурыз </a:t>
                      </a:r>
                      <a:endParaRPr lang="ru-RU" sz="22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4136" marR="6413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2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kk-KZ" sz="2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санат</a:t>
                      </a:r>
                      <a:endParaRPr lang="ru-RU" sz="2200" b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4136" marR="64136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2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№28 </a:t>
                      </a:r>
                      <a:endParaRPr lang="ru-RU" sz="2200" b="1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64136" marR="64136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1043608" y="616497"/>
            <a:ext cx="7416824" cy="5965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4406" tIns="42203" rIns="84406" bIns="42203" numCol="1" anchor="ctr" anchorCtr="0" compatLnSpc="1">
            <a:prstTxWarp prst="textNoShape">
              <a:avLst/>
            </a:prstTxWarp>
            <a:spAutoFit/>
          </a:bodyPr>
          <a:lstStyle/>
          <a:p>
            <a:pPr algn="ctr" defTabSz="844083" fontAlgn="base">
              <a:spcBef>
                <a:spcPct val="0"/>
              </a:spcBef>
              <a:spcAft>
                <a:spcPct val="0"/>
              </a:spcAft>
            </a:pPr>
            <a:r>
              <a:rPr lang="kk-KZ" sz="3323" b="1" dirty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Біліктілік санаты</a:t>
            </a:r>
            <a:endParaRPr lang="kk-KZ" sz="3323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9198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Объект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23363" cy="6833997"/>
          </a:xfrm>
          <a:prstGeom prst="rect">
            <a:avLst/>
          </a:prstGeom>
        </p:spPr>
      </p:pic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1561152"/>
              </p:ext>
            </p:extLst>
          </p:nvPr>
        </p:nvGraphicFramePr>
        <p:xfrm>
          <a:off x="251520" y="188640"/>
          <a:ext cx="8424936" cy="6111977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056029">
                  <a:extLst>
                    <a:ext uri="{9D8B030D-6E8A-4147-A177-3AD203B41FA5}">
                      <a16:colId xmlns:a16="http://schemas.microsoft.com/office/drawing/2014/main" val="2841915331"/>
                    </a:ext>
                  </a:extLst>
                </a:gridCol>
                <a:gridCol w="896299">
                  <a:extLst>
                    <a:ext uri="{9D8B030D-6E8A-4147-A177-3AD203B41FA5}">
                      <a16:colId xmlns:a16="http://schemas.microsoft.com/office/drawing/2014/main" val="1033878775"/>
                    </a:ext>
                  </a:extLst>
                </a:gridCol>
                <a:gridCol w="3744416">
                  <a:extLst>
                    <a:ext uri="{9D8B030D-6E8A-4147-A177-3AD203B41FA5}">
                      <a16:colId xmlns:a16="http://schemas.microsoft.com/office/drawing/2014/main" val="4054870549"/>
                    </a:ext>
                  </a:extLst>
                </a:gridCol>
                <a:gridCol w="1728192">
                  <a:extLst>
                    <a:ext uri="{9D8B030D-6E8A-4147-A177-3AD203B41FA5}">
                      <a16:colId xmlns:a16="http://schemas.microsoft.com/office/drawing/2014/main" val="1471556051"/>
                    </a:ext>
                  </a:extLst>
                </a:gridCol>
              </a:tblGrid>
              <a:tr h="415134">
                <a:tc gridSpan="4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 dirty="0" smtClean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kk-KZ" sz="1800" b="1" dirty="0">
                          <a:solidFill>
                            <a:schemeClr val="tx2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Біліктілікті арттыру туралы мәлімет</a:t>
                      </a:r>
                      <a:endParaRPr lang="ru-RU" sz="1800" b="1" dirty="0">
                        <a:solidFill>
                          <a:schemeClr val="tx2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86" marR="58686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72631994"/>
                  </a:ext>
                </a:extLst>
              </a:tr>
              <a:tr h="41513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Курс өткен орын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86" marR="58686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Жылы 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86" marR="58686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Курс тақырыбы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86" marR="58686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Куәлік №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86" marR="58686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0983685"/>
                  </a:ext>
                </a:extLst>
              </a:tr>
              <a:tr h="226607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Педагогикалық шеберліктің орталығының Өскемен қ. филиалы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86" marR="5868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2018 ж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86" marR="5868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«Педагогикалық шеберлік орталығының» Қазақстан Республиасында орта білім мазмұнын жаңарту шеңберінде қазақ тілінде оқытатын мектептердегі  бастауыш сынып пәндері бойынша педагогикалық кадрлардың біліктілікті арттыру білім беру бағдарламасы бойынша 120 академиялық сағат  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86" marR="5868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БЖ №035513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86" marR="58686" marT="0" marB="0"/>
                </a:tc>
                <a:extLst>
                  <a:ext uri="{0D108BD9-81ED-4DB2-BD59-A6C34878D82A}">
                    <a16:rowId xmlns:a16="http://schemas.microsoft.com/office/drawing/2014/main" val="649225200"/>
                  </a:ext>
                </a:extLst>
              </a:tr>
              <a:tr h="8851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Халықаралық «Bilge» орталығының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86" marR="5868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2018 ж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86" marR="5868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«Жылдам оқу» курсын меңгеріп, оқушыларды оқытуға құқылы екендігін растайтын сертификат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86" marR="5868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2018СЧ0058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86" marR="58686" marT="0" marB="0"/>
                </a:tc>
                <a:extLst>
                  <a:ext uri="{0D108BD9-81ED-4DB2-BD59-A6C34878D82A}">
                    <a16:rowId xmlns:a16="http://schemas.microsoft.com/office/drawing/2014/main" val="3140462232"/>
                  </a:ext>
                </a:extLst>
              </a:tr>
              <a:tr h="124540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Р.Марсеков атындағы орта мектеп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86" marR="5868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 ж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86" marR="5868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«ҚР Мемлекеттік рәміздерін насихаттау және ұлттық стандартқа сай қолдану бағытындағы жұмыстар» атты авторлық әдістемелік семинар, куәлік;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86" marR="5868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 021312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86" marR="58686" marT="0" marB="0"/>
                </a:tc>
                <a:extLst>
                  <a:ext uri="{0D108BD9-81ED-4DB2-BD59-A6C34878D82A}">
                    <a16:rowId xmlns:a16="http://schemas.microsoft.com/office/drawing/2014/main" val="3990314829"/>
                  </a:ext>
                </a:extLst>
              </a:tr>
              <a:tr h="8851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«Отбасы тәрбиесі институтының» ұйымдастыруы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86" marR="5868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 ж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86" marR="5868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«Бақытты отбасы» тақырыбында  онлайн курсын аяқтап, сертификатпен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86" marR="5868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 7357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686" marR="58686" marT="0" marB="0"/>
                </a:tc>
                <a:extLst>
                  <a:ext uri="{0D108BD9-81ED-4DB2-BD59-A6C34878D82A}">
                    <a16:rowId xmlns:a16="http://schemas.microsoft.com/office/drawing/2014/main" val="188353718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191861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Объект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23363" cy="6833997"/>
          </a:xfrm>
          <a:prstGeom prst="rect">
            <a:avLst/>
          </a:prstGeom>
        </p:spPr>
      </p:pic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15390097"/>
              </p:ext>
            </p:extLst>
          </p:nvPr>
        </p:nvGraphicFramePr>
        <p:xfrm>
          <a:off x="539552" y="620688"/>
          <a:ext cx="8229601" cy="227838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645809">
                  <a:extLst>
                    <a:ext uri="{9D8B030D-6E8A-4147-A177-3AD203B41FA5}">
                      <a16:colId xmlns:a16="http://schemas.microsoft.com/office/drawing/2014/main" val="3229652511"/>
                    </a:ext>
                  </a:extLst>
                </a:gridCol>
                <a:gridCol w="1645809">
                  <a:extLst>
                    <a:ext uri="{9D8B030D-6E8A-4147-A177-3AD203B41FA5}">
                      <a16:colId xmlns:a16="http://schemas.microsoft.com/office/drawing/2014/main" val="656742049"/>
                    </a:ext>
                  </a:extLst>
                </a:gridCol>
                <a:gridCol w="1645809">
                  <a:extLst>
                    <a:ext uri="{9D8B030D-6E8A-4147-A177-3AD203B41FA5}">
                      <a16:colId xmlns:a16="http://schemas.microsoft.com/office/drawing/2014/main" val="1657662376"/>
                    </a:ext>
                  </a:extLst>
                </a:gridCol>
                <a:gridCol w="1645809">
                  <a:extLst>
                    <a:ext uri="{9D8B030D-6E8A-4147-A177-3AD203B41FA5}">
                      <a16:colId xmlns:a16="http://schemas.microsoft.com/office/drawing/2014/main" val="2233990538"/>
                    </a:ext>
                  </a:extLst>
                </a:gridCol>
                <a:gridCol w="1646365">
                  <a:extLst>
                    <a:ext uri="{9D8B030D-6E8A-4147-A177-3AD203B41FA5}">
                      <a16:colId xmlns:a16="http://schemas.microsoft.com/office/drawing/2014/main" val="200033396"/>
                    </a:ext>
                  </a:extLst>
                </a:gridCol>
              </a:tblGrid>
              <a:tr h="215063">
                <a:tc gridSpan="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800" b="1" dirty="0" smtClean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kk-KZ" sz="1800" b="1" dirty="0">
                          <a:solidFill>
                            <a:srgbClr val="00206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Басылымға жарияланған ғылыми-әдістемелік материалдары</a:t>
                      </a:r>
                      <a:endParaRPr lang="ru-RU" sz="1800" b="1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111" marR="60111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22340482"/>
                  </a:ext>
                </a:extLst>
              </a:tr>
              <a:tr h="21506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Мерзімі </a:t>
                      </a:r>
                      <a:endParaRPr lang="ru-RU" sz="14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111" marR="60111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Жариялым атауы</a:t>
                      </a:r>
                      <a:endParaRPr lang="ru-RU" sz="14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111" marR="60111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Жұмыс мазмұны</a:t>
                      </a:r>
                      <a:endParaRPr lang="ru-RU" sz="14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111" marR="60111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Басылым </a:t>
                      </a:r>
                      <a:endParaRPr lang="ru-RU" sz="14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111" marR="60111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Автордың аты</a:t>
                      </a:r>
                      <a:r>
                        <a:rPr lang="ru-RU" sz="1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-ж</a:t>
                      </a:r>
                      <a:r>
                        <a:rPr lang="kk-KZ" sz="1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өні</a:t>
                      </a:r>
                      <a:endParaRPr lang="ru-RU" sz="14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111" marR="60111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60476760"/>
                  </a:ext>
                </a:extLst>
              </a:tr>
              <a:tr h="4301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2018 </a:t>
                      </a:r>
                      <a:r>
                        <a:rPr lang="kk-KZ" sz="14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-2019 ж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111" marR="601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«Жаңашыл болу - мақсатым» мақала</a:t>
                      </a:r>
                      <a:endParaRPr lang="ru-RU" sz="14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111" marR="601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Жаңартылған білім туралы</a:t>
                      </a:r>
                      <a:endParaRPr lang="ru-RU" sz="14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111" marR="601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“Ұлан таңы” аудандық газет 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111" marR="601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А.Б.Тастенова</a:t>
                      </a:r>
                      <a:endParaRPr lang="ru-RU" sz="14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111" marR="60111" marT="0" marB="0"/>
                </a:tc>
                <a:extLst>
                  <a:ext uri="{0D108BD9-81ED-4DB2-BD59-A6C34878D82A}">
                    <a16:rowId xmlns:a16="http://schemas.microsoft.com/office/drawing/2014/main" val="2704428476"/>
                  </a:ext>
                </a:extLst>
              </a:tr>
              <a:tr h="86025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2019-2020 </a:t>
                      </a:r>
                      <a:r>
                        <a:rPr lang="kk-KZ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111" marR="601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«Отбасылық мерекелер» 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111" marR="601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Дүниетану пәні 1 сынып</a:t>
                      </a:r>
                      <a:endParaRPr lang="ru-RU" sz="14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111" marR="601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«Бастауыш сынып әдістемесі»  республикалық журнал</a:t>
                      </a:r>
                      <a:endParaRPr lang="ru-RU" sz="14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111" marR="601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А.Б.Тастенова</a:t>
                      </a:r>
                      <a:endParaRPr lang="ru-RU" sz="1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111" marR="60111" marT="0" marB="0"/>
                </a:tc>
                <a:extLst>
                  <a:ext uri="{0D108BD9-81ED-4DB2-BD59-A6C34878D82A}">
                    <a16:rowId xmlns:a16="http://schemas.microsoft.com/office/drawing/2014/main" val="379278032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604028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Объект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23363" cy="6833997"/>
          </a:xfrm>
          <a:prstGeom prst="rect">
            <a:avLst/>
          </a:prstGeom>
        </p:spPr>
      </p:pic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1043608" y="1121273"/>
            <a:ext cx="7416824" cy="19886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4406" tIns="42203" rIns="84406" bIns="42203" numCol="1" anchor="ctr" anchorCtr="0" compatLnSpc="1">
            <a:prstTxWarp prst="textNoShape">
              <a:avLst/>
            </a:prstTxWarp>
            <a:spAutoFit/>
          </a:bodyPr>
          <a:lstStyle/>
          <a:p>
            <a:pPr algn="ctr" defTabSz="844083" fontAlgn="base">
              <a:spcBef>
                <a:spcPct val="0"/>
              </a:spcBef>
              <a:spcAft>
                <a:spcPct val="0"/>
              </a:spcAft>
            </a:pPr>
            <a:r>
              <a:rPr lang="kk-KZ" sz="3323" b="1" dirty="0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Педагогикалық қызметтің нәтижелері</a:t>
            </a:r>
          </a:p>
          <a:p>
            <a:pPr algn="ctr" defTabSz="844083" fontAlgn="base">
              <a:spcBef>
                <a:spcPct val="0"/>
              </a:spcBef>
              <a:spcAft>
                <a:spcPct val="0"/>
              </a:spcAft>
            </a:pPr>
            <a:endParaRPr lang="kk-KZ" sz="3323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defTabSz="844083" fontAlgn="base">
              <a:spcBef>
                <a:spcPct val="0"/>
              </a:spcBef>
              <a:spcAft>
                <a:spcPct val="0"/>
              </a:spcAft>
            </a:pPr>
            <a:r>
              <a:rPr lang="kk-KZ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Білім сапасы мен үлгерім мониторингі</a:t>
            </a:r>
            <a:endParaRPr lang="kk-KZ" sz="24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664130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Объект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23363" cy="6833997"/>
          </a:xfrm>
          <a:prstGeom prst="rect">
            <a:avLst/>
          </a:prstGeom>
        </p:spPr>
      </p:pic>
      <p:graphicFrame>
        <p:nvGraphicFramePr>
          <p:cNvPr id="3" name="Диаграмма 2"/>
          <p:cNvGraphicFramePr/>
          <p:nvPr>
            <p:extLst>
              <p:ext uri="{D42A27DB-BD31-4B8C-83A1-F6EECF244321}">
                <p14:modId xmlns:p14="http://schemas.microsoft.com/office/powerpoint/2010/main" val="938355654"/>
              </p:ext>
            </p:extLst>
          </p:nvPr>
        </p:nvGraphicFramePr>
        <p:xfrm>
          <a:off x="0" y="548680"/>
          <a:ext cx="4698268" cy="31683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1432396711"/>
              </p:ext>
            </p:extLst>
          </p:nvPr>
        </p:nvGraphicFramePr>
        <p:xfrm>
          <a:off x="4837862" y="737320"/>
          <a:ext cx="4032023" cy="29797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val="3605362004"/>
              </p:ext>
            </p:extLst>
          </p:nvPr>
        </p:nvGraphicFramePr>
        <p:xfrm>
          <a:off x="2101346" y="3717032"/>
          <a:ext cx="4752528" cy="29176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34541473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23363" cy="6833997"/>
          </a:xfrm>
          <a:prstGeom prst="rect">
            <a:avLst/>
          </a:prstGeom>
        </p:spPr>
      </p:pic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24805809"/>
              </p:ext>
            </p:extLst>
          </p:nvPr>
        </p:nvGraphicFramePr>
        <p:xfrm>
          <a:off x="467543" y="1772816"/>
          <a:ext cx="8229601" cy="2763393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368152">
                  <a:extLst>
                    <a:ext uri="{9D8B030D-6E8A-4147-A177-3AD203B41FA5}">
                      <a16:colId xmlns:a16="http://schemas.microsoft.com/office/drawing/2014/main" val="1529812716"/>
                    </a:ext>
                  </a:extLst>
                </a:gridCol>
                <a:gridCol w="2952328">
                  <a:extLst>
                    <a:ext uri="{9D8B030D-6E8A-4147-A177-3AD203B41FA5}">
                      <a16:colId xmlns:a16="http://schemas.microsoft.com/office/drawing/2014/main" val="381237099"/>
                    </a:ext>
                  </a:extLst>
                </a:gridCol>
                <a:gridCol w="936104">
                  <a:extLst>
                    <a:ext uri="{9D8B030D-6E8A-4147-A177-3AD203B41FA5}">
                      <a16:colId xmlns:a16="http://schemas.microsoft.com/office/drawing/2014/main" val="344947621"/>
                    </a:ext>
                  </a:extLst>
                </a:gridCol>
                <a:gridCol w="1800200">
                  <a:extLst>
                    <a:ext uri="{9D8B030D-6E8A-4147-A177-3AD203B41FA5}">
                      <a16:colId xmlns:a16="http://schemas.microsoft.com/office/drawing/2014/main" val="2055836609"/>
                    </a:ext>
                  </a:extLst>
                </a:gridCol>
                <a:gridCol w="1172817">
                  <a:extLst>
                    <a:ext uri="{9D8B030D-6E8A-4147-A177-3AD203B41FA5}">
                      <a16:colId xmlns:a16="http://schemas.microsoft.com/office/drawing/2014/main" val="1424943485"/>
                    </a:ext>
                  </a:extLst>
                </a:gridCol>
              </a:tblGrid>
              <a:tr h="64518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8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Оқу жылы</a:t>
                      </a:r>
                      <a:endParaRPr lang="ru-RU" sz="1800" b="1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111" marR="60111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8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Пәндік зерттеу жұмыстарының саны, жоба тақырыбы</a:t>
                      </a:r>
                      <a:endParaRPr lang="ru-RU" sz="18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111" marR="60111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8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Сынып </a:t>
                      </a:r>
                      <a:endParaRPr lang="ru-RU" sz="1800" b="1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111" marR="60111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8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Жүлделі орындар саны (сертификаттар, дипломдар)</a:t>
                      </a:r>
                      <a:endParaRPr lang="ru-RU" sz="18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111" marR="60111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8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Деңгейі </a:t>
                      </a:r>
                      <a:endParaRPr lang="ru-RU" sz="18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111" marR="60111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46777383"/>
                  </a:ext>
                </a:extLst>
              </a:tr>
              <a:tr h="73735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2018 ж</a:t>
                      </a:r>
                      <a:endParaRPr lang="ru-RU" sz="18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111" marR="60111" marT="0" marB="0"/>
                </a:tc>
                <a:tc>
                  <a:txBody>
                    <a:bodyPr/>
                    <a:lstStyle/>
                    <a:p>
                      <a:pPr marL="0" indent="84138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Тастенова Дания «Гигиеналық қағаз және сабақта қолдану тәсілдері»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111" marR="601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8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111" marR="601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2-орын</a:t>
                      </a:r>
                      <a:endParaRPr lang="ru-RU" sz="18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111" marR="601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аудандық</a:t>
                      </a:r>
                      <a:endParaRPr lang="ru-RU" sz="18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111" marR="60111" marT="0" marB="0"/>
                </a:tc>
                <a:extLst>
                  <a:ext uri="{0D108BD9-81ED-4DB2-BD59-A6C34878D82A}">
                    <a16:rowId xmlns:a16="http://schemas.microsoft.com/office/drawing/2014/main" val="2001282457"/>
                  </a:ext>
                </a:extLst>
              </a:tr>
              <a:tr h="55301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2018-2019 ж</a:t>
                      </a:r>
                      <a:endParaRPr lang="ru-RU" sz="18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111" marR="601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«Көше әдебиеті немесе рэп» 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Муратова Адема</a:t>
                      </a:r>
                      <a:endParaRPr lang="ru-RU" sz="18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111" marR="601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ru-RU" sz="18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111" marR="601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3-орын</a:t>
                      </a:r>
                      <a:endParaRPr lang="ru-RU" sz="18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111" marR="6011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аудандық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111" marR="60111" marT="0" marB="0"/>
                </a:tc>
                <a:extLst>
                  <a:ext uri="{0D108BD9-81ED-4DB2-BD59-A6C34878D82A}">
                    <a16:rowId xmlns:a16="http://schemas.microsoft.com/office/drawing/2014/main" val="2290747712"/>
                  </a:ext>
                </a:extLst>
              </a:tr>
            </a:tbl>
          </a:graphicData>
        </a:graphic>
      </p:graphicFrame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873931" y="280337"/>
            <a:ext cx="7416824" cy="1212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4406" tIns="42203" rIns="84406" bIns="42203" numCol="1" anchor="ctr" anchorCtr="0" compatLnSpc="1">
            <a:prstTxWarp prst="textNoShape">
              <a:avLst/>
            </a:prstTxWarp>
            <a:spAutoFit/>
          </a:bodyPr>
          <a:lstStyle/>
          <a:p>
            <a:pPr algn="ctr" defTabSz="844083" fontAlgn="base">
              <a:spcBef>
                <a:spcPct val="0"/>
              </a:spcBef>
              <a:spcAft>
                <a:spcPct val="0"/>
              </a:spcAft>
            </a:pPr>
            <a:r>
              <a:rPr lang="kk-KZ" sz="3323" b="1" dirty="0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Оқушылардың </a:t>
            </a:r>
            <a:r>
              <a:rPr lang="kk-KZ" sz="3323" b="1" dirty="0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жетістігі</a:t>
            </a:r>
            <a:endParaRPr lang="en-US" sz="3323" b="1" dirty="0" smtClean="0">
              <a:solidFill>
                <a:srgbClr val="002060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algn="ctr" defTabSz="844083" fontAlgn="base">
              <a:spcBef>
                <a:spcPct val="0"/>
              </a:spcBef>
              <a:spcAft>
                <a:spcPct val="0"/>
              </a:spcAft>
            </a:pPr>
            <a:r>
              <a:rPr lang="kk-KZ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Оқушылардың ғылыми-зерттеу жұмыстарының қорытындысы</a:t>
            </a:r>
            <a:endParaRPr lang="kk-KZ" sz="20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816525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Объект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23363" cy="6833997"/>
          </a:xfrm>
          <a:prstGeom prst="rect">
            <a:avLst/>
          </a:prstGeom>
        </p:spPr>
      </p:pic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53044671"/>
              </p:ext>
            </p:extLst>
          </p:nvPr>
        </p:nvGraphicFramePr>
        <p:xfrm>
          <a:off x="323528" y="332656"/>
          <a:ext cx="8568951" cy="5737955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329665">
                  <a:extLst>
                    <a:ext uri="{9D8B030D-6E8A-4147-A177-3AD203B41FA5}">
                      <a16:colId xmlns:a16="http://schemas.microsoft.com/office/drawing/2014/main" val="234419415"/>
                    </a:ext>
                  </a:extLst>
                </a:gridCol>
                <a:gridCol w="1699016">
                  <a:extLst>
                    <a:ext uri="{9D8B030D-6E8A-4147-A177-3AD203B41FA5}">
                      <a16:colId xmlns:a16="http://schemas.microsoft.com/office/drawing/2014/main" val="2332037036"/>
                    </a:ext>
                  </a:extLst>
                </a:gridCol>
                <a:gridCol w="859751">
                  <a:extLst>
                    <a:ext uri="{9D8B030D-6E8A-4147-A177-3AD203B41FA5}">
                      <a16:colId xmlns:a16="http://schemas.microsoft.com/office/drawing/2014/main" val="22575582"/>
                    </a:ext>
                  </a:extLst>
                </a:gridCol>
                <a:gridCol w="2232248">
                  <a:extLst>
                    <a:ext uri="{9D8B030D-6E8A-4147-A177-3AD203B41FA5}">
                      <a16:colId xmlns:a16="http://schemas.microsoft.com/office/drawing/2014/main" val="3432180158"/>
                    </a:ext>
                  </a:extLst>
                </a:gridCol>
                <a:gridCol w="2448271">
                  <a:extLst>
                    <a:ext uri="{9D8B030D-6E8A-4147-A177-3AD203B41FA5}">
                      <a16:colId xmlns:a16="http://schemas.microsoft.com/office/drawing/2014/main" val="1243410419"/>
                    </a:ext>
                  </a:extLst>
                </a:gridCol>
              </a:tblGrid>
              <a:tr h="64807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Оқу жылы</a:t>
                      </a:r>
                      <a:endParaRPr lang="ru-RU" sz="14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83" marR="58183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Пәндік олимпиадаға қатысушы саны</a:t>
                      </a:r>
                      <a:endParaRPr lang="ru-RU" sz="14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83" marR="58183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Сынып </a:t>
                      </a:r>
                      <a:endParaRPr lang="ru-RU" sz="14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83" marR="58183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Жүлделі орындар саны (сертификаттар, дипломдар)</a:t>
                      </a:r>
                      <a:endParaRPr lang="ru-RU" sz="14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83" marR="58183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Деңгейі </a:t>
                      </a:r>
                      <a:endParaRPr lang="ru-RU" sz="14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83" marR="58183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08728209"/>
                  </a:ext>
                </a:extLst>
              </a:tr>
              <a:tr h="69636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2017-2018 ж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83" marR="5818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83" marR="5818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83" marR="5818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Әбілғазин Нұрали 1-орын, Тастенова Дания 2- орын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83" marR="5818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КИО Республикалық қашықтық олимпиада «Жас білімпаз»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83" marR="58183" marT="0" marB="0"/>
                </a:tc>
                <a:extLst>
                  <a:ext uri="{0D108BD9-81ED-4DB2-BD59-A6C34878D82A}">
                    <a16:rowId xmlns:a16="http://schemas.microsoft.com/office/drawing/2014/main" val="3035126983"/>
                  </a:ext>
                </a:extLst>
              </a:tr>
              <a:tr h="69636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2018-2019 ж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83" marR="5818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83" marR="5818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83" marR="5818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2 «Жүлдегер»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Мадақтама, сертификаттар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83" marR="5818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Халықаралық «ПОНИ»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83" marR="58183" marT="0" marB="0"/>
                </a:tc>
                <a:extLst>
                  <a:ext uri="{0D108BD9-81ED-4DB2-BD59-A6C34878D82A}">
                    <a16:rowId xmlns:a16="http://schemas.microsoft.com/office/drawing/2014/main" val="1495340624"/>
                  </a:ext>
                </a:extLst>
              </a:tr>
              <a:tr h="34818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2018-2019 ж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83" marR="5818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83" marR="5818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83" marR="5818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3-орын, сертификат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83" marR="5818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«Bilge» Облыстық деңгей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83" marR="58183" marT="0" marB="0"/>
                </a:tc>
                <a:extLst>
                  <a:ext uri="{0D108BD9-81ED-4DB2-BD59-A6C34878D82A}">
                    <a16:rowId xmlns:a16="http://schemas.microsoft.com/office/drawing/2014/main" val="3654963464"/>
                  </a:ext>
                </a:extLst>
              </a:tr>
              <a:tr h="69636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2018-2019 ж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83" marR="5818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83" marR="5818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83" marR="5818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Серік Досбол 3- орын, тегін сертификат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83" marR="5818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«Bilge» Республикалық деңгей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83" marR="58183" marT="0" marB="0"/>
                </a:tc>
                <a:extLst>
                  <a:ext uri="{0D108BD9-81ED-4DB2-BD59-A6C34878D82A}">
                    <a16:rowId xmlns:a16="http://schemas.microsoft.com/office/drawing/2014/main" val="3924159798"/>
                  </a:ext>
                </a:extLst>
              </a:tr>
              <a:tr h="76335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2018-2019 ж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83" marR="5818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83" marR="5818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83" marR="5818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оқушы 1-дәреже, 4 оқушы 2-дәреже, 2 оқушы 3-дәреже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83" marR="5818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«Барыс-2019» республикалық олимпиадасы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83" marR="58183" marT="0" marB="0"/>
                </a:tc>
                <a:extLst>
                  <a:ext uri="{0D108BD9-81ED-4DB2-BD59-A6C34878D82A}">
                    <a16:rowId xmlns:a16="http://schemas.microsoft.com/office/drawing/2014/main" val="1648889982"/>
                  </a:ext>
                </a:extLst>
              </a:tr>
              <a:tr h="119376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2019-2020 ж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83" marR="5818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83" marR="5818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83" marR="5818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оқушы 1-дәреже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83" marR="58183" marT="0" marB="0"/>
                </a:tc>
                <a:tc>
                  <a:txBody>
                    <a:bodyPr/>
                    <a:lstStyle/>
                    <a:p>
                      <a:pPr indent="5270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«Сова» Халықаралық интеллектуалдық білім орталығының ұйымдастыруымен ІI халықаралық шығармашылық байқауы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83" marR="58183" marT="0" marB="0"/>
                </a:tc>
                <a:extLst>
                  <a:ext uri="{0D108BD9-81ED-4DB2-BD59-A6C34878D82A}">
                    <a16:rowId xmlns:a16="http://schemas.microsoft.com/office/drawing/2014/main" val="3308743842"/>
                  </a:ext>
                </a:extLst>
              </a:tr>
              <a:tr h="34818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2019-2020 ж 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83" marR="5818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83" marR="5818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83" marR="58183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жүлдегер, 1 жеңімпаз</a:t>
                      </a:r>
                      <a:endParaRPr lang="ru-RU" sz="14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83" marR="58183" marT="0" marB="0"/>
                </a:tc>
                <a:tc>
                  <a:txBody>
                    <a:bodyPr/>
                    <a:lstStyle/>
                    <a:p>
                      <a:pPr indent="52705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Халықаралық «ПОНИ»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8183" marR="58183" marT="0" marB="0"/>
                </a:tc>
                <a:extLst>
                  <a:ext uri="{0D108BD9-81ED-4DB2-BD59-A6C34878D82A}">
                    <a16:rowId xmlns:a16="http://schemas.microsoft.com/office/drawing/2014/main" val="386519289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6495940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Объект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23363" cy="6833997"/>
          </a:xfrm>
          <a:prstGeom prst="rect">
            <a:avLst/>
          </a:prstGeom>
        </p:spPr>
      </p:pic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853269" y="29845"/>
            <a:ext cx="7416824" cy="5965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4406" tIns="42203" rIns="84406" bIns="42203" numCol="1" anchor="ctr" anchorCtr="0" compatLnSpc="1">
            <a:prstTxWarp prst="textNoShape">
              <a:avLst/>
            </a:prstTxWarp>
            <a:spAutoFit/>
          </a:bodyPr>
          <a:lstStyle/>
          <a:p>
            <a:pPr algn="ctr" defTabSz="844083" fontAlgn="base">
              <a:spcBef>
                <a:spcPct val="0"/>
              </a:spcBef>
              <a:spcAft>
                <a:spcPct val="0"/>
              </a:spcAft>
            </a:pPr>
            <a:r>
              <a:rPr lang="kk-KZ" sz="3323" b="1" dirty="0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Мұғалімнің жетістігі</a:t>
            </a:r>
            <a:endParaRPr lang="kk-KZ" sz="3323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33039071"/>
              </p:ext>
            </p:extLst>
          </p:nvPr>
        </p:nvGraphicFramePr>
        <p:xfrm>
          <a:off x="462949" y="764704"/>
          <a:ext cx="8197464" cy="5487529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370344">
                  <a:extLst>
                    <a:ext uri="{9D8B030D-6E8A-4147-A177-3AD203B41FA5}">
                      <a16:colId xmlns:a16="http://schemas.microsoft.com/office/drawing/2014/main" val="2372775977"/>
                    </a:ext>
                  </a:extLst>
                </a:gridCol>
                <a:gridCol w="1234651">
                  <a:extLst>
                    <a:ext uri="{9D8B030D-6E8A-4147-A177-3AD203B41FA5}">
                      <a16:colId xmlns:a16="http://schemas.microsoft.com/office/drawing/2014/main" val="3261428861"/>
                    </a:ext>
                  </a:extLst>
                </a:gridCol>
                <a:gridCol w="4592469">
                  <a:extLst>
                    <a:ext uri="{9D8B030D-6E8A-4147-A177-3AD203B41FA5}">
                      <a16:colId xmlns:a16="http://schemas.microsoft.com/office/drawing/2014/main" val="1695851059"/>
                    </a:ext>
                  </a:extLst>
                </a:gridCol>
              </a:tblGrid>
              <a:tr h="3578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Атауы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529" marR="59529" marT="9399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Мер</a:t>
                      </a:r>
                      <a:r>
                        <a:rPr lang="kk-KZ" sz="16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зімі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529" marR="59529" marT="9399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6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дәрежесі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529" marR="59529" marT="9399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5795345"/>
                  </a:ext>
                </a:extLst>
              </a:tr>
              <a:tr h="28636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«ПедСтарт» 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529" marR="59529" marT="9399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2018 ж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529" marR="59529" marT="9399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қашықтық олимпиадасының 3 дәрежелі диплом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529" marR="59529" marT="9399" marB="0"/>
                </a:tc>
                <a:extLst>
                  <a:ext uri="{0D108BD9-81ED-4DB2-BD59-A6C34878D82A}">
                    <a16:rowId xmlns:a16="http://schemas.microsoft.com/office/drawing/2014/main" val="157671764"/>
                  </a:ext>
                </a:extLst>
              </a:tr>
              <a:tr h="3578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«Ең үздік ұстаз» 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529" marR="59529" marT="9399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2018 ж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529" marR="59529" marT="9399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Республикалық  фотобайқауына қатысып, 3 дәрежелі диплом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529" marR="59529" marT="9399" marB="0"/>
                </a:tc>
                <a:extLst>
                  <a:ext uri="{0D108BD9-81ED-4DB2-BD59-A6C34878D82A}">
                    <a16:rowId xmlns:a16="http://schemas.microsoft.com/office/drawing/2014/main" val="312109734"/>
                  </a:ext>
                </a:extLst>
              </a:tr>
              <a:tr h="49365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«Үздік педагог» 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529" marR="59529" marT="9399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2018 ж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529" marR="59529" marT="9399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Qaztest.kz сайтында 1 Респбликалық педагогикалық олимпиадасында 3 дәрежелі диплом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529" marR="59529" marT="9399" marB="0"/>
                </a:tc>
                <a:extLst>
                  <a:ext uri="{0D108BD9-81ED-4DB2-BD59-A6C34878D82A}">
                    <a16:rowId xmlns:a16="http://schemas.microsoft.com/office/drawing/2014/main" val="3118994368"/>
                  </a:ext>
                </a:extLst>
              </a:tr>
              <a:tr h="49365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«Пони» Халықаралық байқау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529" marR="59529" marT="9399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2018-2019 ж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529" marR="59529" marT="9399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Диплом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529" marR="59529" marT="9399" marB="0"/>
                </a:tc>
                <a:extLst>
                  <a:ext uri="{0D108BD9-81ED-4DB2-BD59-A6C34878D82A}">
                    <a16:rowId xmlns:a16="http://schemas.microsoft.com/office/drawing/2014/main" val="3558475917"/>
                  </a:ext>
                </a:extLst>
              </a:tr>
              <a:tr h="3697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«Bilgen Baige» олимпиадасы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529" marR="59529" marT="9399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2018-2019 ж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529" marR="59529" marT="9399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Алғыс хат, құрмет грамотасы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529" marR="59529" marT="9399" marB="0"/>
                </a:tc>
                <a:extLst>
                  <a:ext uri="{0D108BD9-81ED-4DB2-BD59-A6C34878D82A}">
                    <a16:rowId xmlns:a16="http://schemas.microsoft.com/office/drawing/2014/main" val="2030194716"/>
                  </a:ext>
                </a:extLst>
              </a:tr>
              <a:tr h="73577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«Nur Alem»1 Халықаралық көпжанрлы конкурс-фестиваль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529" marR="59529" marT="9399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2019-2020 ж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529" marR="59529" marT="9399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«Абайға-175 жыл!» Алғыс хат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529" marR="59529" marT="9399" marB="0"/>
                </a:tc>
                <a:extLst>
                  <a:ext uri="{0D108BD9-81ED-4DB2-BD59-A6C34878D82A}">
                    <a16:rowId xmlns:a16="http://schemas.microsoft.com/office/drawing/2014/main" val="2044404386"/>
                  </a:ext>
                </a:extLst>
              </a:tr>
              <a:tr h="71560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«Триада» Республикалық білім беру орталығы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529" marR="59529" marT="9399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2019-2020 ж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529" marR="59529" marT="9399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«Педагогикалық эссе» номинациясында 1 дәрежелі диплом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529" marR="59529" marT="9399" marB="0"/>
                </a:tc>
                <a:extLst>
                  <a:ext uri="{0D108BD9-81ED-4DB2-BD59-A6C34878D82A}">
                    <a16:rowId xmlns:a16="http://schemas.microsoft.com/office/drawing/2014/main" val="1527987304"/>
                  </a:ext>
                </a:extLst>
              </a:tr>
              <a:tr h="71560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«Urker Mitec»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529" marR="59529" marT="9399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2019-2020 ж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529" marR="59529" marT="9399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kk-KZ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Ахмет Байтұрсынұлы атындағы Республикалық педагогикалық олимпиадасында 3 дәрежелі дипломмен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9529" marR="59529" marT="9399" marB="0"/>
                </a:tc>
                <a:extLst>
                  <a:ext uri="{0D108BD9-81ED-4DB2-BD59-A6C34878D82A}">
                    <a16:rowId xmlns:a16="http://schemas.microsoft.com/office/drawing/2014/main" val="362312482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1767109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Объект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23363" cy="6833997"/>
          </a:xfrm>
          <a:prstGeom prst="rect">
            <a:avLst/>
          </a:prstGeom>
        </p:spPr>
      </p:pic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82355732"/>
              </p:ext>
            </p:extLst>
          </p:nvPr>
        </p:nvGraphicFramePr>
        <p:xfrm>
          <a:off x="1040923" y="683032"/>
          <a:ext cx="7563526" cy="5125593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520948">
                  <a:extLst>
                    <a:ext uri="{9D8B030D-6E8A-4147-A177-3AD203B41FA5}">
                      <a16:colId xmlns:a16="http://schemas.microsoft.com/office/drawing/2014/main" val="2006437138"/>
                    </a:ext>
                  </a:extLst>
                </a:gridCol>
                <a:gridCol w="2520948">
                  <a:extLst>
                    <a:ext uri="{9D8B030D-6E8A-4147-A177-3AD203B41FA5}">
                      <a16:colId xmlns:a16="http://schemas.microsoft.com/office/drawing/2014/main" val="3342047964"/>
                    </a:ext>
                  </a:extLst>
                </a:gridCol>
                <a:gridCol w="2521630">
                  <a:extLst>
                    <a:ext uri="{9D8B030D-6E8A-4147-A177-3AD203B41FA5}">
                      <a16:colId xmlns:a16="http://schemas.microsoft.com/office/drawing/2014/main" val="374460599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Атауы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Мер</a:t>
                      </a:r>
                      <a:r>
                        <a:rPr lang="kk-KZ" sz="16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зімі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Тақырыбы 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107553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Педагогикалық кеңестегі, ӘБ-тегі </a:t>
                      </a:r>
                      <a:r>
                        <a:rPr lang="kk-KZ" sz="1600" u="sng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баяндама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2018-2019 ж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«Жаңартылған бағдарламаның ерекшеліктері» баяндама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4968255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Әдістемелік кітапша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2018-2019 ж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«Бастауыш сынып оқушыларына көбейту кестесін үйрету» (әдістемелік нұсқаулық)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80678467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Ашы</a:t>
                      </a:r>
                      <a:r>
                        <a:rPr lang="kk-KZ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қ сабақ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2018 ж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Түлік туралы сабақ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7468889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2018-2019 ж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Әңгіме оқимын. Сөз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87877765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2019-2020 ж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Лепті сөйлем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26213553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Үйірме 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2018-2019 ж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«Ойсана» менталды арифметика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3311722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Сыныптан тыс шаралар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2019-2020 ж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«Жол ережесін білейік,аман-есен жүрейік!» </a:t>
                      </a: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Танымдық сайыс 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5182054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2019-2020 ж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«Жасыл әлемге қамқор бол» экологиялық сағат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89358107"/>
                  </a:ext>
                </a:extLst>
              </a:tr>
            </a:tbl>
          </a:graphicData>
        </a:graphic>
      </p:graphicFrame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853269" y="70081"/>
            <a:ext cx="7416824" cy="5161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84406" tIns="42203" rIns="84406" bIns="42203" numCol="1" anchor="ctr" anchorCtr="0" compatLnSpc="1">
            <a:prstTxWarp prst="textNoShape">
              <a:avLst/>
            </a:prstTxWarp>
            <a:spAutoFit/>
          </a:bodyPr>
          <a:lstStyle/>
          <a:p>
            <a:pPr algn="ctr" defTabSz="844083" fontAlgn="base">
              <a:spcBef>
                <a:spcPct val="0"/>
              </a:spcBef>
              <a:spcAft>
                <a:spcPct val="0"/>
              </a:spcAft>
            </a:pPr>
            <a:r>
              <a:rPr lang="kk-KZ" sz="2800" b="1" dirty="0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Мұғалімнің ғылыми-әдістемелік жұмысы</a:t>
            </a:r>
            <a:endParaRPr lang="kk-KZ" sz="28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342635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14348" y="714356"/>
            <a:ext cx="7643866" cy="563231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kk-KZ" sz="2400" u="sng" cap="none" spc="50" dirty="0" smtClean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Мектептің өзекті тақырыбы:</a:t>
            </a:r>
          </a:p>
          <a:p>
            <a:pPr algn="ctr"/>
            <a:r>
              <a:rPr lang="kk-KZ" sz="2400" spc="50" dirty="0" smtClean="0">
                <a:ln w="11430"/>
                <a:solidFill>
                  <a:schemeClr val="tx2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“Оқу </a:t>
            </a:r>
            <a:r>
              <a:rPr lang="ru-RU" sz="2400" spc="50" dirty="0" smtClean="0">
                <a:ln w="11430"/>
                <a:solidFill>
                  <a:schemeClr val="tx2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–</a:t>
            </a:r>
            <a:r>
              <a:rPr lang="kk-KZ" sz="2400" spc="50" dirty="0" smtClean="0">
                <a:ln w="11430"/>
                <a:solidFill>
                  <a:schemeClr val="tx2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тәрбие үрдісінің мазмұны және оны ұйымдастырудың жаңа жағдайында жеке тұлғаның шығармашылық әлеуетін дамыту</a:t>
            </a:r>
          </a:p>
          <a:p>
            <a:pPr algn="ctr"/>
            <a:endParaRPr lang="kk-KZ" sz="2400" spc="50" dirty="0" smtClean="0">
              <a:ln w="11430"/>
              <a:solidFill>
                <a:schemeClr val="tx2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kk-KZ" sz="2400" u="sng" spc="50" dirty="0" smtClean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Әдістемелік бірлестіктің өзекті тақырыбы:</a:t>
            </a:r>
          </a:p>
          <a:p>
            <a:pPr algn="ctr"/>
            <a:r>
              <a:rPr lang="kk-KZ" sz="2400" spc="50" dirty="0" smtClean="0">
                <a:ln w="11430"/>
                <a:solidFill>
                  <a:schemeClr val="tx2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Оқу – тәрбие үрдісінде инновациялық әдіс-тәсілдерді қолданып, оқушыларды өз бетімен әрекеттендіру әдістері арқылы танымдық, шығармашылық икемділіктерін дамыту</a:t>
            </a:r>
          </a:p>
          <a:p>
            <a:pPr algn="ctr"/>
            <a:endParaRPr lang="kk-KZ" sz="2400" spc="50" dirty="0" smtClean="0">
              <a:ln w="11430"/>
              <a:solidFill>
                <a:schemeClr val="tx2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kk-KZ" sz="2400" u="sng" spc="50" dirty="0" smtClean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Менің өзекті тақырыбым:</a:t>
            </a:r>
          </a:p>
          <a:p>
            <a:pPr algn="ctr"/>
            <a:r>
              <a:rPr lang="kk-KZ" sz="2400" spc="50" dirty="0" smtClean="0">
                <a:ln w="11430"/>
                <a:solidFill>
                  <a:schemeClr val="tx2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Бастауыш сыныптарда инновациялық технологияларды қолдану арқылы оқушылардың шығармашылық қабілеттерін дамыту</a:t>
            </a:r>
            <a:endParaRPr lang="ru-RU" sz="2400" cap="none" spc="50" dirty="0">
              <a:ln w="11430"/>
              <a:solidFill>
                <a:schemeClr val="tx2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1286</TotalTime>
  <Words>708</Words>
  <Application>Microsoft Office PowerPoint</Application>
  <PresentationFormat>Экран (4:3)</PresentationFormat>
  <Paragraphs>198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8" baseType="lpstr">
      <vt:lpstr>Arial</vt:lpstr>
      <vt:lpstr>Calibri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мечта</dc:creator>
  <cp:lastModifiedBy>Compaq</cp:lastModifiedBy>
  <cp:revision>51</cp:revision>
  <cp:lastPrinted>2020-02-24T03:49:47Z</cp:lastPrinted>
  <dcterms:created xsi:type="dcterms:W3CDTF">2018-02-18T11:31:02Z</dcterms:created>
  <dcterms:modified xsi:type="dcterms:W3CDTF">2020-02-24T04:57:55Z</dcterms:modified>
</cp:coreProperties>
</file>