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80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82930" y="0"/>
            <a:ext cx="5657850" cy="406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4267200"/>
            <a:ext cx="5657850" cy="2032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" y="6299200"/>
            <a:ext cx="5143500" cy="13208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582930" y="8229600"/>
            <a:ext cx="5657850" cy="365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429250" cy="51816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" y="914402"/>
            <a:ext cx="1371600" cy="72135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3100" y="914401"/>
            <a:ext cx="4286250" cy="65024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2930" y="0"/>
            <a:ext cx="5657850" cy="406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4368800"/>
            <a:ext cx="5657850" cy="22352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6604000"/>
            <a:ext cx="5143500" cy="12192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82930" y="8229600"/>
            <a:ext cx="5657850" cy="365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0" y="812801"/>
            <a:ext cx="2743200" cy="50231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812801"/>
            <a:ext cx="2743200" cy="50231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9214" y="812800"/>
            <a:ext cx="2743200" cy="853016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9214" y="1772352"/>
            <a:ext cx="2743200" cy="4064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864" y="812800"/>
            <a:ext cx="2743200" cy="853016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864" y="1772352"/>
            <a:ext cx="2743200" cy="4064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569214" y="1665816"/>
            <a:ext cx="2743200" cy="2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483864" y="1665816"/>
            <a:ext cx="2743200" cy="2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6096000"/>
            <a:ext cx="5088636" cy="21336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3149" y="609600"/>
            <a:ext cx="3446201" cy="54863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1" y="609600"/>
            <a:ext cx="2005243" cy="54864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46646" y="3353263"/>
            <a:ext cx="5080000" cy="1191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214" y="6096000"/>
            <a:ext cx="5088636" cy="21336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2930" y="609600"/>
            <a:ext cx="5657850" cy="38608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7794" y="4673600"/>
            <a:ext cx="5543550" cy="107314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0" y="6096000"/>
            <a:ext cx="5086350" cy="2133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0" y="914400"/>
            <a:ext cx="5657850" cy="51816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86300" y="8278369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0" y="8278369"/>
            <a:ext cx="3655402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5000" y="7583425"/>
            <a:ext cx="5715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82930" y="0"/>
            <a:ext cx="5657850" cy="5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82930" y="8229600"/>
            <a:ext cx="5657850" cy="365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../&#1073;&#1072;&#1103;&#1085;&#1076;&#1072;&#1084;&#1072;&#1083;&#1072;&#1088;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8680" y="3417838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b="1" dirty="0"/>
              <a:t> </a:t>
            </a:r>
            <a:endParaRPr lang="ru-RU" dirty="0"/>
          </a:p>
          <a:p>
            <a:r>
              <a:rPr lang="kk-KZ" b="1" dirty="0"/>
              <a:t>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2656" y="3417838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b="1" dirty="0"/>
              <a:t> </a:t>
            </a: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kk-KZ" sz="4900" b="1" dirty="0" smtClean="0">
                <a:latin typeface="+mn-lt"/>
              </a:rPr>
              <a:t/>
            </a:r>
            <a:br>
              <a:rPr lang="kk-KZ" sz="4900" b="1" dirty="0" smtClean="0">
                <a:latin typeface="+mn-lt"/>
              </a:rPr>
            </a:br>
            <a:r>
              <a:rPr lang="kk-KZ" sz="4900" b="1" dirty="0">
                <a:latin typeface="+mn-lt"/>
              </a:rPr>
              <a:t/>
            </a:r>
            <a:br>
              <a:rPr lang="kk-KZ" sz="4900" b="1" dirty="0">
                <a:latin typeface="+mn-lt"/>
              </a:rPr>
            </a:br>
            <a:r>
              <a:rPr lang="kk-KZ" sz="4900" b="1" dirty="0" smtClean="0">
                <a:latin typeface="+mn-lt"/>
              </a:rPr>
              <a:t/>
            </a:r>
            <a:br>
              <a:rPr lang="kk-KZ" sz="4900" b="1" dirty="0" smtClean="0">
                <a:latin typeface="+mn-lt"/>
              </a:rPr>
            </a:br>
            <a:r>
              <a:rPr lang="kk-KZ" sz="4900" b="1" dirty="0">
                <a:latin typeface="+mn-lt"/>
              </a:rPr>
              <a:t/>
            </a:r>
            <a:br>
              <a:rPr lang="kk-KZ" sz="4900" b="1" dirty="0">
                <a:latin typeface="+mn-lt"/>
              </a:rPr>
            </a:br>
            <a:r>
              <a:rPr lang="kk-KZ" sz="4900" b="1" dirty="0" smtClean="0">
                <a:latin typeface="+mn-lt"/>
              </a:rPr>
              <a:t/>
            </a:r>
            <a:br>
              <a:rPr lang="kk-KZ" sz="4900" b="1" dirty="0" smtClean="0">
                <a:latin typeface="+mn-lt"/>
              </a:rPr>
            </a:br>
            <a:r>
              <a:rPr lang="kk-KZ" sz="4900" b="1" dirty="0">
                <a:latin typeface="+mn-lt"/>
              </a:rPr>
              <a:t/>
            </a:r>
            <a:br>
              <a:rPr lang="kk-KZ" sz="4900" b="1" dirty="0">
                <a:latin typeface="+mn-lt"/>
              </a:rPr>
            </a:br>
            <a:r>
              <a:rPr lang="ru-RU" sz="4900" dirty="0">
                <a:latin typeface="+mn-lt"/>
              </a:rPr>
              <a:t/>
            </a:r>
            <a:br>
              <a:rPr lang="ru-RU" sz="4900" dirty="0">
                <a:latin typeface="+mn-lt"/>
              </a:rPr>
            </a:br>
            <a:r>
              <a:rPr lang="kk-KZ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kk-KZ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71500" y="395536"/>
            <a:ext cx="5665812" cy="4608512"/>
          </a:xfrm>
        </p:spPr>
        <p:txBody>
          <a:bodyPr>
            <a:normAutofit fontScale="92500" lnSpcReduction="10000"/>
          </a:bodyPr>
          <a:lstStyle/>
          <a:p>
            <a:r>
              <a:rPr lang="kk-KZ" b="1" dirty="0" smtClean="0">
                <a:solidFill>
                  <a:srgbClr val="0070C0"/>
                </a:solidFill>
              </a:rPr>
              <a:t>Баяндама:</a:t>
            </a:r>
          </a:p>
          <a:p>
            <a:pPr algn="ctr"/>
            <a:r>
              <a:rPr lang="ru-RU" b="1" dirty="0" err="1" smtClean="0">
                <a:solidFill>
                  <a:srgbClr val="0070C0"/>
                </a:solidFill>
              </a:rPr>
              <a:t>Тарих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</a:rPr>
              <a:t>сабағында ойын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</a:rPr>
              <a:t>элементтері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</a:rPr>
              <a:t>арқылы оқушылардың пәнге деген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</a:rPr>
              <a:t>қызығушылығын арттыру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  <a:p>
            <a:r>
              <a:rPr lang="kk-KZ" b="1" dirty="0">
                <a:solidFill>
                  <a:srgbClr val="0070C0"/>
                </a:solidFill>
              </a:rPr>
              <a:t> 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kk-KZ" b="1" dirty="0" smtClean="0">
                <a:solidFill>
                  <a:srgbClr val="0070C0"/>
                </a:solidFill>
              </a:rPr>
              <a:t>Тарих пәні </a:t>
            </a:r>
            <a:r>
              <a:rPr lang="kk-KZ" b="1" dirty="0">
                <a:solidFill>
                  <a:srgbClr val="0070C0"/>
                </a:solidFill>
              </a:rPr>
              <a:t>мұғалімі: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kk-KZ" b="1" dirty="0" smtClean="0">
                <a:solidFill>
                  <a:srgbClr val="0070C0"/>
                </a:solidFill>
              </a:rPr>
              <a:t>Жармағанбетов Ә Р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kk-KZ" b="1" dirty="0"/>
              <a:t> </a:t>
            </a:r>
            <a:endParaRPr lang="ru-RU" dirty="0"/>
          </a:p>
          <a:p>
            <a:r>
              <a:rPr lang="kk-KZ" b="1" dirty="0"/>
              <a:t> 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19185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754823"/>
            <a:ext cx="65" cy="1966847"/>
          </a:xfrm>
          <a:prstGeom prst="rect">
            <a:avLst/>
          </a:prstGeom>
          <a:solidFill>
            <a:srgbClr val="E36C0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119025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0" b="0" i="0" u="none" strike="noStrike" cap="none" normalizeH="0" baseline="0" dirty="0" smtClean="0">
              <a:ln>
                <a:noFill/>
              </a:ln>
              <a:solidFill>
                <a:srgbClr val="04558D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8640" y="251520"/>
            <a:ext cx="6408712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Ойын-әрекеті </a:t>
            </a:r>
            <a:r>
              <a:rPr lang="ru-RU" sz="2000" dirty="0" err="1" smtClean="0">
                <a:solidFill>
                  <a:srgbClr val="0070C0"/>
                </a:solidFill>
              </a:rPr>
              <a:t>арқылы баланың дағдысын қалыптастыру кезінде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ойын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арқылы, көңіл–күйі ,баланың тілін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дамытумен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қатар пәнге деген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қызығушылығын қалыптастыру: оларды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сергіте</a:t>
            </a:r>
            <a:r>
              <a:rPr lang="ru-RU" sz="2000" dirty="0" smtClean="0">
                <a:solidFill>
                  <a:srgbClr val="0070C0"/>
                </a:solidFill>
              </a:rPr>
              <a:t>, </a:t>
            </a:r>
            <a:r>
              <a:rPr lang="ru-RU" sz="2000" dirty="0" err="1" smtClean="0">
                <a:solidFill>
                  <a:srgbClr val="0070C0"/>
                </a:solidFill>
              </a:rPr>
              <a:t>қуанта отырып</a:t>
            </a:r>
            <a:r>
              <a:rPr lang="ru-RU" sz="2000" dirty="0" smtClean="0">
                <a:solidFill>
                  <a:srgbClr val="0070C0"/>
                </a:solidFill>
              </a:rPr>
              <a:t>, </a:t>
            </a:r>
            <a:r>
              <a:rPr lang="ru-RU" sz="2000" dirty="0" err="1" smtClean="0">
                <a:solidFill>
                  <a:srgbClr val="0070C0"/>
                </a:solidFill>
              </a:rPr>
              <a:t>белсенді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әрекетке жұмылдыру, ойын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таңдаудағы ойланғанын жүзеге асырудағы дербестігін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жетілдіру</a:t>
            </a:r>
            <a:r>
              <a:rPr lang="ru-RU" sz="2000" dirty="0" smtClean="0">
                <a:solidFill>
                  <a:srgbClr val="0070C0"/>
                </a:solidFill>
              </a:rPr>
              <a:t>, </a:t>
            </a:r>
            <a:r>
              <a:rPr lang="ru-RU" sz="2000" dirty="0" err="1" smtClean="0">
                <a:solidFill>
                  <a:srgbClr val="0070C0"/>
                </a:solidFill>
              </a:rPr>
              <a:t>ойын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түрін қолдану арқылы баланың жеке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қасиеттерін қалыптастыру.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Ойын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арқылы оқыту технологиясы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дидактикалық, тәрбиелік, дамытушылық болып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бөлінеді.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Ойын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оқушының ойлау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қабілетін арттырады.Физика</a:t>
            </a:r>
            <a:r>
              <a:rPr lang="ru-RU" sz="2000" dirty="0" smtClean="0">
                <a:solidFill>
                  <a:srgbClr val="0070C0"/>
                </a:solidFill>
              </a:rPr>
              <a:t>, химия, география т.б. </a:t>
            </a:r>
            <a:r>
              <a:rPr lang="ru-RU" sz="2000" dirty="0" err="1" smtClean="0">
                <a:solidFill>
                  <a:srgbClr val="0070C0"/>
                </a:solidFill>
              </a:rPr>
              <a:t>пәндерімен байланысып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білім</a:t>
            </a:r>
            <a:r>
              <a:rPr lang="ru-RU" sz="2000" dirty="0" smtClean="0">
                <a:solidFill>
                  <a:srgbClr val="0070C0"/>
                </a:solidFill>
              </a:rPr>
              <a:t> – </a:t>
            </a:r>
            <a:r>
              <a:rPr lang="ru-RU" sz="2000" dirty="0" err="1" smtClean="0">
                <a:solidFill>
                  <a:srgbClr val="0070C0"/>
                </a:solidFill>
              </a:rPr>
              <a:t>білік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дағдылары артып</a:t>
            </a:r>
            <a:r>
              <a:rPr lang="ru-RU" sz="2000" dirty="0" smtClean="0">
                <a:solidFill>
                  <a:srgbClr val="0070C0"/>
                </a:solidFill>
              </a:rPr>
              <a:t>, </a:t>
            </a:r>
            <a:r>
              <a:rPr lang="ru-RU" sz="2000" dirty="0" err="1" smtClean="0">
                <a:solidFill>
                  <a:srgbClr val="0070C0"/>
                </a:solidFill>
              </a:rPr>
              <a:t>пәнге деген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қызығушылығы артып</a:t>
            </a:r>
            <a:r>
              <a:rPr lang="ru-RU" sz="2000" dirty="0" smtClean="0">
                <a:solidFill>
                  <a:srgbClr val="0070C0"/>
                </a:solidFill>
              </a:rPr>
              <a:t>, </a:t>
            </a:r>
            <a:r>
              <a:rPr lang="ru-RU" sz="2000" dirty="0" err="1" smtClean="0">
                <a:solidFill>
                  <a:srgbClr val="0070C0"/>
                </a:solidFill>
              </a:rPr>
              <a:t>білім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сапасының артуына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ықпал етеді</a:t>
            </a:r>
            <a:r>
              <a:rPr lang="ru-RU" sz="2000" dirty="0" smtClean="0">
                <a:solidFill>
                  <a:srgbClr val="0070C0"/>
                </a:solidFill>
              </a:rPr>
              <a:t>. Бала </a:t>
            </a:r>
            <a:r>
              <a:rPr lang="ru-RU" sz="2000" dirty="0" err="1" smtClean="0">
                <a:solidFill>
                  <a:srgbClr val="0070C0"/>
                </a:solidFill>
              </a:rPr>
              <a:t>дамуындағы ойынның рөлі туралы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әр кезде</a:t>
            </a:r>
            <a:r>
              <a:rPr lang="ru-RU" sz="2000" dirty="0" smtClean="0">
                <a:solidFill>
                  <a:srgbClr val="0070C0"/>
                </a:solidFill>
              </a:rPr>
              <a:t> де педагогика </a:t>
            </a:r>
            <a:r>
              <a:rPr lang="ru-RU" sz="2000" dirty="0" err="1" smtClean="0">
                <a:solidFill>
                  <a:srgbClr val="0070C0"/>
                </a:solidFill>
              </a:rPr>
              <a:t>ғылымының майталмандары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үнемі көрсетіп отырған</a:t>
            </a:r>
            <a:r>
              <a:rPr lang="ru-RU" sz="2000" dirty="0" smtClean="0">
                <a:solidFill>
                  <a:srgbClr val="0070C0"/>
                </a:solidFill>
              </a:rPr>
              <a:t>. </a:t>
            </a:r>
            <a:r>
              <a:rPr lang="ru-RU" sz="2000" dirty="0" err="1" smtClean="0">
                <a:solidFill>
                  <a:srgbClr val="0070C0"/>
                </a:solidFill>
              </a:rPr>
              <a:t>Ойын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арқылы балалар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әлем есігін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ашады</a:t>
            </a:r>
            <a:r>
              <a:rPr lang="ru-RU" sz="2000" dirty="0" smtClean="0">
                <a:solidFill>
                  <a:srgbClr val="0070C0"/>
                </a:solidFill>
              </a:rPr>
              <a:t>, </a:t>
            </a:r>
            <a:r>
              <a:rPr lang="ru-RU" sz="2000" dirty="0" err="1" smtClean="0">
                <a:solidFill>
                  <a:srgbClr val="0070C0"/>
                </a:solidFill>
              </a:rPr>
              <a:t>шығармашылық қабілеттері артады</a:t>
            </a:r>
            <a:r>
              <a:rPr lang="ru-RU" sz="2000" dirty="0" smtClean="0">
                <a:solidFill>
                  <a:srgbClr val="0070C0"/>
                </a:solidFill>
              </a:rPr>
              <a:t>. </a:t>
            </a:r>
            <a:r>
              <a:rPr lang="ru-RU" sz="2000" dirty="0" err="1" smtClean="0">
                <a:solidFill>
                  <a:srgbClr val="0070C0"/>
                </a:solidFill>
              </a:rPr>
              <a:t>Ұлы </a:t>
            </a:r>
            <a:r>
              <a:rPr lang="ru-RU" sz="2000" dirty="0" smtClean="0">
                <a:solidFill>
                  <a:srgbClr val="0070C0"/>
                </a:solidFill>
              </a:rPr>
              <a:t>педагог В.А. Сухомлинский </a:t>
            </a:r>
            <a:r>
              <a:rPr lang="ru-RU" sz="2000" dirty="0" err="1" smtClean="0">
                <a:solidFill>
                  <a:srgbClr val="0070C0"/>
                </a:solidFill>
              </a:rPr>
              <a:t>ойын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ойнамай</a:t>
            </a:r>
            <a:r>
              <a:rPr lang="ru-RU" sz="2000" dirty="0" smtClean="0">
                <a:solidFill>
                  <a:srgbClr val="0070C0"/>
                </a:solidFill>
              </a:rPr>
              <a:t> бала </a:t>
            </a:r>
            <a:r>
              <a:rPr lang="ru-RU" sz="2000" dirty="0" err="1" smtClean="0">
                <a:solidFill>
                  <a:srgbClr val="0070C0"/>
                </a:solidFill>
              </a:rPr>
              <a:t>толыққанды дамымайды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деп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жазған</a:t>
            </a:r>
            <a:r>
              <a:rPr lang="ru-RU" sz="2000" dirty="0" smtClean="0">
                <a:solidFill>
                  <a:srgbClr val="0070C0"/>
                </a:solidFill>
              </a:rPr>
              <a:t>. </a:t>
            </a:r>
            <a:r>
              <a:rPr lang="ru-RU" sz="2000" dirty="0" err="1" smtClean="0">
                <a:solidFill>
                  <a:srgbClr val="0070C0"/>
                </a:solidFill>
              </a:rPr>
              <a:t>Ойынға </a:t>
            </a:r>
            <a:r>
              <a:rPr lang="ru-RU" sz="2000" dirty="0" smtClean="0">
                <a:solidFill>
                  <a:srgbClr val="0070C0"/>
                </a:solidFill>
              </a:rPr>
              <a:t>да </a:t>
            </a:r>
            <a:r>
              <a:rPr lang="ru-RU" sz="2000" dirty="0" err="1" smtClean="0">
                <a:solidFill>
                  <a:srgbClr val="0070C0"/>
                </a:solidFill>
              </a:rPr>
              <a:t>басқа оқыту формалары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сияқты арнайы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психологиялық қағидалар талап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етіледі</a:t>
            </a:r>
            <a:r>
              <a:rPr lang="ru-RU" sz="2000" dirty="0" smtClean="0">
                <a:solidFill>
                  <a:srgbClr val="0070C0"/>
                </a:solidFill>
              </a:rPr>
              <a:t>. </a:t>
            </a:r>
            <a:r>
              <a:rPr lang="ru-RU" sz="2000" dirty="0" err="1" smtClean="0">
                <a:solidFill>
                  <a:srgbClr val="0070C0"/>
                </a:solidFill>
              </a:rPr>
              <a:t>Басқа </a:t>
            </a:r>
            <a:r>
              <a:rPr lang="ru-RU" sz="2000" dirty="0" smtClean="0">
                <a:solidFill>
                  <a:srgbClr val="0070C0"/>
                </a:solidFill>
              </a:rPr>
              <a:t>да </a:t>
            </a:r>
            <a:r>
              <a:rPr lang="ru-RU" sz="2000" dirty="0" err="1" smtClean="0">
                <a:solidFill>
                  <a:srgbClr val="0070C0"/>
                </a:solidFill>
              </a:rPr>
              <a:t>кез</a:t>
            </a:r>
            <a:r>
              <a:rPr lang="ru-RU" sz="2000" dirty="0" smtClean="0">
                <a:solidFill>
                  <a:srgbClr val="0070C0"/>
                </a:solidFill>
              </a:rPr>
              <a:t>- </a:t>
            </a:r>
            <a:r>
              <a:rPr lang="ru-RU" sz="2000" dirty="0" err="1" smtClean="0">
                <a:solidFill>
                  <a:srgbClr val="0070C0"/>
                </a:solidFill>
              </a:rPr>
              <a:t>келген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іс-әрекеттер сияқты ойын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әрекеті </a:t>
            </a:r>
            <a:r>
              <a:rPr lang="ru-RU" sz="2000" dirty="0" smtClean="0">
                <a:solidFill>
                  <a:srgbClr val="0070C0"/>
                </a:solidFill>
              </a:rPr>
              <a:t>де </a:t>
            </a:r>
            <a:r>
              <a:rPr lang="ru-RU" sz="2000" dirty="0" err="1" smtClean="0">
                <a:solidFill>
                  <a:srgbClr val="0070C0"/>
                </a:solidFill>
              </a:rPr>
              <a:t>сабақ кезінде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ынталандыруды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қажет етеді</a:t>
            </a:r>
            <a:r>
              <a:rPr lang="ru-RU" sz="2000" dirty="0" smtClean="0">
                <a:solidFill>
                  <a:srgbClr val="0070C0"/>
                </a:solidFill>
              </a:rPr>
              <a:t>, </a:t>
            </a:r>
            <a:r>
              <a:rPr lang="ru-RU" sz="2000" dirty="0" err="1" smtClean="0">
                <a:solidFill>
                  <a:srgbClr val="0070C0"/>
                </a:solidFill>
              </a:rPr>
              <a:t>ең бастысы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оқушылар ойынның қажеттілігін сезінуі</a:t>
            </a:r>
            <a:r>
              <a:rPr lang="ru-RU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err="1" smtClean="0">
                <a:solidFill>
                  <a:srgbClr val="0070C0"/>
                </a:solidFill>
              </a:rPr>
              <a:t>керек</a:t>
            </a:r>
            <a:r>
              <a:rPr lang="ru-RU" sz="2000" dirty="0" smtClean="0">
                <a:solidFill>
                  <a:srgbClr val="0070C0"/>
                </a:solidFill>
              </a:rPr>
              <a:t>. 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60648" y="731898"/>
            <a:ext cx="6264696" cy="747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Негізгі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рөл оқушының ойынға қатысуындағы психологиялық және интеллектуалдық дайындығымен сипатталады.Ойын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кезіндегі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көтеріңкі көңіл-күй, өзара түсіністік, достық қарым-қатынасты қалыптастыру үшін мұғалім әр ойынға қатысушының мінез-құлқын, темпераментін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жинақылығын, ұстамдылығын және денсаулығын ескеруі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керек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Ойынның мазмұны қатысушылар үшін қызықты және ойын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соңында нәтижесі анық көрінетіндей маңызды құндылықтарын сезінетіндей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болуы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тиіс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Әр баланың ойын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әрекеті сабақ кезінде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алған білімдері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мен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білік-дағдыларына негізделеді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ол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әрекеттер күнделікті әсерлі шешімдер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қабылдауға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өздерін және қоршаған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орта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мүмкіндіктерін дұрыс бағалай білуге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тәрбиелейді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Әр сабақ-мұғалім ізденісінің жемісі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Күнделікті сабақтағы бір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сарындылық оқушылардың ынтасын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қызығушылығын жоғалтады.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Сондықтан сабақты түрлендіріп, ойын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сәттерін қолданып өткізсе, сабақтын мазмұны ашыла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түседі.Өйткені ойын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оқушының бойындағы жақсы қасиеттерді қалыптастыруға, әлеуметтік өмірдегі процестерге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өзінше баға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беру мен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пайыздай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алушылыққа үйретіп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адамдармен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қарым-қатынас жасауға тәрбиелейді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зейіні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арта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түседі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есте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Times New Roman" pitchFamily="18" charset="0"/>
              </a:rPr>
              <a:t>сақтау қабылеті дамиды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60648" y="431368"/>
            <a:ext cx="6597352" cy="812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Тақырыпты тандау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мәселем: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оқушылардың тарих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пәніне қызығушылығының, танымдық белсенділігінің төмендеуі.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технологиясын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оқу процесінде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жүйелі қолданбаудан оқушы құзыреттілігі айқындалмайды, жан-жақты оқушы қасиеттері анықталмағаннан қарама-қайшылықтар туындайды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Мақсатым:Тарих сабағында ойын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технологияларын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пайдалана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отырып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оқушылардың пәнге деген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қызығушылығын, жауапкершілігін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сүйіспеншілігін арттыру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Міндеттерім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тарих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сабақтарында ойын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элементтерімен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танысу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тарих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бағдарламасына сараптама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жасап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сәттерін енгізетін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тақырыптарды анықтау;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-оқушылардың теориялық білімін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жүйелеуге және практикада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қолдануына, қалыптасуына жағдай туғызу;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-өз ойын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көзқарасын білдіруге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екінші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адамның жауабын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тыңдап,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оны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толықтыруға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жетістіктері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мен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кемшіліктерін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айта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білуге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жаттықтыру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-оқушылардың пәнге деген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қызуғушылығының денгейін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сезінуге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оны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игеруде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өз мүмкіндігін болашақта бағалай білуіне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көмек көрсету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-оқушылардың қызығушылық іс-әрекетін ұйымдастыру.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Егер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тарих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сабағында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ойын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элементтері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және жүйелі пайдаланса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уақытты тиімді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пайдаланса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тапсырма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әр оқушының мүмкіндігіне қарай берілсе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оқушылар сабаққа белсене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қатысады, пәнге деген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қызығушылығы, танымдық белсенділігі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білім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сапасы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мен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үлгерімі артады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трелка вправо 2">
            <a:hlinkClick r:id="rId2" action="ppaction://hlinkfile"/>
          </p:cNvPr>
          <p:cNvSpPr/>
          <p:nvPr/>
        </p:nvSpPr>
        <p:spPr>
          <a:xfrm>
            <a:off x="4293096" y="7884368"/>
            <a:ext cx="2304256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20</TotalTime>
  <Words>447</Words>
  <Application>Microsoft Office PowerPoint</Application>
  <PresentationFormat>Экран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NewsPrint</vt:lpstr>
      <vt:lpstr>           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    </dc:title>
  <dc:creator>111</dc:creator>
  <cp:lastModifiedBy>HP</cp:lastModifiedBy>
  <cp:revision>11</cp:revision>
  <dcterms:created xsi:type="dcterms:W3CDTF">2016-02-02T10:53:06Z</dcterms:created>
  <dcterms:modified xsi:type="dcterms:W3CDTF">2017-03-01T19:46:24Z</dcterms:modified>
</cp:coreProperties>
</file>