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83" r:id="rId2"/>
    <p:sldId id="256" r:id="rId3"/>
    <p:sldId id="279" r:id="rId4"/>
    <p:sldId id="287" r:id="rId5"/>
    <p:sldId id="288" r:id="rId6"/>
    <p:sldId id="284" r:id="rId7"/>
    <p:sldId id="276" r:id="rId8"/>
    <p:sldId id="258" r:id="rId9"/>
    <p:sldId id="282" r:id="rId10"/>
    <p:sldId id="285" r:id="rId11"/>
    <p:sldId id="278" r:id="rId12"/>
    <p:sldId id="272" r:id="rId13"/>
    <p:sldId id="274" r:id="rId14"/>
    <p:sldId id="281" r:id="rId15"/>
    <p:sldId id="280" r:id="rId16"/>
    <p:sldId id="277" r:id="rId17"/>
    <p:sldId id="286" r:id="rId18"/>
    <p:sldId id="275" r:id="rId19"/>
    <p:sldId id="267" r:id="rId20"/>
    <p:sldId id="289" r:id="rId21"/>
    <p:sldId id="260" r:id="rId22"/>
    <p:sldId id="261" r:id="rId23"/>
    <p:sldId id="262" r:id="rId24"/>
    <p:sldId id="263" r:id="rId25"/>
    <p:sldId id="264" r:id="rId26"/>
    <p:sldId id="271" r:id="rId27"/>
    <p:sldId id="270" r:id="rId28"/>
    <p:sldId id="265" r:id="rId29"/>
    <p:sldId id="268" r:id="rId30"/>
    <p:sldId id="269" r:id="rId31"/>
    <p:sldId id="290" r:id="rId32"/>
    <p:sldId id="291" r:id="rId33"/>
    <p:sldId id="292" r:id="rId34"/>
    <p:sldId id="293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6538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0328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915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3969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9653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699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757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8079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6616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5919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610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54744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8400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16585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791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68439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3221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5035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609600" y="1600200"/>
            <a:ext cx="10972800" cy="4525566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5FC721-B040-45DD-95E2-38A107C6FAED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191291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A414E3C-522A-41AD-9853-C89283354D67}" type="datetimeFigureOut">
              <a:rPr lang="ru-RU" smtClean="0"/>
              <a:pPr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EB596A2-FDFF-4809-A53C-ACBF56919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5349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  <p:sldLayoutId id="2147483732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ҚАДЫР 2015\20177\2017 сотка тамыз\Camera\20170708_211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92500" lnSpcReduction="20000"/>
          </a:bodyPr>
          <a:lstStyle/>
          <a:p>
            <a:pPr algn="ctr"/>
            <a:endParaRPr lang="ru-RU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Мазмұны</a:t>
            </a:r>
            <a:endParaRPr lang="ru-RU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1.</a:t>
            </a:r>
            <a:r>
              <a:rPr lang="kk-KZ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Кіріспе</a:t>
            </a:r>
            <a:endParaRPr lang="en-US" sz="4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2.</a:t>
            </a:r>
            <a:r>
              <a:rPr lang="kk-KZ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Негізгі бөлім </a:t>
            </a:r>
            <a:endParaRPr lang="en-US" sz="4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3.</a:t>
            </a:r>
            <a:r>
              <a:rPr lang="kk-KZ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Қосымша рубрикалар</a:t>
            </a:r>
            <a:endParaRPr lang="en-US" sz="4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kk-K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kk-KZ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арындылар ел болашағы</a:t>
            </a:r>
          </a:p>
          <a:p>
            <a:pPr marL="0" indent="0">
              <a:buNone/>
            </a:pP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kk-KZ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Бос </a:t>
            </a:r>
            <a:r>
              <a:rPr lang="kk-KZ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уақыттарымда</a:t>
            </a:r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4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Қорытынды бөлім менің жетістіктерім</a:t>
            </a:r>
            <a:endParaRPr lang="en-US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kk-KZ" sz="4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55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0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487332"/>
            <a:ext cx="12091916" cy="2370668"/>
          </a:xfrm>
        </p:spPr>
        <p:txBody>
          <a:bodyPr>
            <a:normAutofit/>
          </a:bodyPr>
          <a:lstStyle/>
          <a:p>
            <a:pPr algn="ctr"/>
            <a:r>
              <a:rPr lang="kk-KZ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b="1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пәнінің мұғалімі</a:t>
            </a:r>
            <a:br>
              <a:rPr lang="kk-KZ" sz="2800" b="1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b="1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Нүсіпқан Қайсарбек</a:t>
            </a:r>
            <a:br>
              <a:rPr lang="kk-KZ" sz="2800" b="1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b="1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портфолиосы</a:t>
            </a:r>
            <a:endParaRPr lang="ru-RU" sz="2800" b="1" cap="none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12091916" cy="1252182"/>
          </a:xfrm>
        </p:spPr>
        <p:txBody>
          <a:bodyPr/>
          <a:lstStyle/>
          <a:p>
            <a:pPr algn="ctr"/>
            <a:r>
              <a:rPr lang="kk-KZ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«</a:t>
            </a:r>
            <a:r>
              <a:rPr lang="kk-KZ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Ынталы орта мектебі мектеп жасына дейінгі шағын орталығы бар»коммуналдық мемлекеттік мекемесі</a:t>
            </a:r>
            <a:endParaRPr lang="ru-RU" dirty="0"/>
          </a:p>
        </p:txBody>
      </p:sp>
      <p:pic>
        <p:nvPicPr>
          <p:cNvPr id="4" name="Picture 2" descr="C:\Users\админ\Desktop\Сұлтан плэшка 2016\DCIM\100PHOTO\SAM_8181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9300" y="955343"/>
            <a:ext cx="6946712" cy="4271749"/>
          </a:xfrm>
          <a:prstGeom prst="rect">
            <a:avLst/>
          </a:prstGeom>
          <a:noFill/>
        </p:spPr>
      </p:pic>
      <p:pic>
        <p:nvPicPr>
          <p:cNvPr id="7" name="Picture 2" descr="http://nurotan.kz/sites/default/files/styles/content/public/%D1%81%D0%B0%D1%82%D1%82%D1%8B_%D0%BA%D0%B0%D0%B4%D0%B0%D0%BC.jpg?itok=JS9NEuF-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10185" cy="90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10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ҚАДЫР 2015\20177\2017 сотка тамыз\Camera\20170708_211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2954" y="204717"/>
            <a:ext cx="5786651" cy="32748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14448" y="3506864"/>
            <a:ext cx="5568285" cy="309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99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ҚАДЫР 2015\20177\2017 сотка тамыз\Camera\20170708_211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516232" y="1436719"/>
            <a:ext cx="5745492" cy="41483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305" y="638141"/>
            <a:ext cx="3480295" cy="57454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575226" y="638141"/>
            <a:ext cx="3380213" cy="5745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65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5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8487" y="379356"/>
            <a:ext cx="8534400" cy="1190137"/>
          </a:xfrm>
        </p:spPr>
        <p:txBody>
          <a:bodyPr>
            <a:normAutofit fontScale="90000"/>
          </a:bodyPr>
          <a:lstStyle/>
          <a:p>
            <a:pPr algn="ctr"/>
            <a:r>
              <a:rPr lang="kk-KZ" sz="3200" b="1" cap="none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«Ынталы орта мектебі мектеп жасына дейінгі шағын орталығы бар»коммуналдық мемлекеттік мекемесі</a:t>
            </a:r>
            <a:endParaRPr lang="ru-RU" sz="3200" b="1" cap="none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Admin\Desktop\21371048_347893028996978_5677326294715235134_nролорло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7" y="1705970"/>
            <a:ext cx="10343823" cy="51520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5271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kk-KZ" sz="8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 жайлі мәлімет </a:t>
            </a: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Аты-жөні 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,тегі: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  Нүсіпқан Қайсарбек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Туған 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жылы, ай ,күні: 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kk-KZ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05,02,1994ж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Ұлты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Қазақ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Азаматтығы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ҚР-ның азаматы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	Мекен-жайы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	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Алматы облысы Алакөл ауданы Ынталы ауылы Желтоқсан№-15 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Телефоны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8702-579-42-94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Білімі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Жоғары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Бітірген 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 орны: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Ілияс Жансүгіров атындағы Жетісу мемлекеттік университеті(2012-2016)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Мамандығы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Кәсіптік оқыту </a:t>
            </a:r>
            <a:r>
              <a:rPr lang="kk-KZ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,Математика </a:t>
            </a: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Сабақ 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беретін пәні: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Математика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Педагогикалық 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өтілімі:	  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----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Тілді 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білуі: 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қазақ тілі </a:t>
            </a:r>
            <a:r>
              <a:rPr lang="kk-KZ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,орыс тілі.ағылшын 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сөздікпен 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Ақпараттық 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құралдарды меңгеруі: </a:t>
            </a:r>
            <a:r>
              <a:rPr lang="kk-KZ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офиьстік 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программалар белсенді тақта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Жеке 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қасиеттері: 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адал ақкөңіл ұқыпты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Қызығушылықтары</a:t>
            </a:r>
            <a:r>
              <a:rPr lang="kk-KZ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kk-KZ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өлең оқу өлең жазу 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82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701143"/>
            <a:ext cx="12192000" cy="3156856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11865429" cy="402771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Менің </a:t>
            </a:r>
            <a:r>
              <a:rPr lang="kk-KZ" sz="40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келелі мәселем:</a:t>
            </a:r>
            <a:endParaRPr lang="kk-KZ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kk-KZ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Жаңартылған бағдарлама бойынша сыни тұрғысынан ойлауды дамыта отырып, сауатты, зерек математик қалыптастыру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18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25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29303" y="-160361"/>
            <a:ext cx="7539936" cy="2139286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Дарындылар</a:t>
            </a:r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ел </a:t>
            </a:r>
            <a:r>
              <a:rPr lang="ru-RU" sz="5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болашағы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93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50877" y="1473958"/>
            <a:ext cx="6250674" cy="36576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26237" y="1357953"/>
            <a:ext cx="6250675" cy="38896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75154" y="1535275"/>
            <a:ext cx="6250677" cy="353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84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842" y="256527"/>
            <a:ext cx="11837158" cy="862590"/>
          </a:xfrm>
        </p:spPr>
        <p:txBody>
          <a:bodyPr>
            <a:normAutofit/>
          </a:bodyPr>
          <a:lstStyle/>
          <a:p>
            <a:pPr algn="ctr"/>
            <a:r>
              <a:rPr lang="kk-KZ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Халықаралық бейбітшілік әлемі өнер фестивальі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77" y="1119117"/>
            <a:ext cx="5955645" cy="54591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857" y="1119117"/>
            <a:ext cx="5609230" cy="5459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23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57" y="682388"/>
            <a:ext cx="2825203" cy="52985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051" y="682388"/>
            <a:ext cx="2920737" cy="52985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7958918" y="-793844"/>
            <a:ext cx="2756848" cy="57093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7754994" y="2291345"/>
            <a:ext cx="3164695" cy="570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00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91" y="334373"/>
            <a:ext cx="3495877" cy="5936776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8361939" y="-290741"/>
            <a:ext cx="2961566" cy="42254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519" y="334373"/>
            <a:ext cx="3547533" cy="59367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8284280" y="2889229"/>
            <a:ext cx="3116883" cy="435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66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12192000" cy="982639"/>
          </a:xfrm>
        </p:spPr>
        <p:txBody>
          <a:bodyPr>
            <a:normAutofit/>
          </a:bodyPr>
          <a:lstStyle/>
          <a:p>
            <a:pPr algn="ctr"/>
            <a:r>
              <a:rPr lang="kk-KZ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Бос уақыттарымда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C:\Кадырсултан\2017\2017 наурыз сурет\28,08,2017сотка\Download\20170825_232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 flipV="1">
            <a:off x="320276" y="1501254"/>
            <a:ext cx="3334313" cy="3903260"/>
          </a:xfrm>
          <a:prstGeom prst="rect">
            <a:avLst/>
          </a:prstGeom>
          <a:noFill/>
        </p:spPr>
      </p:pic>
      <p:pic>
        <p:nvPicPr>
          <p:cNvPr id="5" name="Picture 2" descr="C:\Users\Admin\Desktop\21232148_347891528997128_3910519474838236401_nлдюрюлн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54985" y="982639"/>
            <a:ext cx="3218262" cy="3208224"/>
          </a:xfrm>
          <a:prstGeom prst="rect">
            <a:avLst/>
          </a:prstGeom>
          <a:noFill/>
        </p:spPr>
      </p:pic>
      <p:pic>
        <p:nvPicPr>
          <p:cNvPr id="6" name="Picture 3" descr="C:\Users\админ\Desktop\кппйку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642" y="1501254"/>
            <a:ext cx="3829816" cy="3903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46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</a:p>
          <a:p>
            <a:r>
              <a:rPr lang="kk-KZ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 </a:t>
            </a:r>
            <a:r>
              <a:rPr lang="kk-KZ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бөлім менің жетістіктерім</a:t>
            </a:r>
            <a:endParaRPr lang="ru-RU" sz="6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Admin\AppData\Local\Temp\Rar$DRa0.449\Логотипы 2017\рухани жағңғыру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18611" y="499536"/>
            <a:ext cx="1945437" cy="11737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2676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038" y="440139"/>
            <a:ext cx="5281683" cy="60834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76" y="440140"/>
            <a:ext cx="5704764" cy="608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26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C:\ҚАДЫР 2015\20177\2017 сотка тамыз\Camera\20170708_2117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24946" y="-2014761"/>
            <a:ext cx="5401082" cy="10658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23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18515" y="-2094933"/>
            <a:ext cx="5950424" cy="11013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04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ҚАДЫР 2015\20177\2017 сотка тамыз\Camera\20170708_211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397" y="368490"/>
            <a:ext cx="4986215" cy="60527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752" y="368490"/>
            <a:ext cx="4790481" cy="605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08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ҚАДЫР 2015\20177\2017 сотка тамыз\Camera\20170708_211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11690" y="-1269240"/>
            <a:ext cx="5936777" cy="932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9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ҚАДЫР 2015\20177\2017 сотка тамыз\Camera\20170708_211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479" y="378729"/>
            <a:ext cx="4490230" cy="61758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095" y="378730"/>
            <a:ext cx="4594102" cy="617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2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ҚАДЫР 2015\20177\2017 сотка тамыз\Camera\20170708_211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4928" y="-275495"/>
            <a:ext cx="4372346" cy="55819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13987" y="1725219"/>
            <a:ext cx="4210331" cy="579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49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ҚАДЫР 2015\20177\2017 сотка тамыз\Camera\20170708_211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56981" y="-1633061"/>
            <a:ext cx="6200869" cy="1009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99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ҚАДЫР 2015\20177\2017 сотка тамыз\Новая папкабббб\Суреттер\SAM_64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85250"/>
          </a:xfrm>
          <a:prstGeom prst="rect">
            <a:avLst/>
          </a:prstGeom>
          <a:noFill/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287" y="290015"/>
            <a:ext cx="5006545" cy="571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4253" y="290015"/>
            <a:ext cx="4512571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03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ҚАДЫР 2015\20177\2017 сотка тамыз\Новая папкабббб\Суреттер\SAM_64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85250"/>
          </a:xfrm>
          <a:prstGeom prst="rect">
            <a:avLst/>
          </a:prstGeom>
          <a:noFill/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86" y="354842"/>
            <a:ext cx="3534770" cy="563955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1658" y="354841"/>
            <a:ext cx="3662838" cy="56395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982" y="354842"/>
            <a:ext cx="3792253" cy="563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86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ҚАДЫР 2015\20177\2017 сотка тамыз\Camera\20170708_211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97" y="368489"/>
            <a:ext cx="4640354" cy="60664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057" y="368489"/>
            <a:ext cx="6605495" cy="6066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07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ҚАДЫР 2015\20177\2017 сотка тамыз\Новая папкабббб\Суреттер\SAM_64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85250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959" y="3562066"/>
            <a:ext cx="5540990" cy="27773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72" y="3562067"/>
            <a:ext cx="5273084" cy="27773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052" y="189113"/>
            <a:ext cx="7124130" cy="315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1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ҚАДЫР 2015\20177\КАААДЫР\‪+7 777 820 2744‬ 20150304_0729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448" y="559559"/>
            <a:ext cx="5270343" cy="58958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71" y="559558"/>
            <a:ext cx="5268035" cy="5895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64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41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896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307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0"/>
            <a:ext cx="5143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AutoShape 22"/>
          <p:cNvSpPr>
            <a:spLocks noChangeArrowheads="1"/>
          </p:cNvSpPr>
          <p:nvPr/>
        </p:nvSpPr>
        <p:spPr bwMode="auto">
          <a:xfrm>
            <a:off x="4719637" y="4581526"/>
            <a:ext cx="1214438" cy="1584722"/>
          </a:xfrm>
          <a:prstGeom prst="flowChartAlternateProcess">
            <a:avLst/>
          </a:prstGeom>
          <a:gradFill rotWithShape="1">
            <a:gsLst>
              <a:gs pos="0">
                <a:srgbClr val="EE0C9D"/>
              </a:gs>
              <a:gs pos="100000">
                <a:srgbClr val="FFFF0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Оқушының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дарындылығын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айқындау</a:t>
            </a:r>
            <a:endParaRPr lang="ru-RU" altLang="en-US" sz="1350" b="1">
              <a:solidFill>
                <a:schemeClr val="accent2"/>
              </a:solidFill>
            </a:endParaRPr>
          </a:p>
        </p:txBody>
      </p:sp>
      <p:sp>
        <p:nvSpPr>
          <p:cNvPr id="3077" name="AutoShape 21"/>
          <p:cNvSpPr>
            <a:spLocks noChangeArrowheads="1"/>
          </p:cNvSpPr>
          <p:nvPr/>
        </p:nvSpPr>
        <p:spPr bwMode="auto">
          <a:xfrm>
            <a:off x="3665935" y="2491978"/>
            <a:ext cx="1335881" cy="1584722"/>
          </a:xfrm>
          <a:prstGeom prst="flowChartAlternateProcess">
            <a:avLst/>
          </a:prstGeom>
          <a:gradFill rotWithShape="1">
            <a:gsLst>
              <a:gs pos="0">
                <a:srgbClr val="EE0C9D"/>
              </a:gs>
              <a:gs pos="100000">
                <a:srgbClr val="FFFF0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Үш тұғырлы тілге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деген құрмет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сезімдерін ояту</a:t>
            </a:r>
            <a:endParaRPr lang="ru-RU" altLang="en-US" sz="1350" b="1">
              <a:solidFill>
                <a:schemeClr val="accent2"/>
              </a:solidFill>
            </a:endParaRPr>
          </a:p>
        </p:txBody>
      </p:sp>
      <p:sp>
        <p:nvSpPr>
          <p:cNvPr id="3078" name="AutoShape 23"/>
          <p:cNvSpPr>
            <a:spLocks noChangeArrowheads="1"/>
          </p:cNvSpPr>
          <p:nvPr/>
        </p:nvSpPr>
        <p:spPr bwMode="auto">
          <a:xfrm>
            <a:off x="6257925" y="4581526"/>
            <a:ext cx="1215629" cy="1584722"/>
          </a:xfrm>
          <a:prstGeom prst="flowChartAlternateProcess">
            <a:avLst/>
          </a:prstGeom>
          <a:gradFill rotWithShape="1">
            <a:gsLst>
              <a:gs pos="0">
                <a:srgbClr val="EE0C9D"/>
              </a:gs>
              <a:gs pos="100000">
                <a:srgbClr val="FFFF0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k-KZ" altLang="en-US" sz="1350" b="1">
              <a:solidFill>
                <a:schemeClr val="accent2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шығармашыл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болуға баулу</a:t>
            </a:r>
            <a:endParaRPr lang="ru-RU" altLang="en-US" sz="1350" b="1">
              <a:solidFill>
                <a:schemeClr val="accent2"/>
              </a:solidFill>
            </a:endParaRPr>
          </a:p>
        </p:txBody>
      </p:sp>
      <p:sp>
        <p:nvSpPr>
          <p:cNvPr id="3079" name="AutoShape 28"/>
          <p:cNvSpPr>
            <a:spLocks noChangeArrowheads="1"/>
          </p:cNvSpPr>
          <p:nvPr/>
        </p:nvSpPr>
        <p:spPr bwMode="auto">
          <a:xfrm>
            <a:off x="4637485" y="404813"/>
            <a:ext cx="1215628" cy="1584722"/>
          </a:xfrm>
          <a:prstGeom prst="flowChartAlternateProcess">
            <a:avLst/>
          </a:prstGeom>
          <a:gradFill rotWithShape="1">
            <a:gsLst>
              <a:gs pos="0">
                <a:srgbClr val="EE0C9D"/>
              </a:gs>
              <a:gs pos="100000">
                <a:srgbClr val="FFFF0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Қазақ әдебиеті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мен өнерін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насихаттау</a:t>
            </a:r>
            <a:endParaRPr lang="ru-RU" altLang="en-US" sz="1350" b="1">
              <a:solidFill>
                <a:schemeClr val="accent2"/>
              </a:solidFill>
            </a:endParaRPr>
          </a:p>
        </p:txBody>
      </p:sp>
      <p:sp>
        <p:nvSpPr>
          <p:cNvPr id="3080" name="AutoShape 30"/>
          <p:cNvSpPr>
            <a:spLocks noChangeArrowheads="1"/>
          </p:cNvSpPr>
          <p:nvPr/>
        </p:nvSpPr>
        <p:spPr bwMode="auto">
          <a:xfrm>
            <a:off x="5205412" y="2491979"/>
            <a:ext cx="1863329" cy="1657350"/>
          </a:xfrm>
          <a:prstGeom prst="octagon">
            <a:avLst>
              <a:gd name="adj" fmla="val 29287"/>
            </a:avLst>
          </a:prstGeom>
          <a:gradFill rotWithShape="1">
            <a:gsLst>
              <a:gs pos="0">
                <a:srgbClr val="00FFFF"/>
              </a:gs>
              <a:gs pos="100000">
                <a:srgbClr val="EE0C9D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2700"/>
              <a:t>Мақсатым</a:t>
            </a:r>
            <a:endParaRPr lang="ru-RU" altLang="en-US" sz="2700"/>
          </a:p>
        </p:txBody>
      </p:sp>
      <p:sp>
        <p:nvSpPr>
          <p:cNvPr id="3081" name="Line 31"/>
          <p:cNvSpPr>
            <a:spLocks noChangeShapeType="1"/>
          </p:cNvSpPr>
          <p:nvPr/>
        </p:nvSpPr>
        <p:spPr bwMode="auto">
          <a:xfrm flipH="1" flipV="1">
            <a:off x="5529263" y="1989535"/>
            <a:ext cx="202406" cy="502444"/>
          </a:xfrm>
          <a:prstGeom prst="line">
            <a:avLst/>
          </a:prstGeom>
          <a:noFill/>
          <a:ln w="57150">
            <a:solidFill>
              <a:srgbClr val="EE0C9D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350"/>
          </a:p>
        </p:txBody>
      </p:sp>
      <p:sp>
        <p:nvSpPr>
          <p:cNvPr id="3082" name="Line 32"/>
          <p:cNvSpPr>
            <a:spLocks noChangeShapeType="1"/>
          </p:cNvSpPr>
          <p:nvPr/>
        </p:nvSpPr>
        <p:spPr bwMode="auto">
          <a:xfrm flipV="1">
            <a:off x="6581775" y="1989535"/>
            <a:ext cx="242888" cy="502444"/>
          </a:xfrm>
          <a:prstGeom prst="line">
            <a:avLst/>
          </a:prstGeom>
          <a:noFill/>
          <a:ln w="57150">
            <a:solidFill>
              <a:srgbClr val="EE0C9D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350"/>
          </a:p>
        </p:txBody>
      </p:sp>
      <p:sp>
        <p:nvSpPr>
          <p:cNvPr id="3083" name="Line 33"/>
          <p:cNvSpPr>
            <a:spLocks noChangeShapeType="1"/>
          </p:cNvSpPr>
          <p:nvPr/>
        </p:nvSpPr>
        <p:spPr bwMode="auto">
          <a:xfrm>
            <a:off x="7068741" y="3356373"/>
            <a:ext cx="242888" cy="1190"/>
          </a:xfrm>
          <a:prstGeom prst="line">
            <a:avLst/>
          </a:prstGeom>
          <a:noFill/>
          <a:ln w="57150">
            <a:solidFill>
              <a:srgbClr val="EE0C9D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350"/>
          </a:p>
        </p:txBody>
      </p:sp>
      <p:sp>
        <p:nvSpPr>
          <p:cNvPr id="3084" name="Line 34"/>
          <p:cNvSpPr>
            <a:spLocks noChangeShapeType="1"/>
          </p:cNvSpPr>
          <p:nvPr/>
        </p:nvSpPr>
        <p:spPr bwMode="auto">
          <a:xfrm>
            <a:off x="4962525" y="3357563"/>
            <a:ext cx="242888" cy="1191"/>
          </a:xfrm>
          <a:prstGeom prst="line">
            <a:avLst/>
          </a:prstGeom>
          <a:noFill/>
          <a:ln w="57150">
            <a:solidFill>
              <a:srgbClr val="EE0C9D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350"/>
          </a:p>
        </p:txBody>
      </p:sp>
      <p:sp>
        <p:nvSpPr>
          <p:cNvPr id="3085" name="Line 35"/>
          <p:cNvSpPr>
            <a:spLocks noChangeShapeType="1"/>
          </p:cNvSpPr>
          <p:nvPr/>
        </p:nvSpPr>
        <p:spPr bwMode="auto">
          <a:xfrm flipV="1">
            <a:off x="5529262" y="4076700"/>
            <a:ext cx="242888" cy="503635"/>
          </a:xfrm>
          <a:prstGeom prst="line">
            <a:avLst/>
          </a:prstGeom>
          <a:noFill/>
          <a:ln w="57150">
            <a:solidFill>
              <a:srgbClr val="EE0C9D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350"/>
          </a:p>
        </p:txBody>
      </p:sp>
      <p:sp>
        <p:nvSpPr>
          <p:cNvPr id="3086" name="Line 36"/>
          <p:cNvSpPr>
            <a:spLocks noChangeShapeType="1"/>
          </p:cNvSpPr>
          <p:nvPr/>
        </p:nvSpPr>
        <p:spPr bwMode="auto">
          <a:xfrm flipH="1" flipV="1">
            <a:off x="6541294" y="4076700"/>
            <a:ext cx="203597" cy="503635"/>
          </a:xfrm>
          <a:prstGeom prst="line">
            <a:avLst/>
          </a:prstGeom>
          <a:noFill/>
          <a:ln w="57150">
            <a:solidFill>
              <a:srgbClr val="EE0C9D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350"/>
          </a:p>
        </p:txBody>
      </p:sp>
      <p:sp>
        <p:nvSpPr>
          <p:cNvPr id="3087" name="AutoShape 39"/>
          <p:cNvSpPr>
            <a:spLocks noChangeArrowheads="1"/>
          </p:cNvSpPr>
          <p:nvPr/>
        </p:nvSpPr>
        <p:spPr bwMode="auto">
          <a:xfrm>
            <a:off x="6136481" y="333376"/>
            <a:ext cx="1215629" cy="1584722"/>
          </a:xfrm>
          <a:prstGeom prst="flowChartAlternateProcess">
            <a:avLst/>
          </a:prstGeom>
          <a:gradFill rotWithShape="1">
            <a:gsLst>
              <a:gs pos="0">
                <a:srgbClr val="EE0C9D"/>
              </a:gs>
              <a:gs pos="100000">
                <a:srgbClr val="FFFF0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үйрету</a:t>
            </a:r>
            <a:endParaRPr lang="ru-RU" altLang="en-US" sz="1350" b="1">
              <a:solidFill>
                <a:schemeClr val="accent2"/>
              </a:solidFill>
            </a:endParaRPr>
          </a:p>
        </p:txBody>
      </p:sp>
      <p:sp>
        <p:nvSpPr>
          <p:cNvPr id="3088" name="AutoShape 40"/>
          <p:cNvSpPr>
            <a:spLocks noChangeArrowheads="1"/>
          </p:cNvSpPr>
          <p:nvPr/>
        </p:nvSpPr>
        <p:spPr bwMode="auto">
          <a:xfrm>
            <a:off x="7311629" y="2565798"/>
            <a:ext cx="1215628" cy="1583531"/>
          </a:xfrm>
          <a:prstGeom prst="flowChartAlternateProcess">
            <a:avLst/>
          </a:prstGeom>
          <a:gradFill rotWithShape="1">
            <a:gsLst>
              <a:gs pos="0">
                <a:srgbClr val="EE0C9D"/>
              </a:gs>
              <a:gs pos="100000">
                <a:srgbClr val="FFFF0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050" b="1">
                <a:solidFill>
                  <a:schemeClr val="accent2"/>
                </a:solidFill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Көркем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сөйлеуге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en-US" sz="1350" b="1">
                <a:solidFill>
                  <a:schemeClr val="accent2"/>
                </a:solidFill>
              </a:rPr>
              <a:t>дағдыландыру</a:t>
            </a:r>
            <a:endParaRPr lang="ru-RU" altLang="en-US" sz="1350" b="1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76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0"/>
            <a:ext cx="5143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099" name="Group 31"/>
          <p:cNvGrpSpPr>
            <a:grpSpLocks/>
          </p:cNvGrpSpPr>
          <p:nvPr/>
        </p:nvGrpSpPr>
        <p:grpSpPr bwMode="auto">
          <a:xfrm>
            <a:off x="3608785" y="351235"/>
            <a:ext cx="4958953" cy="5761434"/>
            <a:chOff x="94" y="255"/>
            <a:chExt cx="5553" cy="3629"/>
          </a:xfrm>
        </p:grpSpPr>
        <p:sp>
          <p:nvSpPr>
            <p:cNvPr id="4100" name="AutoShape 32"/>
            <p:cNvSpPr>
              <a:spLocks noChangeArrowheads="1"/>
            </p:cNvSpPr>
            <p:nvPr/>
          </p:nvSpPr>
          <p:spPr bwMode="auto">
            <a:xfrm>
              <a:off x="1338" y="2886"/>
              <a:ext cx="1361" cy="998"/>
            </a:xfrm>
            <a:prstGeom prst="flowChartAlternateProcess">
              <a:avLst/>
            </a:prstGeom>
            <a:gradFill rotWithShape="1">
              <a:gsLst>
                <a:gs pos="0">
                  <a:srgbClr val="EE0C9D"/>
                </a:gs>
                <a:gs pos="100000">
                  <a:srgbClr val="FFFF01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kk-KZ" altLang="en-US" sz="1350" b="1">
                  <a:solidFill>
                    <a:schemeClr val="accent2"/>
                  </a:solidFill>
                </a:rPr>
                <a:t>Математика пәніне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kk-KZ" altLang="en-US" sz="1350" b="1">
                  <a:solidFill>
                    <a:schemeClr val="accent2"/>
                  </a:solidFill>
                </a:rPr>
                <a:t>қызығушылығын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kk-KZ" altLang="en-US" sz="1350" b="1">
                  <a:solidFill>
                    <a:schemeClr val="accent2"/>
                  </a:solidFill>
                </a:rPr>
                <a:t> арттыру</a:t>
              </a:r>
              <a:endParaRPr lang="ru-RU" altLang="en-US" sz="1350" b="1">
                <a:solidFill>
                  <a:schemeClr val="accent2"/>
                </a:solidFill>
              </a:endParaRPr>
            </a:p>
          </p:txBody>
        </p:sp>
        <p:grpSp>
          <p:nvGrpSpPr>
            <p:cNvPr id="4101" name="Group 33"/>
            <p:cNvGrpSpPr>
              <a:grpSpLocks/>
            </p:cNvGrpSpPr>
            <p:nvPr/>
          </p:nvGrpSpPr>
          <p:grpSpPr bwMode="auto">
            <a:xfrm>
              <a:off x="94" y="255"/>
              <a:ext cx="5553" cy="3629"/>
              <a:chOff x="94" y="255"/>
              <a:chExt cx="5553" cy="3629"/>
            </a:xfrm>
          </p:grpSpPr>
          <p:sp>
            <p:nvSpPr>
              <p:cNvPr id="4102" name="AutoShape 34"/>
              <p:cNvSpPr>
                <a:spLocks noChangeArrowheads="1"/>
              </p:cNvSpPr>
              <p:nvPr/>
            </p:nvSpPr>
            <p:spPr bwMode="auto">
              <a:xfrm>
                <a:off x="94" y="1525"/>
                <a:ext cx="1497" cy="998"/>
              </a:xfrm>
              <a:prstGeom prst="flowChartAlternateProcess">
                <a:avLst/>
              </a:prstGeom>
              <a:gradFill rotWithShape="1">
                <a:gsLst>
                  <a:gs pos="0">
                    <a:srgbClr val="EE0C9D"/>
                  </a:gs>
                  <a:gs pos="100000">
                    <a:srgbClr val="FFFF0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1350" b="1">
                    <a:solidFill>
                      <a:schemeClr val="accent2"/>
                    </a:solidFill>
                  </a:rPr>
                  <a:t>Ойлау,зеректік </a:t>
                </a:r>
              </a:p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1350" b="1">
                    <a:solidFill>
                      <a:schemeClr val="accent2"/>
                    </a:solidFill>
                  </a:rPr>
                  <a:t>қасиеттерін  ашу </a:t>
                </a:r>
              </a:p>
            </p:txBody>
          </p:sp>
          <p:sp>
            <p:nvSpPr>
              <p:cNvPr id="4103" name="AutoShape 35"/>
              <p:cNvSpPr>
                <a:spLocks noChangeArrowheads="1"/>
              </p:cNvSpPr>
              <p:nvPr/>
            </p:nvSpPr>
            <p:spPr bwMode="auto">
              <a:xfrm>
                <a:off x="3061" y="2886"/>
                <a:ext cx="1361" cy="998"/>
              </a:xfrm>
              <a:prstGeom prst="flowChartAlternateProcess">
                <a:avLst/>
              </a:prstGeom>
              <a:gradFill rotWithShape="1">
                <a:gsLst>
                  <a:gs pos="0">
                    <a:srgbClr val="EE0C9D"/>
                  </a:gs>
                  <a:gs pos="100000">
                    <a:srgbClr val="FFFF0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1350" b="1">
                    <a:solidFill>
                      <a:schemeClr val="accent2"/>
                    </a:solidFill>
                  </a:rPr>
                  <a:t>Оқушының </a:t>
                </a:r>
              </a:p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1350" b="1">
                    <a:solidFill>
                      <a:schemeClr val="accent2"/>
                    </a:solidFill>
                  </a:rPr>
                  <a:t>нәтижелі</a:t>
                </a:r>
              </a:p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1350" b="1">
                    <a:solidFill>
                      <a:schemeClr val="accent2"/>
                    </a:solidFill>
                  </a:rPr>
                  <a:t> жұмыс істеуіне </a:t>
                </a:r>
              </a:p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1350" b="1">
                    <a:solidFill>
                      <a:schemeClr val="accent2"/>
                    </a:solidFill>
                  </a:rPr>
                  <a:t>мүдделі болу</a:t>
                </a:r>
                <a:endParaRPr lang="ru-RU" altLang="en-US" sz="1350" b="1">
                  <a:solidFill>
                    <a:schemeClr val="accent2"/>
                  </a:solidFill>
                </a:endParaRPr>
              </a:p>
            </p:txBody>
          </p:sp>
          <p:sp>
            <p:nvSpPr>
              <p:cNvPr id="4104" name="AutoShape 36"/>
              <p:cNvSpPr>
                <a:spLocks noChangeArrowheads="1"/>
              </p:cNvSpPr>
              <p:nvPr/>
            </p:nvSpPr>
            <p:spPr bwMode="auto">
              <a:xfrm>
                <a:off x="4286" y="1615"/>
                <a:ext cx="1361" cy="998"/>
              </a:xfrm>
              <a:prstGeom prst="flowChartAlternateProcess">
                <a:avLst/>
              </a:prstGeom>
              <a:gradFill rotWithShape="1">
                <a:gsLst>
                  <a:gs pos="0">
                    <a:srgbClr val="EE0C9D"/>
                  </a:gs>
                  <a:gs pos="100000">
                    <a:srgbClr val="FFFF0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ru-RU" altLang="en-US" sz="1350" b="1">
                    <a:solidFill>
                      <a:schemeClr val="accent2"/>
                    </a:solidFill>
                  </a:rPr>
                  <a:t>Математикалық </a:t>
                </a:r>
              </a:p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ru-RU" altLang="en-US" sz="1350" b="1">
                    <a:solidFill>
                      <a:schemeClr val="accent2"/>
                    </a:solidFill>
                  </a:rPr>
                  <a:t>сауаттылыққа </a:t>
                </a:r>
              </a:p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ru-RU" altLang="en-US" sz="1350" b="1">
                    <a:solidFill>
                      <a:schemeClr val="accent2"/>
                    </a:solidFill>
                  </a:rPr>
                  <a:t>тәрбиелеу</a:t>
                </a:r>
              </a:p>
            </p:txBody>
          </p:sp>
          <p:sp>
            <p:nvSpPr>
              <p:cNvPr id="4105" name="AutoShape 37"/>
              <p:cNvSpPr>
                <a:spLocks noChangeArrowheads="1"/>
              </p:cNvSpPr>
              <p:nvPr/>
            </p:nvSpPr>
            <p:spPr bwMode="auto">
              <a:xfrm>
                <a:off x="1247" y="255"/>
                <a:ext cx="1361" cy="998"/>
              </a:xfrm>
              <a:prstGeom prst="flowChartAlternateProcess">
                <a:avLst/>
              </a:prstGeom>
              <a:gradFill rotWithShape="1">
                <a:gsLst>
                  <a:gs pos="0">
                    <a:srgbClr val="EE0C9D"/>
                  </a:gs>
                  <a:gs pos="100000">
                    <a:srgbClr val="FFFF0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1350" b="1">
                    <a:solidFill>
                      <a:schemeClr val="accent2"/>
                    </a:solidFill>
                  </a:rPr>
                  <a:t>Оқушылардың </a:t>
                </a:r>
              </a:p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1350" b="1">
                    <a:solidFill>
                      <a:schemeClr val="accent2"/>
                    </a:solidFill>
                  </a:rPr>
                  <a:t>білімге </a:t>
                </a:r>
              </a:p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1350" b="1">
                    <a:solidFill>
                      <a:schemeClr val="accent2"/>
                    </a:solidFill>
                  </a:rPr>
                  <a:t>ынтасын арттыру</a:t>
                </a:r>
                <a:endParaRPr lang="ru-RU" altLang="en-US" sz="1350" b="1">
                  <a:solidFill>
                    <a:schemeClr val="accent2"/>
                  </a:solidFill>
                </a:endParaRPr>
              </a:p>
            </p:txBody>
          </p:sp>
          <p:sp>
            <p:nvSpPr>
              <p:cNvPr id="4106" name="AutoShape 38"/>
              <p:cNvSpPr>
                <a:spLocks noChangeArrowheads="1"/>
              </p:cNvSpPr>
              <p:nvPr/>
            </p:nvSpPr>
            <p:spPr bwMode="auto">
              <a:xfrm>
                <a:off x="3061" y="255"/>
                <a:ext cx="1361" cy="998"/>
              </a:xfrm>
              <a:prstGeom prst="flowChartAlternateProcess">
                <a:avLst/>
              </a:prstGeom>
              <a:gradFill rotWithShape="1">
                <a:gsLst>
                  <a:gs pos="0">
                    <a:srgbClr val="EE0C9D"/>
                  </a:gs>
                  <a:gs pos="100000">
                    <a:srgbClr val="FFFF0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1350" b="1">
                    <a:solidFill>
                      <a:schemeClr val="accent2"/>
                    </a:solidFill>
                  </a:rPr>
                  <a:t>Оқушының жеке</a:t>
                </a:r>
              </a:p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1350" b="1">
                    <a:solidFill>
                      <a:schemeClr val="accent2"/>
                    </a:solidFill>
                  </a:rPr>
                  <a:t> тұлға болып </a:t>
                </a:r>
              </a:p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1350" b="1">
                    <a:solidFill>
                      <a:schemeClr val="accent2"/>
                    </a:solidFill>
                  </a:rPr>
                  <a:t>қалыптасуына</a:t>
                </a:r>
              </a:p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1350" b="1">
                    <a:solidFill>
                      <a:schemeClr val="accent2"/>
                    </a:solidFill>
                  </a:rPr>
                  <a:t> көмектесу</a:t>
                </a:r>
                <a:r>
                  <a:rPr lang="kk-KZ" altLang="en-US" sz="1800" b="1">
                    <a:solidFill>
                      <a:schemeClr val="accent2"/>
                    </a:solidFill>
                  </a:rPr>
                  <a:t> </a:t>
                </a:r>
                <a:endParaRPr lang="ru-RU" altLang="en-US" sz="1800" b="1">
                  <a:solidFill>
                    <a:schemeClr val="accent2"/>
                  </a:solidFill>
                </a:endParaRPr>
              </a:p>
            </p:txBody>
          </p:sp>
          <p:sp>
            <p:nvSpPr>
              <p:cNvPr id="4107" name="AutoShape 39"/>
              <p:cNvSpPr>
                <a:spLocks noChangeArrowheads="1"/>
              </p:cNvSpPr>
              <p:nvPr/>
            </p:nvSpPr>
            <p:spPr bwMode="auto">
              <a:xfrm>
                <a:off x="1883" y="1570"/>
                <a:ext cx="2086" cy="1044"/>
              </a:xfrm>
              <a:prstGeom prst="octagon">
                <a:avLst>
                  <a:gd name="adj" fmla="val 29287"/>
                </a:avLst>
              </a:prstGeom>
              <a:gradFill rotWithShape="1">
                <a:gsLst>
                  <a:gs pos="0">
                    <a:srgbClr val="00FFFF"/>
                  </a:gs>
                  <a:gs pos="100000">
                    <a:srgbClr val="EE0C9D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kk-KZ" altLang="en-US" sz="2700"/>
                  <a:t>Міндетім</a:t>
                </a:r>
                <a:endParaRPr lang="ru-RU" altLang="en-US" sz="2700"/>
              </a:p>
            </p:txBody>
          </p:sp>
          <p:sp>
            <p:nvSpPr>
              <p:cNvPr id="4108" name="Line 40"/>
              <p:cNvSpPr>
                <a:spLocks noChangeShapeType="1"/>
              </p:cNvSpPr>
              <p:nvPr/>
            </p:nvSpPr>
            <p:spPr bwMode="auto">
              <a:xfrm flipH="1" flipV="1">
                <a:off x="2245" y="1253"/>
                <a:ext cx="227" cy="317"/>
              </a:xfrm>
              <a:prstGeom prst="line">
                <a:avLst/>
              </a:prstGeom>
              <a:noFill/>
              <a:ln w="57150">
                <a:solidFill>
                  <a:srgbClr val="EE0C9D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350"/>
              </a:p>
            </p:txBody>
          </p:sp>
          <p:sp>
            <p:nvSpPr>
              <p:cNvPr id="4109" name="Line 41"/>
              <p:cNvSpPr>
                <a:spLocks noChangeShapeType="1"/>
              </p:cNvSpPr>
              <p:nvPr/>
            </p:nvSpPr>
            <p:spPr bwMode="auto">
              <a:xfrm flipV="1">
                <a:off x="3424" y="1253"/>
                <a:ext cx="272" cy="317"/>
              </a:xfrm>
              <a:prstGeom prst="line">
                <a:avLst/>
              </a:prstGeom>
              <a:noFill/>
              <a:ln w="57150">
                <a:solidFill>
                  <a:srgbClr val="EE0C9D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350"/>
              </a:p>
            </p:txBody>
          </p:sp>
          <p:sp>
            <p:nvSpPr>
              <p:cNvPr id="4110" name="Line 42"/>
              <p:cNvSpPr>
                <a:spLocks noChangeShapeType="1"/>
              </p:cNvSpPr>
              <p:nvPr/>
            </p:nvSpPr>
            <p:spPr bwMode="auto">
              <a:xfrm>
                <a:off x="3969" y="2114"/>
                <a:ext cx="272" cy="1"/>
              </a:xfrm>
              <a:prstGeom prst="line">
                <a:avLst/>
              </a:prstGeom>
              <a:noFill/>
              <a:ln w="57150">
                <a:solidFill>
                  <a:srgbClr val="EE0C9D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350"/>
              </a:p>
            </p:txBody>
          </p:sp>
          <p:sp>
            <p:nvSpPr>
              <p:cNvPr id="4111" name="Line 43"/>
              <p:cNvSpPr>
                <a:spLocks noChangeShapeType="1"/>
              </p:cNvSpPr>
              <p:nvPr/>
            </p:nvSpPr>
            <p:spPr bwMode="auto">
              <a:xfrm>
                <a:off x="1610" y="2115"/>
                <a:ext cx="272" cy="1"/>
              </a:xfrm>
              <a:prstGeom prst="line">
                <a:avLst/>
              </a:prstGeom>
              <a:noFill/>
              <a:ln w="57150">
                <a:solidFill>
                  <a:srgbClr val="EE0C9D"/>
                </a:solidFill>
                <a:round/>
                <a:headEnd type="triangle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350"/>
              </a:p>
            </p:txBody>
          </p:sp>
          <p:sp>
            <p:nvSpPr>
              <p:cNvPr id="4112" name="Line 44"/>
              <p:cNvSpPr>
                <a:spLocks noChangeShapeType="1"/>
              </p:cNvSpPr>
              <p:nvPr/>
            </p:nvSpPr>
            <p:spPr bwMode="auto">
              <a:xfrm flipV="1">
                <a:off x="2245" y="2568"/>
                <a:ext cx="272" cy="317"/>
              </a:xfrm>
              <a:prstGeom prst="line">
                <a:avLst/>
              </a:prstGeom>
              <a:noFill/>
              <a:ln w="57150">
                <a:solidFill>
                  <a:srgbClr val="EE0C9D"/>
                </a:solidFill>
                <a:round/>
                <a:headEnd type="triangle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350"/>
              </a:p>
            </p:txBody>
          </p:sp>
          <p:sp>
            <p:nvSpPr>
              <p:cNvPr id="4113" name="Line 45"/>
              <p:cNvSpPr>
                <a:spLocks noChangeShapeType="1"/>
              </p:cNvSpPr>
              <p:nvPr/>
            </p:nvSpPr>
            <p:spPr bwMode="auto">
              <a:xfrm flipH="1" flipV="1">
                <a:off x="3379" y="2568"/>
                <a:ext cx="227" cy="317"/>
              </a:xfrm>
              <a:prstGeom prst="line">
                <a:avLst/>
              </a:prstGeom>
              <a:noFill/>
              <a:ln w="57150">
                <a:solidFill>
                  <a:srgbClr val="EE0C9D"/>
                </a:solidFill>
                <a:round/>
                <a:headEnd type="triangle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35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443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539</TotalTime>
  <Words>151</Words>
  <Application>Microsoft Office PowerPoint</Application>
  <PresentationFormat>Широкоэкранный</PresentationFormat>
  <Paragraphs>75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9" baseType="lpstr">
      <vt:lpstr>Arial</vt:lpstr>
      <vt:lpstr>Century Gothic</vt:lpstr>
      <vt:lpstr>Times New Roman</vt:lpstr>
      <vt:lpstr>Wingdings 3</vt:lpstr>
      <vt:lpstr>Сектор</vt:lpstr>
      <vt:lpstr>Презентация PowerPoint</vt:lpstr>
      <vt:lpstr>Презентация PowerPoint</vt:lpstr>
      <vt:lpstr> Математика пәнінің мұғалімі Нүсіпқан Қайсарбек портфолиосы</vt:lpstr>
      <vt:lpstr>Презентация PowerPoint</vt:lpstr>
      <vt:lpstr>Презентация PowerPoint</vt:lpstr>
      <vt:lpstr>Презентация PowerPoint</vt:lpstr>
      <vt:lpstr>«Ынталы орта мектебі мектеп жасына дейінгі шағын орталығы бар»коммуналдық мемлекеттік мекемесі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Халықаралық бейбітшілік әлемі өнер фестивальі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кайсар</dc:creator>
  <cp:lastModifiedBy>кайсар</cp:lastModifiedBy>
  <cp:revision>45</cp:revision>
  <dcterms:created xsi:type="dcterms:W3CDTF">2018-04-01T05:19:23Z</dcterms:created>
  <dcterms:modified xsi:type="dcterms:W3CDTF">2019-01-29T14:39:36Z</dcterms:modified>
</cp:coreProperties>
</file>