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259" r:id="rId2"/>
    <p:sldId id="260"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80" r:id="rId21"/>
    <p:sldId id="281" r:id="rId22"/>
    <p:sldId id="282" r:id="rId23"/>
    <p:sldId id="283" r:id="rId24"/>
    <p:sldId id="284" r:id="rId25"/>
    <p:sldId id="285" r:id="rId26"/>
    <p:sldId id="286" r:id="rId27"/>
    <p:sldId id="287" r:id="rId28"/>
    <p:sldId id="288" r:id="rId29"/>
    <p:sldId id="289" r:id="rId30"/>
    <p:sldId id="292" r:id="rId31"/>
    <p:sldId id="293" r:id="rId32"/>
    <p:sldId id="294" r:id="rId33"/>
    <p:sldId id="296" r:id="rId34"/>
    <p:sldId id="298" r:id="rId35"/>
    <p:sldId id="310" r:id="rId36"/>
    <p:sldId id="313" r:id="rId37"/>
    <p:sldId id="317" r:id="rId38"/>
    <p:sldId id="319" r:id="rId39"/>
    <p:sldId id="325" r:id="rId40"/>
    <p:sldId id="349" r:id="rId41"/>
    <p:sldId id="351" r:id="rId42"/>
    <p:sldId id="356" r:id="rId43"/>
    <p:sldId id="357" r:id="rId44"/>
    <p:sldId id="358" r:id="rId45"/>
    <p:sldId id="359" r:id="rId46"/>
    <p:sldId id="360" r:id="rId47"/>
    <p:sldId id="361" r:id="rId48"/>
    <p:sldId id="362" r:id="rId49"/>
    <p:sldId id="363" r:id="rId50"/>
    <p:sldId id="364" r:id="rId51"/>
    <p:sldId id="365" r:id="rId52"/>
    <p:sldId id="366" r:id="rId53"/>
    <p:sldId id="370" r:id="rId54"/>
    <p:sldId id="371" r:id="rId55"/>
    <p:sldId id="372" r:id="rId56"/>
    <p:sldId id="373" r:id="rId57"/>
    <p:sldId id="375" r:id="rId58"/>
    <p:sldId id="376" r:id="rId59"/>
    <p:sldId id="380" r:id="rId60"/>
    <p:sldId id="381" r:id="rId61"/>
    <p:sldId id="382" r:id="rId62"/>
    <p:sldId id="383" r:id="rId63"/>
    <p:sldId id="392" r:id="rId64"/>
    <p:sldId id="393" r:id="rId65"/>
    <p:sldId id="394" r:id="rId6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182" autoAdjust="0"/>
  </p:normalViewPr>
  <p:slideViewPr>
    <p:cSldViewPr>
      <p:cViewPr varScale="1">
        <p:scale>
          <a:sx n="63" d="100"/>
          <a:sy n="63" d="100"/>
        </p:scale>
        <p:origin x="-72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F6F711-286D-40F3-9099-6E1EA483B8D1}" type="datetimeFigureOut">
              <a:rPr lang="ru-RU" smtClean="0"/>
              <a:pPr/>
              <a:t>29.05.2020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20E1A1-C344-46AF-A417-C25899706B4C}" type="slidenum">
              <a:rPr lang="ru-RU" smtClean="0"/>
              <a:pPr/>
              <a:t>‹#›</a:t>
            </a:fld>
            <a:endParaRPr lang="ru-RU"/>
          </a:p>
        </p:txBody>
      </p:sp>
    </p:spTree>
    <p:extLst>
      <p:ext uri="{BB962C8B-B14F-4D97-AF65-F5344CB8AC3E}">
        <p14:creationId xmlns:p14="http://schemas.microsoft.com/office/powerpoint/2010/main" val="114342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Образ слайда 1"/>
          <p:cNvSpPr>
            <a:spLocks noGrp="1" noRot="1" noChangeAspect="1"/>
          </p:cNvSpPr>
          <p:nvPr>
            <p:ph type="sldImg"/>
          </p:nvPr>
        </p:nvSpPr>
        <p:spPr bwMode="auto">
          <a:noFill/>
          <a:ln>
            <a:solidFill>
              <a:srgbClr val="000000"/>
            </a:solidFill>
            <a:miter lim="800000"/>
            <a:headEnd/>
            <a:tailEnd/>
          </a:ln>
        </p:spPr>
      </p:sp>
      <p:sp>
        <p:nvSpPr>
          <p:cNvPr id="19458"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6387"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6A4ADAA-6167-4AE6-9DF7-615DB70A8B22}" type="slidenum">
              <a:rPr lang="ru-RU">
                <a:cs typeface="Arial" charset="0"/>
              </a:rPr>
              <a:pPr fontAlgn="base">
                <a:spcBef>
                  <a:spcPct val="0"/>
                </a:spcBef>
                <a:spcAft>
                  <a:spcPct val="0"/>
                </a:spcAft>
                <a:defRPr/>
              </a:pPr>
              <a:t>3</a:t>
            </a:fld>
            <a:endParaRPr lang="ru-RU">
              <a:cs typeface="Arial" charset="0"/>
            </a:endParaRPr>
          </a:p>
        </p:txBody>
      </p:sp>
    </p:spTree>
    <p:extLst>
      <p:ext uri="{BB962C8B-B14F-4D97-AF65-F5344CB8AC3E}">
        <p14:creationId xmlns:p14="http://schemas.microsoft.com/office/powerpoint/2010/main" val="1242186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820E1A1-C344-46AF-A417-C25899706B4C}" type="slidenum">
              <a:rPr lang="ru-RU" smtClean="0"/>
              <a:pPr/>
              <a:t>64</a:t>
            </a:fld>
            <a:endParaRPr lang="ru-RU"/>
          </a:p>
        </p:txBody>
      </p:sp>
    </p:spTree>
    <p:extLst>
      <p:ext uri="{BB962C8B-B14F-4D97-AF65-F5344CB8AC3E}">
        <p14:creationId xmlns:p14="http://schemas.microsoft.com/office/powerpoint/2010/main" val="3902928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9"/>
            <a:ext cx="8229600" cy="5851525"/>
          </a:xfrm>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3" name="Дата 3"/>
          <p:cNvSpPr>
            <a:spLocks noGrp="1"/>
          </p:cNvSpPr>
          <p:nvPr>
            <p:ph type="dt" sz="half" idx="10"/>
          </p:nvPr>
        </p:nvSpPr>
        <p:spPr/>
        <p:txBody>
          <a:bodyPr/>
          <a:lstStyle>
            <a:lvl1pPr>
              <a:defRPr/>
            </a:lvl1pPr>
          </a:lstStyle>
          <a:p>
            <a:pPr>
              <a:defRPr/>
            </a:pPr>
            <a:fld id="{F6C5E84C-5C12-4470-89B4-DFDF6FA2BA73}" type="datetime1">
              <a:rPr lang="ru-RU"/>
              <a:pPr>
                <a:defRPr/>
              </a:pPr>
              <a:t>29.05.2020</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43919D0D-0F76-42DF-BE10-EB426D856009}" type="slidenum">
              <a:rPr lang="ru-RU"/>
              <a:pPr>
                <a:defRPr/>
              </a:pPr>
              <a:t>‹#›</a:t>
            </a:fld>
            <a:endParaRPr lang="ru-RU"/>
          </a:p>
        </p:txBody>
      </p:sp>
    </p:spTree>
    <p:extLst>
      <p:ext uri="{BB962C8B-B14F-4D97-AF65-F5344CB8AC3E}">
        <p14:creationId xmlns:p14="http://schemas.microsoft.com/office/powerpoint/2010/main" val="3268924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21.e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image" Target="../media/image21.e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oleObject" Target="../embeddings/oleObject4.bin"/><Relationship Id="rId4" Type="http://schemas.openxmlformats.org/officeDocument/2006/relationships/image" Target="../media/image21.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21.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ChangeArrowheads="1"/>
          </p:cNvSpPr>
          <p:nvPr/>
        </p:nvSpPr>
        <p:spPr bwMode="auto">
          <a:xfrm>
            <a:off x="2179028" y="1036027"/>
            <a:ext cx="6712926" cy="2422138"/>
          </a:xfrm>
          <a:prstGeom prst="rect">
            <a:avLst/>
          </a:prstGeom>
          <a:noFill/>
          <a:ln w="9525">
            <a:noFill/>
            <a:miter lim="800000"/>
            <a:headEnd/>
            <a:tailEnd/>
          </a:ln>
        </p:spPr>
        <p:txBody>
          <a:bodyPr>
            <a:spAutoFit/>
          </a:bodyPr>
          <a:lstStyle/>
          <a:p>
            <a:r>
              <a:rPr lang="kk-KZ" sz="1846" b="1" dirty="0">
                <a:solidFill>
                  <a:srgbClr val="002060"/>
                </a:solidFill>
                <a:latin typeface="Arial" charset="0"/>
              </a:rPr>
              <a:t> </a:t>
            </a:r>
            <a:r>
              <a:rPr lang="kk-KZ" sz="1477" b="1" u="sng" dirty="0">
                <a:solidFill>
                  <a:srgbClr val="002060"/>
                </a:solidFill>
                <a:latin typeface="Calibri" pitchFamily="34" charset="0"/>
              </a:rPr>
              <a:t>1. Тегі, аты, әкесінің аты:</a:t>
            </a:r>
            <a:r>
              <a:rPr lang="kk-KZ" sz="1477" b="1" dirty="0">
                <a:solidFill>
                  <a:srgbClr val="002060"/>
                </a:solidFill>
                <a:latin typeface="Arial" charset="0"/>
              </a:rPr>
              <a:t>  </a:t>
            </a:r>
            <a:r>
              <a:rPr lang="kk-KZ" sz="1477" i="1" dirty="0">
                <a:solidFill>
                  <a:srgbClr val="002060"/>
                </a:solidFill>
              </a:rPr>
              <a:t>Кыдырманова Молдир Курманшайховна</a:t>
            </a:r>
          </a:p>
          <a:p>
            <a:endParaRPr lang="kk-KZ" sz="1477" i="1" dirty="0">
              <a:solidFill>
                <a:srgbClr val="002060"/>
              </a:solidFill>
            </a:endParaRPr>
          </a:p>
          <a:p>
            <a:r>
              <a:rPr lang="kk-KZ" sz="1477" dirty="0">
                <a:solidFill>
                  <a:srgbClr val="002060"/>
                </a:solidFill>
                <a:latin typeface="Calibri" pitchFamily="34" charset="0"/>
              </a:rPr>
              <a:t> </a:t>
            </a:r>
            <a:r>
              <a:rPr lang="kk-KZ" sz="1477" b="1" u="sng" dirty="0">
                <a:solidFill>
                  <a:srgbClr val="002060"/>
                </a:solidFill>
                <a:latin typeface="Calibri" pitchFamily="34" charset="0"/>
              </a:rPr>
              <a:t>2. Туған жылы, айы, күні:</a:t>
            </a:r>
            <a:r>
              <a:rPr lang="kk-KZ" sz="1477" i="1" dirty="0">
                <a:solidFill>
                  <a:srgbClr val="002060"/>
                </a:solidFill>
              </a:rPr>
              <a:t>  </a:t>
            </a:r>
            <a:r>
              <a:rPr lang="kk-KZ" sz="1477" i="1" dirty="0">
                <a:solidFill>
                  <a:srgbClr val="002060"/>
                </a:solidFill>
                <a:latin typeface="Arial" charset="0"/>
              </a:rPr>
              <a:t>14.07.1983</a:t>
            </a:r>
            <a:r>
              <a:rPr lang="kk-KZ" sz="1477" i="1" dirty="0">
                <a:solidFill>
                  <a:srgbClr val="002060"/>
                </a:solidFill>
              </a:rPr>
              <a:t> жыл</a:t>
            </a:r>
          </a:p>
          <a:p>
            <a:endParaRPr lang="kk-KZ" sz="1477" i="1" dirty="0">
              <a:solidFill>
                <a:srgbClr val="002060"/>
              </a:solidFill>
            </a:endParaRPr>
          </a:p>
          <a:p>
            <a:r>
              <a:rPr lang="kk-KZ" sz="1477" b="1" u="sng" dirty="0">
                <a:solidFill>
                  <a:srgbClr val="002060"/>
                </a:solidFill>
                <a:latin typeface="Calibri" pitchFamily="34" charset="0"/>
              </a:rPr>
              <a:t> 3. Санаты:</a:t>
            </a:r>
            <a:r>
              <a:rPr lang="kk-KZ" sz="1477" b="1" dirty="0">
                <a:solidFill>
                  <a:srgbClr val="002060"/>
                </a:solidFill>
                <a:latin typeface="Calibri" pitchFamily="34" charset="0"/>
              </a:rPr>
              <a:t>  </a:t>
            </a:r>
            <a:r>
              <a:rPr lang="kk-KZ" sz="1477" i="1" dirty="0">
                <a:solidFill>
                  <a:srgbClr val="002060"/>
                </a:solidFill>
              </a:rPr>
              <a:t>бірінші</a:t>
            </a:r>
          </a:p>
          <a:p>
            <a:endParaRPr lang="kk-KZ" sz="1477" i="1" dirty="0">
              <a:solidFill>
                <a:srgbClr val="002060"/>
              </a:solidFill>
            </a:endParaRPr>
          </a:p>
          <a:p>
            <a:r>
              <a:rPr lang="kk-KZ" sz="1477" b="1" dirty="0">
                <a:solidFill>
                  <a:srgbClr val="002060"/>
                </a:solidFill>
                <a:latin typeface="Calibri" pitchFamily="34" charset="0"/>
              </a:rPr>
              <a:t> </a:t>
            </a:r>
            <a:r>
              <a:rPr lang="kk-KZ" sz="1477" b="1" u="sng" dirty="0">
                <a:solidFill>
                  <a:srgbClr val="002060"/>
                </a:solidFill>
                <a:latin typeface="Calibri" pitchFamily="34" charset="0"/>
              </a:rPr>
              <a:t>4. Жұмыс орны, қызметі:</a:t>
            </a:r>
            <a:r>
              <a:rPr lang="kk-KZ" sz="1477" b="1" dirty="0">
                <a:solidFill>
                  <a:srgbClr val="002060"/>
                </a:solidFill>
                <a:latin typeface="Calibri" pitchFamily="34" charset="0"/>
              </a:rPr>
              <a:t> </a:t>
            </a:r>
            <a:r>
              <a:rPr lang="kk-KZ" sz="1477" i="1" dirty="0">
                <a:solidFill>
                  <a:srgbClr val="002060"/>
                </a:solidFill>
              </a:rPr>
              <a:t>“Жамбыл Жабаев атындағы жалпы білім беретін орта мектеп” КММ, бастауыш сынып мұғалімі</a:t>
            </a:r>
          </a:p>
          <a:p>
            <a:r>
              <a:rPr lang="kk-KZ" sz="1477" b="1" dirty="0">
                <a:solidFill>
                  <a:srgbClr val="002060"/>
                </a:solidFill>
                <a:latin typeface="Arial" charset="0"/>
              </a:rPr>
              <a:t>                                             </a:t>
            </a:r>
          </a:p>
          <a:p>
            <a:r>
              <a:rPr lang="kk-KZ" sz="1477" b="1" u="sng" dirty="0">
                <a:solidFill>
                  <a:srgbClr val="002060"/>
                </a:solidFill>
                <a:latin typeface="Arial" charset="0"/>
              </a:rPr>
              <a:t>5. Білімі:</a:t>
            </a:r>
            <a:r>
              <a:rPr lang="kk-KZ" sz="1477" b="1" dirty="0">
                <a:solidFill>
                  <a:srgbClr val="002060"/>
                </a:solidFill>
                <a:latin typeface="Arial" charset="0"/>
              </a:rPr>
              <a:t>  </a:t>
            </a:r>
            <a:r>
              <a:rPr lang="kk-KZ" sz="1477" i="1" dirty="0">
                <a:solidFill>
                  <a:srgbClr val="002060"/>
                </a:solidFill>
              </a:rPr>
              <a:t>жоғары</a:t>
            </a:r>
            <a:endParaRPr lang="kk-KZ" sz="1477" b="1" dirty="0">
              <a:solidFill>
                <a:srgbClr val="002060"/>
              </a:solidFill>
            </a:endParaRPr>
          </a:p>
        </p:txBody>
      </p:sp>
      <p:pic>
        <p:nvPicPr>
          <p:cNvPr id="2" name="Picture 3"/>
          <p:cNvPicPr>
            <a:picLocks noChangeAspect="1" noChangeArrowheads="1"/>
          </p:cNvPicPr>
          <p:nvPr/>
        </p:nvPicPr>
        <p:blipFill>
          <a:blip r:embed="rId2" cstate="print"/>
          <a:srcRect l="12292" t="24195" r="59702" b="19294"/>
          <a:stretch>
            <a:fillRect/>
          </a:stretch>
        </p:blipFill>
        <p:spPr bwMode="auto">
          <a:xfrm>
            <a:off x="254991" y="1109277"/>
            <a:ext cx="1912340" cy="2769597"/>
          </a:xfrm>
          <a:prstGeom prst="rect">
            <a:avLst/>
          </a:prstGeom>
          <a:ln>
            <a:noFill/>
          </a:ln>
          <a:effectLst>
            <a:softEdge rad="112500"/>
          </a:effectLst>
        </p:spPr>
      </p:pic>
    </p:spTree>
    <p:extLst>
      <p:ext uri="{BB962C8B-B14F-4D97-AF65-F5344CB8AC3E}">
        <p14:creationId xmlns:p14="http://schemas.microsoft.com/office/powerpoint/2010/main" val="3119857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3"/>
          <p:cNvPicPr>
            <a:picLocks noChangeAspect="1" noChangeArrowheads="1"/>
          </p:cNvPicPr>
          <p:nvPr/>
        </p:nvPicPr>
        <p:blipFill>
          <a:blip r:embed="rId2" cstate="print"/>
          <a:srcRect l="12292" t="4143" r="9778" b="8356"/>
          <a:stretch>
            <a:fillRect/>
          </a:stretch>
        </p:blipFill>
        <p:spPr bwMode="auto">
          <a:xfrm>
            <a:off x="783981" y="770792"/>
            <a:ext cx="3626826" cy="3165231"/>
          </a:xfrm>
          <a:prstGeom prst="rect">
            <a:avLst/>
          </a:prstGeom>
          <a:noFill/>
          <a:ln w="9525">
            <a:noFill/>
            <a:miter lim="800000"/>
            <a:headEnd/>
            <a:tailEnd/>
          </a:ln>
        </p:spPr>
      </p:pic>
      <p:pic>
        <p:nvPicPr>
          <p:cNvPr id="17410" name="Picture 2"/>
          <p:cNvPicPr>
            <a:picLocks noChangeAspect="1" noChangeArrowheads="1"/>
          </p:cNvPicPr>
          <p:nvPr/>
        </p:nvPicPr>
        <p:blipFill>
          <a:blip r:embed="rId3" cstate="print"/>
          <a:srcRect l="11133" t="7291" r="9766" b="7291"/>
          <a:stretch>
            <a:fillRect/>
          </a:stretch>
        </p:blipFill>
        <p:spPr bwMode="auto">
          <a:xfrm>
            <a:off x="5037993" y="2631831"/>
            <a:ext cx="3626827" cy="3165231"/>
          </a:xfrm>
          <a:prstGeom prst="rect">
            <a:avLst/>
          </a:prstGeom>
          <a:noFill/>
          <a:ln w="9525">
            <a:noFill/>
            <a:miter lim="800000"/>
            <a:headEnd/>
            <a:tailEnd/>
          </a:ln>
        </p:spPr>
      </p:pic>
    </p:spTree>
    <p:extLst>
      <p:ext uri="{BB962C8B-B14F-4D97-AF65-F5344CB8AC3E}">
        <p14:creationId xmlns:p14="http://schemas.microsoft.com/office/powerpoint/2010/main" val="2169543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Прямоугольник 2"/>
          <p:cNvSpPr>
            <a:spLocks noChangeArrowheads="1"/>
          </p:cNvSpPr>
          <p:nvPr/>
        </p:nvSpPr>
        <p:spPr bwMode="auto">
          <a:xfrm>
            <a:off x="184638" y="4558813"/>
            <a:ext cx="8780585" cy="632161"/>
          </a:xfrm>
          <a:prstGeom prst="rect">
            <a:avLst/>
          </a:prstGeom>
          <a:noFill/>
          <a:ln w="9525">
            <a:noFill/>
            <a:miter lim="800000"/>
            <a:headEnd/>
            <a:tailEnd/>
          </a:ln>
        </p:spPr>
        <p:txBody>
          <a:bodyPr>
            <a:spAutoFit/>
          </a:bodyPr>
          <a:lstStyle/>
          <a:p>
            <a:pPr algn="just"/>
            <a:r>
              <a:rPr lang="kk-KZ" sz="1846" b="1" i="1">
                <a:solidFill>
                  <a:srgbClr val="002060"/>
                </a:solidFill>
                <a:latin typeface="Academy.kz"/>
              </a:rPr>
              <a:t> </a:t>
            </a:r>
            <a:endParaRPr lang="ru-RU" sz="1846" b="1" i="1">
              <a:solidFill>
                <a:srgbClr val="002060"/>
              </a:solidFill>
              <a:latin typeface="Academy.kz"/>
            </a:endParaRPr>
          </a:p>
          <a:p>
            <a:pPr algn="just"/>
            <a:endParaRPr lang="ru-RU" sz="1662" b="1" i="1">
              <a:solidFill>
                <a:srgbClr val="002060"/>
              </a:solidFill>
              <a:latin typeface="Academy.kz"/>
            </a:endParaRPr>
          </a:p>
        </p:txBody>
      </p:sp>
      <p:graphicFrame>
        <p:nvGraphicFramePr>
          <p:cNvPr id="18453" name="Group 21"/>
          <p:cNvGraphicFramePr>
            <a:graphicFrameLocks noGrp="1"/>
          </p:cNvGraphicFramePr>
          <p:nvPr/>
        </p:nvGraphicFramePr>
        <p:xfrm>
          <a:off x="583224" y="1368669"/>
          <a:ext cx="8109438" cy="1688123"/>
        </p:xfrm>
        <a:graphic>
          <a:graphicData uri="http://schemas.openxmlformats.org/drawingml/2006/table">
            <a:tbl>
              <a:tblPr/>
              <a:tblGrid>
                <a:gridCol w="1691054">
                  <a:extLst>
                    <a:ext uri="{9D8B030D-6E8A-4147-A177-3AD203B41FA5}">
                      <a16:colId xmlns:a16="http://schemas.microsoft.com/office/drawing/2014/main" xmlns="" val="20000"/>
                    </a:ext>
                  </a:extLst>
                </a:gridCol>
                <a:gridCol w="2256692">
                  <a:extLst>
                    <a:ext uri="{9D8B030D-6E8A-4147-A177-3AD203B41FA5}">
                      <a16:colId xmlns:a16="http://schemas.microsoft.com/office/drawing/2014/main" xmlns="" val="20001"/>
                    </a:ext>
                  </a:extLst>
                </a:gridCol>
                <a:gridCol w="1803889">
                  <a:extLst>
                    <a:ext uri="{9D8B030D-6E8A-4147-A177-3AD203B41FA5}">
                      <a16:colId xmlns:a16="http://schemas.microsoft.com/office/drawing/2014/main" xmlns="" val="20002"/>
                    </a:ext>
                  </a:extLst>
                </a:gridCol>
                <a:gridCol w="2357803">
                  <a:extLst>
                    <a:ext uri="{9D8B030D-6E8A-4147-A177-3AD203B41FA5}">
                      <a16:colId xmlns:a16="http://schemas.microsoft.com/office/drawing/2014/main" xmlns="" val="20003"/>
                    </a:ext>
                  </a:extLst>
                </a:gridCol>
              </a:tblGrid>
              <a:tr h="75965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Білімі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Оқу бітірген жылы</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Мамандығы</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Диплом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92846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smtClean="0">
                          <a:ln>
                            <a:noFill/>
                          </a:ln>
                          <a:solidFill>
                            <a:srgbClr val="002060"/>
                          </a:solidFill>
                          <a:effectLst/>
                          <a:latin typeface="Arial" charset="0"/>
                          <a:ea typeface="Calibri" pitchFamily="34" charset="0"/>
                          <a:cs typeface="Times New Roman" pitchFamily="18" charset="0"/>
                        </a:rPr>
                        <a:t>Жоғары</a:t>
                      </a:r>
                      <a:endParaRPr kumimoji="0" lang="ru-RU" sz="1800" b="0" i="1" u="none" strike="noStrike" cap="none" normalizeH="0" baseline="0" smtClean="0">
                        <a:ln>
                          <a:noFill/>
                        </a:ln>
                        <a:solidFill>
                          <a:srgbClr val="002060"/>
                        </a:solidFill>
                        <a:effectLst/>
                        <a:latin typeface="Arial"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smtClean="0">
                          <a:ln>
                            <a:noFill/>
                          </a:ln>
                          <a:solidFill>
                            <a:srgbClr val="002060"/>
                          </a:solidFill>
                          <a:effectLst/>
                          <a:latin typeface="Calibri" pitchFamily="34" charset="0"/>
                          <a:ea typeface="Calibri" pitchFamily="34" charset="0"/>
                          <a:cs typeface="Times New Roman" pitchFamily="18" charset="0"/>
                        </a:rPr>
                        <a:t>02.07.2007 </a:t>
                      </a:r>
                      <a:r>
                        <a:rPr kumimoji="0" lang="kk-KZ" sz="1800" b="0" i="1" u="none" strike="noStrike" cap="none" normalizeH="0" baseline="0" smtClean="0">
                          <a:ln>
                            <a:noFill/>
                          </a:ln>
                          <a:solidFill>
                            <a:srgbClr val="002060"/>
                          </a:solidFill>
                          <a:effectLst/>
                          <a:latin typeface="Arial" charset="0"/>
                          <a:ea typeface="Calibri" pitchFamily="34" charset="0"/>
                          <a:cs typeface="Times New Roman" pitchFamily="18" charset="0"/>
                        </a:rPr>
                        <a:t>жыл</a:t>
                      </a:r>
                      <a:endParaRPr kumimoji="0" lang="ru-RU" sz="1800" b="0" i="1" u="none" strike="noStrike" cap="none" normalizeH="0" baseline="0" smtClean="0">
                        <a:ln>
                          <a:noFill/>
                        </a:ln>
                        <a:solidFill>
                          <a:srgbClr val="002060"/>
                        </a:solidFill>
                        <a:effectLst/>
                        <a:latin typeface="Arial"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smtClean="0">
                          <a:ln>
                            <a:noFill/>
                          </a:ln>
                          <a:solidFill>
                            <a:srgbClr val="002060"/>
                          </a:solidFill>
                          <a:effectLst/>
                          <a:latin typeface="Calibri" pitchFamily="34" charset="0"/>
                          <a:cs typeface="Times New Roman" pitchFamily="18" charset="0"/>
                        </a:rPr>
                        <a:t>Бастауыш сыныптың мұғалімі</a:t>
                      </a:r>
                      <a:r>
                        <a:rPr kumimoji="0" lang="kk-KZ" sz="1800" b="0" i="1" u="none" strike="noStrike" cap="none" normalizeH="0" baseline="0" smtClean="0">
                          <a:ln>
                            <a:noFill/>
                          </a:ln>
                          <a:solidFill>
                            <a:srgbClr val="002060"/>
                          </a:solidFill>
                          <a:effectLst/>
                          <a:latin typeface="Arial" charset="0"/>
                          <a:cs typeface="Times New Roman" pitchFamily="18" charset="0"/>
                        </a:rPr>
                        <a:t>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smtClean="0">
                          <a:ln>
                            <a:noFill/>
                          </a:ln>
                          <a:solidFill>
                            <a:srgbClr val="002060"/>
                          </a:solidFill>
                          <a:effectLst/>
                          <a:latin typeface="Arial" charset="0"/>
                          <a:ea typeface="Calibri" pitchFamily="34" charset="0"/>
                          <a:cs typeface="Times New Roman" pitchFamily="18" charset="0"/>
                        </a:rPr>
                        <a:t>АЖБ № 0070866</a:t>
                      </a:r>
                      <a:endParaRPr kumimoji="0" lang="ru-RU" sz="1800" b="0" i="1" u="none" strike="noStrike" cap="none" normalizeH="0" baseline="0" smtClean="0">
                        <a:ln>
                          <a:noFill/>
                        </a:ln>
                        <a:solidFill>
                          <a:srgbClr val="002060"/>
                        </a:solidFill>
                        <a:effectLst/>
                        <a:latin typeface="Arial"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
        <p:nvSpPr>
          <p:cNvPr id="18451" name="Rectangle 104"/>
          <p:cNvSpPr>
            <a:spLocks noChangeArrowheads="1"/>
          </p:cNvSpPr>
          <p:nvPr/>
        </p:nvSpPr>
        <p:spPr bwMode="auto">
          <a:xfrm>
            <a:off x="517282" y="902677"/>
            <a:ext cx="1015021" cy="433196"/>
          </a:xfrm>
          <a:prstGeom prst="rect">
            <a:avLst/>
          </a:prstGeom>
          <a:noFill/>
          <a:ln w="9525">
            <a:noFill/>
            <a:miter lim="800000"/>
            <a:headEnd/>
            <a:tailEnd/>
          </a:ln>
        </p:spPr>
        <p:txBody>
          <a:bodyPr wrap="none">
            <a:spAutoFit/>
          </a:bodyPr>
          <a:lstStyle/>
          <a:p>
            <a:r>
              <a:rPr lang="kk-KZ" sz="2215" b="1">
                <a:solidFill>
                  <a:srgbClr val="002060"/>
                </a:solidFill>
                <a:latin typeface="Arial" charset="0"/>
              </a:rPr>
              <a:t>Білімі</a:t>
            </a:r>
            <a:endParaRPr lang="ru-RU" sz="2215" b="1">
              <a:solidFill>
                <a:srgbClr val="002060"/>
              </a:solidFill>
              <a:latin typeface="Arial" charset="0"/>
            </a:endParaRPr>
          </a:p>
        </p:txBody>
      </p:sp>
    </p:spTree>
    <p:extLst>
      <p:ext uri="{BB962C8B-B14F-4D97-AF65-F5344CB8AC3E}">
        <p14:creationId xmlns:p14="http://schemas.microsoft.com/office/powerpoint/2010/main" val="184127255"/>
      </p:ext>
    </p:extLst>
  </p:cSld>
  <p:clrMapOvr>
    <a:masterClrMapping/>
  </p:clrMapOvr>
  <p:transition spd="med" advTm="3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p:cNvPicPr>
            <a:picLocks noChangeAspect="1" noChangeArrowheads="1"/>
          </p:cNvPicPr>
          <p:nvPr/>
        </p:nvPicPr>
        <p:blipFill>
          <a:blip r:embed="rId2" cstate="print"/>
          <a:srcRect l="1816" t="2670" b="46581"/>
          <a:stretch>
            <a:fillRect/>
          </a:stretch>
        </p:blipFill>
        <p:spPr bwMode="auto">
          <a:xfrm>
            <a:off x="231531" y="637443"/>
            <a:ext cx="8261838" cy="5473211"/>
          </a:xfrm>
          <a:prstGeom prst="rect">
            <a:avLst/>
          </a:prstGeom>
          <a:noFill/>
          <a:ln w="9525">
            <a:noFill/>
            <a:miter lim="800000"/>
            <a:headEnd/>
            <a:tailEnd/>
          </a:ln>
        </p:spPr>
      </p:pic>
    </p:spTree>
    <p:extLst>
      <p:ext uri="{BB962C8B-B14F-4D97-AF65-F5344CB8AC3E}">
        <p14:creationId xmlns:p14="http://schemas.microsoft.com/office/powerpoint/2010/main" val="5160334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9"/>
          <p:cNvSpPr>
            <a:spLocks noChangeArrowheads="1"/>
          </p:cNvSpPr>
          <p:nvPr/>
        </p:nvSpPr>
        <p:spPr bwMode="auto">
          <a:xfrm>
            <a:off x="383931" y="923472"/>
            <a:ext cx="1712328" cy="433196"/>
          </a:xfrm>
          <a:prstGeom prst="rect">
            <a:avLst/>
          </a:prstGeom>
          <a:noFill/>
          <a:ln w="9525">
            <a:noFill/>
            <a:miter lim="800000"/>
            <a:headEnd/>
            <a:tailEnd/>
          </a:ln>
        </p:spPr>
        <p:txBody>
          <a:bodyPr wrap="none" anchor="ctr">
            <a:spAutoFit/>
          </a:bodyPr>
          <a:lstStyle/>
          <a:p>
            <a:r>
              <a:rPr lang="kk-KZ" sz="2215" b="1" i="1">
                <a:solidFill>
                  <a:srgbClr val="002060"/>
                </a:solidFill>
                <a:latin typeface="Calibri" pitchFamily="34" charset="0"/>
              </a:rPr>
              <a:t> Еңбек өтілі</a:t>
            </a:r>
          </a:p>
        </p:txBody>
      </p:sp>
      <p:graphicFrame>
        <p:nvGraphicFramePr>
          <p:cNvPr id="22572" name="Group 44"/>
          <p:cNvGraphicFramePr>
            <a:graphicFrameLocks noGrp="1"/>
          </p:cNvGraphicFramePr>
          <p:nvPr>
            <p:extLst/>
          </p:nvPr>
        </p:nvGraphicFramePr>
        <p:xfrm>
          <a:off x="650631" y="1368670"/>
          <a:ext cx="7510096" cy="1956289"/>
        </p:xfrm>
        <a:graphic>
          <a:graphicData uri="http://schemas.openxmlformats.org/drawingml/2006/table">
            <a:tbl>
              <a:tblPr/>
              <a:tblGrid>
                <a:gridCol w="1551843">
                  <a:extLst>
                    <a:ext uri="{9D8B030D-6E8A-4147-A177-3AD203B41FA5}">
                      <a16:colId xmlns:a16="http://schemas.microsoft.com/office/drawing/2014/main" xmlns="" val="20000"/>
                    </a:ext>
                  </a:extLst>
                </a:gridCol>
                <a:gridCol w="2127738">
                  <a:extLst>
                    <a:ext uri="{9D8B030D-6E8A-4147-A177-3AD203B41FA5}">
                      <a16:colId xmlns:a16="http://schemas.microsoft.com/office/drawing/2014/main" xmlns="" val="20001"/>
                    </a:ext>
                  </a:extLst>
                </a:gridCol>
                <a:gridCol w="1837592">
                  <a:extLst>
                    <a:ext uri="{9D8B030D-6E8A-4147-A177-3AD203B41FA5}">
                      <a16:colId xmlns:a16="http://schemas.microsoft.com/office/drawing/2014/main" xmlns="" val="20002"/>
                    </a:ext>
                  </a:extLst>
                </a:gridCol>
                <a:gridCol w="1992923">
                  <a:extLst>
                    <a:ext uri="{9D8B030D-6E8A-4147-A177-3AD203B41FA5}">
                      <a16:colId xmlns:a16="http://schemas.microsoft.com/office/drawing/2014/main" xmlns="" val="20003"/>
                    </a:ext>
                  </a:extLst>
                </a:gridCol>
              </a:tblGrid>
              <a:tr h="79716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Жалпы</a:t>
                      </a:r>
                      <a:endParaRPr kumimoji="0" lang="kk-KZ" sz="1800" b="0"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Педагогикалық</a:t>
                      </a:r>
                      <a:endParaRPr kumimoji="0" lang="kk-KZ" sz="18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Осы мекемеде</a:t>
                      </a:r>
                      <a:endParaRPr kumimoji="0" lang="kk-KZ" sz="18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Осы қызметте</a:t>
                      </a:r>
                      <a:endParaRPr kumimoji="0" lang="kk-KZ" sz="18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1591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13 жыл</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13 жыл</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13 жыл</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13 жыл</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858107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p:cNvPicPr>
            <a:picLocks noChangeAspect="1" noChangeArrowheads="1"/>
          </p:cNvPicPr>
          <p:nvPr/>
        </p:nvPicPr>
        <p:blipFill>
          <a:blip r:embed="rId2" cstate="print"/>
          <a:srcRect l="47736" t="3339" r="6348" b="47916"/>
          <a:stretch>
            <a:fillRect/>
          </a:stretch>
        </p:blipFill>
        <p:spPr bwMode="auto">
          <a:xfrm>
            <a:off x="498231" y="263769"/>
            <a:ext cx="3297115" cy="3165231"/>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l="6408" t="6677" r="3592" b="51921"/>
          <a:stretch>
            <a:fillRect/>
          </a:stretch>
        </p:blipFill>
        <p:spPr bwMode="auto">
          <a:xfrm>
            <a:off x="4214446" y="271073"/>
            <a:ext cx="4220337" cy="3231196"/>
          </a:xfrm>
          <a:prstGeom prst="rect">
            <a:avLst/>
          </a:prstGeom>
          <a:ln>
            <a:noFill/>
          </a:ln>
          <a:effectLst>
            <a:softEdge rad="112500"/>
          </a:effectLst>
        </p:spPr>
      </p:pic>
      <p:pic>
        <p:nvPicPr>
          <p:cNvPr id="4" name="Picture 2"/>
          <p:cNvPicPr>
            <a:picLocks noChangeAspect="1" noChangeArrowheads="1"/>
          </p:cNvPicPr>
          <p:nvPr/>
        </p:nvPicPr>
        <p:blipFill>
          <a:blip r:embed="rId4" cstate="print"/>
          <a:srcRect l="6408" t="4006" r="2673" b="52589"/>
          <a:stretch>
            <a:fillRect/>
          </a:stretch>
        </p:blipFill>
        <p:spPr bwMode="auto">
          <a:xfrm>
            <a:off x="5861" y="3232638"/>
            <a:ext cx="4220308" cy="3165253"/>
          </a:xfrm>
          <a:prstGeom prst="rect">
            <a:avLst/>
          </a:prstGeom>
          <a:ln>
            <a:noFill/>
          </a:ln>
          <a:effectLst>
            <a:softEdge rad="112500"/>
          </a:effectLst>
        </p:spPr>
      </p:pic>
      <p:pic>
        <p:nvPicPr>
          <p:cNvPr id="5" name="Picture 2"/>
          <p:cNvPicPr>
            <a:picLocks noChangeAspect="1" noChangeArrowheads="1"/>
          </p:cNvPicPr>
          <p:nvPr/>
        </p:nvPicPr>
        <p:blipFill>
          <a:blip r:embed="rId5" cstate="print"/>
          <a:srcRect l="4571" t="2671" r="5428" b="53257"/>
          <a:stretch>
            <a:fillRect/>
          </a:stretch>
        </p:blipFill>
        <p:spPr bwMode="auto">
          <a:xfrm>
            <a:off x="4245220" y="3232638"/>
            <a:ext cx="4220308" cy="3165231"/>
          </a:xfrm>
          <a:prstGeom prst="rect">
            <a:avLst/>
          </a:prstGeom>
          <a:ln>
            <a:noFill/>
          </a:ln>
          <a:effectLst>
            <a:softEdge rad="112500"/>
          </a:effectLst>
        </p:spPr>
      </p:pic>
    </p:spTree>
    <p:extLst>
      <p:ext uri="{BB962C8B-B14F-4D97-AF65-F5344CB8AC3E}">
        <p14:creationId xmlns:p14="http://schemas.microsoft.com/office/powerpoint/2010/main" val="32171389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l="6408" t="2656" r="5429" b="51398"/>
          <a:stretch>
            <a:fillRect/>
          </a:stretch>
        </p:blipFill>
        <p:spPr bwMode="auto">
          <a:xfrm>
            <a:off x="0" y="263769"/>
            <a:ext cx="4220308" cy="3165231"/>
          </a:xfrm>
          <a:prstGeom prst="rect">
            <a:avLst/>
          </a:prstGeom>
          <a:ln>
            <a:noFill/>
          </a:ln>
          <a:effectLst>
            <a:softEdge rad="112500"/>
          </a:effectLst>
        </p:spPr>
      </p:pic>
      <p:pic>
        <p:nvPicPr>
          <p:cNvPr id="4" name="Picture 2"/>
          <p:cNvPicPr>
            <a:picLocks noChangeAspect="1" noChangeArrowheads="1"/>
          </p:cNvPicPr>
          <p:nvPr/>
        </p:nvPicPr>
        <p:blipFill>
          <a:blip r:embed="rId3" cstate="print"/>
          <a:srcRect l="8673" t="5008" r="1326" b="50920"/>
          <a:stretch>
            <a:fillRect/>
          </a:stretch>
        </p:blipFill>
        <p:spPr bwMode="auto">
          <a:xfrm>
            <a:off x="4306124" y="263769"/>
            <a:ext cx="4220308" cy="3165231"/>
          </a:xfrm>
          <a:prstGeom prst="rect">
            <a:avLst/>
          </a:prstGeom>
          <a:ln>
            <a:noFill/>
          </a:ln>
          <a:effectLst>
            <a:softEdge rad="112500"/>
          </a:effectLst>
        </p:spPr>
      </p:pic>
      <p:pic>
        <p:nvPicPr>
          <p:cNvPr id="5" name="Picture 2" descr="C:\Users\user\Pictures\2020-05-26 2\2 001.jpg"/>
          <p:cNvPicPr>
            <a:picLocks noGrp="1" noChangeAspect="1" noChangeArrowheads="1"/>
          </p:cNvPicPr>
          <p:nvPr>
            <p:ph idx="1"/>
          </p:nvPr>
        </p:nvPicPr>
        <p:blipFill rotWithShape="1">
          <a:blip r:embed="rId4" cstate="print">
            <a:extLst>
              <a:ext uri="{28A0092B-C50C-407E-A947-70E740481C1C}">
                <a14:useLocalDpi xmlns:a14="http://schemas.microsoft.com/office/drawing/2010/main" val="0"/>
              </a:ext>
            </a:extLst>
          </a:blip>
          <a:srcRect l="22037" t="11804" r="11081" b="22391"/>
          <a:stretch/>
        </p:blipFill>
        <p:spPr bwMode="auto">
          <a:xfrm rot="5400000">
            <a:off x="3244454" y="1937619"/>
            <a:ext cx="2981766" cy="5964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2377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9"/>
          <p:cNvSpPr>
            <a:spLocks noChangeArrowheads="1"/>
          </p:cNvSpPr>
          <p:nvPr/>
        </p:nvSpPr>
        <p:spPr bwMode="auto">
          <a:xfrm>
            <a:off x="252046" y="631861"/>
            <a:ext cx="5433732" cy="433196"/>
          </a:xfrm>
          <a:prstGeom prst="rect">
            <a:avLst/>
          </a:prstGeom>
          <a:noFill/>
          <a:ln w="9525">
            <a:noFill/>
            <a:miter lim="800000"/>
            <a:headEnd/>
            <a:tailEnd/>
          </a:ln>
        </p:spPr>
        <p:txBody>
          <a:bodyPr wrap="none" anchor="ctr">
            <a:spAutoFit/>
          </a:bodyPr>
          <a:lstStyle/>
          <a:p>
            <a:r>
              <a:rPr lang="kk-KZ" sz="2215" b="1" i="1">
                <a:solidFill>
                  <a:srgbClr val="002060"/>
                </a:solidFill>
                <a:latin typeface="Calibri" pitchFamily="34" charset="0"/>
              </a:rPr>
              <a:t>  Біліктілікті арттыру туралы мәлімет</a:t>
            </a:r>
          </a:p>
        </p:txBody>
      </p:sp>
      <p:graphicFrame>
        <p:nvGraphicFramePr>
          <p:cNvPr id="24611" name="Group 35"/>
          <p:cNvGraphicFramePr>
            <a:graphicFrameLocks noGrp="1"/>
          </p:cNvGraphicFramePr>
          <p:nvPr/>
        </p:nvGraphicFramePr>
        <p:xfrm>
          <a:off x="383931" y="1036027"/>
          <a:ext cx="8575431" cy="5183945"/>
        </p:xfrm>
        <a:graphic>
          <a:graphicData uri="http://schemas.openxmlformats.org/drawingml/2006/table">
            <a:tbl>
              <a:tblPr/>
              <a:tblGrid>
                <a:gridCol w="2413489">
                  <a:extLst>
                    <a:ext uri="{9D8B030D-6E8A-4147-A177-3AD203B41FA5}">
                      <a16:colId xmlns:a16="http://schemas.microsoft.com/office/drawing/2014/main" xmlns="" val="20000"/>
                    </a:ext>
                  </a:extLst>
                </a:gridCol>
                <a:gridCol w="1509346">
                  <a:extLst>
                    <a:ext uri="{9D8B030D-6E8A-4147-A177-3AD203B41FA5}">
                      <a16:colId xmlns:a16="http://schemas.microsoft.com/office/drawing/2014/main" xmlns="" val="20001"/>
                    </a:ext>
                  </a:extLst>
                </a:gridCol>
                <a:gridCol w="3122734">
                  <a:extLst>
                    <a:ext uri="{9D8B030D-6E8A-4147-A177-3AD203B41FA5}">
                      <a16:colId xmlns:a16="http://schemas.microsoft.com/office/drawing/2014/main" xmlns="" val="20002"/>
                    </a:ext>
                  </a:extLst>
                </a:gridCol>
                <a:gridCol w="1529862">
                  <a:extLst>
                    <a:ext uri="{9D8B030D-6E8A-4147-A177-3AD203B41FA5}">
                      <a16:colId xmlns:a16="http://schemas.microsoft.com/office/drawing/2014/main" xmlns="" val="20003"/>
                    </a:ext>
                  </a:extLst>
                </a:gridCol>
              </a:tblGrid>
              <a:tr h="36634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Курс өткен орын</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Жылы</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Курс тақырыбы</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Куәлік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92846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Семей қаласының Шәкәрім атындағы мемлекеттік университеті инновациялық білім беру технологиялары орталығы, Аягөз қаласы</a:t>
                      </a:r>
                      <a:endParaRPr kumimoji="0" lang="kk-KZ" sz="17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03.11-08.11.2015 ж.</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«Бастауыш сыныпта  интеграциялық оқыту және зерттеу жұмысының әдістемесі» бағдарламасы бойынша 36 сағат көлемінде оқыту курсы</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Сертификат. </a:t>
                      </a:r>
                      <a:endParaRPr kumimoji="0" lang="ru-RU" sz="9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Тіркеу № 0685</a:t>
                      </a:r>
                      <a:endParaRPr kumimoji="0" lang="ru-RU" sz="900" b="1" i="1" u="none" strike="noStrike" cap="none" normalizeH="0" baseline="0" smtClean="0">
                        <a:ln>
                          <a:noFill/>
                        </a:ln>
                        <a:solidFill>
                          <a:srgbClr val="002060"/>
                        </a:solidFill>
                        <a:effectLst/>
                        <a:latin typeface="Times New Roman" pitchFamily="18"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9290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Л.Н.Гумилев атындағы Еуразия ұлттық университеті профессор О.Сыздықов атындағы эновациялық технологиялар орталығы, Астана қаласы</a:t>
                      </a:r>
                      <a:endParaRPr kumimoji="0" lang="kk-KZ" sz="1700" b="1" i="1" u="none" strike="noStrike" cap="none" normalizeH="0" baseline="0" smtClean="0">
                        <a:ln>
                          <a:noFill/>
                        </a:ln>
                        <a:solidFill>
                          <a:srgbClr val="002060"/>
                        </a:solidFill>
                        <a:effectLst/>
                        <a:latin typeface="Times New Roman" pitchFamily="18"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05.07</a:t>
                      </a: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15</a:t>
                      </a:r>
                      <a:r>
                        <a:rPr kumimoji="0" lang="kk-KZ" sz="1100" b="1" i="1" u="none" strike="noStrike" cap="none" normalizeH="0" baseline="0" smtClean="0">
                          <a:ln>
                            <a:noFill/>
                          </a:ln>
                          <a:solidFill>
                            <a:srgbClr val="002060"/>
                          </a:solidFill>
                          <a:effectLst/>
                          <a:latin typeface="Times New Roman" pitchFamily="18" charset="0"/>
                          <a:cs typeface="Calibri" pitchFamily="34" charset="0"/>
                        </a:rPr>
                        <a:t>.</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07</a:t>
                      </a:r>
                      <a:r>
                        <a:rPr kumimoji="0" lang="kk-KZ" sz="1100" b="1" i="1" u="none" strike="noStrike" cap="none" normalizeH="0" baseline="0" smtClean="0">
                          <a:ln>
                            <a:noFill/>
                          </a:ln>
                          <a:solidFill>
                            <a:srgbClr val="002060"/>
                          </a:solidFill>
                          <a:effectLst/>
                          <a:latin typeface="Times New Roman" pitchFamily="18" charset="0"/>
                          <a:cs typeface="Calibri" pitchFamily="34" charset="0"/>
                        </a:rPr>
                        <a:t>.2015 ж.</a:t>
                      </a:r>
                      <a:endParaRPr kumimoji="0" lang="kk-KZ" sz="1700" b="1" i="1" u="none" strike="noStrike" cap="none" normalizeH="0" baseline="0" smtClean="0">
                        <a:ln>
                          <a:noFill/>
                        </a:ln>
                        <a:solidFill>
                          <a:srgbClr val="002060"/>
                        </a:solidFill>
                        <a:effectLst/>
                        <a:latin typeface="Times New Roman" pitchFamily="18" charset="0"/>
                        <a:cs typeface="Calibri" pitchFamily="34"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«12 жылдық білім беруге көшуге байланысты бастауыш сыныптарда инновациялық технологиларды қолдану» бағдарламасы бойынша 72 сағат көлемінде оқыту курсы</a:t>
                      </a:r>
                      <a:endParaRPr kumimoji="0" lang="kk-KZ" sz="17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Сертификат. </a:t>
                      </a:r>
                      <a:endParaRPr kumimoji="0" lang="ru-RU" sz="9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Св.-во №37080-1901-Ф-д МЮ РК</a:t>
                      </a:r>
                      <a:endParaRPr kumimoji="0" lang="ru-RU" sz="900" b="1" i="1" u="none" strike="noStrike" cap="none" normalizeH="0" baseline="0" smtClean="0">
                        <a:ln>
                          <a:noFill/>
                        </a:ln>
                        <a:solidFill>
                          <a:srgbClr val="002060"/>
                        </a:solidFill>
                        <a:effectLst/>
                        <a:latin typeface="Times New Roman" pitchFamily="18"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12660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«Назарбаев Зияткерлік мектептері» ДББҰ Педагогикалық шеберлік орталығы, Аягөз қаласы</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06.06.2017  ж. </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Қазақстан  Республикасында орта білім мазмұнын жаңарту шеңберінде «Бейнелеу өнері» пәні бойынша педагогика кадрларының біліктілігін арттыру білім беру бағдарламасы бойынша 40 академиялық сағат көлемінде оқыту курсы</a:t>
                      </a:r>
                      <a:endParaRPr kumimoji="0" lang="kk-KZ" sz="17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Куәлік</a:t>
                      </a: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Серия </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М</a:t>
                      </a:r>
                      <a:r>
                        <a:rPr kumimoji="0" lang="kk-KZ" sz="1100" b="1" i="1" u="none" strike="noStrike" cap="none" normalizeH="0" baseline="0" smtClean="0">
                          <a:ln>
                            <a:noFill/>
                          </a:ln>
                          <a:solidFill>
                            <a:srgbClr val="002060"/>
                          </a:solidFill>
                          <a:effectLst/>
                          <a:latin typeface="Times New Roman" pitchFamily="18" charset="0"/>
                          <a:cs typeface="Calibri" pitchFamily="34" charset="0"/>
                        </a:rPr>
                        <a:t> №00</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8</a:t>
                      </a:r>
                      <a:endParaRPr kumimoji="0" lang="ru-RU" sz="900" b="1" i="1" u="none" strike="noStrike" cap="none" normalizeH="0" baseline="0" smtClean="0">
                        <a:ln>
                          <a:noFill/>
                        </a:ln>
                        <a:solidFill>
                          <a:srgbClr val="002060"/>
                        </a:solidFill>
                        <a:effectLst/>
                        <a:latin typeface="Times New Roman" pitchFamily="18"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6939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«Назарбаев Зияткерлік мектептері» ДББҰ Педагогикалық шеберлік орталығының Өскемен қаласының филиалы, Аягөз қаласы</a:t>
                      </a:r>
                      <a:endParaRPr kumimoji="0" lang="ru-RU"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27</a:t>
                      </a: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12</a:t>
                      </a:r>
                      <a:r>
                        <a:rPr kumimoji="0" lang="kk-KZ" sz="1100" b="1" i="1" u="none" strike="noStrike" cap="none" normalizeH="0" baseline="0" smtClean="0">
                          <a:ln>
                            <a:noFill/>
                          </a:ln>
                          <a:solidFill>
                            <a:srgbClr val="002060"/>
                          </a:solidFill>
                          <a:effectLst/>
                          <a:latin typeface="Times New Roman" pitchFamily="18" charset="0"/>
                          <a:cs typeface="Calibri" pitchFamily="34" charset="0"/>
                        </a:rPr>
                        <a:t>.201</a:t>
                      </a:r>
                      <a:r>
                        <a:rPr kumimoji="0" lang="kk-KZ" sz="1100" b="1" i="1" u="none" strike="noStrike" cap="none" normalizeH="0" baseline="0" smtClean="0">
                          <a:ln>
                            <a:noFill/>
                          </a:ln>
                          <a:solidFill>
                            <a:srgbClr val="002060"/>
                          </a:solidFill>
                          <a:effectLst/>
                          <a:latin typeface="Times New Roman" pitchFamily="18" charset="0"/>
                          <a:cs typeface="Times New Roman" pitchFamily="18" charset="0"/>
                        </a:rPr>
                        <a:t>7</a:t>
                      </a:r>
                      <a:r>
                        <a:rPr kumimoji="0" lang="kk-KZ" sz="1100" b="1" i="1" u="none" strike="noStrike" cap="none" normalizeH="0" baseline="0" smtClean="0">
                          <a:ln>
                            <a:noFill/>
                          </a:ln>
                          <a:solidFill>
                            <a:srgbClr val="002060"/>
                          </a:solidFill>
                          <a:effectLst/>
                          <a:latin typeface="Times New Roman" pitchFamily="18" charset="0"/>
                          <a:cs typeface="Calibri" pitchFamily="34" charset="0"/>
                        </a:rPr>
                        <a:t> ж.</a:t>
                      </a:r>
                      <a:endParaRPr kumimoji="0" lang="kk-KZ" sz="1700" b="1" i="1" u="none" strike="noStrike" cap="none" normalizeH="0" baseline="0" smtClean="0">
                        <a:ln>
                          <a:noFill/>
                        </a:ln>
                        <a:solidFill>
                          <a:srgbClr val="002060"/>
                        </a:solidFill>
                        <a:effectLst/>
                        <a:latin typeface="Times New Roman" pitchFamily="18" charset="0"/>
                        <a:cs typeface="Calibri" pitchFamily="34"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Қазақстан  Республикасында орта білім мазмұнын жаңарту шеңберінде қазақ тілінде оқытатын мектептердегі бастауыш сынып пәндері бойынша педагогика кадрларының біліктілігін арттыру білім беру бағдарламасы бойынша 120 академиялық сағат көлемінде оқыту курсы</a:t>
                      </a:r>
                      <a:endParaRPr kumimoji="0" lang="kk-KZ" sz="17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Сертификат.</a:t>
                      </a: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Серия БЖ </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kk-KZ" sz="11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014966</a:t>
                      </a:r>
                      <a:endParaRPr kumimoji="0" lang="ru-RU" sz="9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0320315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p:cNvPicPr>
            <a:picLocks noChangeAspect="1" noChangeArrowheads="1"/>
          </p:cNvPicPr>
          <p:nvPr/>
        </p:nvPicPr>
        <p:blipFill>
          <a:blip r:embed="rId2" cstate="print"/>
          <a:srcRect l="2344" t="2560"/>
          <a:stretch>
            <a:fillRect/>
          </a:stretch>
        </p:blipFill>
        <p:spPr bwMode="auto">
          <a:xfrm>
            <a:off x="317989" y="438150"/>
            <a:ext cx="8440615" cy="5848350"/>
          </a:xfrm>
          <a:prstGeom prst="rect">
            <a:avLst/>
          </a:prstGeom>
          <a:noFill/>
          <a:ln w="9525">
            <a:noFill/>
            <a:miter lim="800000"/>
            <a:headEnd/>
            <a:tailEnd/>
          </a:ln>
        </p:spPr>
      </p:pic>
    </p:spTree>
    <p:extLst>
      <p:ext uri="{BB962C8B-B14F-4D97-AF65-F5344CB8AC3E}">
        <p14:creationId xmlns:p14="http://schemas.microsoft.com/office/powerpoint/2010/main" val="3748276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noChangeArrowheads="1"/>
          </p:cNvPicPr>
          <p:nvPr/>
        </p:nvPicPr>
        <p:blipFill>
          <a:blip r:embed="rId2" cstate="print"/>
          <a:srcRect l="1337" t="5917" b="3163"/>
          <a:stretch>
            <a:fillRect/>
          </a:stretch>
        </p:blipFill>
        <p:spPr bwMode="auto">
          <a:xfrm>
            <a:off x="317989" y="504092"/>
            <a:ext cx="8374673" cy="5890846"/>
          </a:xfrm>
          <a:prstGeom prst="rect">
            <a:avLst/>
          </a:prstGeom>
          <a:noFill/>
          <a:ln w="9525">
            <a:noFill/>
            <a:miter lim="800000"/>
            <a:headEnd/>
            <a:tailEnd/>
          </a:ln>
        </p:spPr>
      </p:pic>
    </p:spTree>
    <p:extLst>
      <p:ext uri="{BB962C8B-B14F-4D97-AF65-F5344CB8AC3E}">
        <p14:creationId xmlns:p14="http://schemas.microsoft.com/office/powerpoint/2010/main" val="3498827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C:\Users\Асем\Desktop\Кыдырманова\2018-11-09 м23\м23 001.jpg"/>
          <p:cNvPicPr>
            <a:picLocks noChangeAspect="1" noChangeArrowheads="1"/>
          </p:cNvPicPr>
          <p:nvPr/>
        </p:nvPicPr>
        <p:blipFill>
          <a:blip r:embed="rId2" cstate="print"/>
          <a:srcRect l="4135" t="8266" r="1678" b="3571"/>
          <a:stretch>
            <a:fillRect/>
          </a:stretch>
        </p:blipFill>
        <p:spPr bwMode="auto">
          <a:xfrm>
            <a:off x="383931" y="263769"/>
            <a:ext cx="8440615" cy="6156081"/>
          </a:xfrm>
          <a:prstGeom prst="rect">
            <a:avLst/>
          </a:prstGeom>
          <a:noFill/>
          <a:ln w="9525">
            <a:noFill/>
            <a:miter lim="800000"/>
            <a:headEnd/>
            <a:tailEnd/>
          </a:ln>
        </p:spPr>
      </p:pic>
    </p:spTree>
    <p:extLst>
      <p:ext uri="{BB962C8B-B14F-4D97-AF65-F5344CB8AC3E}">
        <p14:creationId xmlns:p14="http://schemas.microsoft.com/office/powerpoint/2010/main" val="1259254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noChangeArrowheads="1"/>
          </p:cNvPicPr>
          <p:nvPr/>
        </p:nvPicPr>
        <p:blipFill>
          <a:blip r:embed="rId2" cstate="print"/>
          <a:srcRect l="1337" t="5917" b="3163"/>
          <a:stretch>
            <a:fillRect/>
          </a:stretch>
        </p:blipFill>
        <p:spPr bwMode="auto">
          <a:xfrm>
            <a:off x="317989" y="504092"/>
            <a:ext cx="8374673" cy="5890846"/>
          </a:xfrm>
          <a:prstGeom prst="rect">
            <a:avLst/>
          </a:prstGeom>
          <a:noFill/>
          <a:ln w="9525">
            <a:noFill/>
            <a:miter lim="800000"/>
            <a:headEnd/>
            <a:tailEnd/>
          </a:ln>
        </p:spPr>
      </p:pic>
    </p:spTree>
    <p:extLst>
      <p:ext uri="{BB962C8B-B14F-4D97-AF65-F5344CB8AC3E}">
        <p14:creationId xmlns:p14="http://schemas.microsoft.com/office/powerpoint/2010/main" val="34599383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p:cNvPicPr>
            <a:picLocks noChangeAspect="1" noChangeArrowheads="1"/>
          </p:cNvPicPr>
          <p:nvPr/>
        </p:nvPicPr>
        <p:blipFill>
          <a:blip r:embed="rId2" cstate="print"/>
          <a:srcRect l="7031" t="9375" r="3125"/>
          <a:stretch>
            <a:fillRect/>
          </a:stretch>
        </p:blipFill>
        <p:spPr bwMode="auto">
          <a:xfrm>
            <a:off x="317989" y="438151"/>
            <a:ext cx="8440615" cy="6022731"/>
          </a:xfrm>
          <a:prstGeom prst="rect">
            <a:avLst/>
          </a:prstGeom>
          <a:noFill/>
          <a:ln w="9525">
            <a:noFill/>
            <a:miter lim="800000"/>
            <a:headEnd/>
            <a:tailEnd/>
          </a:ln>
        </p:spPr>
      </p:pic>
    </p:spTree>
    <p:extLst>
      <p:ext uri="{BB962C8B-B14F-4D97-AF65-F5344CB8AC3E}">
        <p14:creationId xmlns:p14="http://schemas.microsoft.com/office/powerpoint/2010/main" val="41547085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6"/>
          <p:cNvSpPr>
            <a:spLocks noChangeArrowheads="1"/>
          </p:cNvSpPr>
          <p:nvPr/>
        </p:nvSpPr>
        <p:spPr bwMode="auto">
          <a:xfrm>
            <a:off x="716574" y="897095"/>
            <a:ext cx="3122734" cy="433196"/>
          </a:xfrm>
          <a:prstGeom prst="rect">
            <a:avLst/>
          </a:prstGeom>
          <a:noFill/>
          <a:ln w="9525">
            <a:noFill/>
            <a:miter lim="800000"/>
            <a:headEnd/>
            <a:tailEnd/>
          </a:ln>
        </p:spPr>
        <p:txBody>
          <a:bodyPr anchor="ctr">
            <a:spAutoFit/>
          </a:bodyPr>
          <a:lstStyle/>
          <a:p>
            <a:r>
              <a:rPr lang="ru-RU" sz="2215" b="1">
                <a:solidFill>
                  <a:srgbClr val="002060"/>
                </a:solidFill>
                <a:latin typeface="Calibri" pitchFamily="34" charset="0"/>
              </a:rPr>
              <a:t>Біліктілік санаты</a:t>
            </a:r>
          </a:p>
        </p:txBody>
      </p:sp>
      <p:graphicFrame>
        <p:nvGraphicFramePr>
          <p:cNvPr id="29737" name="Group 41"/>
          <p:cNvGraphicFramePr>
            <a:graphicFrameLocks noGrp="1"/>
          </p:cNvGraphicFramePr>
          <p:nvPr/>
        </p:nvGraphicFramePr>
        <p:xfrm>
          <a:off x="650631" y="1567962"/>
          <a:ext cx="7910146" cy="1932843"/>
        </p:xfrm>
        <a:graphic>
          <a:graphicData uri="http://schemas.openxmlformats.org/drawingml/2006/table">
            <a:tbl>
              <a:tblPr/>
              <a:tblGrid>
                <a:gridCol w="3190143">
                  <a:extLst>
                    <a:ext uri="{9D8B030D-6E8A-4147-A177-3AD203B41FA5}">
                      <a16:colId xmlns:a16="http://schemas.microsoft.com/office/drawing/2014/main" xmlns="" val="20000"/>
                    </a:ext>
                  </a:extLst>
                </a:gridCol>
                <a:gridCol w="3124200">
                  <a:extLst>
                    <a:ext uri="{9D8B030D-6E8A-4147-A177-3AD203B41FA5}">
                      <a16:colId xmlns:a16="http://schemas.microsoft.com/office/drawing/2014/main" xmlns="" val="20001"/>
                    </a:ext>
                  </a:extLst>
                </a:gridCol>
                <a:gridCol w="1595803">
                  <a:extLst>
                    <a:ext uri="{9D8B030D-6E8A-4147-A177-3AD203B41FA5}">
                      <a16:colId xmlns:a16="http://schemas.microsoft.com/office/drawing/2014/main" xmlns="" val="20002"/>
                    </a:ext>
                  </a:extLst>
                </a:gridCol>
              </a:tblGrid>
              <a:tr h="83526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cs typeface="Times New Roman" pitchFamily="18" charset="0"/>
                        </a:rPr>
                        <a:t> </a:t>
                      </a: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Соңғы аттестаттаудан өткен мерзімі</a:t>
                      </a:r>
                      <a:endParaRPr kumimoji="0" lang="kk-KZ" sz="1800" b="1" i="0" u="none" strike="noStrike" cap="none" normalizeH="0" baseline="0" smtClean="0">
                        <a:ln>
                          <a:noFill/>
                        </a:ln>
                        <a:solidFill>
                          <a:srgbClr val="002060"/>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cs typeface="Times New Roman" pitchFamily="18" charset="0"/>
                        </a:rPr>
                        <a:t>       </a:t>
                      </a: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Берілген санаты</a:t>
                      </a:r>
                      <a:endParaRPr kumimoji="0" lang="kk-KZ" sz="1800" b="1" i="0" u="none" strike="noStrike" cap="none" normalizeH="0" baseline="0" smtClean="0">
                        <a:ln>
                          <a:noFill/>
                        </a:ln>
                        <a:solidFill>
                          <a:srgbClr val="002060"/>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Бұйрық №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09757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03.06. 2016 жыл</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бірінші</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22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22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2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169</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9247082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p:cNvPicPr>
            <a:picLocks noChangeAspect="1" noChangeArrowheads="1"/>
          </p:cNvPicPr>
          <p:nvPr/>
        </p:nvPicPr>
        <p:blipFill>
          <a:blip r:embed="rId2" cstate="print"/>
          <a:srcRect l="16510" t="11353" r="11908" b="37662"/>
          <a:stretch>
            <a:fillRect/>
          </a:stretch>
        </p:blipFill>
        <p:spPr bwMode="auto">
          <a:xfrm>
            <a:off x="1494692" y="438151"/>
            <a:ext cx="5140569" cy="5927480"/>
          </a:xfrm>
          <a:prstGeom prst="rect">
            <a:avLst/>
          </a:prstGeom>
          <a:noFill/>
          <a:ln w="9525">
            <a:noFill/>
            <a:miter lim="800000"/>
            <a:headEnd/>
            <a:tailEnd/>
          </a:ln>
        </p:spPr>
      </p:pic>
    </p:spTree>
    <p:extLst>
      <p:ext uri="{BB962C8B-B14F-4D97-AF65-F5344CB8AC3E}">
        <p14:creationId xmlns:p14="http://schemas.microsoft.com/office/powerpoint/2010/main" val="41313398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p:cNvPicPr>
            <a:picLocks noChangeAspect="1" noChangeArrowheads="1"/>
          </p:cNvPicPr>
          <p:nvPr/>
        </p:nvPicPr>
        <p:blipFill>
          <a:blip r:embed="rId2" cstate="print"/>
          <a:srcRect l="5489" t="7346" r="3592" b="47247"/>
          <a:stretch>
            <a:fillRect/>
          </a:stretch>
        </p:blipFill>
        <p:spPr bwMode="auto">
          <a:xfrm>
            <a:off x="252047" y="770792"/>
            <a:ext cx="8461131" cy="5275385"/>
          </a:xfrm>
          <a:prstGeom prst="rect">
            <a:avLst/>
          </a:prstGeom>
          <a:noFill/>
          <a:ln w="9525">
            <a:noFill/>
            <a:miter lim="800000"/>
            <a:headEnd/>
            <a:tailEnd/>
          </a:ln>
        </p:spPr>
      </p:pic>
    </p:spTree>
    <p:extLst>
      <p:ext uri="{BB962C8B-B14F-4D97-AF65-F5344CB8AC3E}">
        <p14:creationId xmlns:p14="http://schemas.microsoft.com/office/powerpoint/2010/main" val="3177728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Grp="1" noChangeArrowheads="1"/>
          </p:cNvSpPr>
          <p:nvPr>
            <p:ph type="title"/>
          </p:nvPr>
        </p:nvSpPr>
        <p:spPr bwMode="auto">
          <a:prstGeom prst="rect">
            <a:avLst/>
          </a:prstGeom>
          <a:noFill/>
          <a:ln w="9525">
            <a:noFill/>
            <a:miter lim="800000"/>
            <a:headEnd/>
            <a:tailEnd/>
          </a:ln>
        </p:spPr>
        <p:txBody>
          <a:bodyPr anchor="ctr">
            <a:spAutoFit/>
          </a:bodyPr>
          <a:lstStyle/>
          <a:p>
            <a:r>
              <a:rPr lang="kk-KZ" sz="1846" b="1" dirty="0">
                <a:solidFill>
                  <a:srgbClr val="002060"/>
                </a:solidFill>
                <a:latin typeface="Calibri" pitchFamily="34" charset="0"/>
              </a:rPr>
              <a:t>10</a:t>
            </a:r>
            <a:r>
              <a:rPr lang="kk-KZ" sz="2215" b="1" dirty="0">
                <a:solidFill>
                  <a:srgbClr val="002060"/>
                </a:solidFill>
                <a:latin typeface="Calibri" pitchFamily="34" charset="0"/>
              </a:rPr>
              <a:t>. Басылымға жарияланған ғылыми –әдістемелік материалдары</a:t>
            </a:r>
          </a:p>
          <a:p>
            <a:endParaRPr lang="kk-KZ" sz="2215" b="1" dirty="0">
              <a:solidFill>
                <a:srgbClr val="002060"/>
              </a:solidFill>
              <a:latin typeface="Calibri" pitchFamily="34" charset="0"/>
            </a:endParaRPr>
          </a:p>
        </p:txBody>
      </p:sp>
      <p:graphicFrame>
        <p:nvGraphicFramePr>
          <p:cNvPr id="6" name="Объект 5"/>
          <p:cNvGraphicFramePr>
            <a:graphicFrameLocks noGrp="1"/>
          </p:cNvGraphicFramePr>
          <p:nvPr>
            <p:ph idx="1"/>
            <p:extLst/>
          </p:nvPr>
        </p:nvGraphicFramePr>
        <p:xfrm>
          <a:off x="457200" y="1740877"/>
          <a:ext cx="8229600" cy="2554458"/>
        </p:xfrm>
        <a:graphic>
          <a:graphicData uri="http://schemas.openxmlformats.org/drawingml/2006/table">
            <a:tbl>
              <a:tblPr firstRow="1" bandRow="1">
                <a:tableStyleId>{5C22544A-7EE6-4342-B048-85BDC9FD1C3A}</a:tableStyleId>
              </a:tblPr>
              <a:tblGrid>
                <a:gridCol w="1645920">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288242">
                  <a:extLst>
                    <a:ext uri="{9D8B030D-6E8A-4147-A177-3AD203B41FA5}">
                      <a16:colId xmlns:a16="http://schemas.microsoft.com/office/drawing/2014/main" xmlns="" val="20002"/>
                    </a:ext>
                  </a:extLst>
                </a:gridCol>
                <a:gridCol w="2003598">
                  <a:extLst>
                    <a:ext uri="{9D8B030D-6E8A-4147-A177-3AD203B41FA5}">
                      <a16:colId xmlns:a16="http://schemas.microsoft.com/office/drawing/2014/main" xmlns="" val="20003"/>
                    </a:ext>
                  </a:extLst>
                </a:gridCol>
                <a:gridCol w="1645920">
                  <a:extLst>
                    <a:ext uri="{9D8B030D-6E8A-4147-A177-3AD203B41FA5}">
                      <a16:colId xmlns:a16="http://schemas.microsoft.com/office/drawing/2014/main" xmlns="" val="20004"/>
                    </a:ext>
                  </a:extLst>
                </a:gridCol>
              </a:tblGrid>
              <a:tr h="590843">
                <a:tc>
                  <a:txBody>
                    <a:bodyPr/>
                    <a:lstStyle/>
                    <a:p>
                      <a:r>
                        <a:rPr lang="kk-KZ" sz="1700" dirty="0" smtClean="0">
                          <a:latin typeface="Times New Roman" pitchFamily="18" charset="0"/>
                          <a:cs typeface="Times New Roman" pitchFamily="18" charset="0"/>
                        </a:rPr>
                        <a:t>Мерзімі</a:t>
                      </a:r>
                      <a:endParaRPr lang="ru-RU" sz="1700" dirty="0">
                        <a:latin typeface="Times New Roman" pitchFamily="18" charset="0"/>
                        <a:cs typeface="Times New Roman" pitchFamily="18" charset="0"/>
                      </a:endParaRPr>
                    </a:p>
                  </a:txBody>
                  <a:tcPr marL="84406" marR="84406" marT="42203" marB="42203"/>
                </a:tc>
                <a:tc>
                  <a:txBody>
                    <a:bodyPr/>
                    <a:lstStyle/>
                    <a:p>
                      <a:r>
                        <a:rPr lang="kk-KZ" sz="1700" dirty="0" smtClean="0">
                          <a:latin typeface="Times New Roman" pitchFamily="18" charset="0"/>
                          <a:cs typeface="Times New Roman" pitchFamily="18" charset="0"/>
                        </a:rPr>
                        <a:t>Жариялым</a:t>
                      </a:r>
                      <a:r>
                        <a:rPr lang="kk-KZ" sz="1700" baseline="0" dirty="0" smtClean="0">
                          <a:latin typeface="Times New Roman" pitchFamily="18" charset="0"/>
                          <a:cs typeface="Times New Roman" pitchFamily="18" charset="0"/>
                        </a:rPr>
                        <a:t> </a:t>
                      </a:r>
                      <a:r>
                        <a:rPr lang="kk-KZ" sz="1700" dirty="0" smtClean="0">
                          <a:latin typeface="Times New Roman" pitchFamily="18" charset="0"/>
                          <a:cs typeface="Times New Roman" pitchFamily="18" charset="0"/>
                        </a:rPr>
                        <a:t> атауы</a:t>
                      </a:r>
                      <a:endParaRPr lang="ru-RU" sz="1700" dirty="0">
                        <a:latin typeface="Times New Roman" pitchFamily="18" charset="0"/>
                        <a:cs typeface="Times New Roman" pitchFamily="18" charset="0"/>
                      </a:endParaRPr>
                    </a:p>
                  </a:txBody>
                  <a:tcPr marL="84406" marR="84406" marT="42203" marB="42203"/>
                </a:tc>
                <a:tc>
                  <a:txBody>
                    <a:bodyPr/>
                    <a:lstStyle/>
                    <a:p>
                      <a:r>
                        <a:rPr lang="kk-KZ" sz="1700" dirty="0" smtClean="0">
                          <a:latin typeface="Times New Roman" pitchFamily="18" charset="0"/>
                          <a:cs typeface="Times New Roman" pitchFamily="18" charset="0"/>
                        </a:rPr>
                        <a:t>Жұмыс мазмұны</a:t>
                      </a:r>
                      <a:endParaRPr lang="ru-RU" sz="1700" dirty="0">
                        <a:latin typeface="Times New Roman" pitchFamily="18" charset="0"/>
                        <a:cs typeface="Times New Roman" pitchFamily="18" charset="0"/>
                      </a:endParaRPr>
                    </a:p>
                  </a:txBody>
                  <a:tcPr marL="84406" marR="84406" marT="42203" marB="42203"/>
                </a:tc>
                <a:tc>
                  <a:txBody>
                    <a:bodyPr/>
                    <a:lstStyle/>
                    <a:p>
                      <a:r>
                        <a:rPr lang="kk-KZ" sz="1700" dirty="0" smtClean="0">
                          <a:latin typeface="Times New Roman" pitchFamily="18" charset="0"/>
                          <a:cs typeface="Times New Roman" pitchFamily="18" charset="0"/>
                        </a:rPr>
                        <a:t>басылым</a:t>
                      </a:r>
                      <a:endParaRPr lang="ru-RU" sz="1700" dirty="0">
                        <a:latin typeface="Times New Roman" pitchFamily="18" charset="0"/>
                        <a:cs typeface="Times New Roman" pitchFamily="18" charset="0"/>
                      </a:endParaRPr>
                    </a:p>
                  </a:txBody>
                  <a:tcPr marL="84406" marR="84406" marT="42203" marB="42203"/>
                </a:tc>
                <a:tc>
                  <a:txBody>
                    <a:bodyPr/>
                    <a:lstStyle/>
                    <a:p>
                      <a:r>
                        <a:rPr lang="kk-KZ" sz="1700" dirty="0" smtClean="0">
                          <a:latin typeface="Times New Roman" pitchFamily="18" charset="0"/>
                          <a:cs typeface="Times New Roman" pitchFamily="18" charset="0"/>
                        </a:rPr>
                        <a:t>Автордың аты- жөні</a:t>
                      </a:r>
                      <a:endParaRPr lang="ru-RU" sz="1700" dirty="0">
                        <a:latin typeface="Times New Roman" pitchFamily="18" charset="0"/>
                        <a:cs typeface="Times New Roman" pitchFamily="18" charset="0"/>
                      </a:endParaRPr>
                    </a:p>
                  </a:txBody>
                  <a:tcPr marL="84406" marR="84406" marT="42203" marB="42203"/>
                </a:tc>
                <a:extLst>
                  <a:ext uri="{0D108BD9-81ED-4DB2-BD59-A6C34878D82A}">
                    <a16:rowId xmlns:a16="http://schemas.microsoft.com/office/drawing/2014/main" xmlns="" val="10000"/>
                  </a:ext>
                </a:extLst>
              </a:tr>
              <a:tr h="1463040">
                <a:tc>
                  <a:txBody>
                    <a:bodyPr/>
                    <a:lstStyle/>
                    <a:p>
                      <a:r>
                        <a:rPr lang="kk-KZ" sz="1700" dirty="0" smtClean="0"/>
                        <a:t>2015</a:t>
                      </a:r>
                      <a:endParaRPr lang="ru-RU" sz="1700" dirty="0"/>
                    </a:p>
                  </a:txBody>
                  <a:tcPr marL="84406" marR="84406" marT="42203" marB="42203"/>
                </a:tc>
                <a:tc>
                  <a:txBody>
                    <a:bodyPr/>
                    <a:lstStyle/>
                    <a:p>
                      <a:r>
                        <a:rPr lang="kk-KZ" sz="1300" dirty="0" smtClean="0"/>
                        <a:t>Бастауыш сыныпты  оқытуда  инновациялық</a:t>
                      </a:r>
                      <a:r>
                        <a:rPr lang="kk-KZ" sz="1300" baseline="0" dirty="0" smtClean="0"/>
                        <a:t>  әдістерді пайдалану</a:t>
                      </a:r>
                      <a:r>
                        <a:rPr lang="kk-KZ" sz="1300" dirty="0" smtClean="0"/>
                        <a:t> </a:t>
                      </a:r>
                      <a:endParaRPr lang="ru-RU" sz="1300" dirty="0"/>
                    </a:p>
                  </a:txBody>
                  <a:tcPr marL="84406" marR="84406" marT="42203" marB="42203"/>
                </a:tc>
                <a:tc>
                  <a:txBody>
                    <a:bodyPr/>
                    <a:lstStyle/>
                    <a:p>
                      <a:r>
                        <a:rPr lang="kk-KZ" sz="1300" dirty="0" smtClean="0"/>
                        <a:t>Мақала</a:t>
                      </a:r>
                      <a:endParaRPr lang="ru-RU" sz="1300" dirty="0"/>
                    </a:p>
                  </a:txBody>
                  <a:tcPr marL="84406" marR="84406" marT="42203" marB="42203"/>
                </a:tc>
                <a:tc>
                  <a:txBody>
                    <a:bodyPr/>
                    <a:lstStyle/>
                    <a:p>
                      <a:r>
                        <a:rPr lang="kk-KZ" sz="1300" dirty="0" smtClean="0"/>
                        <a:t>«Мәңгілік ел» ұлттық идеясын білім беру  жүйесінде қолданудың алғы</a:t>
                      </a:r>
                      <a:r>
                        <a:rPr lang="kk-KZ" sz="1300" baseline="0" dirty="0" smtClean="0"/>
                        <a:t> шарттары ғылыми жоба аясындағы республикалық ғылыми- тәжірибелік конференция</a:t>
                      </a:r>
                      <a:endParaRPr lang="ru-RU" sz="1300" dirty="0"/>
                    </a:p>
                  </a:txBody>
                  <a:tcPr marL="84406" marR="84406" marT="42203" marB="42203"/>
                </a:tc>
                <a:tc>
                  <a:txBody>
                    <a:bodyPr/>
                    <a:lstStyle/>
                    <a:p>
                      <a:r>
                        <a:rPr lang="kk-KZ" sz="1300" dirty="0" smtClean="0"/>
                        <a:t>Қыдырманова</a:t>
                      </a:r>
                      <a:r>
                        <a:rPr lang="kk-KZ" sz="1300" baseline="0" dirty="0" smtClean="0"/>
                        <a:t> М.Қ</a:t>
                      </a:r>
                      <a:endParaRPr lang="ru-RU" sz="1300" dirty="0"/>
                    </a:p>
                  </a:txBody>
                  <a:tcPr marL="84406" marR="84406" marT="42203" marB="42203"/>
                </a:tc>
                <a:extLst>
                  <a:ext uri="{0D108BD9-81ED-4DB2-BD59-A6C34878D82A}">
                    <a16:rowId xmlns:a16="http://schemas.microsoft.com/office/drawing/2014/main" xmlns="" val="10001"/>
                  </a:ext>
                </a:extLst>
              </a:tr>
              <a:tr h="478302">
                <a:tc>
                  <a:txBody>
                    <a:bodyPr/>
                    <a:lstStyle/>
                    <a:p>
                      <a:r>
                        <a:rPr lang="kk-KZ" sz="1700" dirty="0" smtClean="0"/>
                        <a:t>2015</a:t>
                      </a:r>
                      <a:endParaRPr lang="ru-RU" sz="1700" dirty="0"/>
                    </a:p>
                  </a:txBody>
                  <a:tcPr marL="84406" marR="84406" marT="42203" marB="42203"/>
                </a:tc>
                <a:tc>
                  <a:txBody>
                    <a:bodyPr/>
                    <a:lstStyle/>
                    <a:p>
                      <a:r>
                        <a:rPr lang="kk-KZ" sz="1300" dirty="0" smtClean="0"/>
                        <a:t>Мазмұндамалар жинағы</a:t>
                      </a:r>
                      <a:endParaRPr lang="ru-RU" sz="1300" dirty="0"/>
                    </a:p>
                  </a:txBody>
                  <a:tcPr marL="84406" marR="84406" marT="42203" marB="42203"/>
                </a:tc>
                <a:tc>
                  <a:txBody>
                    <a:bodyPr/>
                    <a:lstStyle/>
                    <a:p>
                      <a:endParaRPr lang="ru-RU" sz="1700"/>
                    </a:p>
                  </a:txBody>
                  <a:tcPr marL="84406" marR="84406" marT="42203" marB="42203"/>
                </a:tc>
                <a:tc>
                  <a:txBody>
                    <a:bodyPr/>
                    <a:lstStyle/>
                    <a:p>
                      <a:endParaRPr lang="ru-RU" sz="1700"/>
                    </a:p>
                  </a:txBody>
                  <a:tcPr marL="84406" marR="84406" marT="42203" marB="42203"/>
                </a:tc>
                <a:tc>
                  <a:txBody>
                    <a:bodyPr/>
                    <a:lstStyle/>
                    <a:p>
                      <a:r>
                        <a:rPr lang="kk-KZ" sz="1300" dirty="0" smtClean="0"/>
                        <a:t>Қыдырманова М.Қ</a:t>
                      </a:r>
                      <a:endParaRPr lang="ru-RU" sz="1300" dirty="0"/>
                    </a:p>
                  </a:txBody>
                  <a:tcPr marL="84406" marR="84406" marT="42203" marB="42203"/>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7416993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45" y="703774"/>
            <a:ext cx="8943904" cy="5383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0456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2" descr="C:\Users\user\Pictures\2020-05-26 4\4 001.jpg"/>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2068" t="43975"/>
          <a:stretch/>
        </p:blipFill>
        <p:spPr bwMode="auto">
          <a:xfrm rot="5400000">
            <a:off x="3823392" y="1158568"/>
            <a:ext cx="5963885" cy="4174290"/>
          </a:xfrm>
          <a:prstGeom prst="rect">
            <a:avLst/>
          </a:prstGeom>
          <a:noFill/>
          <a:extLst>
            <a:ext uri="{909E8E84-426E-40DD-AFC4-6F175D3DCCD1}">
              <a14:hiddenFill xmlns:a14="http://schemas.microsoft.com/office/drawing/2010/main">
                <a:solidFill>
                  <a:srgbClr val="FFFFFF"/>
                </a:solidFill>
              </a14:hiddenFill>
            </a:ext>
          </a:extLst>
        </p:spPr>
      </p:pic>
      <p:pic>
        <p:nvPicPr>
          <p:cNvPr id="190467" name="Picture 3" descr="C:\Users\user\Pictures\2020-05-26 3\3 00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638" t="17914" r="3177" b="37772"/>
          <a:stretch/>
        </p:blipFill>
        <p:spPr bwMode="auto">
          <a:xfrm rot="5228239">
            <a:off x="-518216" y="1238226"/>
            <a:ext cx="5949505" cy="4231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56413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94" name="Rectangle 490"/>
          <p:cNvSpPr>
            <a:spLocks noChangeArrowheads="1"/>
          </p:cNvSpPr>
          <p:nvPr/>
        </p:nvSpPr>
        <p:spPr bwMode="auto">
          <a:xfrm>
            <a:off x="0" y="2336883"/>
            <a:ext cx="184731" cy="348109"/>
          </a:xfrm>
          <a:prstGeom prst="rect">
            <a:avLst/>
          </a:prstGeom>
          <a:noFill/>
          <a:ln w="9525">
            <a:noFill/>
            <a:miter lim="800000"/>
            <a:headEnd/>
            <a:tailEnd/>
          </a:ln>
        </p:spPr>
        <p:txBody>
          <a:bodyPr wrap="none" anchor="ctr">
            <a:spAutoFit/>
          </a:bodyPr>
          <a:lstStyle/>
          <a:p>
            <a:endParaRPr lang="ru-RU" sz="1662">
              <a:latin typeface="Calibri" pitchFamily="34" charset="0"/>
            </a:endParaRPr>
          </a:p>
        </p:txBody>
      </p:sp>
      <p:graphicFrame>
        <p:nvGraphicFramePr>
          <p:cNvPr id="77307" name="Object 507"/>
          <p:cNvGraphicFramePr>
            <a:graphicFrameLocks noChangeAspect="1"/>
          </p:cNvGraphicFramePr>
          <p:nvPr>
            <p:extLst/>
          </p:nvPr>
        </p:nvGraphicFramePr>
        <p:xfrm>
          <a:off x="1049216" y="4226627"/>
          <a:ext cx="4851889" cy="2059873"/>
        </p:xfrm>
        <a:graphic>
          <a:graphicData uri="http://schemas.openxmlformats.org/presentationml/2006/ole">
            <mc:AlternateContent xmlns:mc="http://schemas.openxmlformats.org/markup-compatibility/2006">
              <mc:Choice xmlns:v="urn:schemas-microsoft-com:vml" Requires="v">
                <p:oleObj spid="_x0000_s1031" name="Диаграмма" r:id="rId3" imgW="4324453" imgH="2000208" progId="MSGraph.Chart.8">
                  <p:embed/>
                </p:oleObj>
              </mc:Choice>
              <mc:Fallback>
                <p:oleObj name="Диаграмма" r:id="rId3" imgW="4324453" imgH="2000208" progId="MSGraph.Chart.8">
                  <p:embed/>
                  <p:pic>
                    <p:nvPicPr>
                      <p:cNvPr id="77307" name="Object 50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216" y="4226627"/>
                        <a:ext cx="4851889" cy="2059873"/>
                      </a:xfrm>
                      <a:prstGeom prst="rect">
                        <a:avLst/>
                      </a:prstGeom>
                      <a:noFill/>
                    </p:spPr>
                  </p:pic>
                </p:oleObj>
              </mc:Fallback>
            </mc:AlternateContent>
          </a:graphicData>
        </a:graphic>
      </p:graphicFrame>
      <p:graphicFrame>
        <p:nvGraphicFramePr>
          <p:cNvPr id="2" name="Group 602"/>
          <p:cNvGraphicFramePr>
            <a:graphicFrameLocks noGrp="1"/>
          </p:cNvGraphicFramePr>
          <p:nvPr>
            <p:extLst/>
          </p:nvPr>
        </p:nvGraphicFramePr>
        <p:xfrm>
          <a:off x="450927" y="915132"/>
          <a:ext cx="7908683" cy="3203037"/>
        </p:xfrm>
        <a:graphic>
          <a:graphicData uri="http://schemas.openxmlformats.org/drawingml/2006/table">
            <a:tbl>
              <a:tblPr/>
              <a:tblGrid>
                <a:gridCol w="1182566">
                  <a:extLst>
                    <a:ext uri="{9D8B030D-6E8A-4147-A177-3AD203B41FA5}">
                      <a16:colId xmlns:a16="http://schemas.microsoft.com/office/drawing/2014/main" xmlns="" val="20000"/>
                    </a:ext>
                  </a:extLst>
                </a:gridCol>
                <a:gridCol w="839665">
                  <a:extLst>
                    <a:ext uri="{9D8B030D-6E8A-4147-A177-3AD203B41FA5}">
                      <a16:colId xmlns:a16="http://schemas.microsoft.com/office/drawing/2014/main" xmlns="" val="20001"/>
                    </a:ext>
                  </a:extLst>
                </a:gridCol>
                <a:gridCol w="839666">
                  <a:extLst>
                    <a:ext uri="{9D8B030D-6E8A-4147-A177-3AD203B41FA5}">
                      <a16:colId xmlns:a16="http://schemas.microsoft.com/office/drawing/2014/main" xmlns="" val="20002"/>
                    </a:ext>
                  </a:extLst>
                </a:gridCol>
                <a:gridCol w="842596">
                  <a:extLst>
                    <a:ext uri="{9D8B030D-6E8A-4147-A177-3AD203B41FA5}">
                      <a16:colId xmlns:a16="http://schemas.microsoft.com/office/drawing/2014/main" xmlns="" val="20003"/>
                    </a:ext>
                  </a:extLst>
                </a:gridCol>
                <a:gridCol w="839666">
                  <a:extLst>
                    <a:ext uri="{9D8B030D-6E8A-4147-A177-3AD203B41FA5}">
                      <a16:colId xmlns:a16="http://schemas.microsoft.com/office/drawing/2014/main" xmlns="" val="20004"/>
                    </a:ext>
                  </a:extLst>
                </a:gridCol>
                <a:gridCol w="839665">
                  <a:extLst>
                    <a:ext uri="{9D8B030D-6E8A-4147-A177-3AD203B41FA5}">
                      <a16:colId xmlns:a16="http://schemas.microsoft.com/office/drawing/2014/main" xmlns="" val="20005"/>
                    </a:ext>
                  </a:extLst>
                </a:gridCol>
                <a:gridCol w="842597">
                  <a:extLst>
                    <a:ext uri="{9D8B030D-6E8A-4147-A177-3AD203B41FA5}">
                      <a16:colId xmlns:a16="http://schemas.microsoft.com/office/drawing/2014/main" xmlns="" val="20006"/>
                    </a:ext>
                  </a:extLst>
                </a:gridCol>
                <a:gridCol w="839665">
                  <a:extLst>
                    <a:ext uri="{9D8B030D-6E8A-4147-A177-3AD203B41FA5}">
                      <a16:colId xmlns:a16="http://schemas.microsoft.com/office/drawing/2014/main" xmlns="" val="20007"/>
                    </a:ext>
                  </a:extLst>
                </a:gridCol>
                <a:gridCol w="842597">
                  <a:extLst>
                    <a:ext uri="{9D8B030D-6E8A-4147-A177-3AD203B41FA5}">
                      <a16:colId xmlns:a16="http://schemas.microsoft.com/office/drawing/2014/main" xmlns="" val="20008"/>
                    </a:ext>
                  </a:extLst>
                </a:gridCol>
              </a:tblGrid>
              <a:tr h="28135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ea typeface="Calibri" pitchFamily="34" charset="0"/>
                          <a:cs typeface="Times New Roman" pitchFamily="18" charset="0"/>
                        </a:rPr>
                        <a:t>Тоқсан</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Ана тілі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Қазақ тілі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Матем</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дүниетану</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0"/>
                  </a:ext>
                </a:extLst>
              </a:tr>
              <a:tr h="546589">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сапа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үлге</a:t>
                      </a:r>
                      <a:endPar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рім</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сапа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үлге</a:t>
                      </a:r>
                      <a:endPar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рім</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сапа</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үлге</a:t>
                      </a:r>
                      <a:endPar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рім</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сапа</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үлге</a:t>
                      </a:r>
                      <a:endPar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рім</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8135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8135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ІІ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70%</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8135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ІІІ</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81354">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ІҮ</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81354">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Жылдық</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64%</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100</a:t>
                      </a:r>
                      <a:r>
                        <a:rPr kumimoji="0" lang="ru-RU"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67554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Жалпы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орташа</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көрсеткіш</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67 %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ea typeface="Calibri" pitchFamily="34" charset="0"/>
                          <a:cs typeface="Times New Roman" pitchFamily="18" charset="0"/>
                        </a:rPr>
                        <a:t>67 %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67 %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ea typeface="Calibri" pitchFamily="34" charset="0"/>
                          <a:cs typeface="Times New Roman" pitchFamily="18" charset="0"/>
                        </a:rPr>
                        <a:t>67 %</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7"/>
                  </a:ext>
                </a:extLst>
              </a:tr>
              <a:tr h="281354">
                <a:tc gridSpan="9">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ea typeface="Calibri" pitchFamily="34" charset="0"/>
                          <a:cs typeface="Times New Roman" pitchFamily="18" charset="0"/>
                        </a:rPr>
                        <a:t>                                2016 – 2017  оқу жылының білім  сапасы: 67 %, 11 оқушы, 4 сынып</a:t>
                      </a:r>
                      <a:endParaRPr kumimoji="0" lang="ru-RU" sz="1300" b="1" i="0" u="none" strike="noStrike" cap="none" normalizeH="0" baseline="0" dirty="0" smtClean="0">
                        <a:ln>
                          <a:noFill/>
                        </a:ln>
                        <a:solidFill>
                          <a:srgbClr val="173863"/>
                        </a:solidFill>
                        <a:effectLst/>
                        <a:latin typeface="Calibri" pitchFamily="34" charset="0"/>
                        <a:ea typeface="Calibri" pitchFamily="34" charset="0"/>
                        <a:cs typeface="Times New Roman" pitchFamily="18"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8"/>
                  </a:ext>
                </a:extLst>
              </a:tr>
            </a:tbl>
          </a:graphicData>
        </a:graphic>
      </p:graphicFrame>
      <p:sp>
        <p:nvSpPr>
          <p:cNvPr id="3" name="Объект 2"/>
          <p:cNvSpPr>
            <a:spLocks noGrp="1"/>
          </p:cNvSpPr>
          <p:nvPr>
            <p:ph/>
          </p:nvPr>
        </p:nvSpPr>
        <p:spPr/>
        <p:txBody>
          <a:bodyPr/>
          <a:lstStyle/>
          <a:p>
            <a:r>
              <a:rPr lang="kk-KZ" dirty="0" smtClean="0"/>
              <a:t>5жылдағы білім сапасы мен монитрингі</a:t>
            </a:r>
            <a:endParaRPr lang="ru-RU" dirty="0"/>
          </a:p>
        </p:txBody>
      </p:sp>
    </p:spTree>
    <p:extLst>
      <p:ext uri="{BB962C8B-B14F-4D97-AF65-F5344CB8AC3E}">
        <p14:creationId xmlns:p14="http://schemas.microsoft.com/office/powerpoint/2010/main" val="11748326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985" name="Object 289"/>
          <p:cNvGraphicFramePr>
            <a:graphicFrameLocks noGrp="1" noChangeAspect="1"/>
          </p:cNvGraphicFramePr>
          <p:nvPr>
            <p:ph sz="half" idx="2"/>
          </p:nvPr>
        </p:nvGraphicFramePr>
        <p:xfrm>
          <a:off x="1913793" y="3894992"/>
          <a:ext cx="4475285" cy="2070589"/>
        </p:xfrm>
        <a:graphic>
          <a:graphicData uri="http://schemas.openxmlformats.org/presentationml/2006/ole">
            <mc:AlternateContent xmlns:mc="http://schemas.openxmlformats.org/markup-compatibility/2006">
              <mc:Choice xmlns:v="urn:schemas-microsoft-com:vml" Requires="v">
                <p:oleObj spid="_x0000_s2055" name="Диаграмма" r:id="rId3" imgW="4324453" imgH="2000208" progId="MSGraph.Chart.8">
                  <p:embed/>
                </p:oleObj>
              </mc:Choice>
              <mc:Fallback>
                <p:oleObj name="Диаграмма" r:id="rId3" imgW="4324453" imgH="2000208" progId="MSGraph.Chart.8">
                  <p:embed/>
                  <p:pic>
                    <p:nvPicPr>
                      <p:cNvPr id="157985" name="Object 289"/>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793" y="3894992"/>
                        <a:ext cx="4475285" cy="20705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8073" name="Group 377"/>
          <p:cNvGraphicFramePr>
            <a:graphicFrameLocks noGrp="1"/>
          </p:cNvGraphicFramePr>
          <p:nvPr>
            <p:ph sz="half" idx="1"/>
          </p:nvPr>
        </p:nvGraphicFramePr>
        <p:xfrm>
          <a:off x="383931" y="504092"/>
          <a:ext cx="8376140" cy="3137094"/>
        </p:xfrm>
        <a:graphic>
          <a:graphicData uri="http://schemas.openxmlformats.org/drawingml/2006/table">
            <a:tbl>
              <a:tblPr/>
              <a:tblGrid>
                <a:gridCol w="1247043">
                  <a:extLst>
                    <a:ext uri="{9D8B030D-6E8A-4147-A177-3AD203B41FA5}">
                      <a16:colId xmlns:a16="http://schemas.microsoft.com/office/drawing/2014/main" xmlns="" val="20000"/>
                    </a:ext>
                  </a:extLst>
                </a:gridCol>
                <a:gridCol w="792773">
                  <a:extLst>
                    <a:ext uri="{9D8B030D-6E8A-4147-A177-3AD203B41FA5}">
                      <a16:colId xmlns:a16="http://schemas.microsoft.com/office/drawing/2014/main" xmlns="" val="20001"/>
                    </a:ext>
                  </a:extLst>
                </a:gridCol>
                <a:gridCol w="926123">
                  <a:extLst>
                    <a:ext uri="{9D8B030D-6E8A-4147-A177-3AD203B41FA5}">
                      <a16:colId xmlns:a16="http://schemas.microsoft.com/office/drawing/2014/main" xmlns="" val="20002"/>
                    </a:ext>
                  </a:extLst>
                </a:gridCol>
                <a:gridCol w="940777">
                  <a:extLst>
                    <a:ext uri="{9D8B030D-6E8A-4147-A177-3AD203B41FA5}">
                      <a16:colId xmlns:a16="http://schemas.microsoft.com/office/drawing/2014/main" xmlns="" val="20003"/>
                    </a:ext>
                  </a:extLst>
                </a:gridCol>
                <a:gridCol w="940777">
                  <a:extLst>
                    <a:ext uri="{9D8B030D-6E8A-4147-A177-3AD203B41FA5}">
                      <a16:colId xmlns:a16="http://schemas.microsoft.com/office/drawing/2014/main" xmlns="" val="20004"/>
                    </a:ext>
                  </a:extLst>
                </a:gridCol>
                <a:gridCol w="737089">
                  <a:extLst>
                    <a:ext uri="{9D8B030D-6E8A-4147-A177-3AD203B41FA5}">
                      <a16:colId xmlns:a16="http://schemas.microsoft.com/office/drawing/2014/main" xmlns="" val="20005"/>
                    </a:ext>
                  </a:extLst>
                </a:gridCol>
                <a:gridCol w="942242">
                  <a:extLst>
                    <a:ext uri="{9D8B030D-6E8A-4147-A177-3AD203B41FA5}">
                      <a16:colId xmlns:a16="http://schemas.microsoft.com/office/drawing/2014/main" xmlns="" val="20006"/>
                    </a:ext>
                  </a:extLst>
                </a:gridCol>
                <a:gridCol w="907074">
                  <a:extLst>
                    <a:ext uri="{9D8B030D-6E8A-4147-A177-3AD203B41FA5}">
                      <a16:colId xmlns:a16="http://schemas.microsoft.com/office/drawing/2014/main" xmlns="" val="20007"/>
                    </a:ext>
                  </a:extLst>
                </a:gridCol>
                <a:gridCol w="942242">
                  <a:extLst>
                    <a:ext uri="{9D8B030D-6E8A-4147-A177-3AD203B41FA5}">
                      <a16:colId xmlns:a16="http://schemas.microsoft.com/office/drawing/2014/main" xmlns="" val="20008"/>
                    </a:ext>
                  </a:extLst>
                </a:gridCol>
              </a:tblGrid>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Тоқсан</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Сауат ашу</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Математика</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Жаратылыстану</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Дүниетану</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0"/>
                  </a:ext>
                </a:extLst>
              </a:tr>
              <a:tr h="478302">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сапа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үлге</a:t>
                      </a:r>
                      <a:endParaRPr kumimoji="0" lang="ru-RU" sz="1300" b="0" i="0" u="none" strike="noStrike" cap="none" normalizeH="0" baseline="0" smtClean="0">
                        <a:ln>
                          <a:noFill/>
                        </a:ln>
                        <a:solidFill>
                          <a:schemeClr val="tx2"/>
                        </a:solidFill>
                        <a:effectLst/>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рім</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сапа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үлге</a:t>
                      </a:r>
                      <a:endParaRPr kumimoji="0" lang="ru-RU" sz="1300" b="0" i="0" u="none" strike="noStrike" cap="none" normalizeH="0" baseline="0" smtClean="0">
                        <a:ln>
                          <a:noFill/>
                        </a:ln>
                        <a:solidFill>
                          <a:schemeClr val="tx2"/>
                        </a:solidFill>
                        <a:effectLst/>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рім</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сапа</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үлге</a:t>
                      </a:r>
                      <a:endParaRPr kumimoji="0" lang="ru-RU" sz="1300" b="0" i="0" u="none" strike="noStrike" cap="none" normalizeH="0" baseline="0" smtClean="0">
                        <a:ln>
                          <a:noFill/>
                        </a:ln>
                        <a:solidFill>
                          <a:schemeClr val="tx2"/>
                        </a:solidFill>
                        <a:effectLst/>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рім</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сапа</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үлге</a:t>
                      </a:r>
                      <a:endParaRPr kumimoji="0" lang="ru-RU" sz="1300" b="0" i="0" u="none" strike="noStrike" cap="none" normalizeH="0" baseline="0" smtClean="0">
                        <a:ln>
                          <a:noFill/>
                        </a:ln>
                        <a:solidFill>
                          <a:schemeClr val="tx2"/>
                        </a:solidFill>
                        <a:effectLst/>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smtClean="0">
                          <a:ln>
                            <a:noFill/>
                          </a:ln>
                          <a:solidFill>
                            <a:schemeClr val="tx2"/>
                          </a:solidFill>
                          <a:effectLst/>
                          <a:latin typeface="Calibri" pitchFamily="34" charset="0"/>
                          <a:cs typeface="Calibri" pitchFamily="34" charset="0"/>
                        </a:rPr>
                        <a:t>рім</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І</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ІІ</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ІІІ</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ІҮ</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813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Жылдық</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100</a:t>
                      </a:r>
                      <a:r>
                        <a:rPr kumimoji="0" lang="ru-RU" sz="1300" b="0" i="0" u="none" strike="noStrike" cap="none" normalizeH="0" baseline="0" smtClean="0">
                          <a:ln>
                            <a:noFill/>
                          </a:ln>
                          <a:solidFill>
                            <a:schemeClr val="tx2"/>
                          </a:solidFill>
                          <a:effectLst/>
                          <a:latin typeface="Calibri" pitchFamily="34" charset="0"/>
                          <a:cs typeface="Calibri" pitchFamily="34" charset="0"/>
                        </a:rPr>
                        <a:t>%</a:t>
                      </a:r>
                      <a:endParaRPr kumimoji="0" lang="ru-RU"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6752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Жалпы орташа көрсет</a:t>
                      </a:r>
                      <a:endParaRPr kumimoji="0" lang="ru-RU" sz="1300" b="0" i="0" u="none" strike="noStrike" cap="none" normalizeH="0" baseline="0" smtClean="0">
                        <a:ln>
                          <a:noFill/>
                        </a:ln>
                        <a:solidFill>
                          <a:schemeClr val="tx2"/>
                        </a:solidFill>
                        <a:effectLst/>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кіш</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67 %</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7"/>
                  </a:ext>
                </a:extLst>
              </a:tr>
              <a:tr h="281354">
                <a:tc gridSpan="9">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chemeClr val="tx2"/>
                          </a:solidFill>
                          <a:effectLst/>
                          <a:latin typeface="Calibri" pitchFamily="34" charset="0"/>
                          <a:cs typeface="Calibri" pitchFamily="34" charset="0"/>
                        </a:rPr>
                        <a:t>                             </a:t>
                      </a:r>
                      <a:r>
                        <a:rPr kumimoji="0" lang="kk-KZ" sz="1300" b="1" i="0" u="none" strike="noStrike" cap="none" normalizeH="0" baseline="0" smtClean="0">
                          <a:ln>
                            <a:noFill/>
                          </a:ln>
                          <a:solidFill>
                            <a:schemeClr val="tx2"/>
                          </a:solidFill>
                          <a:effectLst/>
                          <a:latin typeface="Calibri" pitchFamily="34" charset="0"/>
                          <a:cs typeface="Calibri" pitchFamily="34" charset="0"/>
                        </a:rPr>
                        <a:t>2017 – 2018 оқу жылының білім  сапасы:    67 %, 10 оқушы, 1 сынып</a:t>
                      </a:r>
                      <a:endParaRPr kumimoji="0" lang="kk-KZ" sz="1300" b="0" i="0" u="none" strike="noStrike" cap="none" normalizeH="0" baseline="0" smtClean="0">
                        <a:ln>
                          <a:noFill/>
                        </a:ln>
                        <a:solidFill>
                          <a:schemeClr val="tx2"/>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4693315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984" name="Object 88"/>
          <p:cNvGraphicFramePr>
            <a:graphicFrameLocks noChangeAspect="1"/>
          </p:cNvGraphicFramePr>
          <p:nvPr>
            <p:extLst/>
          </p:nvPr>
        </p:nvGraphicFramePr>
        <p:xfrm>
          <a:off x="1049216" y="3761643"/>
          <a:ext cx="4851889" cy="2524857"/>
        </p:xfrm>
        <a:graphic>
          <a:graphicData uri="http://schemas.openxmlformats.org/presentationml/2006/ole">
            <mc:AlternateContent xmlns:mc="http://schemas.openxmlformats.org/markup-compatibility/2006">
              <mc:Choice xmlns:v="urn:schemas-microsoft-com:vml" Requires="v">
                <p:oleObj spid="_x0000_s3084" name="Диаграмма" r:id="rId3" imgW="4324453" imgH="2000208" progId="MSGraph.Chart.8">
                  <p:embed/>
                </p:oleObj>
              </mc:Choice>
              <mc:Fallback>
                <p:oleObj name="Диаграмма" r:id="rId3" imgW="4324453" imgH="2000208" progId="MSGraph.Chart.8">
                  <p:embed/>
                  <p:pic>
                    <p:nvPicPr>
                      <p:cNvPr id="80984" name="Object 8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216" y="3761643"/>
                        <a:ext cx="4851889" cy="252485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088" name="Group 192"/>
          <p:cNvGraphicFramePr>
            <a:graphicFrameLocks noGrp="1"/>
          </p:cNvGraphicFramePr>
          <p:nvPr/>
        </p:nvGraphicFramePr>
        <p:xfrm>
          <a:off x="517282" y="571500"/>
          <a:ext cx="8109442" cy="3147352"/>
        </p:xfrm>
        <a:graphic>
          <a:graphicData uri="http://schemas.openxmlformats.org/drawingml/2006/table">
            <a:tbl>
              <a:tblPr/>
              <a:tblGrid>
                <a:gridCol w="1529862">
                  <a:extLst>
                    <a:ext uri="{9D8B030D-6E8A-4147-A177-3AD203B41FA5}">
                      <a16:colId xmlns:a16="http://schemas.microsoft.com/office/drawing/2014/main" xmlns="" val="20000"/>
                    </a:ext>
                  </a:extLst>
                </a:gridCol>
                <a:gridCol w="602273">
                  <a:extLst>
                    <a:ext uri="{9D8B030D-6E8A-4147-A177-3AD203B41FA5}">
                      <a16:colId xmlns:a16="http://schemas.microsoft.com/office/drawing/2014/main" xmlns="" val="20001"/>
                    </a:ext>
                  </a:extLst>
                </a:gridCol>
                <a:gridCol w="675543">
                  <a:extLst>
                    <a:ext uri="{9D8B030D-6E8A-4147-A177-3AD203B41FA5}">
                      <a16:colId xmlns:a16="http://schemas.microsoft.com/office/drawing/2014/main" xmlns="" val="20002"/>
                    </a:ext>
                  </a:extLst>
                </a:gridCol>
                <a:gridCol w="677008">
                  <a:extLst>
                    <a:ext uri="{9D8B030D-6E8A-4147-A177-3AD203B41FA5}">
                      <a16:colId xmlns:a16="http://schemas.microsoft.com/office/drawing/2014/main" xmlns="" val="20003"/>
                    </a:ext>
                  </a:extLst>
                </a:gridCol>
                <a:gridCol w="678473">
                  <a:extLst>
                    <a:ext uri="{9D8B030D-6E8A-4147-A177-3AD203B41FA5}">
                      <a16:colId xmlns:a16="http://schemas.microsoft.com/office/drawing/2014/main" xmlns="" val="20004"/>
                    </a:ext>
                  </a:extLst>
                </a:gridCol>
                <a:gridCol w="562708">
                  <a:extLst>
                    <a:ext uri="{9D8B030D-6E8A-4147-A177-3AD203B41FA5}">
                      <a16:colId xmlns:a16="http://schemas.microsoft.com/office/drawing/2014/main" xmlns="" val="20005"/>
                    </a:ext>
                  </a:extLst>
                </a:gridCol>
                <a:gridCol w="677008">
                  <a:extLst>
                    <a:ext uri="{9D8B030D-6E8A-4147-A177-3AD203B41FA5}">
                      <a16:colId xmlns:a16="http://schemas.microsoft.com/office/drawing/2014/main" xmlns="" val="20006"/>
                    </a:ext>
                  </a:extLst>
                </a:gridCol>
                <a:gridCol w="562708">
                  <a:extLst>
                    <a:ext uri="{9D8B030D-6E8A-4147-A177-3AD203B41FA5}">
                      <a16:colId xmlns:a16="http://schemas.microsoft.com/office/drawing/2014/main" xmlns="" val="20007"/>
                    </a:ext>
                  </a:extLst>
                </a:gridCol>
                <a:gridCol w="678474">
                  <a:extLst>
                    <a:ext uri="{9D8B030D-6E8A-4147-A177-3AD203B41FA5}">
                      <a16:colId xmlns:a16="http://schemas.microsoft.com/office/drawing/2014/main" xmlns="" val="20008"/>
                    </a:ext>
                  </a:extLst>
                </a:gridCol>
                <a:gridCol w="788377">
                  <a:extLst>
                    <a:ext uri="{9D8B030D-6E8A-4147-A177-3AD203B41FA5}">
                      <a16:colId xmlns:a16="http://schemas.microsoft.com/office/drawing/2014/main" xmlns="" val="20009"/>
                    </a:ext>
                  </a:extLst>
                </a:gridCol>
                <a:gridCol w="677008">
                  <a:extLst>
                    <a:ext uri="{9D8B030D-6E8A-4147-A177-3AD203B41FA5}">
                      <a16:colId xmlns:a16="http://schemas.microsoft.com/office/drawing/2014/main" xmlns="" val="20010"/>
                    </a:ext>
                  </a:extLst>
                </a:gridCol>
              </a:tblGrid>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Тоқсан</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dirty="0" smtClean="0">
                          <a:ln>
                            <a:noFill/>
                          </a:ln>
                          <a:solidFill>
                            <a:srgbClr val="173863"/>
                          </a:solidFill>
                          <a:effectLst/>
                          <a:latin typeface="Calibri" pitchFamily="34" charset="0"/>
                          <a:cs typeface="Arial" charset="0"/>
                        </a:rPr>
                        <a:t>Әдебиеттік оқу</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Қазақ тілі</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Матем</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дүниетану</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жаратылыстану</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0"/>
                  </a:ext>
                </a:extLst>
              </a:tr>
              <a:tr h="584689">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 </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 </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5169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64%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64%</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Arial" charset="0"/>
                        </a:rPr>
                        <a:t>8</a:t>
                      </a:r>
                      <a:r>
                        <a:rPr kumimoji="0" lang="kk-KZ" sz="1300" b="1" i="0" u="none" strike="noStrike" cap="none" normalizeH="0" baseline="0" dirty="0" smtClean="0">
                          <a:ln>
                            <a:noFill/>
                          </a:ln>
                          <a:solidFill>
                            <a:srgbClr val="173863"/>
                          </a:solidFill>
                          <a:effectLst/>
                          <a:latin typeface="Calibri" pitchFamily="34" charset="0"/>
                          <a:cs typeface="Calibri" pitchFamily="34" charset="0"/>
                        </a:rPr>
                        <a:t>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100</a:t>
                      </a:r>
                      <a:r>
                        <a:rPr kumimoji="0" lang="ru-RU" sz="1300" b="1" i="0" u="none" strike="noStrike" cap="none" normalizeH="0" baseline="0" smtClean="0">
                          <a:ln>
                            <a:noFill/>
                          </a:ln>
                          <a:solidFill>
                            <a:srgbClr val="173863"/>
                          </a:solidFill>
                          <a:effectLst/>
                          <a:latin typeface="Calibri" pitchFamily="34" charset="0"/>
                          <a:cs typeface="Calibri" pitchFamily="34" charset="0"/>
                        </a:rPr>
                        <a:t>%</a:t>
                      </a: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Arial" charset="0"/>
                        </a:rPr>
                        <a:t>8</a:t>
                      </a:r>
                      <a:r>
                        <a:rPr kumimoji="0" lang="kk-KZ" sz="1300" b="1" i="0" u="none" strike="noStrike" cap="none" normalizeH="0" baseline="0" smtClean="0">
                          <a:ln>
                            <a:noFill/>
                          </a:ln>
                          <a:solidFill>
                            <a:srgbClr val="173863"/>
                          </a:solidFill>
                          <a:effectLst/>
                          <a:latin typeface="Calibri" pitchFamily="34" charset="0"/>
                          <a:cs typeface="Calibri" pitchFamily="34" charset="0"/>
                        </a:rPr>
                        <a:t>4%</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100</a:t>
                      </a:r>
                      <a:r>
                        <a:rPr kumimoji="0" lang="ru-RU" sz="1300" b="1" i="0" u="none" strike="noStrike" cap="none" normalizeH="0" baseline="0" smtClean="0">
                          <a:ln>
                            <a:noFill/>
                          </a:ln>
                          <a:solidFill>
                            <a:srgbClr val="173863"/>
                          </a:solidFill>
                          <a:effectLst/>
                          <a:latin typeface="Calibri" pitchFamily="34" charset="0"/>
                          <a:cs typeface="Calibri" pitchFamily="34" charset="0"/>
                        </a:rPr>
                        <a:t>%</a:t>
                      </a: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64%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ІІІ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ІҮ</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813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Жылдық</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51581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Жалпы орташа көрсеткіш</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Calibri" pitchFamily="34"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7"/>
                  </a:ext>
                </a:extLst>
              </a:tr>
              <a:tr h="281354">
                <a:tc gridSpan="11">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201</a:t>
                      </a:r>
                      <a:r>
                        <a:rPr kumimoji="0" lang="kk-KZ" sz="1300" b="1" i="0" u="none" strike="noStrike" cap="none" normalizeH="0" baseline="0" dirty="0" smtClean="0">
                          <a:ln>
                            <a:noFill/>
                          </a:ln>
                          <a:solidFill>
                            <a:srgbClr val="173863"/>
                          </a:solidFill>
                          <a:effectLst/>
                          <a:latin typeface="Calibri" pitchFamily="34" charset="0"/>
                          <a:cs typeface="Arial" charset="0"/>
                        </a:rPr>
                        <a:t>8</a:t>
                      </a:r>
                      <a:r>
                        <a:rPr kumimoji="0" lang="kk-KZ" sz="1300" b="1" i="0" u="none" strike="noStrike" cap="none" normalizeH="0" baseline="0" dirty="0" smtClean="0">
                          <a:ln>
                            <a:noFill/>
                          </a:ln>
                          <a:solidFill>
                            <a:srgbClr val="173863"/>
                          </a:solidFill>
                          <a:effectLst/>
                          <a:latin typeface="Calibri" pitchFamily="34" charset="0"/>
                          <a:cs typeface="Calibri" pitchFamily="34" charset="0"/>
                        </a:rPr>
                        <a:t> – 201</a:t>
                      </a:r>
                      <a:r>
                        <a:rPr kumimoji="0" lang="kk-KZ" sz="1300" b="1" i="0" u="none" strike="noStrike" cap="none" normalizeH="0" baseline="0" dirty="0" smtClean="0">
                          <a:ln>
                            <a:noFill/>
                          </a:ln>
                          <a:solidFill>
                            <a:srgbClr val="173863"/>
                          </a:solidFill>
                          <a:effectLst/>
                          <a:latin typeface="Calibri" pitchFamily="34" charset="0"/>
                          <a:cs typeface="Arial" charset="0"/>
                        </a:rPr>
                        <a:t>9</a:t>
                      </a:r>
                      <a:r>
                        <a:rPr kumimoji="0" lang="kk-KZ" sz="1300" b="1" i="0" u="none" strike="noStrike" cap="none" normalizeH="0" baseline="0" dirty="0" smtClean="0">
                          <a:ln>
                            <a:noFill/>
                          </a:ln>
                          <a:solidFill>
                            <a:srgbClr val="173863"/>
                          </a:solidFill>
                          <a:effectLst/>
                          <a:latin typeface="Calibri" pitchFamily="34" charset="0"/>
                          <a:cs typeface="Calibri" pitchFamily="34" charset="0"/>
                        </a:rPr>
                        <a:t> оқу жылының  І тоқсан бойынша білім  сапасы: 67 %, 9 оқушы</a:t>
                      </a:r>
                      <a:r>
                        <a:rPr kumimoji="0" lang="kk-KZ" sz="1300" b="1" i="0" u="none" strike="noStrike" cap="none" normalizeH="0" baseline="0" dirty="0" smtClean="0">
                          <a:ln>
                            <a:noFill/>
                          </a:ln>
                          <a:solidFill>
                            <a:srgbClr val="173863"/>
                          </a:solidFill>
                          <a:effectLst/>
                          <a:latin typeface="Calibri" pitchFamily="34" charset="0"/>
                          <a:cs typeface="Arial" charset="0"/>
                        </a:rPr>
                        <a:t>, 2 сынып</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8"/>
                  </a:ext>
                </a:extLst>
              </a:tr>
            </a:tbl>
          </a:graphicData>
        </a:graphic>
      </p:graphicFrame>
      <p:graphicFrame>
        <p:nvGraphicFramePr>
          <p:cNvPr id="4" name="Object 88"/>
          <p:cNvGraphicFramePr>
            <a:graphicFrameLocks noChangeAspect="1"/>
          </p:cNvGraphicFramePr>
          <p:nvPr>
            <p:extLst/>
          </p:nvPr>
        </p:nvGraphicFramePr>
        <p:xfrm>
          <a:off x="1049148" y="3761345"/>
          <a:ext cx="4851889" cy="2524857"/>
        </p:xfrm>
        <a:graphic>
          <a:graphicData uri="http://schemas.openxmlformats.org/presentationml/2006/ole">
            <mc:AlternateContent xmlns:mc="http://schemas.openxmlformats.org/markup-compatibility/2006">
              <mc:Choice xmlns:v="urn:schemas-microsoft-com:vml" Requires="v">
                <p:oleObj spid="_x0000_s3085" name="Диаграмма" r:id="rId5" imgW="4324453" imgH="2000208" progId="MSGraph.Chart.8">
                  <p:embed/>
                </p:oleObj>
              </mc:Choice>
              <mc:Fallback>
                <p:oleObj name="Диаграмма" r:id="rId5" imgW="4324453" imgH="2000208" progId="MSGraph.Chart.8">
                  <p:embed/>
                  <p:pic>
                    <p:nvPicPr>
                      <p:cNvPr id="4" name="Object 8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148" y="3761345"/>
                        <a:ext cx="4851889" cy="252485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254102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nvPr>
        </p:nvGraphicFramePr>
        <p:xfrm>
          <a:off x="450927" y="637305"/>
          <a:ext cx="8109442" cy="2938974"/>
        </p:xfrm>
        <a:graphic>
          <a:graphicData uri="http://schemas.openxmlformats.org/drawingml/2006/table">
            <a:tbl>
              <a:tblPr/>
              <a:tblGrid>
                <a:gridCol w="1529862">
                  <a:extLst>
                    <a:ext uri="{9D8B030D-6E8A-4147-A177-3AD203B41FA5}">
                      <a16:colId xmlns:a16="http://schemas.microsoft.com/office/drawing/2014/main" xmlns="" val="20000"/>
                    </a:ext>
                  </a:extLst>
                </a:gridCol>
                <a:gridCol w="602273">
                  <a:extLst>
                    <a:ext uri="{9D8B030D-6E8A-4147-A177-3AD203B41FA5}">
                      <a16:colId xmlns:a16="http://schemas.microsoft.com/office/drawing/2014/main" xmlns="" val="20001"/>
                    </a:ext>
                  </a:extLst>
                </a:gridCol>
                <a:gridCol w="675543">
                  <a:extLst>
                    <a:ext uri="{9D8B030D-6E8A-4147-A177-3AD203B41FA5}">
                      <a16:colId xmlns:a16="http://schemas.microsoft.com/office/drawing/2014/main" xmlns="" val="20002"/>
                    </a:ext>
                  </a:extLst>
                </a:gridCol>
                <a:gridCol w="677008">
                  <a:extLst>
                    <a:ext uri="{9D8B030D-6E8A-4147-A177-3AD203B41FA5}">
                      <a16:colId xmlns:a16="http://schemas.microsoft.com/office/drawing/2014/main" xmlns="" val="20003"/>
                    </a:ext>
                  </a:extLst>
                </a:gridCol>
                <a:gridCol w="678473">
                  <a:extLst>
                    <a:ext uri="{9D8B030D-6E8A-4147-A177-3AD203B41FA5}">
                      <a16:colId xmlns:a16="http://schemas.microsoft.com/office/drawing/2014/main" xmlns="" val="20004"/>
                    </a:ext>
                  </a:extLst>
                </a:gridCol>
                <a:gridCol w="562708">
                  <a:extLst>
                    <a:ext uri="{9D8B030D-6E8A-4147-A177-3AD203B41FA5}">
                      <a16:colId xmlns:a16="http://schemas.microsoft.com/office/drawing/2014/main" xmlns="" val="20005"/>
                    </a:ext>
                  </a:extLst>
                </a:gridCol>
                <a:gridCol w="677008">
                  <a:extLst>
                    <a:ext uri="{9D8B030D-6E8A-4147-A177-3AD203B41FA5}">
                      <a16:colId xmlns:a16="http://schemas.microsoft.com/office/drawing/2014/main" xmlns="" val="20006"/>
                    </a:ext>
                  </a:extLst>
                </a:gridCol>
                <a:gridCol w="562708">
                  <a:extLst>
                    <a:ext uri="{9D8B030D-6E8A-4147-A177-3AD203B41FA5}">
                      <a16:colId xmlns:a16="http://schemas.microsoft.com/office/drawing/2014/main" xmlns="" val="20007"/>
                    </a:ext>
                  </a:extLst>
                </a:gridCol>
                <a:gridCol w="678474">
                  <a:extLst>
                    <a:ext uri="{9D8B030D-6E8A-4147-A177-3AD203B41FA5}">
                      <a16:colId xmlns:a16="http://schemas.microsoft.com/office/drawing/2014/main" xmlns="" val="20008"/>
                    </a:ext>
                  </a:extLst>
                </a:gridCol>
                <a:gridCol w="788377">
                  <a:extLst>
                    <a:ext uri="{9D8B030D-6E8A-4147-A177-3AD203B41FA5}">
                      <a16:colId xmlns:a16="http://schemas.microsoft.com/office/drawing/2014/main" xmlns="" val="20009"/>
                    </a:ext>
                  </a:extLst>
                </a:gridCol>
                <a:gridCol w="677008">
                  <a:extLst>
                    <a:ext uri="{9D8B030D-6E8A-4147-A177-3AD203B41FA5}">
                      <a16:colId xmlns:a16="http://schemas.microsoft.com/office/drawing/2014/main" xmlns="" val="20010"/>
                    </a:ext>
                  </a:extLst>
                </a:gridCol>
              </a:tblGrid>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dirty="0" smtClean="0">
                          <a:ln>
                            <a:noFill/>
                          </a:ln>
                          <a:solidFill>
                            <a:srgbClr val="173863"/>
                          </a:solidFill>
                          <a:effectLst/>
                          <a:latin typeface="Calibri" pitchFamily="34" charset="0"/>
                          <a:cs typeface="Arial" charset="0"/>
                        </a:rPr>
                        <a:t>Әдебиеттік оқу</a:t>
                      </a: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Қазақ тілі</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Матем</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дүниетану</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жаратылыстану</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0"/>
                  </a:ext>
                </a:extLst>
              </a:tr>
              <a:tr h="478302">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 </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 </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сапа</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үлге</a:t>
                      </a:r>
                      <a:endParaRPr kumimoji="0" lang="ru-RU" sz="1300" b="1" i="0" u="none" strike="noStrike" cap="none" normalizeH="0" baseline="0" dirty="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рім</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64%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64%</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Arial" charset="0"/>
                        </a:rPr>
                        <a:t>8</a:t>
                      </a:r>
                      <a:r>
                        <a:rPr kumimoji="0" lang="kk-KZ" sz="1300" b="1" i="0" u="none" strike="noStrike" cap="none" normalizeH="0" baseline="0" dirty="0" smtClean="0">
                          <a:ln>
                            <a:noFill/>
                          </a:ln>
                          <a:solidFill>
                            <a:srgbClr val="173863"/>
                          </a:solidFill>
                          <a:effectLst/>
                          <a:latin typeface="Calibri" pitchFamily="34" charset="0"/>
                          <a:cs typeface="Calibri" pitchFamily="34" charset="0"/>
                        </a:rPr>
                        <a:t>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100</a:t>
                      </a:r>
                      <a:r>
                        <a:rPr kumimoji="0" lang="ru-RU" sz="1300" b="1" i="0" u="none" strike="noStrike" cap="none" normalizeH="0" baseline="0" smtClean="0">
                          <a:ln>
                            <a:noFill/>
                          </a:ln>
                          <a:solidFill>
                            <a:srgbClr val="173863"/>
                          </a:solidFill>
                          <a:effectLst/>
                          <a:latin typeface="Calibri" pitchFamily="34" charset="0"/>
                          <a:cs typeface="Calibri" pitchFamily="34" charset="0"/>
                        </a:rPr>
                        <a:t>%</a:t>
                      </a: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Arial" charset="0"/>
                        </a:rPr>
                        <a:t>8</a:t>
                      </a:r>
                      <a:r>
                        <a:rPr kumimoji="0" lang="kk-KZ" sz="1300" b="1" i="0" u="none" strike="noStrike" cap="none" normalizeH="0" baseline="0" smtClean="0">
                          <a:ln>
                            <a:noFill/>
                          </a:ln>
                          <a:solidFill>
                            <a:srgbClr val="173863"/>
                          </a:solidFill>
                          <a:effectLst/>
                          <a:latin typeface="Calibri" pitchFamily="34" charset="0"/>
                          <a:cs typeface="Calibri" pitchFamily="34" charset="0"/>
                        </a:rPr>
                        <a:t>4%</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100</a:t>
                      </a:r>
                      <a:r>
                        <a:rPr kumimoji="0" lang="ru-RU" sz="1300" b="1" i="0" u="none" strike="noStrike" cap="none" normalizeH="0" baseline="0" smtClean="0">
                          <a:ln>
                            <a:noFill/>
                          </a:ln>
                          <a:solidFill>
                            <a:srgbClr val="173863"/>
                          </a:solidFill>
                          <a:effectLst/>
                          <a:latin typeface="Calibri" pitchFamily="34" charset="0"/>
                          <a:cs typeface="Calibri" pitchFamily="34" charset="0"/>
                        </a:rPr>
                        <a:t>%</a:t>
                      </a: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64%</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3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ІІІ</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2813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ІҮ</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813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Жылдық</a:t>
                      </a: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47830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173863"/>
                          </a:solidFill>
                          <a:effectLst/>
                          <a:latin typeface="Calibri" pitchFamily="34" charset="0"/>
                          <a:cs typeface="Calibri" pitchFamily="34" charset="0"/>
                        </a:rPr>
                        <a:t>Жалпы орташа көрсеткіш</a:t>
                      </a: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Calibri" pitchFamily="34"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xmlns="" val="10007"/>
                  </a:ext>
                </a:extLst>
              </a:tr>
              <a:tr h="281354">
                <a:tc gridSpan="11">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173863"/>
                          </a:solidFill>
                          <a:effectLst/>
                          <a:latin typeface="Calibri" pitchFamily="34" charset="0"/>
                          <a:cs typeface="Calibri" pitchFamily="34" charset="0"/>
                        </a:rPr>
                        <a:t>201</a:t>
                      </a:r>
                      <a:r>
                        <a:rPr kumimoji="0" lang="kk-KZ" sz="1300" b="1" i="0" u="none" strike="noStrike" cap="none" normalizeH="0" baseline="0" dirty="0" smtClean="0">
                          <a:ln>
                            <a:noFill/>
                          </a:ln>
                          <a:solidFill>
                            <a:srgbClr val="173863"/>
                          </a:solidFill>
                          <a:effectLst/>
                          <a:latin typeface="Calibri" pitchFamily="34" charset="0"/>
                          <a:cs typeface="Arial" charset="0"/>
                        </a:rPr>
                        <a:t>9</a:t>
                      </a:r>
                      <a:r>
                        <a:rPr kumimoji="0" lang="kk-KZ" sz="1300" b="1" i="0" u="none" strike="noStrike" cap="none" normalizeH="0" baseline="0" dirty="0" smtClean="0">
                          <a:ln>
                            <a:noFill/>
                          </a:ln>
                          <a:solidFill>
                            <a:srgbClr val="173863"/>
                          </a:solidFill>
                          <a:effectLst/>
                          <a:latin typeface="Calibri" pitchFamily="34" charset="0"/>
                          <a:cs typeface="Calibri" pitchFamily="34" charset="0"/>
                        </a:rPr>
                        <a:t> – 2020 оқу жылының   білім  сапасы: 65%, 9 оқушы</a:t>
                      </a:r>
                      <a:r>
                        <a:rPr kumimoji="0" lang="kk-KZ" sz="1300" b="1" i="0" u="none" strike="noStrike" cap="none" normalizeH="0" baseline="0" dirty="0" smtClean="0">
                          <a:ln>
                            <a:noFill/>
                          </a:ln>
                          <a:solidFill>
                            <a:srgbClr val="173863"/>
                          </a:solidFill>
                          <a:effectLst/>
                          <a:latin typeface="Calibri" pitchFamily="34" charset="0"/>
                          <a:cs typeface="Arial" charset="0"/>
                        </a:rPr>
                        <a:t>, 3сынып</a:t>
                      </a:r>
                      <a:endParaRPr kumimoji="0" lang="ru-RU" sz="1300" b="1" i="0" u="none" strike="noStrike" cap="none" normalizeH="0" baseline="0" dirty="0" smtClean="0">
                        <a:ln>
                          <a:noFill/>
                        </a:ln>
                        <a:solidFill>
                          <a:srgbClr val="173863"/>
                        </a:solidFill>
                        <a:effectLst/>
                        <a:latin typeface="Calibri" pitchFamily="34" charset="0"/>
                        <a:cs typeface="Arial" charset="0"/>
                      </a:endParaRPr>
                    </a:p>
                  </a:txBody>
                  <a:tcPr marL="84406" marR="84406" marT="42203" marB="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8"/>
                  </a:ext>
                </a:extLst>
              </a:tr>
            </a:tbl>
          </a:graphicData>
        </a:graphic>
      </p:graphicFrame>
      <p:graphicFrame>
        <p:nvGraphicFramePr>
          <p:cNvPr id="5" name="Объект 4"/>
          <p:cNvGraphicFramePr>
            <a:graphicFrameLocks noChangeAspect="1"/>
          </p:cNvGraphicFramePr>
          <p:nvPr>
            <p:extLst/>
          </p:nvPr>
        </p:nvGraphicFramePr>
        <p:xfrm>
          <a:off x="1049216" y="3827585"/>
          <a:ext cx="4851889" cy="2524858"/>
        </p:xfrm>
        <a:graphic>
          <a:graphicData uri="http://schemas.openxmlformats.org/presentationml/2006/ole">
            <mc:AlternateContent xmlns:mc="http://schemas.openxmlformats.org/markup-compatibility/2006">
              <mc:Choice xmlns:v="urn:schemas-microsoft-com:vml" Requires="v">
                <p:oleObj spid="_x0000_s4103" name="Диаграмма" r:id="rId3" imgW="4324453" imgH="2000208" progId="MSGraph.Chart.8">
                  <p:embed/>
                </p:oleObj>
              </mc:Choice>
              <mc:Fallback>
                <p:oleObj name="Диаграмма" r:id="rId3" imgW="4324453" imgH="2000208" progId="MSGraph.Chart.8">
                  <p:embed/>
                  <p:pic>
                    <p:nvPicPr>
                      <p:cNvPr id="5"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216" y="3827585"/>
                        <a:ext cx="4851889" cy="252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0046218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607082" y="504368"/>
            <a:ext cx="7776864" cy="398813"/>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a:defRPr/>
            </a:pPr>
            <a:r>
              <a:rPr lang="kk-KZ" sz="2215"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 Оқушылардың жетістіктері</a:t>
            </a:r>
            <a:endParaRPr lang="ru-RU" sz="2215"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p:txBody>
      </p:sp>
      <p:graphicFrame>
        <p:nvGraphicFramePr>
          <p:cNvPr id="216138" name="Group 74"/>
          <p:cNvGraphicFramePr>
            <a:graphicFrameLocks noGrp="1"/>
          </p:cNvGraphicFramePr>
          <p:nvPr/>
        </p:nvGraphicFramePr>
        <p:xfrm>
          <a:off x="319455" y="1169377"/>
          <a:ext cx="8351227" cy="1129652"/>
        </p:xfrm>
        <a:graphic>
          <a:graphicData uri="http://schemas.openxmlformats.org/drawingml/2006/table">
            <a:tbl>
              <a:tblPr/>
              <a:tblGrid>
                <a:gridCol w="1570892">
                  <a:extLst>
                    <a:ext uri="{9D8B030D-6E8A-4147-A177-3AD203B41FA5}">
                      <a16:colId xmlns:a16="http://schemas.microsoft.com/office/drawing/2014/main" xmlns="" val="20000"/>
                    </a:ext>
                  </a:extLst>
                </a:gridCol>
                <a:gridCol w="1572358">
                  <a:extLst>
                    <a:ext uri="{9D8B030D-6E8A-4147-A177-3AD203B41FA5}">
                      <a16:colId xmlns:a16="http://schemas.microsoft.com/office/drawing/2014/main" xmlns="" val="20001"/>
                    </a:ext>
                  </a:extLst>
                </a:gridCol>
                <a:gridCol w="1802423">
                  <a:extLst>
                    <a:ext uri="{9D8B030D-6E8A-4147-A177-3AD203B41FA5}">
                      <a16:colId xmlns:a16="http://schemas.microsoft.com/office/drawing/2014/main" xmlns="" val="20002"/>
                    </a:ext>
                  </a:extLst>
                </a:gridCol>
                <a:gridCol w="1803888">
                  <a:extLst>
                    <a:ext uri="{9D8B030D-6E8A-4147-A177-3AD203B41FA5}">
                      <a16:colId xmlns:a16="http://schemas.microsoft.com/office/drawing/2014/main" xmlns="" val="20003"/>
                    </a:ext>
                  </a:extLst>
                </a:gridCol>
                <a:gridCol w="1601666">
                  <a:extLst>
                    <a:ext uri="{9D8B030D-6E8A-4147-A177-3AD203B41FA5}">
                      <a16:colId xmlns:a16="http://schemas.microsoft.com/office/drawing/2014/main" xmlns="" val="20004"/>
                    </a:ext>
                  </a:extLst>
                </a:gridCol>
              </a:tblGrid>
              <a:tr h="112965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Оқу жылы</a:t>
                      </a:r>
                      <a:endParaRPr kumimoji="0" lang="ru-RU" sz="13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002060"/>
                          </a:solidFill>
                          <a:effectLst/>
                          <a:latin typeface="Times New Roman" pitchFamily="18" charset="0"/>
                          <a:cs typeface="Times New Roman" pitchFamily="18" charset="0"/>
                        </a:rPr>
                        <a:t>Пәндік олимпиадаға қатысушылар саны</a:t>
                      </a:r>
                      <a:endParaRPr kumimoji="0" lang="ru-RU" sz="13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smtClean="0">
                          <a:ln>
                            <a:noFill/>
                          </a:ln>
                          <a:solidFill>
                            <a:srgbClr val="002060"/>
                          </a:solidFill>
                          <a:effectLst/>
                          <a:latin typeface="Times New Roman" pitchFamily="18" charset="0"/>
                          <a:cs typeface="Times New Roman" pitchFamily="18" charset="0"/>
                        </a:rPr>
                        <a:t>Сыныбы</a:t>
                      </a:r>
                      <a:endParaRPr kumimoji="0" lang="ru-RU" sz="13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Жүлделі орындар саны</a:t>
                      </a:r>
                      <a:endParaRPr kumimoji="0" lang="ru-RU" sz="13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(сертификаттар, дипломдарды бірге ұсыну)</a:t>
                      </a:r>
                      <a:endParaRPr kumimoji="0" lang="ru-RU" sz="13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Деңгейі(аудандық, облыстық, республикалық, халықаралық)</a:t>
                      </a:r>
                      <a:endParaRPr kumimoji="0" lang="ru-RU" sz="13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3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37572665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140" name="Group 52"/>
          <p:cNvGraphicFramePr>
            <a:graphicFrameLocks noGrp="1"/>
          </p:cNvGraphicFramePr>
          <p:nvPr/>
        </p:nvGraphicFramePr>
        <p:xfrm>
          <a:off x="383931" y="366346"/>
          <a:ext cx="8508022" cy="3764280"/>
        </p:xfrm>
        <a:graphic>
          <a:graphicData uri="http://schemas.openxmlformats.org/drawingml/2006/table">
            <a:tbl>
              <a:tblPr/>
              <a:tblGrid>
                <a:gridCol w="1600200">
                  <a:extLst>
                    <a:ext uri="{9D8B030D-6E8A-4147-A177-3AD203B41FA5}">
                      <a16:colId xmlns:a16="http://schemas.microsoft.com/office/drawing/2014/main" xmlns="" val="20000"/>
                    </a:ext>
                  </a:extLst>
                </a:gridCol>
                <a:gridCol w="1601666">
                  <a:extLst>
                    <a:ext uri="{9D8B030D-6E8A-4147-A177-3AD203B41FA5}">
                      <a16:colId xmlns:a16="http://schemas.microsoft.com/office/drawing/2014/main" xmlns="" val="20001"/>
                    </a:ext>
                  </a:extLst>
                </a:gridCol>
                <a:gridCol w="1836126">
                  <a:extLst>
                    <a:ext uri="{9D8B030D-6E8A-4147-A177-3AD203B41FA5}">
                      <a16:colId xmlns:a16="http://schemas.microsoft.com/office/drawing/2014/main" xmlns="" val="20002"/>
                    </a:ext>
                  </a:extLst>
                </a:gridCol>
                <a:gridCol w="1837592">
                  <a:extLst>
                    <a:ext uri="{9D8B030D-6E8A-4147-A177-3AD203B41FA5}">
                      <a16:colId xmlns:a16="http://schemas.microsoft.com/office/drawing/2014/main" xmlns="" val="20003"/>
                    </a:ext>
                  </a:extLst>
                </a:gridCol>
                <a:gridCol w="1632438">
                  <a:extLst>
                    <a:ext uri="{9D8B030D-6E8A-4147-A177-3AD203B41FA5}">
                      <a16:colId xmlns:a16="http://schemas.microsoft.com/office/drawing/2014/main" xmlns="" val="20004"/>
                    </a:ext>
                  </a:extLst>
                </a:gridCol>
              </a:tblGrid>
              <a:tr h="374200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1" i="0" u="none" strike="noStrike" cap="none" normalizeH="0" baseline="0" dirty="0" smtClean="0">
                          <a:ln>
                            <a:noFill/>
                          </a:ln>
                          <a:solidFill>
                            <a:srgbClr val="002060"/>
                          </a:solidFill>
                          <a:effectLst/>
                          <a:latin typeface="Times New Roman" pitchFamily="18" charset="0"/>
                          <a:cs typeface="Times New Roman" pitchFamily="18" charset="0"/>
                        </a:rPr>
                        <a:t>2016-2017 оқу жылы</a:t>
                      </a:r>
                      <a:endParaRPr kumimoji="0" lang="ru-RU" sz="13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Облыстық «Балапан» конкурсы,  2 оқушы</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 </a:t>
                      </a: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Халықаралық «Пони» конкурсы, 2 оқушы</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Республикалық интелектуалдық конкурс “Кенгуру – математика для всех”, 4 оқушы </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4 сынып</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4 сынып</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4 сынып</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Сертификат.  Абылханов Талап</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2. 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Нұрзатұлы Дидар</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Алпыс Бекарыс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2.Сертификат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Нұртанова Ұлжан</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Беделбек Айбала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2.Сертификат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Абылханов Талап</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3. Сертификат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Беделбек Айбала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4. Сертификат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Нұрзатұлы Дидар</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Облыстық</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Халықаралық</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63305" marR="6330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23470247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23" name="Group 31"/>
          <p:cNvGraphicFramePr>
            <a:graphicFrameLocks noGrp="1"/>
          </p:cNvGraphicFramePr>
          <p:nvPr>
            <p:extLst/>
          </p:nvPr>
        </p:nvGraphicFramePr>
        <p:xfrm>
          <a:off x="185051" y="232127"/>
          <a:ext cx="8959830" cy="6420226"/>
        </p:xfrm>
        <a:graphic>
          <a:graphicData uri="http://schemas.openxmlformats.org/drawingml/2006/table">
            <a:tbl>
              <a:tblPr/>
              <a:tblGrid>
                <a:gridCol w="833046">
                  <a:extLst>
                    <a:ext uri="{9D8B030D-6E8A-4147-A177-3AD203B41FA5}">
                      <a16:colId xmlns:a16="http://schemas.microsoft.com/office/drawing/2014/main" xmlns="" val="20000"/>
                    </a:ext>
                  </a:extLst>
                </a:gridCol>
                <a:gridCol w="2501049">
                  <a:extLst>
                    <a:ext uri="{9D8B030D-6E8A-4147-A177-3AD203B41FA5}">
                      <a16:colId xmlns:a16="http://schemas.microsoft.com/office/drawing/2014/main" xmlns="" val="20001"/>
                    </a:ext>
                  </a:extLst>
                </a:gridCol>
                <a:gridCol w="1181806">
                  <a:extLst>
                    <a:ext uri="{9D8B030D-6E8A-4147-A177-3AD203B41FA5}">
                      <a16:colId xmlns:a16="http://schemas.microsoft.com/office/drawing/2014/main" xmlns="" val="20002"/>
                    </a:ext>
                  </a:extLst>
                </a:gridCol>
                <a:gridCol w="2839092">
                  <a:extLst>
                    <a:ext uri="{9D8B030D-6E8A-4147-A177-3AD203B41FA5}">
                      <a16:colId xmlns:a16="http://schemas.microsoft.com/office/drawing/2014/main" xmlns="" val="20003"/>
                    </a:ext>
                  </a:extLst>
                </a:gridCol>
                <a:gridCol w="1604837">
                  <a:extLst>
                    <a:ext uri="{9D8B030D-6E8A-4147-A177-3AD203B41FA5}">
                      <a16:colId xmlns:a16="http://schemas.microsoft.com/office/drawing/2014/main" xmlns="" val="20004"/>
                    </a:ext>
                  </a:extLst>
                </a:gridCol>
              </a:tblGrid>
              <a:tr h="1041009">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dirty="0" smtClean="0">
                          <a:ln>
                            <a:noFill/>
                          </a:ln>
                          <a:solidFill>
                            <a:srgbClr val="002060"/>
                          </a:solidFill>
                          <a:effectLst/>
                          <a:latin typeface="Times New Roman" pitchFamily="18" charset="0"/>
                          <a:cs typeface="Times New Roman" pitchFamily="18" charset="0"/>
                        </a:rPr>
                        <a:t>2017-2018 оқу жылы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dirty="0" smtClean="0">
                          <a:ln>
                            <a:noFill/>
                          </a:ln>
                          <a:solidFill>
                            <a:srgbClr val="002060"/>
                          </a:solidFill>
                          <a:effectLst/>
                          <a:latin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1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000" b="1" i="0" u="none" strike="noStrike" cap="none" normalizeH="0" baseline="0" dirty="0" smtClean="0">
                          <a:ln>
                            <a:noFill/>
                          </a:ln>
                          <a:solidFill>
                            <a:srgbClr val="002060"/>
                          </a:solidFill>
                          <a:effectLst/>
                          <a:latin typeface="Times New Roman" pitchFamily="18" charset="0"/>
                          <a:cs typeface="Times New Roman" pitchFamily="18" charset="0"/>
                        </a:rPr>
                        <a:t>2018-2019 оқу жылы</a:t>
                      </a:r>
                      <a:endParaRPr kumimoji="0" lang="ru-RU" sz="1000" b="1" i="0" u="none"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 </a:t>
                      </a: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 </a:t>
                      </a: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Халықаралық «Пони» конкурсы, 1 оқушы</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1 сынып</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533400" marR="0" lvl="0" indent="-533400" algn="l" defTabSz="914400" rtl="0" eaLnBrk="1" fontAlgn="base" latinLnBrk="0" hangingPunct="1">
                        <a:lnSpc>
                          <a:spcPct val="100000"/>
                        </a:lnSpc>
                        <a:spcBef>
                          <a:spcPct val="0"/>
                        </a:spcBef>
                        <a:spcAft>
                          <a:spcPct val="0"/>
                        </a:spcAft>
                        <a:buClrTx/>
                        <a:buSzTx/>
                        <a:buFontTx/>
                        <a:buAutoNum type="arabicPeriod"/>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Сертификат</a:t>
                      </a:r>
                    </a:p>
                    <a:p>
                      <a:pPr marL="533400" marR="0" lvl="0" indent="-53340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Ақтаева Қарақат</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1" i="0" u="none" strike="noStrike" cap="none" normalizeH="0" baseline="0" smtClean="0">
                          <a:ln>
                            <a:noFill/>
                          </a:ln>
                          <a:solidFill>
                            <a:srgbClr val="002060"/>
                          </a:solidFill>
                          <a:effectLst/>
                          <a:latin typeface="Times New Roman" pitchFamily="18" charset="0"/>
                          <a:cs typeface="Times New Roman" pitchFamily="18" charset="0"/>
                        </a:rPr>
                        <a:t>Халықаралық </a:t>
                      </a:r>
                      <a:endParaRPr kumimoji="0" lang="ru-RU" sz="1100" b="1" i="0" u="none" strike="noStrike" cap="none" normalizeH="0" baseline="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0"/>
                  </a:ext>
                </a:extLst>
              </a:tr>
              <a:tr h="787791">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Бастауыш сынып оқушылар арасында өткен  математика пәнінен республикалық олимпияда</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сынып</a:t>
                      </a:r>
                      <a:endParaRPr kumimoji="0" lang="ru-RU" sz="13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1. І орын. Диплом.</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smtClean="0">
                          <a:ln>
                            <a:noFill/>
                          </a:ln>
                          <a:solidFill>
                            <a:srgbClr val="002060"/>
                          </a:solidFill>
                          <a:effectLst/>
                          <a:latin typeface="Times New Roman" pitchFamily="18" charset="0"/>
                          <a:cs typeface="Times New Roman" pitchFamily="18" charset="0"/>
                        </a:rPr>
                        <a:t>Сабыржанқызы Асыл</a:t>
                      </a:r>
                      <a:endParaRPr kumimoji="0" lang="ru-RU" sz="1300" b="0" i="0" u="none" strike="noStrike" cap="none" normalizeH="0" baseline="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xmlns="" val="10001"/>
                  </a:ext>
                </a:extLst>
              </a:tr>
              <a:tr h="4586737">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І республикалық олимпиада (біріккен пәндер: матем, қазақ тілі, дүниетану),</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3 оқушы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Аудандық «Тіл-тіршілік тынысы» мәнерлеп оқу сайысы,</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1 оқушы </a:t>
                      </a:r>
                      <a:endParaRPr kumimoji="0" lang="ru-RU" sz="13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Бастауыш сынып оқушылар арасында өткен  математика пәнінен республикалық олимпияда</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Облыстық “Балапан” зияткерлік турнирі</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“Жас білімпаз” олимпиадасы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Халықаралық «Пони»конкурсы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сынып</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сынып</a:t>
                      </a:r>
                      <a:endParaRPr kumimoji="0" lang="ru-RU" sz="13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dirty="0" smtClean="0">
                          <a:ln>
                            <a:noFill/>
                          </a:ln>
                          <a:solidFill>
                            <a:srgbClr val="002060"/>
                          </a:solidFill>
                          <a:effectLst/>
                          <a:latin typeface="Times New Roman" pitchFamily="18" charset="0"/>
                          <a:cs typeface="Times New Roman" pitchFamily="18" charset="0"/>
                        </a:rPr>
                        <a:t>1 </a:t>
                      </a: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сынып</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300" b="0" i="0" u="none" strike="noStrike" cap="none" normalizeH="0" baseline="0" dirty="0" smtClean="0">
                          <a:ln>
                            <a:noFill/>
                          </a:ln>
                          <a:solidFill>
                            <a:srgbClr val="002060"/>
                          </a:solidFill>
                          <a:effectLst/>
                          <a:latin typeface="Times New Roman" pitchFamily="18" charset="0"/>
                          <a:cs typeface="Times New Roman" pitchFamily="18" charset="0"/>
                        </a:rPr>
                        <a:t>1 </a:t>
                      </a: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сынып</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І дәрежелі диплом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Төлеубекова Аружан</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Серікхан Кәусар</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Қасымханов Нұртас</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1"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1"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1. ІІІ орын.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Төлеубекова Аружан</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300" b="0" i="1"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І орын Мейрхан Айару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Жасболат Қымбат</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Нұртас Қасымханов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Бекзат Асенгазин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Бекзат Асенгазин  </a:t>
                      </a:r>
                      <a:endParaRPr kumimoji="0" lang="ru-RU"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sng"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Мейрхан Айару</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sng" strike="noStrike" cap="none" normalizeH="0" baseline="0" dirty="0" smtClean="0">
                          <a:ln>
                            <a:noFill/>
                          </a:ln>
                          <a:solidFill>
                            <a:srgbClr val="002060"/>
                          </a:solidFill>
                          <a:effectLst/>
                          <a:latin typeface="Times New Roman" pitchFamily="18" charset="0"/>
                          <a:cs typeface="Times New Roman" pitchFamily="18" charset="0"/>
                        </a:rPr>
                        <a:t>«Жүлдегері»</a:t>
                      </a:r>
                      <a:endParaRPr kumimoji="0" lang="ru-RU" sz="1300" b="0" i="0" u="sng"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Республикалық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 Аудандық</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Республикалық</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Облыстық</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ІІ орын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ІІІ орын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Сертификат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3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300" b="0" i="0" u="none" strike="noStrike" cap="none" normalizeH="0" baseline="0" dirty="0" smtClean="0">
                          <a:ln>
                            <a:noFill/>
                          </a:ln>
                          <a:solidFill>
                            <a:srgbClr val="002060"/>
                          </a:solidFill>
                          <a:effectLst/>
                          <a:latin typeface="Times New Roman" pitchFamily="18" charset="0"/>
                          <a:cs typeface="Times New Roman" pitchFamily="18" charset="0"/>
                        </a:rPr>
                        <a:t>Халықаралық</a:t>
                      </a:r>
                      <a:endParaRPr kumimoji="0" lang="ru-RU" sz="13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45854" marR="4585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38306557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nvPr>
        </p:nvGraphicFramePr>
        <p:xfrm>
          <a:off x="317989" y="10514"/>
          <a:ext cx="8640961" cy="6257778"/>
        </p:xfrm>
        <a:graphic>
          <a:graphicData uri="http://schemas.openxmlformats.org/drawingml/2006/table">
            <a:tbl>
              <a:tblPr firstRow="1" bandRow="1">
                <a:tableStyleId>{5C22544A-7EE6-4342-B048-85BDC9FD1C3A}</a:tableStyleId>
              </a:tblPr>
              <a:tblGrid>
                <a:gridCol w="680391">
                  <a:extLst>
                    <a:ext uri="{9D8B030D-6E8A-4147-A177-3AD203B41FA5}">
                      <a16:colId xmlns:a16="http://schemas.microsoft.com/office/drawing/2014/main" xmlns="" val="20000"/>
                    </a:ext>
                  </a:extLst>
                </a:gridCol>
                <a:gridCol w="3606070">
                  <a:extLst>
                    <a:ext uri="{9D8B030D-6E8A-4147-A177-3AD203B41FA5}">
                      <a16:colId xmlns:a16="http://schemas.microsoft.com/office/drawing/2014/main" xmlns="" val="20001"/>
                    </a:ext>
                  </a:extLst>
                </a:gridCol>
                <a:gridCol w="816469">
                  <a:extLst>
                    <a:ext uri="{9D8B030D-6E8A-4147-A177-3AD203B41FA5}">
                      <a16:colId xmlns:a16="http://schemas.microsoft.com/office/drawing/2014/main" xmlns="" val="20002"/>
                    </a:ext>
                  </a:extLst>
                </a:gridCol>
                <a:gridCol w="2208652">
                  <a:extLst>
                    <a:ext uri="{9D8B030D-6E8A-4147-A177-3AD203B41FA5}">
                      <a16:colId xmlns:a16="http://schemas.microsoft.com/office/drawing/2014/main" xmlns="" val="20003"/>
                    </a:ext>
                  </a:extLst>
                </a:gridCol>
                <a:gridCol w="1329379">
                  <a:extLst>
                    <a:ext uri="{9D8B030D-6E8A-4147-A177-3AD203B41FA5}">
                      <a16:colId xmlns:a16="http://schemas.microsoft.com/office/drawing/2014/main" xmlns="" val="20004"/>
                    </a:ext>
                  </a:extLst>
                </a:gridCol>
              </a:tblGrid>
              <a:tr h="478302">
                <a:tc>
                  <a:txBody>
                    <a:bodyPr/>
                    <a:lstStyle/>
                    <a:p>
                      <a:endParaRPr lang="ru-RU" sz="1700" dirty="0"/>
                    </a:p>
                  </a:txBody>
                  <a:tcPr marL="84406" marR="84406" marT="42203" marB="42203"/>
                </a:tc>
                <a:tc>
                  <a:txBody>
                    <a:bodyPr/>
                    <a:lstStyle/>
                    <a:p>
                      <a:r>
                        <a:rPr lang="kk-KZ" sz="1300" b="0" dirty="0" smtClean="0">
                          <a:latin typeface="Times New Roman" pitchFamily="18" charset="0"/>
                          <a:cs typeface="Times New Roman" pitchFamily="18" charset="0"/>
                        </a:rPr>
                        <a:t>Халықаралық  Пони</a:t>
                      </a:r>
                      <a:r>
                        <a:rPr lang="kk-KZ" sz="1300" b="0" baseline="0" dirty="0" smtClean="0">
                          <a:latin typeface="Times New Roman" pitchFamily="18" charset="0"/>
                          <a:cs typeface="Times New Roman" pitchFamily="18" charset="0"/>
                        </a:rPr>
                        <a:t> конкурсы</a:t>
                      </a:r>
                    </a:p>
                    <a:p>
                      <a:endParaRPr lang="ru-RU" sz="1300" b="0" dirty="0">
                        <a:latin typeface="Times New Roman" pitchFamily="18" charset="0"/>
                        <a:cs typeface="Times New Roman" pitchFamily="18" charset="0"/>
                      </a:endParaRPr>
                    </a:p>
                  </a:txBody>
                  <a:tcPr marL="84406" marR="84406" marT="42203" marB="42203"/>
                </a:tc>
                <a:tc>
                  <a:txBody>
                    <a:bodyPr/>
                    <a:lstStyle/>
                    <a:p>
                      <a:r>
                        <a:rPr lang="kk-KZ" sz="1300" b="0" dirty="0" smtClean="0"/>
                        <a:t>2 сынып</a:t>
                      </a:r>
                      <a:endParaRPr lang="ru-RU" sz="1300" b="0" dirty="0"/>
                    </a:p>
                  </a:txBody>
                  <a:tcPr marL="84406" marR="84406" marT="42203" marB="42203"/>
                </a:tc>
                <a:tc>
                  <a:txBody>
                    <a:bodyPr/>
                    <a:lstStyle/>
                    <a:p>
                      <a:r>
                        <a:rPr lang="kk-KZ" sz="1300" b="0" dirty="0" smtClean="0"/>
                        <a:t>Мейрхан Айару</a:t>
                      </a:r>
                    </a:p>
                    <a:p>
                      <a:r>
                        <a:rPr lang="kk-KZ" sz="1300" b="0" dirty="0" smtClean="0"/>
                        <a:t>Жүлдегері</a:t>
                      </a:r>
                      <a:endParaRPr lang="ru-RU" sz="1300" b="0" dirty="0"/>
                    </a:p>
                  </a:txBody>
                  <a:tcPr marL="84406" marR="84406" marT="42203" marB="42203"/>
                </a:tc>
                <a:tc>
                  <a:txBody>
                    <a:bodyPr/>
                    <a:lstStyle/>
                    <a:p>
                      <a:r>
                        <a:rPr lang="kk-KZ" sz="1300" dirty="0" smtClean="0"/>
                        <a:t>Халықаралық</a:t>
                      </a:r>
                      <a:endParaRPr lang="ru-RU" sz="1300" dirty="0"/>
                    </a:p>
                  </a:txBody>
                  <a:tcPr marL="84406" marR="84406" marT="42203" marB="42203"/>
                </a:tc>
                <a:extLst>
                  <a:ext uri="{0D108BD9-81ED-4DB2-BD59-A6C34878D82A}">
                    <a16:rowId xmlns:a16="http://schemas.microsoft.com/office/drawing/2014/main" xmlns="" val="10000"/>
                  </a:ext>
                </a:extLst>
              </a:tr>
              <a:tr h="5205046">
                <a:tc>
                  <a:txBody>
                    <a:bodyPr/>
                    <a:lstStyle/>
                    <a:p>
                      <a:r>
                        <a:rPr lang="kk-KZ" sz="1300" dirty="0" smtClean="0"/>
                        <a:t>2019-2020</a:t>
                      </a:r>
                      <a:endParaRPr lang="ru-RU" sz="1300" dirty="0"/>
                    </a:p>
                  </a:txBody>
                  <a:tcPr marL="84406" marR="84406" marT="42203" marB="42203"/>
                </a:tc>
                <a:tc>
                  <a:txBody>
                    <a:bodyPr/>
                    <a:lstStyle/>
                    <a:p>
                      <a:r>
                        <a:rPr lang="kk-KZ" sz="1300" dirty="0" smtClean="0">
                          <a:latin typeface="Times New Roman" pitchFamily="18" charset="0"/>
                          <a:cs typeface="Times New Roman" pitchFamily="18" charset="0"/>
                        </a:rPr>
                        <a:t>Республикалық</a:t>
                      </a:r>
                      <a:r>
                        <a:rPr lang="kk-KZ" sz="1300" baseline="0" dirty="0" smtClean="0">
                          <a:latin typeface="Times New Roman" pitchFamily="18" charset="0"/>
                          <a:cs typeface="Times New Roman" pitchFamily="18" charset="0"/>
                        </a:rPr>
                        <a:t> ителлектуалдық марафонында “Ақ бота”2 оқушы</a:t>
                      </a: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Халықаралық Пони конкурсы </a:t>
                      </a:r>
                    </a:p>
                    <a:p>
                      <a:endParaRPr lang="kk-KZ" sz="1300" baseline="0" dirty="0" smtClean="0">
                        <a:latin typeface="Times New Roman" pitchFamily="18" charset="0"/>
                        <a:cs typeface="Times New Roman" pitchFamily="18" charset="0"/>
                      </a:endParaRP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“Человек и природа” конкурс</a:t>
                      </a:r>
                    </a:p>
                    <a:p>
                      <a:endParaRPr lang="kk-KZ" sz="1300" baseline="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“Халықаралық ғылыми  тәжірибе”Республикалық қашықтық олимпиадалар орталығының  ұйымдастырумен  өткен мектеп  оқушылары арасында  “Қыс қызығы” атты  байқауға</a:t>
                      </a:r>
                      <a:r>
                        <a:rPr lang="kk-KZ" sz="1300" baseline="0" dirty="0" smtClean="0">
                          <a:latin typeface="Times New Roman" pitchFamily="18" charset="0"/>
                          <a:cs typeface="Times New Roman" pitchFamily="18" charset="0"/>
                        </a:rPr>
                        <a:t> 5 оқушы қатысты</a:t>
                      </a: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Облыстық  “Балапан” конкурсы</a:t>
                      </a:r>
                    </a:p>
                    <a:p>
                      <a:endParaRPr lang="kk-KZ" sz="1300" baseline="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Тәуелсіз ел жастары қоғамдық қорының ұйымдастырумен А.Құнанбайұлының 175 жылдығына орай «Әлем таныған Абай»жобасы</a:t>
                      </a: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ҚР Тұңғыш</a:t>
                      </a:r>
                      <a:r>
                        <a:rPr lang="kk-KZ" sz="1300" baseline="0" dirty="0" smtClean="0">
                          <a:latin typeface="Times New Roman" pitchFamily="18" charset="0"/>
                          <a:cs typeface="Times New Roman" pitchFamily="18" charset="0"/>
                        </a:rPr>
                        <a:t> президенті қоры сыйлығыныңегері </a:t>
                      </a:r>
                      <a:r>
                        <a:rPr lang="en-US" sz="1300" baseline="0" dirty="0" err="1" smtClean="0">
                          <a:latin typeface="Times New Roman" pitchFamily="18" charset="0"/>
                          <a:cs typeface="Times New Roman" pitchFamily="18" charset="0"/>
                        </a:rPr>
                        <a:t>Qaztest</a:t>
                      </a:r>
                      <a:r>
                        <a:rPr lang="en-US" sz="1300" baseline="0" dirty="0" smtClean="0">
                          <a:latin typeface="Times New Roman" pitchFamily="18" charset="0"/>
                          <a:cs typeface="Times New Roman" pitchFamily="18" charset="0"/>
                        </a:rPr>
                        <a:t> </a:t>
                      </a:r>
                      <a:r>
                        <a:rPr lang="kk-KZ" sz="1300" baseline="0" dirty="0" smtClean="0">
                          <a:latin typeface="Times New Roman" pitchFamily="18" charset="0"/>
                          <a:cs typeface="Times New Roman" pitchFamily="18" charset="0"/>
                        </a:rPr>
                        <a:t>сайтында дарынды оқушыларды анықтау мақсатында бастауыш сынып оқушылары арасында ұйымдастырылған І Республикалық «Қазақстан үміт» олимпиадасында «Дүниетану» пәні бойынша жүлдегер атанған</a:t>
                      </a:r>
                      <a:endParaRPr lang="ru-RU" sz="1300" dirty="0">
                        <a:latin typeface="Times New Roman" pitchFamily="18" charset="0"/>
                        <a:cs typeface="Times New Roman" pitchFamily="18" charset="0"/>
                      </a:endParaRPr>
                    </a:p>
                  </a:txBody>
                  <a:tcPr marL="84406" marR="84406" marT="42203" marB="42203"/>
                </a:tc>
                <a:tc>
                  <a:txBody>
                    <a:bodyPr/>
                    <a:lstStyle/>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3сынып</a:t>
                      </a:r>
                      <a:endParaRPr lang="ru-RU" sz="1300" dirty="0">
                        <a:latin typeface="Times New Roman" pitchFamily="18" charset="0"/>
                        <a:cs typeface="Times New Roman" pitchFamily="18" charset="0"/>
                      </a:endParaRPr>
                    </a:p>
                  </a:txBody>
                  <a:tcPr marL="84406" marR="84406" marT="42203" marB="42203"/>
                </a:tc>
                <a:tc>
                  <a:txBody>
                    <a:bodyPr/>
                    <a:lstStyle/>
                    <a:p>
                      <a:r>
                        <a:rPr lang="kk-KZ" sz="1300" dirty="0" smtClean="0">
                          <a:latin typeface="Times New Roman" pitchFamily="18" charset="0"/>
                          <a:cs typeface="Times New Roman" pitchFamily="18" charset="0"/>
                        </a:rPr>
                        <a:t>Ақтаева Қарақат ІІІ орын</a:t>
                      </a:r>
                    </a:p>
                    <a:p>
                      <a:r>
                        <a:rPr lang="kk-KZ" sz="1300" dirty="0" smtClean="0">
                          <a:latin typeface="Times New Roman" pitchFamily="18" charset="0"/>
                          <a:cs typeface="Times New Roman" pitchFamily="18" charset="0"/>
                        </a:rPr>
                        <a:t>Қасымханов Нұртас ІІІ орын</a:t>
                      </a: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Мейрхан Айару </a:t>
                      </a:r>
                    </a:p>
                    <a:p>
                      <a:r>
                        <a:rPr lang="kk-KZ" sz="1300" dirty="0" smtClean="0">
                          <a:latin typeface="Times New Roman" pitchFamily="18" charset="0"/>
                          <a:cs typeface="Times New Roman" pitchFamily="18" charset="0"/>
                        </a:rPr>
                        <a:t>“әлемді ашады”</a:t>
                      </a:r>
                    </a:p>
                    <a:p>
                      <a:endParaRPr lang="kk-KZ" sz="1300" dirty="0" smtClean="0">
                        <a:latin typeface="Times New Roman" pitchFamily="18" charset="0"/>
                        <a:cs typeface="Times New Roman" pitchFamily="18" charset="0"/>
                      </a:endParaRPr>
                    </a:p>
                    <a:p>
                      <a:r>
                        <a:rPr lang="kk-KZ" sz="1300" dirty="0" smtClean="0">
                          <a:latin typeface="Times New Roman" pitchFamily="18" charset="0"/>
                          <a:cs typeface="Times New Roman" pitchFamily="18" charset="0"/>
                        </a:rPr>
                        <a:t>Жасболат</a:t>
                      </a:r>
                      <a:r>
                        <a:rPr lang="kk-KZ" sz="1300" baseline="0" dirty="0" smtClean="0">
                          <a:latin typeface="Times New Roman" pitchFamily="18" charset="0"/>
                          <a:cs typeface="Times New Roman" pitchFamily="18" charset="0"/>
                        </a:rPr>
                        <a:t> Қымбат ІІ орын</a:t>
                      </a: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Қасымханов Нуртас ІІІ орын</a:t>
                      </a:r>
                    </a:p>
                    <a:p>
                      <a:r>
                        <a:rPr lang="kk-KZ" sz="1300" baseline="0" dirty="0" smtClean="0">
                          <a:latin typeface="Times New Roman" pitchFamily="18" charset="0"/>
                          <a:cs typeface="Times New Roman" pitchFamily="18" charset="0"/>
                        </a:rPr>
                        <a:t>Ақтаева Карақат І орын</a:t>
                      </a:r>
                    </a:p>
                    <a:p>
                      <a:r>
                        <a:rPr lang="kk-KZ" sz="1300" baseline="0" dirty="0" smtClean="0">
                          <a:latin typeface="Times New Roman" pitchFamily="18" charset="0"/>
                          <a:cs typeface="Times New Roman" pitchFamily="18" charset="0"/>
                        </a:rPr>
                        <a:t>Жасболат Қымбат ІІ орын</a:t>
                      </a:r>
                    </a:p>
                    <a:p>
                      <a:r>
                        <a:rPr lang="kk-KZ" sz="1300" baseline="0" dirty="0" smtClean="0">
                          <a:latin typeface="Times New Roman" pitchFamily="18" charset="0"/>
                          <a:cs typeface="Times New Roman" pitchFamily="18" charset="0"/>
                        </a:rPr>
                        <a:t>Мейрхан Айару ІІІ орын</a:t>
                      </a:r>
                    </a:p>
                    <a:p>
                      <a:r>
                        <a:rPr lang="kk-KZ" sz="1300" baseline="0" dirty="0" smtClean="0">
                          <a:latin typeface="Times New Roman" pitchFamily="18" charset="0"/>
                          <a:cs typeface="Times New Roman" pitchFamily="18" charset="0"/>
                        </a:rPr>
                        <a:t>Асенғазы Бекзат І орын</a:t>
                      </a: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Мейрхан Айару ІІІ орын</a:t>
                      </a:r>
                    </a:p>
                    <a:p>
                      <a:endParaRPr lang="kk-KZ" sz="1300" baseline="0" dirty="0" smtClean="0">
                        <a:latin typeface="Times New Roman" pitchFamily="18" charset="0"/>
                        <a:cs typeface="Times New Roman" pitchFamily="18" charset="0"/>
                      </a:endParaRP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Кабимоллин Есбол</a:t>
                      </a:r>
                    </a:p>
                    <a:p>
                      <a:r>
                        <a:rPr lang="kk-KZ" sz="1300" baseline="0" dirty="0" smtClean="0">
                          <a:latin typeface="Times New Roman" pitchFamily="18" charset="0"/>
                          <a:cs typeface="Times New Roman" pitchFamily="18" charset="0"/>
                        </a:rPr>
                        <a:t>І дәрежелі диплом</a:t>
                      </a:r>
                    </a:p>
                    <a:p>
                      <a:endParaRPr lang="kk-KZ" sz="1300" baseline="0" dirty="0" smtClean="0">
                        <a:latin typeface="Times New Roman" pitchFamily="18" charset="0"/>
                        <a:cs typeface="Times New Roman" pitchFamily="18" charset="0"/>
                      </a:endParaRPr>
                    </a:p>
                    <a:p>
                      <a:r>
                        <a:rPr lang="kk-KZ" sz="1300" baseline="0" dirty="0" smtClean="0">
                          <a:latin typeface="Times New Roman" pitchFamily="18" charset="0"/>
                          <a:cs typeface="Times New Roman" pitchFamily="18" charset="0"/>
                        </a:rPr>
                        <a:t>Ақтаева Карақат  ІІ дәр.дипл</a:t>
                      </a:r>
                    </a:p>
                    <a:p>
                      <a:r>
                        <a:rPr lang="kk-KZ" sz="1300" baseline="0" dirty="0" smtClean="0">
                          <a:latin typeface="Times New Roman" pitchFamily="18" charset="0"/>
                          <a:cs typeface="Times New Roman" pitchFamily="18" charset="0"/>
                        </a:rPr>
                        <a:t>Мейрхан Айару ІІ дәр.дипл.</a:t>
                      </a:r>
                    </a:p>
                    <a:p>
                      <a:r>
                        <a:rPr lang="kk-KZ" sz="1300" baseline="0" dirty="0" smtClean="0">
                          <a:latin typeface="Times New Roman" pitchFamily="18" charset="0"/>
                          <a:cs typeface="Times New Roman" pitchFamily="18" charset="0"/>
                        </a:rPr>
                        <a:t>Толеубекова А ІІІ,ІІ дәр.дип</a:t>
                      </a:r>
                    </a:p>
                    <a:p>
                      <a:r>
                        <a:rPr lang="kk-KZ" sz="1300" baseline="0" dirty="0" smtClean="0">
                          <a:latin typeface="Times New Roman" pitchFamily="18" charset="0"/>
                          <a:cs typeface="Times New Roman" pitchFamily="18" charset="0"/>
                        </a:rPr>
                        <a:t>Кабимоллин Есбол ІІ,І дәр диплом</a:t>
                      </a:r>
                    </a:p>
                    <a:p>
                      <a:endParaRPr lang="ru-RU" sz="1300" dirty="0">
                        <a:latin typeface="Times New Roman" pitchFamily="18" charset="0"/>
                        <a:cs typeface="Times New Roman" pitchFamily="18" charset="0"/>
                      </a:endParaRPr>
                    </a:p>
                  </a:txBody>
                  <a:tcPr marL="84406" marR="84406" marT="42203" marB="42203"/>
                </a:tc>
                <a:tc>
                  <a:txBody>
                    <a:bodyPr/>
                    <a:lstStyle/>
                    <a:p>
                      <a:r>
                        <a:rPr lang="kk-KZ" sz="1300" dirty="0" smtClean="0"/>
                        <a:t>Республикалық</a:t>
                      </a:r>
                    </a:p>
                    <a:p>
                      <a:endParaRPr lang="kk-KZ" sz="1300" dirty="0" smtClean="0"/>
                    </a:p>
                    <a:p>
                      <a:endParaRPr lang="kk-KZ" sz="1300" dirty="0" smtClean="0"/>
                    </a:p>
                    <a:p>
                      <a:r>
                        <a:rPr lang="kk-KZ" sz="1300" dirty="0" smtClean="0"/>
                        <a:t>Халықаралық</a:t>
                      </a:r>
                    </a:p>
                    <a:p>
                      <a:endParaRPr lang="kk-KZ" sz="1300" dirty="0" smtClean="0"/>
                    </a:p>
                    <a:p>
                      <a:endParaRPr lang="kk-KZ" sz="1300" dirty="0" smtClean="0"/>
                    </a:p>
                    <a:p>
                      <a:r>
                        <a:rPr lang="kk-KZ" sz="1300" dirty="0" smtClean="0"/>
                        <a:t>Международный</a:t>
                      </a:r>
                    </a:p>
                    <a:p>
                      <a:endParaRPr lang="kk-KZ" sz="1300" dirty="0" smtClean="0"/>
                    </a:p>
                    <a:p>
                      <a:endParaRPr lang="kk-KZ" sz="1300" dirty="0" smtClean="0"/>
                    </a:p>
                    <a:p>
                      <a:r>
                        <a:rPr lang="kk-KZ" sz="1300" dirty="0" smtClean="0"/>
                        <a:t>Республикалық</a:t>
                      </a:r>
                    </a:p>
                    <a:p>
                      <a:endParaRPr lang="kk-KZ" sz="1300" dirty="0" smtClean="0"/>
                    </a:p>
                    <a:p>
                      <a:endParaRPr lang="kk-KZ" sz="1300" dirty="0" smtClean="0"/>
                    </a:p>
                    <a:p>
                      <a:endParaRPr lang="kk-KZ" sz="1300" dirty="0" smtClean="0"/>
                    </a:p>
                    <a:p>
                      <a:endParaRPr lang="kk-KZ" sz="1300" dirty="0" smtClean="0"/>
                    </a:p>
                    <a:p>
                      <a:endParaRPr lang="kk-KZ" sz="1300" dirty="0" smtClean="0"/>
                    </a:p>
                    <a:p>
                      <a:endParaRPr lang="kk-KZ" sz="1300" dirty="0" smtClean="0"/>
                    </a:p>
                    <a:p>
                      <a:r>
                        <a:rPr lang="kk-KZ" sz="1300" dirty="0" smtClean="0"/>
                        <a:t>Облыстық</a:t>
                      </a:r>
                    </a:p>
                    <a:p>
                      <a:endParaRPr lang="kk-KZ" sz="1300" dirty="0" smtClean="0"/>
                    </a:p>
                    <a:p>
                      <a:endParaRPr lang="kk-KZ" sz="1300" dirty="0" smtClean="0"/>
                    </a:p>
                    <a:p>
                      <a:r>
                        <a:rPr lang="kk-KZ" sz="1300" dirty="0" smtClean="0"/>
                        <a:t>Республикалық</a:t>
                      </a:r>
                      <a:endParaRPr lang="ru-RU" sz="1300" dirty="0"/>
                    </a:p>
                  </a:txBody>
                  <a:tcPr marL="84406" marR="84406" marT="42203" marB="42203"/>
                </a:tc>
                <a:extLst>
                  <a:ext uri="{0D108BD9-81ED-4DB2-BD59-A6C34878D82A}">
                    <a16:rowId xmlns:a16="http://schemas.microsoft.com/office/drawing/2014/main" xmlns="" val="10001"/>
                  </a:ext>
                </a:extLst>
              </a:tr>
              <a:tr h="337625">
                <a:tc>
                  <a:txBody>
                    <a:bodyPr/>
                    <a:lstStyle/>
                    <a:p>
                      <a:endParaRPr lang="ru-RU" sz="1700"/>
                    </a:p>
                  </a:txBody>
                  <a:tcPr marL="84406" marR="84406" marT="42203" marB="42203"/>
                </a:tc>
                <a:tc>
                  <a:txBody>
                    <a:bodyPr/>
                    <a:lstStyle/>
                    <a:p>
                      <a:endParaRPr lang="ru-RU" sz="1700"/>
                    </a:p>
                  </a:txBody>
                  <a:tcPr marL="84406" marR="84406" marT="42203" marB="42203"/>
                </a:tc>
                <a:tc>
                  <a:txBody>
                    <a:bodyPr/>
                    <a:lstStyle/>
                    <a:p>
                      <a:endParaRPr lang="ru-RU" sz="1700"/>
                    </a:p>
                  </a:txBody>
                  <a:tcPr marL="84406" marR="84406" marT="42203" marB="42203"/>
                </a:tc>
                <a:tc>
                  <a:txBody>
                    <a:bodyPr/>
                    <a:lstStyle/>
                    <a:p>
                      <a:endParaRPr lang="ru-RU" sz="1700"/>
                    </a:p>
                  </a:txBody>
                  <a:tcPr marL="84406" marR="84406" marT="42203" marB="42203"/>
                </a:tc>
                <a:tc>
                  <a:txBody>
                    <a:bodyPr/>
                    <a:lstStyle/>
                    <a:p>
                      <a:endParaRPr lang="ru-RU" sz="1700" dirty="0"/>
                    </a:p>
                  </a:txBody>
                  <a:tcPr marL="84406" marR="84406" marT="42203" marB="42203"/>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8110051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nvPr>
        </p:nvGraphicFramePr>
        <p:xfrm>
          <a:off x="317989" y="1434932"/>
          <a:ext cx="8441554" cy="3267194"/>
        </p:xfrm>
        <a:graphic>
          <a:graphicData uri="http://schemas.openxmlformats.org/drawingml/2006/table">
            <a:tbl>
              <a:tblPr firstRow="1" bandRow="1">
                <a:tableStyleId>{5C22544A-7EE6-4342-B048-85BDC9FD1C3A}</a:tableStyleId>
              </a:tblPr>
              <a:tblGrid>
                <a:gridCol w="664689">
                  <a:extLst>
                    <a:ext uri="{9D8B030D-6E8A-4147-A177-3AD203B41FA5}">
                      <a16:colId xmlns:a16="http://schemas.microsoft.com/office/drawing/2014/main" xmlns="" val="20000"/>
                    </a:ext>
                  </a:extLst>
                </a:gridCol>
                <a:gridCol w="4586356">
                  <a:extLst>
                    <a:ext uri="{9D8B030D-6E8A-4147-A177-3AD203B41FA5}">
                      <a16:colId xmlns:a16="http://schemas.microsoft.com/office/drawing/2014/main" xmlns="" val="20001"/>
                    </a:ext>
                  </a:extLst>
                </a:gridCol>
                <a:gridCol w="1927599">
                  <a:extLst>
                    <a:ext uri="{9D8B030D-6E8A-4147-A177-3AD203B41FA5}">
                      <a16:colId xmlns:a16="http://schemas.microsoft.com/office/drawing/2014/main" xmlns="" val="20002"/>
                    </a:ext>
                  </a:extLst>
                </a:gridCol>
                <a:gridCol w="1262910">
                  <a:extLst>
                    <a:ext uri="{9D8B030D-6E8A-4147-A177-3AD203B41FA5}">
                      <a16:colId xmlns:a16="http://schemas.microsoft.com/office/drawing/2014/main" xmlns="" val="20003"/>
                    </a:ext>
                  </a:extLst>
                </a:gridCol>
              </a:tblGrid>
              <a:tr h="1994068">
                <a:tc>
                  <a:txBody>
                    <a:bodyPr/>
                    <a:lstStyle/>
                    <a:p>
                      <a:endParaRPr lang="ru-RU" sz="1700" dirty="0"/>
                    </a:p>
                  </a:txBody>
                  <a:tcPr marL="84406" marR="84406" marT="42203" marB="42203"/>
                </a:tc>
                <a:tc>
                  <a:txBody>
                    <a:bodyPr/>
                    <a:lstStyle/>
                    <a:p>
                      <a:r>
                        <a:rPr lang="ru-RU" sz="1500" b="0" dirty="0" smtClean="0">
                          <a:solidFill>
                            <a:schemeClr val="tx1"/>
                          </a:solidFill>
                          <a:latin typeface="Times New Roman" pitchFamily="18" charset="0"/>
                          <a:cs typeface="Times New Roman" pitchFamily="18" charset="0"/>
                        </a:rPr>
                        <a:t>ҚР </a:t>
                      </a:r>
                      <a:r>
                        <a:rPr lang="ru-RU" sz="1500" b="0" dirty="0" err="1" smtClean="0">
                          <a:solidFill>
                            <a:schemeClr val="tx1"/>
                          </a:solidFill>
                          <a:latin typeface="Times New Roman" pitchFamily="18" charset="0"/>
                          <a:cs typeface="Times New Roman" pitchFamily="18" charset="0"/>
                        </a:rPr>
                        <a:t>Тұңғыш</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президенті</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қоры</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сыйлығыныңегері</a:t>
                      </a:r>
                      <a:r>
                        <a:rPr lang="ru-RU" sz="1500" b="0" dirty="0" smtClean="0">
                          <a:solidFill>
                            <a:schemeClr val="tx1"/>
                          </a:solidFill>
                          <a:latin typeface="Times New Roman" pitchFamily="18" charset="0"/>
                          <a:cs typeface="Times New Roman" pitchFamily="18" charset="0"/>
                        </a:rPr>
                        <a:t> </a:t>
                      </a:r>
                      <a:r>
                        <a:rPr lang="en-US" sz="1500" b="0" dirty="0" err="1" smtClean="0">
                          <a:solidFill>
                            <a:schemeClr val="tx1"/>
                          </a:solidFill>
                          <a:latin typeface="Times New Roman" pitchFamily="18" charset="0"/>
                          <a:cs typeface="Times New Roman" pitchFamily="18" charset="0"/>
                        </a:rPr>
                        <a:t>Qaztest</a:t>
                      </a:r>
                      <a:r>
                        <a:rPr lang="en-US"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сайтында</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дарынды</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оқушыларды</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анықтау</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мақсатында</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бастауыш</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сынып</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оқушылары</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арасында</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ұйымдастырылған</a:t>
                      </a:r>
                      <a:r>
                        <a:rPr lang="ru-RU" sz="1500" b="0" dirty="0" smtClean="0">
                          <a:solidFill>
                            <a:schemeClr val="tx1"/>
                          </a:solidFill>
                          <a:latin typeface="Times New Roman" pitchFamily="18" charset="0"/>
                          <a:cs typeface="Times New Roman" pitchFamily="18" charset="0"/>
                        </a:rPr>
                        <a:t> І </a:t>
                      </a:r>
                      <a:r>
                        <a:rPr lang="ru-RU" sz="1500" b="0" dirty="0" err="1" smtClean="0">
                          <a:solidFill>
                            <a:schemeClr val="tx1"/>
                          </a:solidFill>
                          <a:latin typeface="Times New Roman" pitchFamily="18" charset="0"/>
                          <a:cs typeface="Times New Roman" pitchFamily="18" charset="0"/>
                        </a:rPr>
                        <a:t>Республикалық</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Қазақстан</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үміт</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олимпиадасында</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Жаратылыстану</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пәні</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бойынша</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жүлдегер</a:t>
                      </a:r>
                      <a:r>
                        <a:rPr lang="ru-RU" sz="1500" b="0" dirty="0" smtClean="0">
                          <a:solidFill>
                            <a:schemeClr val="tx1"/>
                          </a:solidFill>
                          <a:latin typeface="Times New Roman" pitchFamily="18" charset="0"/>
                          <a:cs typeface="Times New Roman" pitchFamily="18" charset="0"/>
                        </a:rPr>
                        <a:t> </a:t>
                      </a:r>
                      <a:r>
                        <a:rPr lang="ru-RU" sz="1500" b="0" dirty="0" err="1" smtClean="0">
                          <a:solidFill>
                            <a:schemeClr val="tx1"/>
                          </a:solidFill>
                          <a:latin typeface="Times New Roman" pitchFamily="18" charset="0"/>
                          <a:cs typeface="Times New Roman" pitchFamily="18" charset="0"/>
                        </a:rPr>
                        <a:t>атанған</a:t>
                      </a:r>
                      <a:endParaRPr lang="ru-RU" sz="1500" b="0" dirty="0">
                        <a:solidFill>
                          <a:schemeClr val="tx1"/>
                        </a:solidFill>
                        <a:latin typeface="Times New Roman" pitchFamily="18" charset="0"/>
                        <a:cs typeface="Times New Roman" pitchFamily="18" charset="0"/>
                      </a:endParaRPr>
                    </a:p>
                  </a:txBody>
                  <a:tcPr marL="84406" marR="84406" marT="42203" marB="42203"/>
                </a:tc>
                <a:tc>
                  <a:txBody>
                    <a:bodyPr/>
                    <a:lstStyle/>
                    <a:p>
                      <a:r>
                        <a:rPr lang="kk-KZ" sz="1300" b="0" dirty="0" smtClean="0">
                          <a:solidFill>
                            <a:schemeClr val="tx1"/>
                          </a:solidFill>
                          <a:latin typeface="Times New Roman" pitchFamily="18" charset="0"/>
                          <a:cs typeface="Times New Roman" pitchFamily="18" charset="0"/>
                        </a:rPr>
                        <a:t>Ақтаева Қ ІІ,ІІІ дәр. Дип</a:t>
                      </a:r>
                    </a:p>
                    <a:p>
                      <a:r>
                        <a:rPr lang="kk-KZ" sz="1300" b="0" dirty="0" smtClean="0">
                          <a:solidFill>
                            <a:schemeClr val="tx1"/>
                          </a:solidFill>
                          <a:latin typeface="Times New Roman" pitchFamily="18" charset="0"/>
                          <a:cs typeface="Times New Roman" pitchFamily="18" charset="0"/>
                        </a:rPr>
                        <a:t>Толеубекова А ІІ дәр дип</a:t>
                      </a:r>
                    </a:p>
                    <a:p>
                      <a:r>
                        <a:rPr lang="kk-KZ" sz="1300" b="0" dirty="0" smtClean="0">
                          <a:solidFill>
                            <a:schemeClr val="tx1"/>
                          </a:solidFill>
                          <a:latin typeface="Times New Roman" pitchFamily="18" charset="0"/>
                          <a:cs typeface="Times New Roman" pitchFamily="18" charset="0"/>
                        </a:rPr>
                        <a:t>Кабимоллин Е ІІ дәр,дип</a:t>
                      </a:r>
                    </a:p>
                    <a:p>
                      <a:r>
                        <a:rPr lang="kk-KZ" sz="1300" b="0" dirty="0" smtClean="0">
                          <a:solidFill>
                            <a:schemeClr val="tx1"/>
                          </a:solidFill>
                          <a:latin typeface="Times New Roman" pitchFamily="18" charset="0"/>
                          <a:cs typeface="Times New Roman" pitchFamily="18" charset="0"/>
                        </a:rPr>
                        <a:t>Қасымханов Н ІІ,ІІ дәрежелі</a:t>
                      </a:r>
                      <a:r>
                        <a:rPr lang="kk-KZ" sz="1300" b="0" baseline="0" dirty="0" smtClean="0">
                          <a:solidFill>
                            <a:schemeClr val="tx1"/>
                          </a:solidFill>
                          <a:latin typeface="Times New Roman" pitchFamily="18" charset="0"/>
                          <a:cs typeface="Times New Roman" pitchFamily="18" charset="0"/>
                        </a:rPr>
                        <a:t>  диплом</a:t>
                      </a:r>
                      <a:endParaRPr lang="ru-RU" sz="1300" b="0" dirty="0">
                        <a:solidFill>
                          <a:schemeClr val="tx1"/>
                        </a:solidFill>
                        <a:latin typeface="Times New Roman" pitchFamily="18" charset="0"/>
                        <a:cs typeface="Times New Roman" pitchFamily="18" charset="0"/>
                      </a:endParaRPr>
                    </a:p>
                  </a:txBody>
                  <a:tcPr marL="84406" marR="84406" marT="42203" marB="42203"/>
                </a:tc>
                <a:tc>
                  <a:txBody>
                    <a:bodyPr/>
                    <a:lstStyle/>
                    <a:p>
                      <a:r>
                        <a:rPr lang="kk-KZ" sz="1300" b="0" dirty="0" smtClean="0">
                          <a:solidFill>
                            <a:schemeClr val="tx1"/>
                          </a:solidFill>
                        </a:rPr>
                        <a:t>Республикалық</a:t>
                      </a:r>
                      <a:endParaRPr lang="ru-RU" sz="1300" b="0" dirty="0">
                        <a:solidFill>
                          <a:schemeClr val="tx1"/>
                        </a:solidFill>
                      </a:endParaRPr>
                    </a:p>
                  </a:txBody>
                  <a:tcPr marL="84406" marR="84406" marT="42203" marB="42203"/>
                </a:tc>
                <a:extLst>
                  <a:ext uri="{0D108BD9-81ED-4DB2-BD59-A6C34878D82A}">
                    <a16:rowId xmlns:a16="http://schemas.microsoft.com/office/drawing/2014/main" xmlns="" val="10000"/>
                  </a:ext>
                </a:extLst>
              </a:tr>
              <a:tr h="1266092">
                <a:tc>
                  <a:txBody>
                    <a:bodyPr/>
                    <a:lstStyle/>
                    <a:p>
                      <a:endParaRPr lang="ru-RU" sz="1700"/>
                    </a:p>
                  </a:txBody>
                  <a:tcPr marL="84406" marR="84406" marT="42203" marB="42203"/>
                </a:tc>
                <a:tc>
                  <a:txBody>
                    <a:bodyPr/>
                    <a:lstStyle/>
                    <a:p>
                      <a:r>
                        <a:rPr lang="ru-RU" sz="1300" dirty="0" smtClean="0">
                          <a:solidFill>
                            <a:schemeClr val="tx1"/>
                          </a:solidFill>
                          <a:latin typeface="Times New Roman" pitchFamily="18" charset="0"/>
                          <a:cs typeface="Times New Roman" pitchFamily="18" charset="0"/>
                        </a:rPr>
                        <a:t>ҚР </a:t>
                      </a:r>
                      <a:r>
                        <a:rPr lang="ru-RU" sz="1300" dirty="0" err="1" smtClean="0">
                          <a:solidFill>
                            <a:schemeClr val="tx1"/>
                          </a:solidFill>
                          <a:latin typeface="Times New Roman" pitchFamily="18" charset="0"/>
                          <a:cs typeface="Times New Roman" pitchFamily="18" charset="0"/>
                        </a:rPr>
                        <a:t>Тұңғыш</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президенті</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қоры</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сыйлығыныңегері</a:t>
                      </a:r>
                      <a:r>
                        <a:rPr lang="ru-RU" sz="1300" dirty="0" smtClean="0">
                          <a:solidFill>
                            <a:schemeClr val="tx1"/>
                          </a:solidFill>
                          <a:latin typeface="Times New Roman" pitchFamily="18" charset="0"/>
                          <a:cs typeface="Times New Roman" pitchFamily="18" charset="0"/>
                        </a:rPr>
                        <a:t> </a:t>
                      </a:r>
                      <a:r>
                        <a:rPr lang="en-US" sz="1300" dirty="0" err="1" smtClean="0">
                          <a:solidFill>
                            <a:schemeClr val="tx1"/>
                          </a:solidFill>
                          <a:latin typeface="Times New Roman" pitchFamily="18" charset="0"/>
                          <a:cs typeface="Times New Roman" pitchFamily="18" charset="0"/>
                        </a:rPr>
                        <a:t>Qaztest</a:t>
                      </a:r>
                      <a:r>
                        <a:rPr lang="en-US"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сайтында</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дарынды</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оқушыларды</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анықтау</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мақсатында</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бастауыш</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сынып</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оқушылары</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арасында</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ұйымдастырылған</a:t>
                      </a:r>
                      <a:r>
                        <a:rPr lang="ru-RU" sz="1300" dirty="0" smtClean="0">
                          <a:solidFill>
                            <a:schemeClr val="tx1"/>
                          </a:solidFill>
                          <a:latin typeface="Times New Roman" pitchFamily="18" charset="0"/>
                          <a:cs typeface="Times New Roman" pitchFamily="18" charset="0"/>
                        </a:rPr>
                        <a:t> І </a:t>
                      </a:r>
                      <a:r>
                        <a:rPr lang="ru-RU" sz="1300" dirty="0" err="1" smtClean="0">
                          <a:solidFill>
                            <a:schemeClr val="tx1"/>
                          </a:solidFill>
                          <a:latin typeface="Times New Roman" pitchFamily="18" charset="0"/>
                          <a:cs typeface="Times New Roman" pitchFamily="18" charset="0"/>
                        </a:rPr>
                        <a:t>Республикалық</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Қазақстан</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үміт</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олимпиадасында</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Қазақ</a:t>
                      </a:r>
                      <a:r>
                        <a:rPr lang="ru-RU" sz="1300" baseline="0" dirty="0" smtClean="0">
                          <a:solidFill>
                            <a:schemeClr val="tx1"/>
                          </a:solidFill>
                          <a:latin typeface="Times New Roman" pitchFamily="18" charset="0"/>
                          <a:cs typeface="Times New Roman" pitchFamily="18" charset="0"/>
                        </a:rPr>
                        <a:t> </a:t>
                      </a:r>
                      <a:r>
                        <a:rPr lang="ru-RU" sz="1300" baseline="0" dirty="0" err="1" smtClean="0">
                          <a:solidFill>
                            <a:schemeClr val="tx1"/>
                          </a:solidFill>
                          <a:latin typeface="Times New Roman" pitchFamily="18" charset="0"/>
                          <a:cs typeface="Times New Roman" pitchFamily="18" charset="0"/>
                        </a:rPr>
                        <a:t>тілі</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пәні</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бойынша</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жүлдегер</a:t>
                      </a:r>
                      <a:r>
                        <a:rPr lang="ru-RU" sz="1300" dirty="0" smtClean="0">
                          <a:solidFill>
                            <a:schemeClr val="tx1"/>
                          </a:solidFill>
                          <a:latin typeface="Times New Roman" pitchFamily="18" charset="0"/>
                          <a:cs typeface="Times New Roman" pitchFamily="18" charset="0"/>
                        </a:rPr>
                        <a:t> </a:t>
                      </a:r>
                      <a:r>
                        <a:rPr lang="ru-RU" sz="1300" dirty="0" err="1" smtClean="0">
                          <a:solidFill>
                            <a:schemeClr val="tx1"/>
                          </a:solidFill>
                          <a:latin typeface="Times New Roman" pitchFamily="18" charset="0"/>
                          <a:cs typeface="Times New Roman" pitchFamily="18" charset="0"/>
                        </a:rPr>
                        <a:t>атанған</a:t>
                      </a:r>
                      <a:endParaRPr lang="ru-RU" sz="1300" dirty="0" smtClean="0">
                        <a:solidFill>
                          <a:schemeClr val="tx1"/>
                        </a:solidFill>
                        <a:latin typeface="Times New Roman" pitchFamily="18" charset="0"/>
                        <a:cs typeface="Times New Roman" pitchFamily="18" charset="0"/>
                      </a:endParaRPr>
                    </a:p>
                    <a:p>
                      <a:endParaRPr lang="ru-RU" sz="1300" dirty="0">
                        <a:solidFill>
                          <a:schemeClr val="tx1"/>
                        </a:solidFill>
                        <a:latin typeface="Times New Roman" pitchFamily="18" charset="0"/>
                        <a:cs typeface="Times New Roman" pitchFamily="18" charset="0"/>
                      </a:endParaRPr>
                    </a:p>
                  </a:txBody>
                  <a:tcPr marL="84406" marR="84406" marT="42203" marB="42203"/>
                </a:tc>
                <a:tc>
                  <a:txBody>
                    <a:bodyPr/>
                    <a:lstStyle/>
                    <a:p>
                      <a:r>
                        <a:rPr lang="kk-KZ" sz="1300" b="0" i="0" dirty="0" smtClean="0">
                          <a:solidFill>
                            <a:schemeClr val="tx1"/>
                          </a:solidFill>
                          <a:latin typeface="Times New Roman" pitchFamily="18" charset="0"/>
                          <a:cs typeface="Times New Roman" pitchFamily="18" charset="0"/>
                        </a:rPr>
                        <a:t>Толеубекова</a:t>
                      </a:r>
                      <a:r>
                        <a:rPr lang="kk-KZ" sz="1300" b="0" i="0" dirty="0" smtClean="0">
                          <a:solidFill>
                            <a:schemeClr val="bg1"/>
                          </a:solidFill>
                          <a:latin typeface="Times New Roman" pitchFamily="18" charset="0"/>
                          <a:cs typeface="Times New Roman" pitchFamily="18" charset="0"/>
                        </a:rPr>
                        <a:t> </a:t>
                      </a:r>
                      <a:r>
                        <a:rPr lang="kk-KZ" sz="1300" b="0" i="0" baseline="0" dirty="0" smtClean="0">
                          <a:solidFill>
                            <a:schemeClr val="tx1"/>
                          </a:solidFill>
                          <a:latin typeface="Times New Roman" pitchFamily="18" charset="0"/>
                          <a:cs typeface="Times New Roman" pitchFamily="18" charset="0"/>
                        </a:rPr>
                        <a:t> А</a:t>
                      </a:r>
                    </a:p>
                    <a:p>
                      <a:r>
                        <a:rPr lang="kk-KZ" sz="1300" b="0" i="0" baseline="0" dirty="0" smtClean="0">
                          <a:solidFill>
                            <a:schemeClr val="tx1"/>
                          </a:solidFill>
                          <a:latin typeface="Times New Roman" pitchFamily="18" charset="0"/>
                          <a:cs typeface="Times New Roman" pitchFamily="18" charset="0"/>
                        </a:rPr>
                        <a:t> ІІ дәр.диплом</a:t>
                      </a:r>
                    </a:p>
                    <a:p>
                      <a:r>
                        <a:rPr lang="kk-KZ" sz="1300" b="0" i="0" baseline="0" dirty="0" smtClean="0">
                          <a:solidFill>
                            <a:schemeClr val="tx1"/>
                          </a:solidFill>
                          <a:latin typeface="Times New Roman" pitchFamily="18" charset="0"/>
                          <a:cs typeface="Times New Roman" pitchFamily="18" charset="0"/>
                        </a:rPr>
                        <a:t>Кабимоллин Е </a:t>
                      </a:r>
                    </a:p>
                    <a:p>
                      <a:r>
                        <a:rPr lang="kk-KZ" sz="1300" b="0" i="0" baseline="0" dirty="0" smtClean="0">
                          <a:solidFill>
                            <a:schemeClr val="tx1"/>
                          </a:solidFill>
                          <a:latin typeface="Times New Roman" pitchFamily="18" charset="0"/>
                          <a:cs typeface="Times New Roman" pitchFamily="18" charset="0"/>
                        </a:rPr>
                        <a:t>ІІ дәрежелі диплом</a:t>
                      </a:r>
                    </a:p>
                    <a:p>
                      <a:r>
                        <a:rPr lang="kk-KZ" sz="1300" b="0" i="0" baseline="0" dirty="0" smtClean="0">
                          <a:solidFill>
                            <a:schemeClr val="tx1"/>
                          </a:solidFill>
                          <a:latin typeface="Times New Roman" pitchFamily="18" charset="0"/>
                          <a:cs typeface="Times New Roman" pitchFamily="18" charset="0"/>
                        </a:rPr>
                        <a:t>Қасымханов Н </a:t>
                      </a:r>
                    </a:p>
                    <a:p>
                      <a:r>
                        <a:rPr lang="kk-KZ" sz="1300" b="0" i="0" baseline="0" dirty="0" smtClean="0">
                          <a:solidFill>
                            <a:schemeClr val="tx1"/>
                          </a:solidFill>
                          <a:latin typeface="Times New Roman" pitchFamily="18" charset="0"/>
                          <a:cs typeface="Times New Roman" pitchFamily="18" charset="0"/>
                        </a:rPr>
                        <a:t>ІІ дәрежелі  диплом</a:t>
                      </a:r>
                      <a:endParaRPr lang="ru-RU" sz="1300" b="0" i="0" dirty="0">
                        <a:solidFill>
                          <a:schemeClr val="tx1"/>
                        </a:solidFill>
                        <a:latin typeface="Times New Roman" pitchFamily="18" charset="0"/>
                        <a:cs typeface="Times New Roman" pitchFamily="18" charset="0"/>
                      </a:endParaRPr>
                    </a:p>
                  </a:txBody>
                  <a:tcPr marL="84406" marR="84406" marT="42203" marB="42203"/>
                </a:tc>
                <a:tc>
                  <a:txBody>
                    <a:bodyPr/>
                    <a:lstStyle/>
                    <a:p>
                      <a:r>
                        <a:rPr lang="kk-KZ" sz="1300" dirty="0" smtClean="0"/>
                        <a:t>Республикалық</a:t>
                      </a:r>
                      <a:endParaRPr lang="ru-RU" sz="1300" dirty="0"/>
                    </a:p>
                  </a:txBody>
                  <a:tcPr marL="84406" marR="84406" marT="42203" marB="42203"/>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8426659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7" name="Picture 3"/>
          <p:cNvPicPr>
            <a:picLocks noChangeAspect="1" noChangeArrowheads="1"/>
          </p:cNvPicPr>
          <p:nvPr/>
        </p:nvPicPr>
        <p:blipFill>
          <a:blip r:embed="rId2" cstate="print"/>
          <a:srcRect l="4688" r="4688" b="3168"/>
          <a:stretch>
            <a:fillRect/>
          </a:stretch>
        </p:blipFill>
        <p:spPr bwMode="auto">
          <a:xfrm>
            <a:off x="1562100" y="329712"/>
            <a:ext cx="5341327" cy="6264519"/>
          </a:xfrm>
          <a:prstGeom prst="rect">
            <a:avLst/>
          </a:prstGeom>
          <a:noFill/>
          <a:ln w="9525">
            <a:noFill/>
            <a:miter lim="800000"/>
            <a:headEnd/>
            <a:tailEnd/>
          </a:ln>
        </p:spPr>
      </p:pic>
    </p:spTree>
    <p:extLst>
      <p:ext uri="{BB962C8B-B14F-4D97-AF65-F5344CB8AC3E}">
        <p14:creationId xmlns:p14="http://schemas.microsoft.com/office/powerpoint/2010/main" val="37536078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8" name="Picture 4" descr="Слайд1"/>
          <p:cNvPicPr>
            <a:picLocks noChangeAspect="1" noChangeArrowheads="1"/>
          </p:cNvPicPr>
          <p:nvPr/>
        </p:nvPicPr>
        <p:blipFill>
          <a:blip r:embed="rId2" cstate="print"/>
          <a:srcRect/>
          <a:stretch>
            <a:fillRect/>
          </a:stretch>
        </p:blipFill>
        <p:spPr bwMode="auto">
          <a:xfrm>
            <a:off x="1647093" y="703385"/>
            <a:ext cx="6239608" cy="5583115"/>
          </a:xfrm>
          <a:prstGeom prst="rect">
            <a:avLst/>
          </a:prstGeom>
          <a:noFill/>
        </p:spPr>
      </p:pic>
    </p:spTree>
    <p:extLst>
      <p:ext uri="{BB962C8B-B14F-4D97-AF65-F5344CB8AC3E}">
        <p14:creationId xmlns:p14="http://schemas.microsoft.com/office/powerpoint/2010/main" val="4983936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C:\Users\Админ\Desktop\Новая папка\Новая папка\1 001.jpg"/>
          <p:cNvPicPr>
            <a:picLocks noChangeAspect="1" noChangeArrowheads="1"/>
          </p:cNvPicPr>
          <p:nvPr/>
        </p:nvPicPr>
        <p:blipFill>
          <a:blip r:embed="rId2" cstate="print"/>
          <a:srcRect l="13868" t="14834" r="16648" b="16069"/>
          <a:stretch>
            <a:fillRect/>
          </a:stretch>
        </p:blipFill>
        <p:spPr bwMode="auto">
          <a:xfrm>
            <a:off x="1979712" y="570837"/>
            <a:ext cx="4985169" cy="5716326"/>
          </a:xfrm>
          <a:prstGeom prst="rect">
            <a:avLst/>
          </a:prstGeom>
          <a:noFill/>
        </p:spPr>
      </p:pic>
    </p:spTree>
    <p:extLst>
      <p:ext uri="{BB962C8B-B14F-4D97-AF65-F5344CB8AC3E}">
        <p14:creationId xmlns:p14="http://schemas.microsoft.com/office/powerpoint/2010/main" val="14255771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C:\Users\Админ\Desktop\Новая папка\Новая папка\2 001.jpg"/>
          <p:cNvPicPr>
            <a:picLocks noChangeAspect="1" noChangeArrowheads="1"/>
          </p:cNvPicPr>
          <p:nvPr/>
        </p:nvPicPr>
        <p:blipFill>
          <a:blip r:embed="rId2" cstate="print"/>
          <a:srcRect/>
          <a:stretch>
            <a:fillRect/>
          </a:stretch>
        </p:blipFill>
        <p:spPr bwMode="auto">
          <a:xfrm>
            <a:off x="984739" y="263769"/>
            <a:ext cx="7174523" cy="6330462"/>
          </a:xfrm>
          <a:prstGeom prst="rect">
            <a:avLst/>
          </a:prstGeom>
          <a:noFill/>
        </p:spPr>
      </p:pic>
    </p:spTree>
    <p:extLst>
      <p:ext uri="{BB962C8B-B14F-4D97-AF65-F5344CB8AC3E}">
        <p14:creationId xmlns:p14="http://schemas.microsoft.com/office/powerpoint/2010/main" val="7366302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C:\Users\Админ\Desktop\Новая папка\Новая папка\3 001.jpg"/>
          <p:cNvPicPr>
            <a:picLocks noChangeAspect="1" noChangeArrowheads="1"/>
          </p:cNvPicPr>
          <p:nvPr/>
        </p:nvPicPr>
        <p:blipFill>
          <a:blip r:embed="rId2" cstate="print"/>
          <a:srcRect/>
          <a:stretch>
            <a:fillRect/>
          </a:stretch>
        </p:blipFill>
        <p:spPr bwMode="auto">
          <a:xfrm>
            <a:off x="1049147" y="263769"/>
            <a:ext cx="7174523" cy="6023394"/>
          </a:xfrm>
          <a:prstGeom prst="rect">
            <a:avLst/>
          </a:prstGeom>
          <a:noFill/>
        </p:spPr>
      </p:pic>
    </p:spTree>
    <p:extLst>
      <p:ext uri="{BB962C8B-B14F-4D97-AF65-F5344CB8AC3E}">
        <p14:creationId xmlns:p14="http://schemas.microsoft.com/office/powerpoint/2010/main" val="42854121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C:\Users\Админ\Desktop\Новая папка\Новая папка\5 001.jpg"/>
          <p:cNvPicPr>
            <a:picLocks noChangeAspect="1" noChangeArrowheads="1"/>
          </p:cNvPicPr>
          <p:nvPr/>
        </p:nvPicPr>
        <p:blipFill>
          <a:blip r:embed="rId2" cstate="print"/>
          <a:srcRect l="15721" t="14150" r="14795" b="17914"/>
          <a:stretch>
            <a:fillRect/>
          </a:stretch>
        </p:blipFill>
        <p:spPr bwMode="auto">
          <a:xfrm>
            <a:off x="1979712" y="703775"/>
            <a:ext cx="4985169" cy="5505427"/>
          </a:xfrm>
          <a:prstGeom prst="rect">
            <a:avLst/>
          </a:prstGeom>
          <a:noFill/>
        </p:spPr>
      </p:pic>
    </p:spTree>
    <p:extLst>
      <p:ext uri="{BB962C8B-B14F-4D97-AF65-F5344CB8AC3E}">
        <p14:creationId xmlns:p14="http://schemas.microsoft.com/office/powerpoint/2010/main" val="13164873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D:\Compaq\Desktop\молд\IMG_20190610_151958.jpg"/>
          <p:cNvPicPr>
            <a:picLocks noGrp="1" noChangeAspect="1" noChangeArrowheads="1"/>
          </p:cNvPicPr>
          <p:nvPr>
            <p:ph idx="1"/>
          </p:nvPr>
        </p:nvPicPr>
        <p:blipFill>
          <a:blip r:embed="rId2" cstate="print"/>
          <a:srcRect/>
          <a:stretch>
            <a:fillRect/>
          </a:stretch>
        </p:blipFill>
        <p:spPr bwMode="auto">
          <a:xfrm>
            <a:off x="923192" y="659424"/>
            <a:ext cx="7297616" cy="5473212"/>
          </a:xfrm>
          <a:prstGeom prst="rect">
            <a:avLst/>
          </a:prstGeom>
          <a:noFill/>
        </p:spPr>
      </p:pic>
      <p:pic>
        <p:nvPicPr>
          <p:cNvPr id="3" name="Picture 2" descr="D:\Compaq\Desktop\молд\IMG_20190610_151958.jpg"/>
          <p:cNvPicPr>
            <a:picLocks noChangeAspect="1" noChangeArrowheads="1"/>
          </p:cNvPicPr>
          <p:nvPr/>
        </p:nvPicPr>
        <p:blipFill>
          <a:blip r:embed="rId2" cstate="print"/>
          <a:srcRect/>
          <a:stretch>
            <a:fillRect/>
          </a:stretch>
        </p:blipFill>
        <p:spPr bwMode="auto">
          <a:xfrm>
            <a:off x="916210" y="637306"/>
            <a:ext cx="7297616" cy="5473212"/>
          </a:xfrm>
          <a:prstGeom prst="rect">
            <a:avLst/>
          </a:prstGeom>
          <a:noFill/>
          <a:ln w="9525">
            <a:noFill/>
            <a:miter lim="800000"/>
            <a:headEnd/>
            <a:tailEnd/>
          </a:ln>
        </p:spPr>
      </p:pic>
    </p:spTree>
    <p:extLst>
      <p:ext uri="{BB962C8B-B14F-4D97-AF65-F5344CB8AC3E}">
        <p14:creationId xmlns:p14="http://schemas.microsoft.com/office/powerpoint/2010/main" val="33237517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Users\Админ\Desktop\Новая папка\Новая папка (2)\Ақтаева Қарақат.jpg"/>
          <p:cNvPicPr>
            <a:picLocks noGrp="1" noChangeAspect="1" noChangeArrowheads="1"/>
          </p:cNvPicPr>
          <p:nvPr>
            <p:ph idx="1"/>
          </p:nvPr>
        </p:nvPicPr>
        <p:blipFill>
          <a:blip r:embed="rId2" cstate="print"/>
          <a:srcRect/>
          <a:stretch>
            <a:fillRect/>
          </a:stretch>
        </p:blipFill>
        <p:spPr bwMode="auto">
          <a:xfrm>
            <a:off x="1617209" y="903181"/>
            <a:ext cx="6677051" cy="5015508"/>
          </a:xfrm>
          <a:prstGeom prst="rect">
            <a:avLst/>
          </a:prstGeom>
          <a:noFill/>
        </p:spPr>
      </p:pic>
    </p:spTree>
    <p:extLst>
      <p:ext uri="{BB962C8B-B14F-4D97-AF65-F5344CB8AC3E}">
        <p14:creationId xmlns:p14="http://schemas.microsoft.com/office/powerpoint/2010/main" val="7400382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C:\Users\Админ\Desktop\Новая папка\Новая папка (2)\Кабимоллин Есбол.jpg"/>
          <p:cNvPicPr>
            <a:picLocks noGrp="1" noChangeAspect="1" noChangeArrowheads="1"/>
          </p:cNvPicPr>
          <p:nvPr>
            <p:ph idx="1"/>
          </p:nvPr>
        </p:nvPicPr>
        <p:blipFill>
          <a:blip r:embed="rId2" cstate="print"/>
          <a:srcRect/>
          <a:stretch>
            <a:fillRect/>
          </a:stretch>
        </p:blipFill>
        <p:spPr bwMode="auto">
          <a:xfrm>
            <a:off x="1617209" y="703775"/>
            <a:ext cx="6544113" cy="5214915"/>
          </a:xfrm>
          <a:prstGeom prst="rect">
            <a:avLst/>
          </a:prstGeom>
          <a:noFill/>
        </p:spPr>
      </p:pic>
    </p:spTree>
    <p:extLst>
      <p:ext uri="{BB962C8B-B14F-4D97-AF65-F5344CB8AC3E}">
        <p14:creationId xmlns:p14="http://schemas.microsoft.com/office/powerpoint/2010/main" val="25090390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C:\Users\Админ\Desktop\Новая папка\Новая папка (2)\Меирхан Айару.jpg"/>
          <p:cNvPicPr>
            <a:picLocks noGrp="1" noChangeAspect="1" noChangeArrowheads="1"/>
          </p:cNvPicPr>
          <p:nvPr>
            <p:ph idx="1"/>
          </p:nvPr>
        </p:nvPicPr>
        <p:blipFill>
          <a:blip r:embed="rId2" cstate="print"/>
          <a:srcRect/>
          <a:stretch>
            <a:fillRect/>
          </a:stretch>
        </p:blipFill>
        <p:spPr bwMode="auto">
          <a:xfrm>
            <a:off x="1617209" y="570837"/>
            <a:ext cx="6677051" cy="5347853"/>
          </a:xfrm>
          <a:prstGeom prst="rect">
            <a:avLst/>
          </a:prstGeom>
          <a:noFill/>
        </p:spPr>
      </p:pic>
    </p:spTree>
    <p:extLst>
      <p:ext uri="{BB962C8B-B14F-4D97-AF65-F5344CB8AC3E}">
        <p14:creationId xmlns:p14="http://schemas.microsoft.com/office/powerpoint/2010/main" val="35235159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descr="C:\Users\Админ\Desktop\Новая папка\казтест\Мөлдір\diplom124249.jpg"/>
          <p:cNvPicPr>
            <a:picLocks noGrp="1" noChangeAspect="1" noChangeArrowheads="1"/>
          </p:cNvPicPr>
          <p:nvPr>
            <p:ph idx="1"/>
          </p:nvPr>
        </p:nvPicPr>
        <p:blipFill>
          <a:blip r:embed="rId2" cstate="print"/>
          <a:srcRect/>
          <a:stretch>
            <a:fillRect/>
          </a:stretch>
        </p:blipFill>
        <p:spPr bwMode="auto">
          <a:xfrm>
            <a:off x="1616437" y="1036119"/>
            <a:ext cx="5911127" cy="4882570"/>
          </a:xfrm>
          <a:prstGeom prst="rect">
            <a:avLst/>
          </a:prstGeom>
          <a:noFill/>
        </p:spPr>
      </p:pic>
      <p:pic>
        <p:nvPicPr>
          <p:cNvPr id="3" name="Picture 2" descr="C:\Users\Админ\Desktop\Новая папка\казтест\Мөлдір\diplom124249.jpg"/>
          <p:cNvPicPr>
            <a:picLocks noChangeAspect="1" noChangeArrowheads="1"/>
          </p:cNvPicPr>
          <p:nvPr/>
        </p:nvPicPr>
        <p:blipFill>
          <a:blip r:embed="rId2" cstate="print"/>
          <a:srcRect/>
          <a:stretch>
            <a:fillRect/>
          </a:stretch>
        </p:blipFill>
        <p:spPr bwMode="auto">
          <a:xfrm>
            <a:off x="849741" y="1036119"/>
            <a:ext cx="7378050" cy="4882570"/>
          </a:xfrm>
          <a:prstGeom prst="rect">
            <a:avLst/>
          </a:prstGeom>
          <a:noFill/>
          <a:ln w="9525">
            <a:noFill/>
            <a:miter lim="800000"/>
            <a:headEnd/>
            <a:tailEnd/>
          </a:ln>
        </p:spPr>
      </p:pic>
    </p:spTree>
    <p:extLst>
      <p:ext uri="{BB962C8B-B14F-4D97-AF65-F5344CB8AC3E}">
        <p14:creationId xmlns:p14="http://schemas.microsoft.com/office/powerpoint/2010/main" val="18617314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C:\Users\user\Desktop\казтест\Мөлдір\diplom124326.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17396" y="969650"/>
            <a:ext cx="7643926" cy="4949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72239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C:\Users\user\Desktop\казтест\Мөлдір\diplom124294.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83272" y="703775"/>
            <a:ext cx="7510988" cy="5214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8497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Объект 8"/>
          <p:cNvGraphicFramePr>
            <a:graphicFrameLocks noGrp="1"/>
          </p:cNvGraphicFramePr>
          <p:nvPr>
            <p:ph/>
            <p:extLst/>
          </p:nvPr>
        </p:nvGraphicFramePr>
        <p:xfrm>
          <a:off x="457200" y="517281"/>
          <a:ext cx="7438246" cy="3909646"/>
        </p:xfrm>
        <a:graphic>
          <a:graphicData uri="http://schemas.openxmlformats.org/drawingml/2006/table">
            <a:tbl>
              <a:tblPr firstRow="1" bandRow="1">
                <a:tableStyleId>{5C22544A-7EE6-4342-B048-85BDC9FD1C3A}</a:tableStyleId>
              </a:tblPr>
              <a:tblGrid>
                <a:gridCol w="1982525">
                  <a:extLst>
                    <a:ext uri="{9D8B030D-6E8A-4147-A177-3AD203B41FA5}">
                      <a16:colId xmlns:a16="http://schemas.microsoft.com/office/drawing/2014/main" xmlns="" val="20000"/>
                    </a:ext>
                  </a:extLst>
                </a:gridCol>
                <a:gridCol w="2973787">
                  <a:extLst>
                    <a:ext uri="{9D8B030D-6E8A-4147-A177-3AD203B41FA5}">
                      <a16:colId xmlns:a16="http://schemas.microsoft.com/office/drawing/2014/main" xmlns="" val="20001"/>
                    </a:ext>
                  </a:extLst>
                </a:gridCol>
                <a:gridCol w="2481934">
                  <a:extLst>
                    <a:ext uri="{9D8B030D-6E8A-4147-A177-3AD203B41FA5}">
                      <a16:colId xmlns:a16="http://schemas.microsoft.com/office/drawing/2014/main" xmlns="" val="20002"/>
                    </a:ext>
                  </a:extLst>
                </a:gridCol>
              </a:tblGrid>
              <a:tr h="3882683">
                <a:tc>
                  <a:txBody>
                    <a:bodyPr/>
                    <a:lstStyle/>
                    <a:p>
                      <a:r>
                        <a:rPr lang="kk-KZ" sz="1800" b="0" dirty="0" smtClean="0">
                          <a:latin typeface="Times New Roman" pitchFamily="18" charset="0"/>
                          <a:cs typeface="Times New Roman" pitchFamily="18" charset="0"/>
                        </a:rPr>
                        <a:t>Кәсіптік байқауларға, конференцияларға семинарларға</a:t>
                      </a:r>
                      <a:r>
                        <a:rPr lang="kk-KZ" sz="1800" b="0" baseline="0" dirty="0" smtClean="0">
                          <a:latin typeface="Times New Roman" pitchFamily="18" charset="0"/>
                          <a:cs typeface="Times New Roman" pitchFamily="18" charset="0"/>
                        </a:rPr>
                        <a:t> қатысуы</a:t>
                      </a:r>
                      <a:endParaRPr lang="ru-RU" sz="1800" b="0" dirty="0">
                        <a:latin typeface="Times New Roman" pitchFamily="18" charset="0"/>
                        <a:cs typeface="Times New Roman" pitchFamily="18" charset="0"/>
                      </a:endParaRPr>
                    </a:p>
                  </a:txBody>
                  <a:tcPr marL="84406" marR="84406" marT="42203" marB="42203"/>
                </a:tc>
                <a:tc>
                  <a:txBody>
                    <a:bodyPr/>
                    <a:lstStyle/>
                    <a:p>
                      <a:r>
                        <a:rPr lang="ru-RU" sz="1300" b="0" dirty="0" smtClean="0">
                          <a:latin typeface="Times New Roman" pitchFamily="18" charset="0"/>
                          <a:cs typeface="Times New Roman" pitchFamily="18" charset="0"/>
                        </a:rPr>
                        <a:t>2016 </a:t>
                      </a:r>
                      <a:r>
                        <a:rPr lang="ru-RU" sz="1300" b="0" dirty="0" err="1" smtClean="0">
                          <a:latin typeface="Times New Roman" pitchFamily="18" charset="0"/>
                          <a:cs typeface="Times New Roman" pitchFamily="18" charset="0"/>
                        </a:rPr>
                        <a:t>жыл</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Аймақтық</a:t>
                      </a:r>
                      <a:r>
                        <a:rPr lang="ru-RU" sz="1300" b="0" dirty="0" smtClean="0">
                          <a:latin typeface="Times New Roman" pitchFamily="18" charset="0"/>
                          <a:cs typeface="Times New Roman" pitchFamily="18" charset="0"/>
                        </a:rPr>
                        <a:t> семинар. «</a:t>
                      </a:r>
                      <a:r>
                        <a:rPr lang="ru-RU" sz="1300" b="0" dirty="0" err="1" smtClean="0">
                          <a:latin typeface="Times New Roman" pitchFamily="18" charset="0"/>
                          <a:cs typeface="Times New Roman" pitchFamily="18" charset="0"/>
                        </a:rPr>
                        <a:t>Мектеп</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өзін-өзі</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оқытатын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ұйым</a:t>
                      </a:r>
                      <a:r>
                        <a:rPr lang="ru-RU" sz="1300" b="0" dirty="0" smtClean="0">
                          <a:latin typeface="Times New Roman" pitchFamily="18" charset="0"/>
                          <a:cs typeface="Times New Roman" pitchFamily="18" charset="0"/>
                        </a:rPr>
                        <a:t>»</a:t>
                      </a:r>
                    </a:p>
                    <a:p>
                      <a:endParaRPr lang="ru-RU" sz="1300" b="0" dirty="0" smtClean="0">
                        <a:latin typeface="Times New Roman" pitchFamily="18" charset="0"/>
                        <a:cs typeface="Times New Roman" pitchFamily="18" charset="0"/>
                      </a:endParaRPr>
                    </a:p>
                    <a:p>
                      <a:r>
                        <a:rPr lang="ru-RU" sz="1300" b="0" dirty="0" smtClean="0">
                          <a:latin typeface="Times New Roman" pitchFamily="18" charset="0"/>
                          <a:cs typeface="Times New Roman" pitchFamily="18" charset="0"/>
                        </a:rPr>
                        <a:t>2016 </a:t>
                      </a:r>
                      <a:r>
                        <a:rPr lang="ru-RU" sz="1300" b="0" dirty="0" err="1" smtClean="0">
                          <a:latin typeface="Times New Roman" pitchFamily="18" charset="0"/>
                          <a:cs typeface="Times New Roman" pitchFamily="18" charset="0"/>
                        </a:rPr>
                        <a:t>жыл</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Мектепішілік</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ата-аналарға</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арналған</a:t>
                      </a:r>
                      <a:r>
                        <a:rPr lang="ru-RU" sz="1300" b="0" dirty="0" smtClean="0">
                          <a:latin typeface="Times New Roman" pitchFamily="18" charset="0"/>
                          <a:cs typeface="Times New Roman" pitchFamily="18" charset="0"/>
                        </a:rPr>
                        <a:t> семинар. «</a:t>
                      </a:r>
                      <a:r>
                        <a:rPr lang="ru-RU" sz="1300" b="0" dirty="0" err="1" smtClean="0">
                          <a:latin typeface="Times New Roman" pitchFamily="18" charset="0"/>
                          <a:cs typeface="Times New Roman" pitchFamily="18" charset="0"/>
                        </a:rPr>
                        <a:t>Алғашқы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қадам</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Алғашқы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нәтиже</a:t>
                      </a:r>
                      <a:r>
                        <a:rPr lang="ru-RU" sz="1300" b="0" dirty="0" smtClean="0">
                          <a:latin typeface="Times New Roman" pitchFamily="18" charset="0"/>
                          <a:cs typeface="Times New Roman" pitchFamily="18" charset="0"/>
                        </a:rPr>
                        <a:t>»</a:t>
                      </a:r>
                    </a:p>
                    <a:p>
                      <a:endParaRPr lang="kk-KZ" sz="1300" b="0" dirty="0" smtClean="0">
                        <a:latin typeface="Times New Roman" pitchFamily="18" charset="0"/>
                        <a:cs typeface="Times New Roman" pitchFamily="18" charset="0"/>
                      </a:endParaRPr>
                    </a:p>
                    <a:p>
                      <a:r>
                        <a:rPr lang="ru-RU" sz="1300" b="0" dirty="0" smtClean="0">
                          <a:latin typeface="Times New Roman" pitchFamily="18" charset="0"/>
                          <a:cs typeface="Times New Roman" pitchFamily="18" charset="0"/>
                        </a:rPr>
                        <a:t>2016 </a:t>
                      </a:r>
                      <a:r>
                        <a:rPr lang="ru-RU" sz="1300" b="0" dirty="0" err="1" smtClean="0">
                          <a:latin typeface="Times New Roman" pitchFamily="18" charset="0"/>
                          <a:cs typeface="Times New Roman" pitchFamily="18" charset="0"/>
                        </a:rPr>
                        <a:t>жыл</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Алғыс</a:t>
                      </a:r>
                      <a:r>
                        <a:rPr lang="ru-RU" sz="1300" b="0" dirty="0" smtClean="0">
                          <a:latin typeface="Times New Roman" pitchFamily="18" charset="0"/>
                          <a:cs typeface="Times New Roman" pitchFamily="18" charset="0"/>
                        </a:rPr>
                        <a:t> хат. “</a:t>
                      </a:r>
                      <a:r>
                        <a:rPr lang="en-US" sz="1300" b="0" dirty="0" smtClean="0">
                          <a:latin typeface="Times New Roman" pitchFamily="18" charset="0"/>
                          <a:cs typeface="Times New Roman" pitchFamily="18" charset="0"/>
                        </a:rPr>
                        <a:t>RCDO. KZ” </a:t>
                      </a:r>
                      <a:r>
                        <a:rPr lang="ru-RU" sz="1300" b="0" dirty="0" err="1" smtClean="0">
                          <a:latin typeface="Times New Roman" pitchFamily="18" charset="0"/>
                          <a:cs typeface="Times New Roman" pitchFamily="18" charset="0"/>
                        </a:rPr>
                        <a:t>Республикалық</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қашықтықтан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өткізілетін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олимпиадалар</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орталығы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ұйымдастырылған</a:t>
                      </a:r>
                      <a:r>
                        <a:rPr lang="ru-RU" sz="1300" b="0" dirty="0" smtClean="0">
                          <a:latin typeface="Times New Roman" pitchFamily="18" charset="0"/>
                          <a:cs typeface="Times New Roman" pitchFamily="18" charset="0"/>
                        </a:rPr>
                        <a:t> 4 </a:t>
                      </a:r>
                      <a:r>
                        <a:rPr lang="ru-RU" sz="1300" b="0" dirty="0" err="1" smtClean="0">
                          <a:latin typeface="Times New Roman" pitchFamily="18" charset="0"/>
                          <a:cs typeface="Times New Roman" pitchFamily="18" charset="0"/>
                        </a:rPr>
                        <a:t>сыныптар</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арасында</a:t>
                      </a:r>
                      <a:r>
                        <a:rPr lang="ru-RU" sz="1300" b="0" dirty="0" smtClean="0">
                          <a:latin typeface="Times New Roman" pitchFamily="18" charset="0"/>
                          <a:cs typeface="Times New Roman" pitchFamily="18" charset="0"/>
                        </a:rPr>
                        <a:t> математика </a:t>
                      </a:r>
                      <a:r>
                        <a:rPr lang="ru-RU" sz="1300" b="0" dirty="0" err="1" smtClean="0">
                          <a:latin typeface="Times New Roman" pitchFamily="18" charset="0"/>
                          <a:cs typeface="Times New Roman" pitchFamily="18" charset="0"/>
                        </a:rPr>
                        <a:t>пәні</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бойынша</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жалпықазақстандық</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олимпиадасына</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жеңімпаз</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дайындағаны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үшін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Республикалық</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қашықтықтан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өткізілетін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олимпиадалар</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орталығы</a:t>
                      </a:r>
                      <a:r>
                        <a:rPr lang="ru-RU" sz="1300" b="0" dirty="0" smtClean="0">
                          <a:latin typeface="Times New Roman" pitchFamily="18" charset="0"/>
                          <a:cs typeface="Times New Roman" pitchFamily="18" charset="0"/>
                        </a:rPr>
                        <a:t>” ЖК)</a:t>
                      </a:r>
                    </a:p>
                    <a:p>
                      <a:endParaRPr lang="ru-RU" sz="1300" b="0" dirty="0" smtClean="0">
                        <a:latin typeface="Times New Roman" pitchFamily="18" charset="0"/>
                        <a:cs typeface="Times New Roman" pitchFamily="18" charset="0"/>
                      </a:endParaRPr>
                    </a:p>
                    <a:p>
                      <a:endParaRPr lang="ru-RU" sz="1700" b="0" dirty="0"/>
                    </a:p>
                  </a:txBody>
                  <a:tcPr marL="84406" marR="84406" marT="42203" marB="42203"/>
                </a:tc>
                <a:tc>
                  <a:txBody>
                    <a:bodyPr/>
                    <a:lstStyle/>
                    <a:p>
                      <a:r>
                        <a:rPr lang="ru-RU" sz="1300" b="0" dirty="0" smtClean="0">
                          <a:latin typeface="Times New Roman" pitchFamily="18" charset="0"/>
                          <a:cs typeface="Times New Roman" pitchFamily="18" charset="0"/>
                        </a:rPr>
                        <a:t>«</a:t>
                      </a:r>
                      <a:r>
                        <a:rPr lang="ru-RU" sz="1300" b="0" dirty="0" err="1" smtClean="0">
                          <a:latin typeface="Times New Roman" pitchFamily="18" charset="0"/>
                          <a:cs typeface="Times New Roman" pitchFamily="18" charset="0"/>
                        </a:rPr>
                        <a:t>Мәңгілік</a:t>
                      </a:r>
                      <a:r>
                        <a:rPr lang="ru-RU" sz="1300" b="0" dirty="0" smtClean="0">
                          <a:latin typeface="Times New Roman" pitchFamily="18" charset="0"/>
                          <a:cs typeface="Times New Roman" pitchFamily="18" charset="0"/>
                        </a:rPr>
                        <a:t> ел» </a:t>
                      </a:r>
                      <a:r>
                        <a:rPr lang="ru-RU" sz="1300" b="0" dirty="0" err="1" smtClean="0">
                          <a:latin typeface="Times New Roman" pitchFamily="18" charset="0"/>
                          <a:cs typeface="Times New Roman" pitchFamily="18" charset="0"/>
                        </a:rPr>
                        <a:t>ұлттық</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идеясын</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білім</a:t>
                      </a:r>
                      <a:r>
                        <a:rPr lang="ru-RU" sz="1300" b="0" dirty="0" smtClean="0">
                          <a:latin typeface="Times New Roman" pitchFamily="18" charset="0"/>
                          <a:cs typeface="Times New Roman" pitchFamily="18" charset="0"/>
                        </a:rPr>
                        <a:t> беру  </a:t>
                      </a:r>
                      <a:r>
                        <a:rPr lang="ru-RU" sz="1300" b="0" dirty="0" err="1" smtClean="0">
                          <a:latin typeface="Times New Roman" pitchFamily="18" charset="0"/>
                          <a:cs typeface="Times New Roman" pitchFamily="18" charset="0"/>
                        </a:rPr>
                        <a:t>жүйесінде</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қолданудың</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алғы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шарттары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ғылыми</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жоба</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аясындағы</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республикалық</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ғылыми</a:t>
                      </a:r>
                      <a:r>
                        <a:rPr lang="ru-RU" sz="1300" b="0" dirty="0" smtClean="0">
                          <a:latin typeface="Times New Roman" pitchFamily="18" charset="0"/>
                          <a:cs typeface="Times New Roman" pitchFamily="18" charset="0"/>
                        </a:rPr>
                        <a:t>- </a:t>
                      </a:r>
                      <a:r>
                        <a:rPr lang="ru-RU" sz="1300" b="0" dirty="0" err="1" smtClean="0">
                          <a:latin typeface="Times New Roman" pitchFamily="18" charset="0"/>
                          <a:cs typeface="Times New Roman" pitchFamily="18" charset="0"/>
                        </a:rPr>
                        <a:t>тәжірибелік</a:t>
                      </a:r>
                      <a:r>
                        <a:rPr lang="ru-RU" sz="1300" b="0" dirty="0" smtClean="0">
                          <a:latin typeface="Times New Roman" pitchFamily="18" charset="0"/>
                          <a:cs typeface="Times New Roman" pitchFamily="18" charset="0"/>
                        </a:rPr>
                        <a:t> конференция</a:t>
                      </a:r>
                    </a:p>
                    <a:p>
                      <a:endParaRPr lang="kk-KZ" sz="1300" b="0" dirty="0" smtClean="0">
                        <a:latin typeface="Times New Roman" pitchFamily="18" charset="0"/>
                        <a:cs typeface="Times New Roman" pitchFamily="18" charset="0"/>
                      </a:endParaRPr>
                    </a:p>
                    <a:p>
                      <a:r>
                        <a:rPr lang="kk-KZ" sz="1300" b="0" dirty="0" smtClean="0">
                          <a:latin typeface="Times New Roman" pitchFamily="18" charset="0"/>
                          <a:cs typeface="Times New Roman" pitchFamily="18" charset="0"/>
                        </a:rPr>
                        <a:t>Құмаш Нұрғалиевтың педагогикалық мұралары</a:t>
                      </a:r>
                    </a:p>
                    <a:p>
                      <a:endParaRPr lang="kk-KZ" sz="1300" b="0" dirty="0" smtClean="0">
                        <a:latin typeface="Times New Roman" pitchFamily="18" charset="0"/>
                        <a:cs typeface="Times New Roman" pitchFamily="18" charset="0"/>
                      </a:endParaRPr>
                    </a:p>
                    <a:p>
                      <a:endParaRPr lang="kk-KZ" sz="1300" b="0" dirty="0" smtClean="0">
                        <a:latin typeface="Times New Roman" pitchFamily="18" charset="0"/>
                        <a:cs typeface="Times New Roman" pitchFamily="18" charset="0"/>
                      </a:endParaRPr>
                    </a:p>
                    <a:p>
                      <a:endParaRPr lang="kk-KZ" sz="1300" b="0" dirty="0" smtClean="0">
                        <a:latin typeface="Times New Roman" pitchFamily="18" charset="0"/>
                        <a:cs typeface="Times New Roman" pitchFamily="18" charset="0"/>
                      </a:endParaRPr>
                    </a:p>
                    <a:p>
                      <a:r>
                        <a:rPr lang="kk-KZ" sz="1300" b="0" dirty="0" smtClean="0">
                          <a:latin typeface="Times New Roman" pitchFamily="18" charset="0"/>
                          <a:cs typeface="Times New Roman" pitchFamily="18" charset="0"/>
                        </a:rPr>
                        <a:t>«Педагогика: дәстүрлер және инновация» республикалық қашықтық олимпиадасына қатсықанын</a:t>
                      </a:r>
                      <a:r>
                        <a:rPr lang="kk-KZ" sz="1300" b="0" baseline="0" dirty="0" smtClean="0">
                          <a:latin typeface="Times New Roman" pitchFamily="18" charset="0"/>
                          <a:cs typeface="Times New Roman" pitchFamily="18" charset="0"/>
                        </a:rPr>
                        <a:t> растайды № 15</a:t>
                      </a:r>
                      <a:endParaRPr lang="ru-RU" sz="1300" b="0" dirty="0">
                        <a:latin typeface="Times New Roman" pitchFamily="18" charset="0"/>
                        <a:cs typeface="Times New Roman" pitchFamily="18" charset="0"/>
                      </a:endParaRPr>
                    </a:p>
                  </a:txBody>
                  <a:tcPr marL="84406" marR="84406" marT="42203" marB="42203"/>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15730746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p:txBody>
          <a:bodyPr>
            <a:normAutofit lnSpcReduction="10000"/>
          </a:bodyPr>
          <a:lstStyle/>
          <a:p>
            <a:pPr marL="0" indent="87925" algn="ctr">
              <a:spcBef>
                <a:spcPct val="0"/>
              </a:spcBef>
              <a:buNone/>
              <a:tabLst>
                <a:tab pos="2127792" algn="l"/>
              </a:tabLst>
            </a:pPr>
            <a:r>
              <a:rPr lang="kk-KZ" sz="1292" b="1" i="1" dirty="0">
                <a:solidFill>
                  <a:srgbClr val="1F497D"/>
                </a:solidFill>
                <a:latin typeface="Times New Roman" pitchFamily="18" charset="0"/>
                <a:cs typeface="Arial" charset="0"/>
              </a:rPr>
              <a:t>Мұғалімнің марапаттаулар</a:t>
            </a:r>
          </a:p>
          <a:p>
            <a:pPr marL="0" indent="87925" algn="ctr">
              <a:spcBef>
                <a:spcPct val="0"/>
              </a:spcBef>
              <a:buNone/>
              <a:tabLst>
                <a:tab pos="2127792" algn="l"/>
              </a:tabLst>
            </a:pPr>
            <a:r>
              <a:rPr lang="kk-KZ" sz="923" b="1" i="1" dirty="0">
                <a:solidFill>
                  <a:srgbClr val="1F497D"/>
                </a:solidFill>
                <a:latin typeface="Arial" charset="0"/>
                <a:cs typeface="Arial" charset="0"/>
              </a:rPr>
              <a:t>2017жыл</a:t>
            </a:r>
          </a:p>
          <a:p>
            <a:pPr marL="0" indent="87925" algn="ctr">
              <a:spcBef>
                <a:spcPct val="0"/>
              </a:spcBef>
              <a:buNone/>
              <a:tabLst>
                <a:tab pos="2127792" algn="l"/>
              </a:tabLst>
            </a:pPr>
            <a:r>
              <a:rPr lang="en-US" sz="923" b="1" i="1" dirty="0">
                <a:solidFill>
                  <a:srgbClr val="1F497D"/>
                </a:solidFill>
                <a:latin typeface="Arial" charset="0"/>
                <a:cs typeface="Arial" charset="0"/>
              </a:rPr>
              <a:t>RCDO,KZ</a:t>
            </a:r>
            <a:r>
              <a:rPr lang="kk-KZ" sz="923" b="1" i="1" dirty="0">
                <a:solidFill>
                  <a:srgbClr val="1F497D"/>
                </a:solidFill>
                <a:latin typeface="Arial" charset="0"/>
                <a:cs typeface="Arial" charset="0"/>
              </a:rPr>
              <a:t>Республикалық қашықтықтан өткізілетін олимпиадалар орталығы ұйымдастырған 4 сыныптар рарсында математика пәні бойынша Жалпықазақстандық олимпиадасында жеңімпаз дайындағаны үшін №00592</a:t>
            </a:r>
          </a:p>
          <a:p>
            <a:pPr marL="0" indent="87925" algn="ctr">
              <a:spcBef>
                <a:spcPct val="0"/>
              </a:spcBef>
              <a:buNone/>
              <a:tabLst>
                <a:tab pos="2127792" algn="l"/>
              </a:tabLst>
            </a:pPr>
            <a:r>
              <a:rPr lang="kk-KZ" sz="923" b="1" i="1" dirty="0">
                <a:solidFill>
                  <a:srgbClr val="1F497D"/>
                </a:solidFill>
                <a:latin typeface="Arial" charset="0"/>
                <a:cs typeface="Arial" charset="0"/>
              </a:rPr>
              <a:t>2018 жыл</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Алғыс хат.</a:t>
            </a:r>
            <a:r>
              <a:rPr lang="kk-KZ" sz="923" b="1" dirty="0">
                <a:solidFill>
                  <a:srgbClr val="1F497D"/>
                </a:solidFill>
                <a:latin typeface="Arial" charset="0"/>
                <a:cs typeface="Arial" charset="0"/>
              </a:rPr>
              <a:t> Қазақстан Республикасы бойынша білім беру мекемелерінің қатысушылары арасында ұйымдастырылған ҚР Президенті Н.Ә. Назарбаевтың «Рухани жаңғыру: Болашаққа бағдар» бағдарламасын жүзеге асыру аясында бастауыш сыныптар арасында І республикалық олимпиада жүлдегерлерін даярлағаны үшін</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i="1" dirty="0">
                <a:solidFill>
                  <a:srgbClr val="1F497D"/>
                </a:solidFill>
                <a:latin typeface="Arial" charset="0"/>
                <a:cs typeface="Arial" charset="0"/>
              </a:rPr>
              <a:t>2019 жыл</a:t>
            </a:r>
            <a:r>
              <a:rPr lang="kk-KZ" sz="923" b="1" dirty="0">
                <a:solidFill>
                  <a:srgbClr val="1F497D"/>
                </a:solidFill>
                <a:latin typeface="Arial" charset="0"/>
                <a:cs typeface="Arial" charset="0"/>
              </a:rPr>
              <a:t> </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Алғыс хат.  NIO. kz сайты.</a:t>
            </a:r>
            <a:r>
              <a:rPr lang="kk-KZ" sz="923" b="1" dirty="0">
                <a:solidFill>
                  <a:srgbClr val="1F497D"/>
                </a:solidFill>
                <a:latin typeface="Arial" charset="0"/>
                <a:cs typeface="Arial" charset="0"/>
              </a:rPr>
              <a:t> Республикалық Ұлттық Олимпиада ұйымдастыруымен өткізілген пәндік олимпиадаға жеңімпаздарды дайындағаны, дарынды оқушылардың ынталануына мүмкіндік тудырумен қатар шығармашылық қабілетін шындауға дағдыландырып, білім сапасын арттыруға қосқан үлесі үшін </a:t>
            </a:r>
            <a:r>
              <a:rPr lang="kk-KZ" sz="923" b="1" i="1" dirty="0">
                <a:solidFill>
                  <a:srgbClr val="1F497D"/>
                </a:solidFill>
                <a:latin typeface="Arial" charset="0"/>
                <a:cs typeface="Arial" charset="0"/>
              </a:rPr>
              <a:t>2019 жыл</a:t>
            </a:r>
          </a:p>
          <a:p>
            <a:pPr marL="0" indent="87925" algn="ctr">
              <a:spcBef>
                <a:spcPct val="0"/>
              </a:spcBef>
              <a:buNone/>
              <a:tabLst>
                <a:tab pos="2127792" algn="l"/>
              </a:tabLst>
            </a:pPr>
            <a:r>
              <a:rPr lang="kk-KZ" sz="923" b="1" i="1" dirty="0">
                <a:solidFill>
                  <a:srgbClr val="1F497D"/>
                </a:solidFill>
                <a:latin typeface="Arial" charset="0"/>
                <a:cs typeface="Arial" charset="0"/>
              </a:rPr>
              <a:t>Диплом Қазақстандық-Ресейлік «Филолог»қауымдастығы және Жалпыресейлік ОҒҚ оқушылардың ғылыми қоғамы І Халықаралық мұғалімдерге арналған қашықтық олимпиадасында №5658</a:t>
            </a:r>
          </a:p>
          <a:p>
            <a:pPr marL="0" indent="87925" algn="ctr">
              <a:spcBef>
                <a:spcPct val="0"/>
              </a:spcBef>
              <a:buNone/>
              <a:tabLst>
                <a:tab pos="2127792" algn="l"/>
              </a:tabLst>
            </a:pPr>
            <a:r>
              <a:rPr lang="kk-KZ" sz="923" b="1" i="1" dirty="0">
                <a:solidFill>
                  <a:srgbClr val="1F497D"/>
                </a:solidFill>
                <a:latin typeface="Arial" charset="0"/>
                <a:cs typeface="Arial" charset="0"/>
              </a:rPr>
              <a:t>Мадақтама Ауданымыздың білім жүйесінің өркендеуіне және қарқынды дамуына үлес қосып, Тәуелсіз мемлекетіміздің  басты құндылығы- білімді ұрпақ тәрбиелеудегі  қажырлы еңбегі үшін  </a:t>
            </a:r>
          </a:p>
          <a:p>
            <a:pPr marL="0" indent="87925" algn="ctr">
              <a:spcBef>
                <a:spcPct val="0"/>
              </a:spcBef>
              <a:buNone/>
              <a:tabLst>
                <a:tab pos="2127792" algn="l"/>
              </a:tabLst>
            </a:pPr>
            <a:r>
              <a:rPr lang="kk-KZ" sz="923" b="1" i="1" dirty="0">
                <a:solidFill>
                  <a:srgbClr val="1F497D"/>
                </a:solidFill>
                <a:latin typeface="Arial" charset="0"/>
                <a:cs typeface="Arial" charset="0"/>
              </a:rPr>
              <a:t>І дәрежелі диплом</a:t>
            </a:r>
            <a:r>
              <a:rPr lang="en-US" sz="923" b="1" i="1" dirty="0">
                <a:solidFill>
                  <a:srgbClr val="1F497D"/>
                </a:solidFill>
                <a:latin typeface="Arial" charset="0"/>
                <a:cs typeface="Arial" charset="0"/>
              </a:rPr>
              <a:t>NIO. </a:t>
            </a:r>
            <a:r>
              <a:rPr lang="en-US" sz="923" b="1" i="1" dirty="0" err="1">
                <a:solidFill>
                  <a:srgbClr val="1F497D"/>
                </a:solidFill>
                <a:latin typeface="Arial" charset="0"/>
                <a:cs typeface="Arial" charset="0"/>
              </a:rPr>
              <a:t>kz</a:t>
            </a:r>
            <a:r>
              <a:rPr lang="en-US" sz="923" b="1" i="1" dirty="0">
                <a:solidFill>
                  <a:srgbClr val="1F497D"/>
                </a:solidFill>
                <a:latin typeface="Arial" charset="0"/>
                <a:cs typeface="Arial" charset="0"/>
              </a:rPr>
              <a:t> </a:t>
            </a:r>
            <a:r>
              <a:rPr lang="kk-KZ" sz="923" b="1" i="1" dirty="0">
                <a:solidFill>
                  <a:srgbClr val="1F497D"/>
                </a:solidFill>
                <a:latin typeface="Arial" charset="0"/>
                <a:cs typeface="Arial" charset="0"/>
              </a:rPr>
              <a:t>сайты Республикалық Ұлттық Олимпиада  сайты бастауыш  сынып қазақ тілі пәнінен ұйымдастырған қашықтық олимпиадасының жеңімпазы№ </a:t>
            </a:r>
            <a:r>
              <a:rPr lang="en-US" sz="923" b="1" i="1" dirty="0">
                <a:solidFill>
                  <a:srgbClr val="1F497D"/>
                </a:solidFill>
                <a:latin typeface="Arial" charset="0"/>
                <a:cs typeface="Arial" charset="0"/>
              </a:rPr>
              <a:t>D</a:t>
            </a:r>
            <a:r>
              <a:rPr lang="kk-KZ" sz="923" b="1" i="1" dirty="0">
                <a:solidFill>
                  <a:srgbClr val="1F497D"/>
                </a:solidFill>
                <a:latin typeface="Arial" charset="0"/>
                <a:cs typeface="Arial" charset="0"/>
              </a:rPr>
              <a:t>-0057244</a:t>
            </a:r>
          </a:p>
          <a:p>
            <a:pPr marL="0" indent="87925" algn="ctr">
              <a:spcBef>
                <a:spcPct val="0"/>
              </a:spcBef>
              <a:buNone/>
              <a:tabLst>
                <a:tab pos="2127792" algn="l"/>
              </a:tabLst>
            </a:pPr>
            <a:r>
              <a:rPr lang="kk-KZ" sz="923" b="1" i="1" dirty="0">
                <a:solidFill>
                  <a:srgbClr val="1F497D"/>
                </a:solidFill>
                <a:latin typeface="Arial" charset="0"/>
                <a:cs typeface="Arial" charset="0"/>
              </a:rPr>
              <a:t>І дәрежелі диплом</a:t>
            </a:r>
            <a:r>
              <a:rPr lang="en-US" sz="923" b="1" i="1" dirty="0">
                <a:solidFill>
                  <a:srgbClr val="1F497D"/>
                </a:solidFill>
                <a:latin typeface="Arial" charset="0"/>
                <a:cs typeface="Arial" charset="0"/>
              </a:rPr>
              <a:t>NIO. </a:t>
            </a:r>
            <a:r>
              <a:rPr lang="en-US" sz="923" b="1" i="1" dirty="0" err="1">
                <a:solidFill>
                  <a:srgbClr val="1F497D"/>
                </a:solidFill>
                <a:latin typeface="Arial" charset="0"/>
                <a:cs typeface="Arial" charset="0"/>
              </a:rPr>
              <a:t>kz</a:t>
            </a:r>
            <a:r>
              <a:rPr lang="en-US" sz="923" b="1" i="1" dirty="0">
                <a:solidFill>
                  <a:srgbClr val="1F497D"/>
                </a:solidFill>
                <a:latin typeface="Arial" charset="0"/>
                <a:cs typeface="Arial" charset="0"/>
              </a:rPr>
              <a:t> </a:t>
            </a:r>
            <a:r>
              <a:rPr lang="kk-KZ" sz="923" b="1" i="1" dirty="0">
                <a:solidFill>
                  <a:srgbClr val="1F497D"/>
                </a:solidFill>
                <a:latin typeface="Arial" charset="0"/>
                <a:cs typeface="Arial" charset="0"/>
              </a:rPr>
              <a:t>сайты Республикалық Ұлттық Олимпиада  сайты бастауыш  сынып  дүниетану пәнінен ұйымдастырған қашықтық олимпиадасының жеңімпазы№ </a:t>
            </a:r>
            <a:r>
              <a:rPr lang="en-US" sz="923" b="1" i="1" dirty="0">
                <a:solidFill>
                  <a:srgbClr val="1F497D"/>
                </a:solidFill>
                <a:latin typeface="Arial" charset="0"/>
                <a:cs typeface="Arial" charset="0"/>
              </a:rPr>
              <a:t>D-00572</a:t>
            </a:r>
            <a:r>
              <a:rPr lang="kk-KZ" sz="923" b="1" i="1" dirty="0">
                <a:solidFill>
                  <a:srgbClr val="1F497D"/>
                </a:solidFill>
                <a:latin typeface="Arial" charset="0"/>
                <a:cs typeface="Arial" charset="0"/>
              </a:rPr>
              <a:t>79</a:t>
            </a:r>
            <a:endParaRPr lang="en-US" sz="923" b="1" i="1" dirty="0">
              <a:solidFill>
                <a:srgbClr val="1F497D"/>
              </a:solidFill>
              <a:latin typeface="Arial" charset="0"/>
              <a:cs typeface="Arial" charset="0"/>
            </a:endParaRPr>
          </a:p>
          <a:p>
            <a:pPr marL="0" indent="87925" algn="ctr">
              <a:spcBef>
                <a:spcPct val="0"/>
              </a:spcBef>
              <a:buNone/>
              <a:tabLst>
                <a:tab pos="2127792" algn="l"/>
              </a:tabLst>
            </a:pPr>
            <a:r>
              <a:rPr lang="kk-KZ" sz="923" b="1" i="1" dirty="0">
                <a:solidFill>
                  <a:srgbClr val="1F497D"/>
                </a:solidFill>
                <a:latin typeface="Arial" charset="0"/>
                <a:cs typeface="Arial" charset="0"/>
              </a:rPr>
              <a:t>ІІ дәрежелі диплом</a:t>
            </a:r>
            <a:r>
              <a:rPr lang="en-US" sz="923" b="1" i="1" dirty="0">
                <a:solidFill>
                  <a:srgbClr val="1F497D"/>
                </a:solidFill>
                <a:latin typeface="Arial" charset="0"/>
                <a:cs typeface="Arial" charset="0"/>
              </a:rPr>
              <a:t>NIO. </a:t>
            </a:r>
            <a:r>
              <a:rPr lang="en-US" sz="923" b="1" i="1" dirty="0" err="1">
                <a:solidFill>
                  <a:srgbClr val="1F497D"/>
                </a:solidFill>
                <a:latin typeface="Arial" charset="0"/>
                <a:cs typeface="Arial" charset="0"/>
              </a:rPr>
              <a:t>kz</a:t>
            </a:r>
            <a:r>
              <a:rPr lang="en-US" sz="923" b="1" i="1" dirty="0">
                <a:solidFill>
                  <a:srgbClr val="1F497D"/>
                </a:solidFill>
                <a:latin typeface="Arial" charset="0"/>
                <a:cs typeface="Arial" charset="0"/>
              </a:rPr>
              <a:t> </a:t>
            </a:r>
            <a:r>
              <a:rPr lang="kk-KZ" sz="923" b="1" i="1" dirty="0">
                <a:solidFill>
                  <a:srgbClr val="1F497D"/>
                </a:solidFill>
                <a:latin typeface="Arial" charset="0"/>
                <a:cs typeface="Arial" charset="0"/>
              </a:rPr>
              <a:t>сайты Республикалық Ұлттық Олимпиада  сайты бастауыш  сынып дүниетану пәнінен ұйымдастырған қашықтық олимпиадасының жеңімпазы№ </a:t>
            </a:r>
            <a:r>
              <a:rPr lang="en-US" sz="923" b="1" i="1" dirty="0">
                <a:solidFill>
                  <a:srgbClr val="1F497D"/>
                </a:solidFill>
                <a:latin typeface="Arial" charset="0"/>
                <a:cs typeface="Arial" charset="0"/>
              </a:rPr>
              <a:t>D-0057</a:t>
            </a:r>
            <a:r>
              <a:rPr lang="kk-KZ" sz="923" b="1" i="1" dirty="0">
                <a:solidFill>
                  <a:srgbClr val="1F497D"/>
                </a:solidFill>
                <a:latin typeface="Arial" charset="0"/>
                <a:cs typeface="Arial" charset="0"/>
              </a:rPr>
              <a:t>325</a:t>
            </a:r>
          </a:p>
          <a:p>
            <a:pPr marL="0" indent="87925" algn="ctr">
              <a:spcBef>
                <a:spcPct val="0"/>
              </a:spcBef>
              <a:buNone/>
              <a:tabLst>
                <a:tab pos="2127792" algn="l"/>
              </a:tabLst>
            </a:pPr>
            <a:r>
              <a:rPr lang="kk-KZ" sz="923" b="1" i="1" dirty="0">
                <a:solidFill>
                  <a:srgbClr val="1F497D"/>
                </a:solidFill>
                <a:latin typeface="Arial" charset="0"/>
                <a:cs typeface="Arial" charset="0"/>
              </a:rPr>
              <a:t>І дәрежелі диплом</a:t>
            </a:r>
            <a:r>
              <a:rPr lang="en-US" sz="923" b="1" i="1" dirty="0">
                <a:solidFill>
                  <a:srgbClr val="1F497D"/>
                </a:solidFill>
                <a:latin typeface="Arial" charset="0"/>
                <a:cs typeface="Arial" charset="0"/>
              </a:rPr>
              <a:t>NIO. </a:t>
            </a:r>
            <a:r>
              <a:rPr lang="en-US" sz="923" b="1" i="1" dirty="0" err="1">
                <a:solidFill>
                  <a:srgbClr val="1F497D"/>
                </a:solidFill>
                <a:latin typeface="Arial" charset="0"/>
                <a:cs typeface="Arial" charset="0"/>
              </a:rPr>
              <a:t>kz</a:t>
            </a:r>
            <a:r>
              <a:rPr lang="en-US" sz="923" b="1" i="1" dirty="0">
                <a:solidFill>
                  <a:srgbClr val="1F497D"/>
                </a:solidFill>
                <a:latin typeface="Arial" charset="0"/>
                <a:cs typeface="Arial" charset="0"/>
              </a:rPr>
              <a:t> </a:t>
            </a:r>
            <a:r>
              <a:rPr lang="kk-KZ" sz="923" b="1" i="1" dirty="0">
                <a:solidFill>
                  <a:srgbClr val="1F497D"/>
                </a:solidFill>
                <a:latin typeface="Arial" charset="0"/>
                <a:cs typeface="Arial" charset="0"/>
              </a:rPr>
              <a:t>сайты Республикалық Ұлттық Олимпиада  сайты бастауыш  сынып мұғалімдер арасында  ұйымдастырған қашықтық олимпиадасының жеңімпазы№ </a:t>
            </a:r>
            <a:r>
              <a:rPr lang="en-US" sz="923" b="1" i="1" dirty="0">
                <a:solidFill>
                  <a:srgbClr val="1F497D"/>
                </a:solidFill>
                <a:latin typeface="Arial" charset="0"/>
                <a:cs typeface="Arial" charset="0"/>
              </a:rPr>
              <a:t>D-005</a:t>
            </a:r>
            <a:r>
              <a:rPr lang="kk-KZ" sz="923" b="1" i="1" dirty="0">
                <a:solidFill>
                  <a:srgbClr val="1F497D"/>
                </a:solidFill>
                <a:latin typeface="Arial" charset="0"/>
                <a:cs typeface="Arial" charset="0"/>
              </a:rPr>
              <a:t>4801</a:t>
            </a:r>
          </a:p>
          <a:p>
            <a:pPr marL="0" indent="87925" algn="ctr">
              <a:spcBef>
                <a:spcPct val="0"/>
              </a:spcBef>
              <a:buNone/>
              <a:tabLst>
                <a:tab pos="2127792" algn="l"/>
              </a:tabLst>
            </a:pPr>
            <a:r>
              <a:rPr lang="kk-KZ" sz="923" b="1" i="1" dirty="0">
                <a:solidFill>
                  <a:srgbClr val="1F497D"/>
                </a:solidFill>
                <a:latin typeface="Arial" charset="0"/>
                <a:cs typeface="Arial" charset="0"/>
              </a:rPr>
              <a:t>2020</a:t>
            </a:r>
            <a:endParaRPr lang="en-US" sz="923" b="1" i="1" dirty="0">
              <a:solidFill>
                <a:srgbClr val="1F497D"/>
              </a:solidFill>
              <a:latin typeface="Arial" charset="0"/>
              <a:cs typeface="Arial" charset="0"/>
            </a:endParaRPr>
          </a:p>
          <a:p>
            <a:pPr marL="0" indent="87925" algn="ctr">
              <a:spcBef>
                <a:spcPct val="0"/>
              </a:spcBef>
              <a:buNone/>
              <a:tabLst>
                <a:tab pos="2127792" algn="l"/>
              </a:tabLst>
            </a:pPr>
            <a:r>
              <a:rPr lang="kk-KZ" sz="923" b="1" dirty="0">
                <a:solidFill>
                  <a:srgbClr val="1F497D"/>
                </a:solidFill>
                <a:latin typeface="Arial" charset="0"/>
                <a:cs typeface="Arial" charset="0"/>
              </a:rPr>
              <a:t> ІІІ дәрежелі диплом ҚР Тұңғыш президенті-Елбасы қоры сыйлығының  иегері «Білім бұлағы» аталымның жеңімпазы</a:t>
            </a:r>
            <a:r>
              <a:rPr lang="en-US" sz="923" b="1" dirty="0">
                <a:solidFill>
                  <a:srgbClr val="1F497D"/>
                </a:solidFill>
                <a:latin typeface="Arial" charset="0"/>
                <a:cs typeface="Arial" charset="0"/>
              </a:rPr>
              <a:t> </a:t>
            </a:r>
            <a:r>
              <a:rPr lang="en-US" sz="923" b="1" dirty="0" err="1">
                <a:solidFill>
                  <a:srgbClr val="1F497D"/>
                </a:solidFill>
                <a:latin typeface="Arial" charset="0"/>
                <a:cs typeface="Arial" charset="0"/>
              </a:rPr>
              <a:t>Qaztest</a:t>
            </a:r>
            <a:r>
              <a:rPr lang="en-US" sz="923" b="1" dirty="0">
                <a:solidFill>
                  <a:srgbClr val="1F497D"/>
                </a:solidFill>
                <a:latin typeface="Arial" charset="0"/>
                <a:cs typeface="Arial" charset="0"/>
              </a:rPr>
              <a:t> </a:t>
            </a:r>
            <a:r>
              <a:rPr lang="kk-KZ" sz="923" b="1" dirty="0">
                <a:solidFill>
                  <a:srgbClr val="1F497D"/>
                </a:solidFill>
                <a:latin typeface="Arial" charset="0"/>
                <a:cs typeface="Arial" charset="0"/>
              </a:rPr>
              <a:t> сайтында педагогтардың біліктілігін арттыру мақсатында ұйымдастырылған ІІ Республикалық «Үздік педагог » олимпиадасында жоғары нәтиже көрсеткені үшін№ </a:t>
            </a:r>
            <a:r>
              <a:rPr lang="en-US" sz="923" b="1" dirty="0">
                <a:solidFill>
                  <a:srgbClr val="1F497D"/>
                </a:solidFill>
                <a:latin typeface="Arial" charset="0"/>
                <a:cs typeface="Arial" charset="0"/>
              </a:rPr>
              <a:t>D</a:t>
            </a:r>
            <a:r>
              <a:rPr lang="kk-KZ" sz="923" b="1" dirty="0">
                <a:solidFill>
                  <a:srgbClr val="1F497D"/>
                </a:solidFill>
                <a:latin typeface="Arial" charset="0"/>
                <a:cs typeface="Arial" charset="0"/>
              </a:rPr>
              <a:t>- 59675</a:t>
            </a:r>
          </a:p>
          <a:p>
            <a:pPr marL="0" indent="87925" algn="ctr">
              <a:spcBef>
                <a:spcPct val="0"/>
              </a:spcBef>
              <a:buNone/>
              <a:tabLst>
                <a:tab pos="2127792" algn="l"/>
              </a:tabLst>
            </a:pPr>
            <a:r>
              <a:rPr lang="ru-RU" sz="923" b="1" dirty="0">
                <a:solidFill>
                  <a:srgbClr val="1F497D"/>
                </a:solidFill>
                <a:latin typeface="Arial" charset="0"/>
                <a:cs typeface="Arial" charset="0"/>
              </a:rPr>
              <a:t>ІІІ </a:t>
            </a:r>
            <a:r>
              <a:rPr lang="ru-RU" sz="923" b="1" dirty="0" err="1">
                <a:solidFill>
                  <a:srgbClr val="1F497D"/>
                </a:solidFill>
                <a:latin typeface="Arial" charset="0"/>
                <a:cs typeface="Arial" charset="0"/>
              </a:rPr>
              <a:t>дәрежелі</a:t>
            </a:r>
            <a:r>
              <a:rPr lang="ru-RU" sz="923" b="1" dirty="0">
                <a:solidFill>
                  <a:srgbClr val="1F497D"/>
                </a:solidFill>
                <a:latin typeface="Arial" charset="0"/>
                <a:cs typeface="Arial" charset="0"/>
              </a:rPr>
              <a:t> диплом ҚР </a:t>
            </a:r>
            <a:r>
              <a:rPr lang="ru-RU" sz="923" b="1" dirty="0" err="1">
                <a:solidFill>
                  <a:srgbClr val="1F497D"/>
                </a:solidFill>
                <a:latin typeface="Arial" charset="0"/>
                <a:cs typeface="Arial" charset="0"/>
              </a:rPr>
              <a:t>Тұңғыш</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президенті</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қоры</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сыйлығының</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иегері</a:t>
            </a:r>
            <a:r>
              <a:rPr lang="ru-RU" sz="923" b="1" dirty="0">
                <a:solidFill>
                  <a:srgbClr val="1F497D"/>
                </a:solidFill>
                <a:latin typeface="Arial" charset="0"/>
                <a:cs typeface="Arial" charset="0"/>
              </a:rPr>
              <a:t>  </a:t>
            </a:r>
            <a:r>
              <a:rPr lang="en-US" sz="923" b="1" dirty="0" err="1">
                <a:solidFill>
                  <a:srgbClr val="1F497D"/>
                </a:solidFill>
                <a:latin typeface="Arial" charset="0"/>
                <a:cs typeface="Arial" charset="0"/>
              </a:rPr>
              <a:t>Qaztest</a:t>
            </a:r>
            <a:r>
              <a:rPr lang="en-US" sz="923" b="1" dirty="0">
                <a:solidFill>
                  <a:srgbClr val="1F497D"/>
                </a:solidFill>
                <a:latin typeface="Arial" charset="0"/>
                <a:cs typeface="Arial" charset="0"/>
              </a:rPr>
              <a:t> </a:t>
            </a:r>
            <a:r>
              <a:rPr lang="kk-KZ" sz="923" b="1" dirty="0">
                <a:solidFill>
                  <a:srgbClr val="1F497D"/>
                </a:solidFill>
                <a:latin typeface="Arial" charset="0"/>
                <a:cs typeface="Arial" charset="0"/>
              </a:rPr>
              <a:t> к</a:t>
            </a:r>
            <a:r>
              <a:rPr lang="en-US" sz="923" b="1" dirty="0">
                <a:solidFill>
                  <a:srgbClr val="1F497D"/>
                </a:solidFill>
                <a:latin typeface="Arial" charset="0"/>
                <a:cs typeface="Arial" charset="0"/>
              </a:rPr>
              <a:t>z</a:t>
            </a:r>
            <a:r>
              <a:rPr lang="kk-KZ" sz="923" b="1" dirty="0">
                <a:solidFill>
                  <a:srgbClr val="1F497D"/>
                </a:solidFill>
                <a:latin typeface="Arial" charset="0"/>
                <a:cs typeface="Arial" charset="0"/>
              </a:rPr>
              <a:t> сайты мен Абай атындағы Қаз ҰП У бірлесе </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ұйымдастырылған</a:t>
            </a:r>
            <a:r>
              <a:rPr lang="ru-RU" sz="923" b="1" dirty="0">
                <a:solidFill>
                  <a:srgbClr val="1F497D"/>
                </a:solidFill>
                <a:latin typeface="Arial" charset="0"/>
                <a:cs typeface="Arial" charset="0"/>
              </a:rPr>
              <a:t> І </a:t>
            </a:r>
            <a:r>
              <a:rPr lang="ru-RU" sz="923" b="1" dirty="0" err="1">
                <a:solidFill>
                  <a:srgbClr val="1F497D"/>
                </a:solidFill>
                <a:latin typeface="Arial" charset="0"/>
                <a:cs typeface="Arial" charset="0"/>
              </a:rPr>
              <a:t>Республикалық</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бастауыш</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сынып</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мұғалімдерінің</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пәндік</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олимпиадасында</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Жаратылыстану</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пәні</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бойынша</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жүлдегер</a:t>
            </a:r>
            <a:r>
              <a:rPr lang="ru-RU" sz="923" b="1" dirty="0">
                <a:solidFill>
                  <a:srgbClr val="1F497D"/>
                </a:solidFill>
                <a:latin typeface="Arial" charset="0"/>
                <a:cs typeface="Arial" charset="0"/>
              </a:rPr>
              <a:t>  </a:t>
            </a:r>
            <a:r>
              <a:rPr lang="ru-RU" sz="923" b="1" dirty="0" err="1">
                <a:solidFill>
                  <a:srgbClr val="1F497D"/>
                </a:solidFill>
                <a:latin typeface="Arial" charset="0"/>
                <a:cs typeface="Arial" charset="0"/>
              </a:rPr>
              <a:t>атанған</a:t>
            </a:r>
            <a:r>
              <a:rPr lang="ru-RU" sz="923" b="1" dirty="0">
                <a:solidFill>
                  <a:srgbClr val="1F497D"/>
                </a:solidFill>
                <a:latin typeface="Arial" charset="0"/>
                <a:cs typeface="Arial" charset="0"/>
              </a:rPr>
              <a:t> № </a:t>
            </a:r>
            <a:r>
              <a:rPr lang="en-US" sz="923" b="1" dirty="0">
                <a:solidFill>
                  <a:srgbClr val="1F497D"/>
                </a:solidFill>
                <a:latin typeface="Arial" charset="0"/>
                <a:cs typeface="Arial" charset="0"/>
              </a:rPr>
              <a:t>D-</a:t>
            </a:r>
            <a:r>
              <a:rPr lang="kk-KZ" sz="923" b="1" dirty="0">
                <a:solidFill>
                  <a:srgbClr val="1F497D"/>
                </a:solidFill>
                <a:latin typeface="Arial" charset="0"/>
                <a:cs typeface="Arial" charset="0"/>
              </a:rPr>
              <a:t>124968</a:t>
            </a:r>
            <a:endParaRPr lang="en-US"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Алғыс хат.</a:t>
            </a:r>
            <a:r>
              <a:rPr lang="kk-KZ" sz="923" b="1" dirty="0">
                <a:solidFill>
                  <a:srgbClr val="1F497D"/>
                </a:solidFill>
                <a:latin typeface="Arial" charset="0"/>
                <a:cs typeface="Arial" charset="0"/>
              </a:rPr>
              <a:t> «Тәуелсіз ел жастары» қоғамдық қорының ұйымдастыруымен, Абай Құнанбайұлының 175 жылдығына орай «Әлем таныған Абай» жобасы аясында өткен Абай Құнанбайұлының «Қыс» атты өлеңін мәнерлеп оқудан республикалық байқауға дарынды шәкірт дайындағаны үшін</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Алғыс хат.</a:t>
            </a:r>
            <a:r>
              <a:rPr lang="kk-KZ" sz="923" b="1" dirty="0">
                <a:solidFill>
                  <a:srgbClr val="1F497D"/>
                </a:solidFill>
                <a:latin typeface="Arial" charset="0"/>
                <a:cs typeface="Arial" charset="0"/>
              </a:rPr>
              <a:t> «Халықаралық ғылыми тәжірибе» Республикалық қашықтық олимпиадалар орталығының ұйымдастыруымен өткен мектеп оқушылары арасындағы «Қыс қызығы» атты байқауына шәкірт дайындаған үшін </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Диплом</a:t>
            </a:r>
            <a:r>
              <a:rPr lang="kk-KZ" sz="923" b="1" dirty="0">
                <a:solidFill>
                  <a:srgbClr val="1F497D"/>
                </a:solidFill>
                <a:latin typeface="Arial" charset="0"/>
                <a:cs typeface="Arial" charset="0"/>
              </a:rPr>
              <a:t>. «ПОНИ» Халықаралық байқауының жеңімпаздары мен жүлдегерін сапалы дайындағаны үшін</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dirty="0">
                <a:solidFill>
                  <a:srgbClr val="1F497D"/>
                </a:solidFill>
                <a:latin typeface="Arial" charset="0"/>
                <a:cs typeface="Arial" charset="0"/>
              </a:rPr>
              <a:t>  </a:t>
            </a:r>
            <a:r>
              <a:rPr lang="kk-KZ" sz="923" b="1" i="1" dirty="0">
                <a:solidFill>
                  <a:srgbClr val="1F497D"/>
                </a:solidFill>
                <a:latin typeface="Arial" charset="0"/>
                <a:cs typeface="Arial" charset="0"/>
              </a:rPr>
              <a:t>2019 жыл</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Диплом.</a:t>
            </a:r>
            <a:r>
              <a:rPr lang="kk-KZ" sz="923" b="1" dirty="0">
                <a:solidFill>
                  <a:srgbClr val="1F497D"/>
                </a:solidFill>
                <a:latin typeface="Arial" charset="0"/>
                <a:cs typeface="Arial" charset="0"/>
              </a:rPr>
              <a:t> «ПОНИ» Халықаралық байқауының жеңімпаздары мен жүлдегерін сапалы дайындағаны үшін</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i="1" dirty="0">
                <a:solidFill>
                  <a:srgbClr val="1F497D"/>
                </a:solidFill>
                <a:latin typeface="Arial" charset="0"/>
                <a:cs typeface="Arial" charset="0"/>
              </a:rPr>
              <a:t>2020 жыл </a:t>
            </a:r>
            <a:endParaRPr lang="ru-RU" sz="923" b="1" dirty="0">
              <a:solidFill>
                <a:srgbClr val="1F497D"/>
              </a:solidFill>
              <a:latin typeface="Arial" charset="0"/>
              <a:cs typeface="Arial" charset="0"/>
            </a:endParaRPr>
          </a:p>
          <a:p>
            <a:pPr marL="0" indent="87925" algn="ctr">
              <a:spcBef>
                <a:spcPct val="0"/>
              </a:spcBef>
              <a:buNone/>
              <a:tabLst>
                <a:tab pos="2127792" algn="l"/>
              </a:tabLst>
            </a:pPr>
            <a:r>
              <a:rPr lang="kk-KZ" sz="923" b="1" u="sng" dirty="0">
                <a:solidFill>
                  <a:srgbClr val="1F497D"/>
                </a:solidFill>
                <a:latin typeface="Arial" charset="0"/>
                <a:cs typeface="Arial" charset="0"/>
              </a:rPr>
              <a:t>Диплом.</a:t>
            </a:r>
            <a:r>
              <a:rPr lang="kk-KZ" sz="923" b="1" dirty="0">
                <a:solidFill>
                  <a:srgbClr val="1F497D"/>
                </a:solidFill>
                <a:latin typeface="Arial" charset="0"/>
                <a:cs typeface="Arial" charset="0"/>
              </a:rPr>
              <a:t> «ПОНИ» Халықаралық байқауының жеңімпаздары мен жүлдегерін сапалы дайындағаны үшін</a:t>
            </a:r>
          </a:p>
          <a:p>
            <a:endParaRPr lang="ru-RU" dirty="0"/>
          </a:p>
        </p:txBody>
      </p:sp>
    </p:spTree>
    <p:extLst>
      <p:ext uri="{BB962C8B-B14F-4D97-AF65-F5344CB8AC3E}">
        <p14:creationId xmlns:p14="http://schemas.microsoft.com/office/powerpoint/2010/main" val="71651971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7" name="Picture 2"/>
          <p:cNvPicPr>
            <a:picLocks noChangeAspect="1" noChangeArrowheads="1"/>
          </p:cNvPicPr>
          <p:nvPr/>
        </p:nvPicPr>
        <p:blipFill>
          <a:blip r:embed="rId2" cstate="print"/>
          <a:srcRect l="3474" t="7732" r="4399" b="5859"/>
          <a:stretch>
            <a:fillRect/>
          </a:stretch>
        </p:blipFill>
        <p:spPr bwMode="auto">
          <a:xfrm>
            <a:off x="517281" y="263770"/>
            <a:ext cx="8440615" cy="6333392"/>
          </a:xfrm>
          <a:prstGeom prst="rect">
            <a:avLst/>
          </a:prstGeom>
          <a:noFill/>
          <a:ln w="9525">
            <a:noFill/>
            <a:miter lim="800000"/>
            <a:headEnd/>
            <a:tailEnd/>
          </a:ln>
        </p:spPr>
      </p:pic>
    </p:spTree>
    <p:extLst>
      <p:ext uri="{BB962C8B-B14F-4D97-AF65-F5344CB8AC3E}">
        <p14:creationId xmlns:p14="http://schemas.microsoft.com/office/powerpoint/2010/main" val="41010784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l="14673" t="3125" r="5428" b="4166"/>
          <a:stretch>
            <a:fillRect/>
          </a:stretch>
        </p:blipFill>
        <p:spPr bwMode="auto">
          <a:xfrm>
            <a:off x="323850" y="269631"/>
            <a:ext cx="4220308" cy="6330462"/>
          </a:xfrm>
          <a:prstGeom prst="rect">
            <a:avLst/>
          </a:prstGeom>
          <a:ln>
            <a:noFill/>
          </a:ln>
          <a:effectLst>
            <a:softEdge rad="112500"/>
          </a:effectLst>
        </p:spPr>
      </p:pic>
      <p:pic>
        <p:nvPicPr>
          <p:cNvPr id="3" name="Picture 2"/>
          <p:cNvPicPr>
            <a:picLocks noChangeAspect="1" noChangeArrowheads="1"/>
          </p:cNvPicPr>
          <p:nvPr/>
        </p:nvPicPr>
        <p:blipFill>
          <a:blip r:embed="rId3" cstate="print"/>
          <a:srcRect l="5489" r="3592" b="3125"/>
          <a:stretch>
            <a:fillRect/>
          </a:stretch>
        </p:blipFill>
        <p:spPr bwMode="auto">
          <a:xfrm>
            <a:off x="4643804" y="269631"/>
            <a:ext cx="4220337" cy="6330462"/>
          </a:xfrm>
          <a:prstGeom prst="rect">
            <a:avLst/>
          </a:prstGeom>
          <a:ln>
            <a:noFill/>
          </a:ln>
          <a:effectLst>
            <a:softEdge rad="112500"/>
          </a:effectLst>
        </p:spPr>
      </p:pic>
    </p:spTree>
    <p:extLst>
      <p:ext uri="{BB962C8B-B14F-4D97-AF65-F5344CB8AC3E}">
        <p14:creationId xmlns:p14="http://schemas.microsoft.com/office/powerpoint/2010/main" val="7770489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l="4687" b="2747"/>
          <a:stretch>
            <a:fillRect/>
          </a:stretch>
        </p:blipFill>
        <p:spPr bwMode="auto">
          <a:xfrm>
            <a:off x="2584517" y="269631"/>
            <a:ext cx="4971429" cy="6330462"/>
          </a:xfrm>
          <a:prstGeom prst="rect">
            <a:avLst/>
          </a:prstGeom>
          <a:ln>
            <a:noFill/>
          </a:ln>
          <a:effectLst>
            <a:softEdge rad="112500"/>
          </a:effectLst>
        </p:spPr>
      </p:pic>
    </p:spTree>
    <p:extLst>
      <p:ext uri="{BB962C8B-B14F-4D97-AF65-F5344CB8AC3E}">
        <p14:creationId xmlns:p14="http://schemas.microsoft.com/office/powerpoint/2010/main" val="20257427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49" name="Picture 4" descr="Слайд33"/>
          <p:cNvPicPr>
            <a:picLocks noChangeAspect="1" noChangeArrowheads="1"/>
          </p:cNvPicPr>
          <p:nvPr/>
        </p:nvPicPr>
        <p:blipFill>
          <a:blip r:embed="rId2" cstate="print"/>
          <a:srcRect/>
          <a:stretch>
            <a:fillRect/>
          </a:stretch>
        </p:blipFill>
        <p:spPr bwMode="auto">
          <a:xfrm>
            <a:off x="1314451" y="438151"/>
            <a:ext cx="6638192" cy="5981700"/>
          </a:xfrm>
          <a:prstGeom prst="rect">
            <a:avLst/>
          </a:prstGeom>
          <a:noFill/>
          <a:ln w="9525">
            <a:noFill/>
            <a:miter lim="800000"/>
            <a:headEnd/>
            <a:tailEnd/>
          </a:ln>
        </p:spPr>
      </p:pic>
    </p:spTree>
    <p:extLst>
      <p:ext uri="{BB962C8B-B14F-4D97-AF65-F5344CB8AC3E}">
        <p14:creationId xmlns:p14="http://schemas.microsoft.com/office/powerpoint/2010/main" val="368742973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D:\Compaq\Desktop\молд\IMG_20190610_143854.jpg"/>
          <p:cNvPicPr>
            <a:picLocks noGrp="1" noChangeAspect="1" noChangeArrowheads="1"/>
          </p:cNvPicPr>
          <p:nvPr>
            <p:ph idx="1"/>
          </p:nvPr>
        </p:nvPicPr>
        <p:blipFill>
          <a:blip r:embed="rId2" cstate="print"/>
          <a:srcRect/>
          <a:stretch>
            <a:fillRect/>
          </a:stretch>
        </p:blipFill>
        <p:spPr bwMode="auto">
          <a:xfrm>
            <a:off x="784446" y="593461"/>
            <a:ext cx="7612234" cy="5605135"/>
          </a:xfrm>
          <a:prstGeom prst="rect">
            <a:avLst/>
          </a:prstGeom>
          <a:noFill/>
        </p:spPr>
      </p:pic>
    </p:spTree>
    <p:extLst>
      <p:ext uri="{BB962C8B-B14F-4D97-AF65-F5344CB8AC3E}">
        <p14:creationId xmlns:p14="http://schemas.microsoft.com/office/powerpoint/2010/main" val="352672221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D:\Compaq\Desktop\молд\IMG_20190610_143911.jpg"/>
          <p:cNvPicPr>
            <a:picLocks noGrp="1" noChangeAspect="1" noChangeArrowheads="1"/>
          </p:cNvPicPr>
          <p:nvPr>
            <p:ph idx="1"/>
          </p:nvPr>
        </p:nvPicPr>
        <p:blipFill>
          <a:blip r:embed="rId2" cstate="print"/>
          <a:srcRect/>
          <a:stretch>
            <a:fillRect/>
          </a:stretch>
        </p:blipFill>
        <p:spPr bwMode="auto">
          <a:xfrm>
            <a:off x="483548" y="791289"/>
            <a:ext cx="8110961" cy="5341364"/>
          </a:xfrm>
          <a:prstGeom prst="rect">
            <a:avLst/>
          </a:prstGeom>
          <a:noFill/>
        </p:spPr>
      </p:pic>
    </p:spTree>
    <p:extLst>
      <p:ext uri="{BB962C8B-B14F-4D97-AF65-F5344CB8AC3E}">
        <p14:creationId xmlns:p14="http://schemas.microsoft.com/office/powerpoint/2010/main" val="102052743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D:\Compaq\Desktop\молд\IMG_20190610_143922.jpg"/>
          <p:cNvPicPr>
            <a:picLocks noGrp="1" noChangeAspect="1" noChangeArrowheads="1"/>
          </p:cNvPicPr>
          <p:nvPr>
            <p:ph idx="1"/>
          </p:nvPr>
        </p:nvPicPr>
        <p:blipFill>
          <a:blip r:embed="rId2" cstate="print"/>
          <a:srcRect/>
          <a:stretch>
            <a:fillRect/>
          </a:stretch>
        </p:blipFill>
        <p:spPr bwMode="auto">
          <a:xfrm>
            <a:off x="615434" y="791289"/>
            <a:ext cx="7979074" cy="5275422"/>
          </a:xfrm>
          <a:prstGeom prst="rect">
            <a:avLst/>
          </a:prstGeom>
          <a:noFill/>
        </p:spPr>
      </p:pic>
    </p:spTree>
    <p:extLst>
      <p:ext uri="{BB962C8B-B14F-4D97-AF65-F5344CB8AC3E}">
        <p14:creationId xmlns:p14="http://schemas.microsoft.com/office/powerpoint/2010/main" val="328646450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D:\Compaq\Desktop\молд\IMG_20190610_143932.jpg"/>
          <p:cNvPicPr>
            <a:picLocks noGrp="1" noChangeAspect="1" noChangeArrowheads="1"/>
          </p:cNvPicPr>
          <p:nvPr>
            <p:ph idx="1"/>
          </p:nvPr>
        </p:nvPicPr>
        <p:blipFill>
          <a:blip r:embed="rId2" cstate="print"/>
          <a:srcRect/>
          <a:stretch>
            <a:fillRect/>
          </a:stretch>
        </p:blipFill>
        <p:spPr bwMode="auto">
          <a:xfrm>
            <a:off x="615434" y="659404"/>
            <a:ext cx="7847190" cy="5473250"/>
          </a:xfrm>
          <a:prstGeom prst="rect">
            <a:avLst/>
          </a:prstGeom>
          <a:noFill/>
        </p:spPr>
      </p:pic>
    </p:spTree>
    <p:extLst>
      <p:ext uri="{BB962C8B-B14F-4D97-AF65-F5344CB8AC3E}">
        <p14:creationId xmlns:p14="http://schemas.microsoft.com/office/powerpoint/2010/main" val="116177048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D:\Compaq\Desktop\молд\IMG_20190610_144018.jpg"/>
          <p:cNvPicPr>
            <a:picLocks noGrp="1" noChangeAspect="1" noChangeArrowheads="1"/>
          </p:cNvPicPr>
          <p:nvPr>
            <p:ph idx="1"/>
          </p:nvPr>
        </p:nvPicPr>
        <p:blipFill>
          <a:blip r:embed="rId2" cstate="print"/>
          <a:srcRect/>
          <a:stretch>
            <a:fillRect/>
          </a:stretch>
        </p:blipFill>
        <p:spPr bwMode="auto">
          <a:xfrm>
            <a:off x="681377" y="659404"/>
            <a:ext cx="7781246" cy="5737021"/>
          </a:xfrm>
          <a:prstGeom prst="rect">
            <a:avLst/>
          </a:prstGeom>
          <a:noFill/>
        </p:spPr>
      </p:pic>
    </p:spTree>
    <p:extLst>
      <p:ext uri="{BB962C8B-B14F-4D97-AF65-F5344CB8AC3E}">
        <p14:creationId xmlns:p14="http://schemas.microsoft.com/office/powerpoint/2010/main" val="27414455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D:\Compaq\Desktop\молд\IMG_20190610_144115.jpg"/>
          <p:cNvPicPr>
            <a:picLocks noGrp="1" noChangeAspect="1" noChangeArrowheads="1"/>
          </p:cNvPicPr>
          <p:nvPr>
            <p:ph idx="1"/>
          </p:nvPr>
        </p:nvPicPr>
        <p:blipFill>
          <a:blip r:embed="rId2" cstate="print"/>
          <a:srcRect/>
          <a:stretch>
            <a:fillRect/>
          </a:stretch>
        </p:blipFill>
        <p:spPr bwMode="auto">
          <a:xfrm>
            <a:off x="2132118" y="395633"/>
            <a:ext cx="4879765" cy="6000792"/>
          </a:xfrm>
          <a:prstGeom prst="rect">
            <a:avLst/>
          </a:prstGeom>
          <a:noFill/>
        </p:spPr>
      </p:pic>
    </p:spTree>
    <p:extLst>
      <p:ext uri="{BB962C8B-B14F-4D97-AF65-F5344CB8AC3E}">
        <p14:creationId xmlns:p14="http://schemas.microsoft.com/office/powerpoint/2010/main" val="230500143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C:\Users\Админ\Desktop\Новая папка\Новая папка\7 001.jpg"/>
          <p:cNvPicPr>
            <a:picLocks noChangeAspect="1" noChangeArrowheads="1"/>
          </p:cNvPicPr>
          <p:nvPr/>
        </p:nvPicPr>
        <p:blipFill>
          <a:blip r:embed="rId2" cstate="print"/>
          <a:srcRect/>
          <a:stretch>
            <a:fillRect/>
          </a:stretch>
        </p:blipFill>
        <p:spPr bwMode="auto">
          <a:xfrm>
            <a:off x="916209" y="504368"/>
            <a:ext cx="7174523" cy="5849265"/>
          </a:xfrm>
          <a:prstGeom prst="rect">
            <a:avLst/>
          </a:prstGeom>
          <a:noFill/>
        </p:spPr>
      </p:pic>
    </p:spTree>
    <p:extLst>
      <p:ext uri="{BB962C8B-B14F-4D97-AF65-F5344CB8AC3E}">
        <p14:creationId xmlns:p14="http://schemas.microsoft.com/office/powerpoint/2010/main" val="145250454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Users\Админ\Desktop\Новая папка\Новая папка (2)\Қыдырманова Мөлдір Құрманшайққызы.jpg"/>
          <p:cNvPicPr>
            <a:picLocks noChangeAspect="1" noChangeArrowheads="1"/>
          </p:cNvPicPr>
          <p:nvPr/>
        </p:nvPicPr>
        <p:blipFill>
          <a:blip r:embed="rId2" cstate="print"/>
          <a:srcRect/>
          <a:stretch>
            <a:fillRect/>
          </a:stretch>
        </p:blipFill>
        <p:spPr bwMode="auto">
          <a:xfrm>
            <a:off x="-361950" y="-60081"/>
            <a:ext cx="9869366" cy="6978162"/>
          </a:xfrm>
          <a:prstGeom prst="rect">
            <a:avLst/>
          </a:prstGeom>
          <a:noFill/>
        </p:spPr>
      </p:pic>
    </p:spTree>
    <p:extLst>
      <p:ext uri="{BB962C8B-B14F-4D97-AF65-F5344CB8AC3E}">
        <p14:creationId xmlns:p14="http://schemas.microsoft.com/office/powerpoint/2010/main" val="29554109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68962" name="Picture 2" descr="C:\Users\Админ\Desktop\Новая папка\Новая папка (2)\Қыдырманова Молдир Қурманшайховна.jpg"/>
          <p:cNvPicPr>
            <a:picLocks noChangeAspect="1" noChangeArrowheads="1"/>
          </p:cNvPicPr>
          <p:nvPr/>
        </p:nvPicPr>
        <p:blipFill>
          <a:blip r:embed="rId2" cstate="print"/>
          <a:srcRect/>
          <a:stretch>
            <a:fillRect/>
          </a:stretch>
        </p:blipFill>
        <p:spPr bwMode="auto">
          <a:xfrm>
            <a:off x="-361950" y="-60081"/>
            <a:ext cx="9869366" cy="6978162"/>
          </a:xfrm>
          <a:prstGeom prst="rect">
            <a:avLst/>
          </a:prstGeom>
          <a:noFill/>
        </p:spPr>
      </p:pic>
    </p:spTree>
    <p:extLst>
      <p:ext uri="{BB962C8B-B14F-4D97-AF65-F5344CB8AC3E}">
        <p14:creationId xmlns:p14="http://schemas.microsoft.com/office/powerpoint/2010/main" val="2630074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descr="C:\Users\Админ\Desktop\Новая папка\казтест\diplom59675 (1).jpg"/>
          <p:cNvPicPr>
            <a:picLocks noGrp="1" noChangeAspect="1" noChangeArrowheads="1"/>
          </p:cNvPicPr>
          <p:nvPr>
            <p:ph idx="1"/>
          </p:nvPr>
        </p:nvPicPr>
        <p:blipFill>
          <a:blip r:embed="rId2" cstate="print"/>
          <a:srcRect/>
          <a:stretch>
            <a:fillRect/>
          </a:stretch>
        </p:blipFill>
        <p:spPr bwMode="auto">
          <a:xfrm>
            <a:off x="583865" y="770243"/>
            <a:ext cx="7909801" cy="5516921"/>
          </a:xfrm>
          <a:prstGeom prst="rect">
            <a:avLst/>
          </a:prstGeom>
          <a:noFill/>
        </p:spPr>
      </p:pic>
    </p:spTree>
    <p:extLst>
      <p:ext uri="{BB962C8B-B14F-4D97-AF65-F5344CB8AC3E}">
        <p14:creationId xmlns:p14="http://schemas.microsoft.com/office/powerpoint/2010/main" val="36423131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C:\Users\Админ\Desktop\Новая папка\казтест\diplom59675.jpg"/>
          <p:cNvPicPr>
            <a:picLocks noGrp="1" noChangeAspect="1" noChangeArrowheads="1"/>
          </p:cNvPicPr>
          <p:nvPr>
            <p:ph idx="1"/>
          </p:nvPr>
        </p:nvPicPr>
        <p:blipFill>
          <a:blip r:embed="rId2" cstate="print"/>
          <a:srcRect/>
          <a:stretch>
            <a:fillRect/>
          </a:stretch>
        </p:blipFill>
        <p:spPr bwMode="auto">
          <a:xfrm>
            <a:off x="849741" y="969650"/>
            <a:ext cx="7311582" cy="4949039"/>
          </a:xfrm>
          <a:prstGeom prst="rect">
            <a:avLst/>
          </a:prstGeom>
          <a:noFill/>
        </p:spPr>
      </p:pic>
    </p:spTree>
    <p:extLst>
      <p:ext uri="{BB962C8B-B14F-4D97-AF65-F5344CB8AC3E}">
        <p14:creationId xmlns:p14="http://schemas.microsoft.com/office/powerpoint/2010/main" val="298323949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D:\Compaq\Desktop\молд\IMG_20190610_144142.jpg"/>
          <p:cNvPicPr>
            <a:picLocks noGrp="1" noChangeAspect="1" noChangeArrowheads="1"/>
          </p:cNvPicPr>
          <p:nvPr>
            <p:ph idx="1"/>
          </p:nvPr>
        </p:nvPicPr>
        <p:blipFill>
          <a:blip r:embed="rId2" cstate="print"/>
          <a:srcRect/>
          <a:stretch>
            <a:fillRect/>
          </a:stretch>
        </p:blipFill>
        <p:spPr bwMode="auto">
          <a:xfrm>
            <a:off x="153835" y="395633"/>
            <a:ext cx="4308232" cy="3231174"/>
          </a:xfrm>
          <a:prstGeom prst="rect">
            <a:avLst/>
          </a:prstGeom>
          <a:noFill/>
        </p:spPr>
      </p:pic>
      <p:pic>
        <p:nvPicPr>
          <p:cNvPr id="169987" name="Picture 3" descr="D:\Compaq\Desktop\молд\IMG_20190610_144213.jpg"/>
          <p:cNvPicPr>
            <a:picLocks noChangeAspect="1" noChangeArrowheads="1"/>
          </p:cNvPicPr>
          <p:nvPr/>
        </p:nvPicPr>
        <p:blipFill>
          <a:blip r:embed="rId3" cstate="print"/>
          <a:srcRect/>
          <a:stretch>
            <a:fillRect/>
          </a:stretch>
        </p:blipFill>
        <p:spPr bwMode="auto">
          <a:xfrm>
            <a:off x="4506058" y="2373916"/>
            <a:ext cx="4484108" cy="4022509"/>
          </a:xfrm>
          <a:prstGeom prst="rect">
            <a:avLst/>
          </a:prstGeom>
          <a:noFill/>
        </p:spPr>
      </p:pic>
    </p:spTree>
    <p:extLst>
      <p:ext uri="{BB962C8B-B14F-4D97-AF65-F5344CB8AC3E}">
        <p14:creationId xmlns:p14="http://schemas.microsoft.com/office/powerpoint/2010/main" val="268449177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Прямоугольник 4"/>
          <p:cNvSpPr>
            <a:spLocks noChangeArrowheads="1"/>
          </p:cNvSpPr>
          <p:nvPr/>
        </p:nvSpPr>
        <p:spPr bwMode="auto">
          <a:xfrm>
            <a:off x="0" y="422031"/>
            <a:ext cx="4652597" cy="9556014"/>
          </a:xfrm>
          <a:prstGeom prst="rect">
            <a:avLst/>
          </a:prstGeom>
          <a:noFill/>
          <a:ln w="9525">
            <a:noFill/>
            <a:miter lim="800000"/>
            <a:headEnd/>
            <a:tailEnd/>
          </a:ln>
        </p:spPr>
        <p:txBody>
          <a:bodyPr>
            <a:spAutoFit/>
          </a:bodyPr>
          <a:lstStyle/>
          <a:p>
            <a:r>
              <a:rPr lang="kk-KZ" sz="1662" b="1">
                <a:solidFill>
                  <a:srgbClr val="002060"/>
                </a:solidFill>
              </a:rPr>
              <a:t>«Мектеп – өзін-өзі оқытатын ұйым» атты желілік қауымдастық шеңберіндегі аймақтық семинар</a:t>
            </a:r>
            <a:endParaRPr lang="ru-RU" sz="1662">
              <a:solidFill>
                <a:srgbClr val="002060"/>
              </a:solidFill>
            </a:endParaRPr>
          </a:p>
          <a:p>
            <a:r>
              <a:rPr lang="kk-KZ" sz="1662" b="1">
                <a:solidFill>
                  <a:srgbClr val="002060"/>
                </a:solidFill>
              </a:rPr>
              <a:t>Б А Ғ Д А Р Л А М А С Ы</a:t>
            </a:r>
            <a:endParaRPr lang="ru-RU" sz="1662">
              <a:solidFill>
                <a:srgbClr val="002060"/>
              </a:solidFill>
            </a:endParaRPr>
          </a:p>
          <a:p>
            <a:r>
              <a:rPr lang="kk-KZ" sz="1662" b="1">
                <a:solidFill>
                  <a:srgbClr val="002060"/>
                </a:solidFill>
              </a:rPr>
              <a:t>Өткізілу орны:</a:t>
            </a:r>
            <a:r>
              <a:rPr lang="kk-KZ" sz="1662">
                <a:solidFill>
                  <a:srgbClr val="002060"/>
                </a:solidFill>
              </a:rPr>
              <a:t> ШҚО Аягөз ауданы Қарағаш ауылы Аягөз аудандық Білім бөліміне қарасты «Жамбыл Жабаев атындағы жалпы білім беретін орта мектеп» КММ</a:t>
            </a:r>
            <a:endParaRPr lang="ru-RU" sz="1662">
              <a:solidFill>
                <a:srgbClr val="002060"/>
              </a:solidFill>
            </a:endParaRPr>
          </a:p>
          <a:p>
            <a:r>
              <a:rPr lang="kk-KZ" sz="1662" b="1">
                <a:solidFill>
                  <a:srgbClr val="002060"/>
                </a:solidFill>
              </a:rPr>
              <a:t>Өтілу мерзімі:</a:t>
            </a:r>
            <a:r>
              <a:rPr lang="kk-KZ" sz="1662">
                <a:solidFill>
                  <a:srgbClr val="002060"/>
                </a:solidFill>
              </a:rPr>
              <a:t> 2017 жыл 22 сәуір</a:t>
            </a:r>
            <a:endParaRPr lang="ru-RU" sz="1662">
              <a:solidFill>
                <a:srgbClr val="002060"/>
              </a:solidFill>
            </a:endParaRPr>
          </a:p>
          <a:p>
            <a:r>
              <a:rPr lang="kk-KZ" sz="1662" b="1">
                <a:solidFill>
                  <a:srgbClr val="002060"/>
                </a:solidFill>
              </a:rPr>
              <a:t> </a:t>
            </a:r>
            <a:endParaRPr lang="ru-RU" sz="1662">
              <a:solidFill>
                <a:srgbClr val="002060"/>
              </a:solidFill>
            </a:endParaRPr>
          </a:p>
          <a:p>
            <a:r>
              <a:rPr lang="kk-KZ" sz="1662" b="1">
                <a:solidFill>
                  <a:srgbClr val="002060"/>
                </a:solidFill>
              </a:rPr>
              <a:t>Ұйымдастырушылар:</a:t>
            </a:r>
            <a:r>
              <a:rPr lang="kk-KZ" sz="1662">
                <a:solidFill>
                  <a:srgbClr val="002060"/>
                </a:solidFill>
              </a:rPr>
              <a:t> мектеп тренері және «Тәжірибедегі рефлексия» бағдарламасы бойынша дайындықтан өткен пән мұғалімдері.</a:t>
            </a:r>
            <a:endParaRPr lang="ru-RU" sz="1662">
              <a:solidFill>
                <a:srgbClr val="002060"/>
              </a:solidFill>
            </a:endParaRPr>
          </a:p>
          <a:p>
            <a:r>
              <a:rPr lang="kk-KZ" sz="1662" b="1">
                <a:solidFill>
                  <a:srgbClr val="002060"/>
                </a:solidFill>
              </a:rPr>
              <a:t> </a:t>
            </a:r>
            <a:endParaRPr lang="ru-RU" sz="1662">
              <a:solidFill>
                <a:srgbClr val="002060"/>
              </a:solidFill>
            </a:endParaRPr>
          </a:p>
          <a:p>
            <a:r>
              <a:rPr lang="kk-KZ" sz="1662" b="1">
                <a:solidFill>
                  <a:srgbClr val="002060"/>
                </a:solidFill>
              </a:rPr>
              <a:t>Семинарға қатысушылар:</a:t>
            </a:r>
            <a:r>
              <a:rPr lang="kk-KZ" sz="1662">
                <a:solidFill>
                  <a:srgbClr val="002060"/>
                </a:solidFill>
              </a:rPr>
              <a:t> мектеп оқушылары, желілік қауымдастық мектептерінің бағдарлама бойынша дайындықтан өтпеген мұғалімдері. </a:t>
            </a:r>
            <a:endParaRPr lang="ru-RU" sz="1662">
              <a:solidFill>
                <a:srgbClr val="002060"/>
              </a:solidFill>
            </a:endParaRPr>
          </a:p>
          <a:p>
            <a:r>
              <a:rPr lang="kk-KZ" sz="1662" b="1">
                <a:solidFill>
                  <a:srgbClr val="002060"/>
                </a:solidFill>
              </a:rPr>
              <a:t> </a:t>
            </a:r>
            <a:endParaRPr lang="ru-RU" sz="1662">
              <a:solidFill>
                <a:srgbClr val="002060"/>
              </a:solidFill>
            </a:endParaRPr>
          </a:p>
          <a:p>
            <a:r>
              <a:rPr lang="kk-KZ" sz="1662" b="1">
                <a:solidFill>
                  <a:srgbClr val="002060"/>
                </a:solidFill>
              </a:rPr>
              <a:t>Семинар мақсаты:</a:t>
            </a:r>
            <a:r>
              <a:rPr lang="kk-KZ" sz="1662">
                <a:solidFill>
                  <a:srgbClr val="002060"/>
                </a:solidFill>
              </a:rPr>
              <a:t> мектеп мұғалімдерінің «Тәжірибедегі рефлексия» бағдарламасы бойынша дайындықтан өткеннен кейін оқушылардың шығармашылық, зерттеушілік дағдыларын, логикалық және сын тұрғысын ойлауын дамытатын технологиялар мен әдістемелерді оқыту үдерісіне енгізу жолындағы алғашқы нәтижелермен бөлісу және жаңартылған білім беру мазмұны туралы желілік қауымдастық шеңберінде  пікірлесу. </a:t>
            </a:r>
            <a:endParaRPr lang="ru-RU" sz="1662">
              <a:solidFill>
                <a:srgbClr val="002060"/>
              </a:solidFill>
            </a:endParaRPr>
          </a:p>
          <a:p>
            <a:r>
              <a:rPr lang="kk-KZ" sz="1662" b="1">
                <a:solidFill>
                  <a:srgbClr val="002060"/>
                </a:solidFill>
              </a:rPr>
              <a:t> </a:t>
            </a:r>
            <a:endParaRPr lang="ru-RU" sz="1662">
              <a:solidFill>
                <a:srgbClr val="002060"/>
              </a:solidFill>
            </a:endParaRPr>
          </a:p>
          <a:p>
            <a:r>
              <a:rPr lang="kk-KZ" sz="1662" b="1">
                <a:solidFill>
                  <a:srgbClr val="002060"/>
                </a:solidFill>
              </a:rPr>
              <a:t>Семинар нәтижесі: </a:t>
            </a:r>
            <a:r>
              <a:rPr lang="kk-KZ" sz="1662">
                <a:solidFill>
                  <a:srgbClr val="002060"/>
                </a:solidFill>
              </a:rPr>
              <a:t>әріптестер</a:t>
            </a:r>
            <a:r>
              <a:rPr lang="kk-KZ" sz="1662" b="1">
                <a:solidFill>
                  <a:srgbClr val="002060"/>
                </a:solidFill>
              </a:rPr>
              <a:t> </a:t>
            </a:r>
            <a:r>
              <a:rPr lang="kk-KZ" sz="1662">
                <a:solidFill>
                  <a:srgbClr val="002060"/>
                </a:solidFill>
              </a:rPr>
              <a:t>бағдарлама негізінде сабақ үдерісіне енгізілген өзгерістермен танысады;</a:t>
            </a:r>
            <a:endParaRPr lang="ru-RU" sz="1662">
              <a:solidFill>
                <a:srgbClr val="002060"/>
              </a:solidFill>
            </a:endParaRPr>
          </a:p>
          <a:p>
            <a:r>
              <a:rPr lang="kk-KZ" sz="1662">
                <a:solidFill>
                  <a:srgbClr val="002060"/>
                </a:solidFill>
              </a:rPr>
              <a:t>бағдарлама курсын аяқтаған мұғалімдер әріптестеріне жаңаша жұмыс істеу дағдыларын танытады;</a:t>
            </a:r>
            <a:endParaRPr lang="ru-RU" sz="1662">
              <a:solidFill>
                <a:srgbClr val="002060"/>
              </a:solidFill>
            </a:endParaRPr>
          </a:p>
          <a:p>
            <a:r>
              <a:rPr lang="kk-KZ" sz="1662">
                <a:solidFill>
                  <a:srgbClr val="002060"/>
                </a:solidFill>
              </a:rPr>
              <a:t>бағдарлама курсын аяқтаған мұғалімдер өздері тәжірибеден өткізген стратегиялармен бөліседі.  </a:t>
            </a:r>
            <a:endParaRPr lang="ru-RU" sz="1662">
              <a:solidFill>
                <a:srgbClr val="002060"/>
              </a:solidFill>
            </a:endParaRPr>
          </a:p>
        </p:txBody>
      </p:sp>
      <p:graphicFrame>
        <p:nvGraphicFramePr>
          <p:cNvPr id="7" name="Таблица 6"/>
          <p:cNvGraphicFramePr>
            <a:graphicFrameLocks noGrp="1"/>
          </p:cNvGraphicFramePr>
          <p:nvPr/>
        </p:nvGraphicFramePr>
        <p:xfrm>
          <a:off x="4637943" y="577362"/>
          <a:ext cx="4386949" cy="5807485"/>
        </p:xfrm>
        <a:graphic>
          <a:graphicData uri="http://schemas.openxmlformats.org/drawingml/2006/table">
            <a:tbl>
              <a:tblPr firstRow="1" firstCol="1" bandRow="1">
                <a:tableStyleId>{5C22544A-7EE6-4342-B048-85BDC9FD1C3A}</a:tableStyleId>
              </a:tblPr>
              <a:tblGrid>
                <a:gridCol w="664689">
                  <a:extLst>
                    <a:ext uri="{9D8B030D-6E8A-4147-A177-3AD203B41FA5}">
                      <a16:colId xmlns:a16="http://schemas.microsoft.com/office/drawing/2014/main" xmlns="" val="20000"/>
                    </a:ext>
                  </a:extLst>
                </a:gridCol>
                <a:gridCol w="893998">
                  <a:extLst>
                    <a:ext uri="{9D8B030D-6E8A-4147-A177-3AD203B41FA5}">
                      <a16:colId xmlns:a16="http://schemas.microsoft.com/office/drawing/2014/main" xmlns="" val="20001"/>
                    </a:ext>
                  </a:extLst>
                </a:gridCol>
                <a:gridCol w="1044121">
                  <a:extLst>
                    <a:ext uri="{9D8B030D-6E8A-4147-A177-3AD203B41FA5}">
                      <a16:colId xmlns:a16="http://schemas.microsoft.com/office/drawing/2014/main" xmlns="" val="20002"/>
                    </a:ext>
                  </a:extLst>
                </a:gridCol>
                <a:gridCol w="730254">
                  <a:extLst>
                    <a:ext uri="{9D8B030D-6E8A-4147-A177-3AD203B41FA5}">
                      <a16:colId xmlns:a16="http://schemas.microsoft.com/office/drawing/2014/main" xmlns="" val="20003"/>
                    </a:ext>
                  </a:extLst>
                </a:gridCol>
                <a:gridCol w="1053887">
                  <a:extLst>
                    <a:ext uri="{9D8B030D-6E8A-4147-A177-3AD203B41FA5}">
                      <a16:colId xmlns:a16="http://schemas.microsoft.com/office/drawing/2014/main" xmlns="" val="20004"/>
                    </a:ext>
                  </a:extLst>
                </a:gridCol>
              </a:tblGrid>
              <a:tr h="323557">
                <a:tc>
                  <a:txBody>
                    <a:bodyPr/>
                    <a:lstStyle/>
                    <a:p>
                      <a:pPr algn="ctr">
                        <a:lnSpc>
                          <a:spcPct val="115000"/>
                        </a:lnSpc>
                        <a:spcAft>
                          <a:spcPts val="0"/>
                        </a:spcAft>
                      </a:pPr>
                      <a:r>
                        <a:rPr lang="kk-KZ" sz="900" dirty="0">
                          <a:effectLst/>
                          <a:latin typeface="Times New Roman" pitchFamily="18" charset="0"/>
                          <a:cs typeface="Times New Roman" pitchFamily="18" charset="0"/>
                        </a:rPr>
                        <a:t>№</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Уақыты</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900">
                          <a:effectLst/>
                          <a:latin typeface="Times New Roman" pitchFamily="18" charset="0"/>
                          <a:cs typeface="Times New Roman" pitchFamily="18" charset="0"/>
                        </a:rPr>
                        <a:t>Өтетін шаралар</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900">
                          <a:effectLst/>
                          <a:latin typeface="Times New Roman" pitchFamily="18" charset="0"/>
                          <a:cs typeface="Times New Roman" pitchFamily="18" charset="0"/>
                        </a:rPr>
                        <a:t>Өткізілу орны</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900">
                          <a:effectLst/>
                          <a:latin typeface="Times New Roman" pitchFamily="18" charset="0"/>
                          <a:cs typeface="Times New Roman" pitchFamily="18" charset="0"/>
                        </a:rPr>
                        <a:t>Жауаптылар</a:t>
                      </a:r>
                      <a:endParaRPr lang="ru-RU" sz="90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0"/>
                  </a:ext>
                </a:extLst>
              </a:tr>
              <a:tr h="403304">
                <a:tc rowSpan="6">
                  <a:txBody>
                    <a:bodyPr/>
                    <a:lstStyle/>
                    <a:p>
                      <a:pPr algn="ctr">
                        <a:lnSpc>
                          <a:spcPct val="115000"/>
                        </a:lnSpc>
                        <a:spcAft>
                          <a:spcPts val="0"/>
                        </a:spcAft>
                      </a:pPr>
                      <a:r>
                        <a:rPr lang="kk-KZ" sz="900" dirty="0">
                          <a:effectLst/>
                          <a:latin typeface="Times New Roman" pitchFamily="18" charset="0"/>
                          <a:cs typeface="Times New Roman" pitchFamily="18" charset="0"/>
                        </a:rPr>
                        <a:t>1</a:t>
                      </a:r>
                      <a:endParaRPr lang="ru-RU" sz="900" dirty="0">
                        <a:effectLst/>
                        <a:latin typeface="Times New Roman" pitchFamily="18" charset="0"/>
                        <a:ea typeface="Times New Roman"/>
                        <a:cs typeface="Times New Roman" pitchFamily="18" charset="0"/>
                      </a:endParaRPr>
                    </a:p>
                  </a:txBody>
                  <a:tcPr marL="51523" marR="51523" marT="0" marB="0" anchor="ctr"/>
                </a:tc>
                <a:tc rowSpan="6">
                  <a:txBody>
                    <a:bodyPr/>
                    <a:lstStyle/>
                    <a:p>
                      <a:pPr algn="ctr">
                        <a:lnSpc>
                          <a:spcPct val="115000"/>
                        </a:lnSpc>
                        <a:spcAft>
                          <a:spcPts val="0"/>
                        </a:spcAft>
                      </a:pPr>
                      <a:r>
                        <a:rPr lang="kk-KZ" sz="900" dirty="0">
                          <a:effectLst/>
                          <a:latin typeface="Times New Roman" pitchFamily="18" charset="0"/>
                          <a:cs typeface="Times New Roman" pitchFamily="18" charset="0"/>
                        </a:rPr>
                        <a:t>22 сәуір </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сағат</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08:00-08:45</a:t>
                      </a:r>
                      <a:endParaRPr lang="ru-RU" sz="900" dirty="0">
                        <a:effectLst/>
                        <a:latin typeface="Times New Roman" pitchFamily="18" charset="0"/>
                        <a:ea typeface="Times New Roman"/>
                        <a:cs typeface="Times New Roman" pitchFamily="18" charset="0"/>
                      </a:endParaRPr>
                    </a:p>
                  </a:txBody>
                  <a:tcPr marL="51523" marR="51523" marT="0" marB="0" anchor="ct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«Сауат ашу» пәні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1-сынып кабинеті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Мукашева Ж.Ж.</a:t>
                      </a:r>
                      <a:endParaRPr lang="ru-RU" sz="900" dirty="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1"/>
                  </a:ext>
                </a:extLst>
              </a:tr>
              <a:tr h="48533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тілі» пәні </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4 «а» -сынып кабинеті</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Қарабаева Ж.Қ.</a:t>
                      </a:r>
                      <a:endParaRPr lang="ru-RU" sz="90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2"/>
                  </a:ext>
                </a:extLst>
              </a:tr>
              <a:tr h="48533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«Математика» пәні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4 «б» -сынып кабинеті</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Қыдырманова М.Қ.</a:t>
                      </a:r>
                      <a:endParaRPr lang="ru-RU" sz="90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3"/>
                  </a:ext>
                </a:extLst>
              </a:tr>
              <a:tr h="604956">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әдебиеті» пәні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5-сынып қазақ тілі кабинеті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Малгеждарова А.Т.</a:t>
                      </a:r>
                      <a:endParaRPr lang="ru-RU" sz="900" dirty="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4"/>
                  </a:ext>
                </a:extLst>
              </a:tr>
              <a:tr h="604956">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«Физика» пәні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7-сынып орыс тілі кабинеті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Баисова Алма К.</a:t>
                      </a:r>
                      <a:endParaRPr lang="ru-RU" sz="90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5"/>
                  </a:ext>
                </a:extLst>
              </a:tr>
              <a:tr h="604956">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әдебиеті» пәні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10-сынып тарих кабинеті</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Олжаханова Б.К.</a:t>
                      </a:r>
                      <a:endParaRPr lang="ru-RU" sz="90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6"/>
                  </a:ext>
                </a:extLst>
              </a:tr>
              <a:tr h="1814868">
                <a:tc>
                  <a:txBody>
                    <a:bodyPr/>
                    <a:lstStyle/>
                    <a:p>
                      <a:pPr algn="just">
                        <a:lnSpc>
                          <a:spcPct val="115000"/>
                        </a:lnSpc>
                        <a:spcAft>
                          <a:spcPts val="0"/>
                        </a:spcAft>
                      </a:pPr>
                      <a:r>
                        <a:rPr lang="kk-KZ" sz="900">
                          <a:effectLst/>
                          <a:latin typeface="Times New Roman" pitchFamily="18" charset="0"/>
                          <a:cs typeface="Times New Roman" pitchFamily="18" charset="0"/>
                        </a:rPr>
                        <a:t>4</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900">
                          <a:effectLst/>
                          <a:latin typeface="Times New Roman" pitchFamily="18" charset="0"/>
                          <a:cs typeface="Times New Roman" pitchFamily="18" charset="0"/>
                        </a:rPr>
                        <a:t>22 сәуір сағат 8:50-9:35</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a:effectLst/>
                          <a:latin typeface="Times New Roman" pitchFamily="18" charset="0"/>
                          <a:cs typeface="Times New Roman" pitchFamily="18" charset="0"/>
                        </a:rPr>
                        <a:t>«Мектеп – өзін-өзі оқытатын ұйым» атты  өзара оқыту аясындағы рефлексивті диалог</a:t>
                      </a:r>
                      <a:endParaRPr lang="ru-RU" sz="9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Акт залы</a:t>
                      </a:r>
                      <a:endParaRPr lang="ru-RU" sz="9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Бағдарлама бойынша дайындықтан өткен пән мұғалімдері және мектеп тренері </a:t>
                      </a:r>
                      <a:endParaRPr lang="ru-RU" sz="900" dirty="0">
                        <a:effectLst/>
                        <a:latin typeface="Times New Roman" pitchFamily="18" charset="0"/>
                        <a:cs typeface="Times New Roman" pitchFamily="18" charset="0"/>
                      </a:endParaRPr>
                    </a:p>
                    <a:p>
                      <a:pPr algn="just">
                        <a:lnSpc>
                          <a:spcPct val="115000"/>
                        </a:lnSpc>
                        <a:spcAft>
                          <a:spcPts val="0"/>
                        </a:spcAft>
                      </a:pPr>
                      <a:r>
                        <a:rPr lang="kk-KZ" sz="900" dirty="0">
                          <a:effectLst/>
                          <a:latin typeface="Times New Roman" pitchFamily="18" charset="0"/>
                          <a:cs typeface="Times New Roman" pitchFamily="18" charset="0"/>
                        </a:rPr>
                        <a:t>Ә.М. Құнанбаева</a:t>
                      </a:r>
                      <a:endParaRPr lang="ru-RU" sz="900" dirty="0">
                        <a:effectLst/>
                        <a:latin typeface="Times New Roman" pitchFamily="18" charset="0"/>
                        <a:ea typeface="Times New Roman"/>
                        <a:cs typeface="Times New Roman" pitchFamily="18" charset="0"/>
                      </a:endParaRPr>
                    </a:p>
                  </a:txBody>
                  <a:tcPr marL="51523" marR="51523" marT="0" marB="0"/>
                </a:tc>
                <a:extLst>
                  <a:ext uri="{0D108BD9-81ED-4DB2-BD59-A6C34878D82A}">
                    <a16:rowId xmlns:a16="http://schemas.microsoft.com/office/drawing/2014/main" xmlns="" val="10007"/>
                  </a:ext>
                </a:extLst>
              </a:tr>
              <a:tr h="480218">
                <a:tc gridSpan="5">
                  <a:txBody>
                    <a:bodyPr/>
                    <a:lstStyle/>
                    <a:p>
                      <a:pPr algn="just">
                        <a:lnSpc>
                          <a:spcPct val="115000"/>
                        </a:lnSpc>
                        <a:spcAft>
                          <a:spcPts val="0"/>
                        </a:spcAft>
                      </a:pPr>
                      <a:r>
                        <a:rPr lang="kk-KZ" sz="900" dirty="0">
                          <a:effectLst/>
                          <a:latin typeface="Times New Roman" pitchFamily="18" charset="0"/>
                          <a:cs typeface="Times New Roman" pitchFamily="18" charset="0"/>
                        </a:rPr>
                        <a:t>Өтініш: сабаққа сабаққа кешікпей жетуге тырысыңыздар. </a:t>
                      </a:r>
                      <a:endParaRPr lang="ru-RU" sz="900" dirty="0">
                        <a:effectLst/>
                        <a:latin typeface="Times New Roman" pitchFamily="18" charset="0"/>
                        <a:ea typeface="Times New Roman"/>
                        <a:cs typeface="Times New Roman" pitchFamily="18" charset="0"/>
                      </a:endParaRPr>
                    </a:p>
                  </a:txBody>
                  <a:tcPr marL="51523" marR="51523"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99668094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Прямоугольник 4"/>
          <p:cNvSpPr>
            <a:spLocks noChangeArrowheads="1"/>
          </p:cNvSpPr>
          <p:nvPr/>
        </p:nvSpPr>
        <p:spPr bwMode="auto">
          <a:xfrm>
            <a:off x="252046" y="344366"/>
            <a:ext cx="4186604" cy="9044464"/>
          </a:xfrm>
          <a:prstGeom prst="rect">
            <a:avLst/>
          </a:prstGeom>
          <a:noFill/>
          <a:ln w="9525">
            <a:noFill/>
            <a:miter lim="800000"/>
            <a:headEnd/>
            <a:tailEnd/>
          </a:ln>
        </p:spPr>
        <p:txBody>
          <a:bodyPr>
            <a:spAutoFit/>
          </a:bodyPr>
          <a:lstStyle/>
          <a:p>
            <a:r>
              <a:rPr lang="kk-KZ" sz="1662" b="1">
                <a:solidFill>
                  <a:srgbClr val="002060"/>
                </a:solidFill>
              </a:rPr>
              <a:t>«Алғашқы қадам. Алғашқы нәтиже» атты ата-аналарға арналған мектепішілік семинар</a:t>
            </a:r>
            <a:endParaRPr lang="ru-RU" sz="1662">
              <a:solidFill>
                <a:srgbClr val="002060"/>
              </a:solidFill>
            </a:endParaRPr>
          </a:p>
          <a:p>
            <a:r>
              <a:rPr lang="kk-KZ" sz="1662" b="1">
                <a:solidFill>
                  <a:srgbClr val="002060"/>
                </a:solidFill>
              </a:rPr>
              <a:t>Б А Ғ Д А Р Л А М А С Ы</a:t>
            </a:r>
            <a:endParaRPr lang="ru-RU" sz="1662">
              <a:solidFill>
                <a:srgbClr val="002060"/>
              </a:solidFill>
            </a:endParaRPr>
          </a:p>
          <a:p>
            <a:r>
              <a:rPr lang="kk-KZ" sz="1662" b="1">
                <a:solidFill>
                  <a:srgbClr val="002060"/>
                </a:solidFill>
              </a:rPr>
              <a:t>Өткізілу орны:</a:t>
            </a:r>
            <a:r>
              <a:rPr lang="kk-KZ" sz="1662">
                <a:solidFill>
                  <a:srgbClr val="002060"/>
                </a:solidFill>
              </a:rPr>
              <a:t> ШҚО Аягөз ауданы Қарағаш ауылы Аягөз аудандық Білім бөліміне қарасты «Жамбыл Жабаев атындағы жалпы білім беретін орта мектеп» КММ</a:t>
            </a:r>
            <a:endParaRPr lang="ru-RU" sz="1662">
              <a:solidFill>
                <a:srgbClr val="002060"/>
              </a:solidFill>
            </a:endParaRPr>
          </a:p>
          <a:p>
            <a:r>
              <a:rPr lang="kk-KZ" sz="1662" b="1">
                <a:solidFill>
                  <a:srgbClr val="002060"/>
                </a:solidFill>
              </a:rPr>
              <a:t>Өтілу мерзімі:</a:t>
            </a:r>
            <a:r>
              <a:rPr lang="kk-KZ" sz="1662">
                <a:solidFill>
                  <a:srgbClr val="002060"/>
                </a:solidFill>
              </a:rPr>
              <a:t> 2017 жыл 14, 15   сәуір</a:t>
            </a:r>
            <a:endParaRPr lang="ru-RU" sz="1662">
              <a:solidFill>
                <a:srgbClr val="002060"/>
              </a:solidFill>
            </a:endParaRPr>
          </a:p>
          <a:p>
            <a:r>
              <a:rPr lang="kk-KZ" sz="1662" b="1">
                <a:solidFill>
                  <a:srgbClr val="002060"/>
                </a:solidFill>
              </a:rPr>
              <a:t> Ұйымдастырушылар:</a:t>
            </a:r>
            <a:r>
              <a:rPr lang="kk-KZ" sz="1662">
                <a:solidFill>
                  <a:srgbClr val="002060"/>
                </a:solidFill>
              </a:rPr>
              <a:t> мектеп тренері және «Тәжірибедегі рефлексия» бағдарламасы бойынша дайындықтан өткен пән мұғалімдері.</a:t>
            </a:r>
            <a:endParaRPr lang="ru-RU" sz="1662">
              <a:solidFill>
                <a:srgbClr val="002060"/>
              </a:solidFill>
            </a:endParaRPr>
          </a:p>
          <a:p>
            <a:r>
              <a:rPr lang="kk-KZ" sz="1662" b="1">
                <a:solidFill>
                  <a:srgbClr val="002060"/>
                </a:solidFill>
              </a:rPr>
              <a:t> Семинарға қатысушылар:</a:t>
            </a:r>
            <a:r>
              <a:rPr lang="kk-KZ" sz="1662">
                <a:solidFill>
                  <a:srgbClr val="002060"/>
                </a:solidFill>
              </a:rPr>
              <a:t> мектеп оқушылары, ата-аналар және мектеп қызметкерлері мен басшылары.</a:t>
            </a:r>
            <a:endParaRPr lang="ru-RU" sz="1662">
              <a:solidFill>
                <a:srgbClr val="002060"/>
              </a:solidFill>
            </a:endParaRPr>
          </a:p>
          <a:p>
            <a:r>
              <a:rPr lang="kk-KZ" sz="1662" b="1">
                <a:solidFill>
                  <a:srgbClr val="002060"/>
                </a:solidFill>
              </a:rPr>
              <a:t> Семинар мақсаты:</a:t>
            </a:r>
            <a:r>
              <a:rPr lang="kk-KZ" sz="1662">
                <a:solidFill>
                  <a:srgbClr val="002060"/>
                </a:solidFill>
              </a:rPr>
              <a:t> мектеп мұғалімдерінің «Тәжірибедегі рефлексия» бағдарламасы бойынша дайындықтан өткеннен кейін оқушылардың шығармашылық, зерттеушілік дағдыларын, логикалық және сын тұрғысын ойлауын дамытатын технологиялар мен әдістемелерді оқыту үдерісіне енгізу жолындағы алғашқы нәтижелермен бөлісу және жаңартылған білім беру мазмұны туралы ата-аналармен пікірлесу. </a:t>
            </a:r>
            <a:endParaRPr lang="ru-RU" sz="1662">
              <a:solidFill>
                <a:srgbClr val="002060"/>
              </a:solidFill>
            </a:endParaRPr>
          </a:p>
          <a:p>
            <a:r>
              <a:rPr lang="kk-KZ" sz="1662" b="1">
                <a:solidFill>
                  <a:srgbClr val="002060"/>
                </a:solidFill>
              </a:rPr>
              <a:t> Семинар нәтижесі: </a:t>
            </a:r>
            <a:r>
              <a:rPr lang="kk-KZ" sz="1662">
                <a:solidFill>
                  <a:srgbClr val="002060"/>
                </a:solidFill>
              </a:rPr>
              <a:t>ата-аналар</a:t>
            </a:r>
            <a:r>
              <a:rPr lang="kk-KZ" sz="1662" b="1">
                <a:solidFill>
                  <a:srgbClr val="002060"/>
                </a:solidFill>
              </a:rPr>
              <a:t> </a:t>
            </a:r>
            <a:r>
              <a:rPr lang="kk-KZ" sz="1662">
                <a:solidFill>
                  <a:srgbClr val="002060"/>
                </a:solidFill>
              </a:rPr>
              <a:t>бағдарлама негізінде сабақ үдерісіне енгізілген өзгерістермен танысады;</a:t>
            </a:r>
            <a:endParaRPr lang="ru-RU" sz="1662">
              <a:solidFill>
                <a:srgbClr val="002060"/>
              </a:solidFill>
            </a:endParaRPr>
          </a:p>
          <a:p>
            <a:r>
              <a:rPr lang="kk-KZ" sz="1662">
                <a:solidFill>
                  <a:srgbClr val="002060"/>
                </a:solidFill>
              </a:rPr>
              <a:t>оқушылар ата-аналарына жаңаша жұмыс істеу дағдыларын танытады;</a:t>
            </a:r>
            <a:endParaRPr lang="ru-RU" sz="1662">
              <a:solidFill>
                <a:srgbClr val="002060"/>
              </a:solidFill>
            </a:endParaRPr>
          </a:p>
          <a:p>
            <a:r>
              <a:rPr lang="kk-KZ" sz="1662">
                <a:solidFill>
                  <a:srgbClr val="002060"/>
                </a:solidFill>
              </a:rPr>
              <a:t>оқушылар өздерінің ата-аналарын алғашқы жетістіктерімен таныстырады.  </a:t>
            </a:r>
            <a:endParaRPr lang="ru-RU" sz="1662">
              <a:solidFill>
                <a:srgbClr val="002060"/>
              </a:solidFill>
            </a:endParaRPr>
          </a:p>
          <a:p>
            <a:r>
              <a:rPr lang="kk-KZ" sz="1662"/>
              <a:t> </a:t>
            </a:r>
            <a:endParaRPr lang="ru-RU" sz="1662"/>
          </a:p>
        </p:txBody>
      </p:sp>
      <p:graphicFrame>
        <p:nvGraphicFramePr>
          <p:cNvPr id="6" name="Таблица 5"/>
          <p:cNvGraphicFramePr>
            <a:graphicFrameLocks noGrp="1"/>
          </p:cNvGraphicFramePr>
          <p:nvPr/>
        </p:nvGraphicFramePr>
        <p:xfrm>
          <a:off x="4428392" y="637443"/>
          <a:ext cx="4453417" cy="5338689"/>
        </p:xfrm>
        <a:graphic>
          <a:graphicData uri="http://schemas.openxmlformats.org/drawingml/2006/table">
            <a:tbl>
              <a:tblPr firstRow="1" firstCol="1" bandRow="1">
                <a:tableStyleId>{5C22544A-7EE6-4342-B048-85BDC9FD1C3A}</a:tableStyleId>
              </a:tblPr>
              <a:tblGrid>
                <a:gridCol w="742235">
                  <a:extLst>
                    <a:ext uri="{9D8B030D-6E8A-4147-A177-3AD203B41FA5}">
                      <a16:colId xmlns:a16="http://schemas.microsoft.com/office/drawing/2014/main" xmlns="" val="20000"/>
                    </a:ext>
                  </a:extLst>
                </a:gridCol>
                <a:gridCol w="765267">
                  <a:extLst>
                    <a:ext uri="{9D8B030D-6E8A-4147-A177-3AD203B41FA5}">
                      <a16:colId xmlns:a16="http://schemas.microsoft.com/office/drawing/2014/main" xmlns="" val="20001"/>
                    </a:ext>
                  </a:extLst>
                </a:gridCol>
                <a:gridCol w="1103993">
                  <a:extLst>
                    <a:ext uri="{9D8B030D-6E8A-4147-A177-3AD203B41FA5}">
                      <a16:colId xmlns:a16="http://schemas.microsoft.com/office/drawing/2014/main" xmlns="" val="20002"/>
                    </a:ext>
                  </a:extLst>
                </a:gridCol>
                <a:gridCol w="828181">
                  <a:extLst>
                    <a:ext uri="{9D8B030D-6E8A-4147-A177-3AD203B41FA5}">
                      <a16:colId xmlns:a16="http://schemas.microsoft.com/office/drawing/2014/main" xmlns="" val="20003"/>
                    </a:ext>
                  </a:extLst>
                </a:gridCol>
                <a:gridCol w="1013741">
                  <a:extLst>
                    <a:ext uri="{9D8B030D-6E8A-4147-A177-3AD203B41FA5}">
                      <a16:colId xmlns:a16="http://schemas.microsoft.com/office/drawing/2014/main" xmlns="" val="20004"/>
                    </a:ext>
                  </a:extLst>
                </a:gridCol>
              </a:tblGrid>
              <a:tr h="323557">
                <a:tc>
                  <a:txBody>
                    <a:bodyPr/>
                    <a:lstStyle/>
                    <a:p>
                      <a:pPr algn="ctr">
                        <a:lnSpc>
                          <a:spcPct val="115000"/>
                        </a:lnSpc>
                        <a:spcAft>
                          <a:spcPts val="0"/>
                        </a:spcAft>
                      </a:pPr>
                      <a:r>
                        <a:rPr lang="kk-KZ" sz="900" dirty="0">
                          <a:effectLst/>
                          <a:latin typeface="Times New Roman" pitchFamily="18" charset="0"/>
                          <a:cs typeface="Times New Roman" pitchFamily="18" charset="0"/>
                        </a:rPr>
                        <a:t>№</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Уақыты</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ctr">
                        <a:lnSpc>
                          <a:spcPct val="115000"/>
                        </a:lnSpc>
                        <a:spcAft>
                          <a:spcPts val="0"/>
                        </a:spcAft>
                      </a:pPr>
                      <a:r>
                        <a:rPr lang="kk-KZ" sz="900">
                          <a:effectLst/>
                          <a:latin typeface="Times New Roman" pitchFamily="18" charset="0"/>
                          <a:cs typeface="Times New Roman" pitchFamily="18" charset="0"/>
                        </a:rPr>
                        <a:t>Өтетін шаралар</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ctr">
                        <a:lnSpc>
                          <a:spcPct val="115000"/>
                        </a:lnSpc>
                        <a:spcAft>
                          <a:spcPts val="0"/>
                        </a:spcAft>
                      </a:pPr>
                      <a:r>
                        <a:rPr lang="kk-KZ" sz="900">
                          <a:effectLst/>
                          <a:latin typeface="Times New Roman" pitchFamily="18" charset="0"/>
                          <a:cs typeface="Times New Roman" pitchFamily="18" charset="0"/>
                        </a:rPr>
                        <a:t>Өткізілу орны</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ctr">
                        <a:lnSpc>
                          <a:spcPct val="115000"/>
                        </a:lnSpc>
                        <a:spcAft>
                          <a:spcPts val="0"/>
                        </a:spcAft>
                      </a:pPr>
                      <a:r>
                        <a:rPr lang="kk-KZ" sz="900">
                          <a:effectLst/>
                          <a:latin typeface="Times New Roman" pitchFamily="18" charset="0"/>
                          <a:cs typeface="Times New Roman" pitchFamily="18" charset="0"/>
                        </a:rPr>
                        <a:t>Жауаптылар</a:t>
                      </a:r>
                      <a:endParaRPr lang="ru-RU" sz="90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0"/>
                  </a:ext>
                </a:extLst>
              </a:tr>
              <a:tr h="323557">
                <a:tc rowSpan="3">
                  <a:txBody>
                    <a:bodyPr/>
                    <a:lstStyle/>
                    <a:p>
                      <a:pPr algn="ctr">
                        <a:lnSpc>
                          <a:spcPct val="115000"/>
                        </a:lnSpc>
                        <a:spcAft>
                          <a:spcPts val="0"/>
                        </a:spcAft>
                      </a:pPr>
                      <a:r>
                        <a:rPr lang="kk-KZ" sz="900">
                          <a:effectLst/>
                          <a:latin typeface="Times New Roman" pitchFamily="18" charset="0"/>
                          <a:cs typeface="Times New Roman" pitchFamily="18" charset="0"/>
                        </a:rPr>
                        <a:t>1</a:t>
                      </a:r>
                      <a:endParaRPr lang="ru-RU" sz="900">
                        <a:effectLst/>
                        <a:latin typeface="Times New Roman" pitchFamily="18" charset="0"/>
                        <a:ea typeface="Times New Roman"/>
                        <a:cs typeface="Times New Roman" pitchFamily="18" charset="0"/>
                      </a:endParaRPr>
                    </a:p>
                  </a:txBody>
                  <a:tcPr marL="36683" marR="36683" marT="0" marB="0" anchor="ctr"/>
                </a:tc>
                <a:tc rowSpan="3">
                  <a:txBody>
                    <a:bodyPr/>
                    <a:lstStyle/>
                    <a:p>
                      <a:pPr algn="ctr">
                        <a:lnSpc>
                          <a:spcPct val="115000"/>
                        </a:lnSpc>
                        <a:spcAft>
                          <a:spcPts val="0"/>
                        </a:spcAft>
                      </a:pPr>
                      <a:r>
                        <a:rPr lang="kk-KZ" sz="900" dirty="0">
                          <a:effectLst/>
                          <a:latin typeface="Times New Roman" pitchFamily="18" charset="0"/>
                          <a:cs typeface="Times New Roman" pitchFamily="18" charset="0"/>
                        </a:rPr>
                        <a:t>14 сәуір сағат</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13:30-14:10</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 </a:t>
                      </a:r>
                      <a:endParaRPr lang="ru-RU" sz="900" dirty="0">
                        <a:effectLst/>
                        <a:latin typeface="Times New Roman" pitchFamily="18" charset="0"/>
                        <a:ea typeface="Times New Roman"/>
                        <a:cs typeface="Times New Roman" pitchFamily="18" charset="0"/>
                      </a:endParaRPr>
                    </a:p>
                  </a:txBody>
                  <a:tcPr marL="36683" marR="36683" marT="0" marB="0" anchor="ct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«Сауат ашу» пәні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1-сынып кабинеті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Мукашева Ж.Ж.</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1"/>
                  </a:ext>
                </a:extLst>
              </a:tr>
              <a:tr h="48533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«Әдебиеттік оқу» пәні </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2-сынып кабинеті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Сасенова А.С.</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2"/>
                  </a:ext>
                </a:extLst>
              </a:tr>
              <a:tr h="48533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«Әдебиеттік оқу» пән</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3-сынып кабинеті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Ильясова Г. Б. </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3"/>
                  </a:ext>
                </a:extLst>
              </a:tr>
              <a:tr h="323557">
                <a:tc>
                  <a:txBody>
                    <a:bodyPr/>
                    <a:lstStyle/>
                    <a:p>
                      <a:pPr algn="just">
                        <a:lnSpc>
                          <a:spcPct val="115000"/>
                        </a:lnSpc>
                        <a:spcAft>
                          <a:spcPts val="0"/>
                        </a:spcAft>
                      </a:pPr>
                      <a:r>
                        <a:rPr lang="kk-KZ" sz="900">
                          <a:effectLst/>
                          <a:latin typeface="Times New Roman" pitchFamily="18" charset="0"/>
                          <a:cs typeface="Times New Roman" pitchFamily="18" charset="0"/>
                        </a:rPr>
                        <a:t>2</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15 сәуір сағ. 9:30</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Дайындық тобы</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Темиргалина Ж.М.</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4"/>
                  </a:ext>
                </a:extLst>
              </a:tr>
              <a:tr h="323557">
                <a:tc rowSpan="8">
                  <a:txBody>
                    <a:bodyPr/>
                    <a:lstStyle/>
                    <a:p>
                      <a:pPr algn="ctr">
                        <a:lnSpc>
                          <a:spcPct val="115000"/>
                        </a:lnSpc>
                        <a:spcAft>
                          <a:spcPts val="0"/>
                        </a:spcAft>
                      </a:pPr>
                      <a:r>
                        <a:rPr lang="kk-KZ" sz="900" dirty="0">
                          <a:effectLst/>
                          <a:latin typeface="Times New Roman" pitchFamily="18" charset="0"/>
                          <a:cs typeface="Times New Roman" pitchFamily="18" charset="0"/>
                        </a:rPr>
                        <a:t>3</a:t>
                      </a:r>
                      <a:endParaRPr lang="ru-RU" sz="900" dirty="0">
                        <a:effectLst/>
                        <a:latin typeface="Times New Roman" pitchFamily="18" charset="0"/>
                        <a:ea typeface="Times New Roman"/>
                        <a:cs typeface="Times New Roman" pitchFamily="18" charset="0"/>
                      </a:endParaRPr>
                    </a:p>
                  </a:txBody>
                  <a:tcPr marL="36683" marR="36683" marT="0" marB="0" anchor="ctr"/>
                </a:tc>
                <a:tc rowSpan="8">
                  <a:txBody>
                    <a:bodyPr/>
                    <a:lstStyle/>
                    <a:p>
                      <a:pPr algn="ctr">
                        <a:lnSpc>
                          <a:spcPct val="115000"/>
                        </a:lnSpc>
                        <a:spcAft>
                          <a:spcPts val="0"/>
                        </a:spcAft>
                      </a:pPr>
                      <a:r>
                        <a:rPr lang="kk-KZ" sz="900" dirty="0">
                          <a:effectLst/>
                          <a:latin typeface="Times New Roman" pitchFamily="18" charset="0"/>
                          <a:cs typeface="Times New Roman" pitchFamily="18" charset="0"/>
                        </a:rPr>
                        <a:t>15 сәуір сағат 8:00-8:45</a:t>
                      </a:r>
                      <a:endParaRPr lang="ru-RU" sz="900" dirty="0">
                        <a:effectLst/>
                        <a:latin typeface="Times New Roman" pitchFamily="18" charset="0"/>
                        <a:ea typeface="Times New Roman"/>
                        <a:cs typeface="Times New Roman" pitchFamily="18" charset="0"/>
                      </a:endParaRPr>
                    </a:p>
                  </a:txBody>
                  <a:tcPr marL="36683" marR="36683" marT="0" marB="0" anchor="ct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тілі»  пәні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4 «а»  сыныбы</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Қарабаева Ж.Қ.</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5"/>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тілі»  пәні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4 «б» сыныбы</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Қыдырманова М.Қ.</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6"/>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«Математика»  пәні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5-сынып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Маржикенова А.А.</a:t>
                      </a:r>
                      <a:endParaRPr lang="ru-RU" sz="90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7"/>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dirty="0">
                          <a:effectLst/>
                          <a:latin typeface="Times New Roman" pitchFamily="18" charset="0"/>
                          <a:cs typeface="Times New Roman" pitchFamily="18" charset="0"/>
                        </a:rPr>
                        <a:t>Ашық сабақ «Қазақ тілі»  пәні</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6-сынып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Бибекова Ж.Қ.</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8"/>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a:effectLst/>
                          <a:latin typeface="Times New Roman" pitchFamily="18" charset="0"/>
                          <a:cs typeface="Times New Roman" pitchFamily="18" charset="0"/>
                        </a:rPr>
                        <a:t>Ашық сабақ «Тарих»  пәні</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7-сынып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Оспанова Б.Т.</a:t>
                      </a:r>
                      <a:endParaRPr lang="ru-RU" sz="90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09"/>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a:effectLst/>
                          <a:latin typeface="Times New Roman" pitchFamily="18" charset="0"/>
                          <a:cs typeface="Times New Roman" pitchFamily="18" charset="0"/>
                        </a:rPr>
                        <a:t>Ашық сабақ «Биология»  пәні</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8-сынып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Пазылова М.М.</a:t>
                      </a:r>
                      <a:endParaRPr lang="ru-RU" sz="90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10"/>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a:effectLst/>
                          <a:latin typeface="Times New Roman" pitchFamily="18" charset="0"/>
                          <a:cs typeface="Times New Roman" pitchFamily="18" charset="0"/>
                        </a:rPr>
                        <a:t>Ашық сабақ «География»  пәні</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9- 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Баисова Айман К.</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11"/>
                  </a:ext>
                </a:extLst>
              </a:tr>
              <a:tr h="323557">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900">
                          <a:effectLst/>
                          <a:latin typeface="Times New Roman" pitchFamily="18" charset="0"/>
                          <a:cs typeface="Times New Roman" pitchFamily="18" charset="0"/>
                        </a:rPr>
                        <a:t>Ашық сабақ «Қазақ әдебиеті  пәні</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10-сынып</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Олжаханова Б.К.</a:t>
                      </a:r>
                      <a:endParaRPr lang="ru-RU" sz="900" dirty="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12"/>
                  </a:ext>
                </a:extLst>
              </a:tr>
              <a:tr h="485335">
                <a:tc>
                  <a:txBody>
                    <a:bodyPr/>
                    <a:lstStyle/>
                    <a:p>
                      <a:pPr algn="just">
                        <a:lnSpc>
                          <a:spcPct val="115000"/>
                        </a:lnSpc>
                        <a:spcAft>
                          <a:spcPts val="0"/>
                        </a:spcAft>
                      </a:pPr>
                      <a:r>
                        <a:rPr lang="kk-KZ" sz="900">
                          <a:effectLst/>
                          <a:latin typeface="Times New Roman" pitchFamily="18" charset="0"/>
                          <a:cs typeface="Times New Roman" pitchFamily="18" charset="0"/>
                        </a:rPr>
                        <a:t>4</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15 сәуір сағат 8:50-9:35</a:t>
                      </a:r>
                      <a:endParaRPr lang="ru-RU" sz="90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«Алғашқы қадам. Алғашқы нәтиже» атты тренинг</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dirty="0">
                          <a:effectLst/>
                          <a:latin typeface="Times New Roman" pitchFamily="18" charset="0"/>
                          <a:cs typeface="Times New Roman" pitchFamily="18" charset="0"/>
                        </a:rPr>
                        <a:t>Акт залы</a:t>
                      </a:r>
                      <a:endParaRPr lang="ru-RU" sz="900" dirty="0">
                        <a:effectLst/>
                        <a:latin typeface="Times New Roman" pitchFamily="18" charset="0"/>
                        <a:ea typeface="Times New Roman"/>
                        <a:cs typeface="Times New Roman" pitchFamily="18" charset="0"/>
                      </a:endParaRPr>
                    </a:p>
                  </a:txBody>
                  <a:tcPr marL="36683" marR="36683" marT="0" marB="0"/>
                </a:tc>
                <a:tc>
                  <a:txBody>
                    <a:bodyPr/>
                    <a:lstStyle/>
                    <a:p>
                      <a:pPr algn="just">
                        <a:lnSpc>
                          <a:spcPct val="115000"/>
                        </a:lnSpc>
                        <a:spcAft>
                          <a:spcPts val="0"/>
                        </a:spcAft>
                      </a:pPr>
                      <a:r>
                        <a:rPr lang="kk-KZ" sz="900">
                          <a:effectLst/>
                          <a:latin typeface="Times New Roman" pitchFamily="18" charset="0"/>
                          <a:cs typeface="Times New Roman" pitchFamily="18" charset="0"/>
                        </a:rPr>
                        <a:t>Мектеп тренері және пән мұғалімдері</a:t>
                      </a:r>
                      <a:endParaRPr lang="ru-RU" sz="900">
                        <a:effectLst/>
                        <a:latin typeface="Times New Roman" pitchFamily="18" charset="0"/>
                        <a:ea typeface="Times New Roman"/>
                        <a:cs typeface="Times New Roman" pitchFamily="18" charset="0"/>
                      </a:endParaRPr>
                    </a:p>
                  </a:txBody>
                  <a:tcPr marL="36683" marR="36683" marT="0" marB="0"/>
                </a:tc>
                <a:extLst>
                  <a:ext uri="{0D108BD9-81ED-4DB2-BD59-A6C34878D82A}">
                    <a16:rowId xmlns:a16="http://schemas.microsoft.com/office/drawing/2014/main" xmlns="" val="10013"/>
                  </a:ext>
                </a:extLst>
              </a:tr>
              <a:tr h="323557">
                <a:tc gridSpan="5">
                  <a:txBody>
                    <a:bodyPr/>
                    <a:lstStyle/>
                    <a:p>
                      <a:pPr algn="just">
                        <a:lnSpc>
                          <a:spcPct val="115000"/>
                        </a:lnSpc>
                        <a:spcAft>
                          <a:spcPts val="0"/>
                        </a:spcAft>
                      </a:pPr>
                      <a:r>
                        <a:rPr lang="kk-KZ" sz="900" dirty="0">
                          <a:effectLst/>
                          <a:latin typeface="Times New Roman" pitchFamily="18" charset="0"/>
                          <a:cs typeface="Times New Roman" pitchFamily="18" charset="0"/>
                        </a:rPr>
                        <a:t>Ескерту: сабаққа балаларыңызбен бірге көрсетілген уақытта кешікпей келулеріңізді сұраймыз.</a:t>
                      </a:r>
                      <a:endParaRPr lang="ru-RU" sz="900" dirty="0">
                        <a:effectLst/>
                        <a:latin typeface="Times New Roman" pitchFamily="18" charset="0"/>
                        <a:ea typeface="Times New Roman"/>
                        <a:cs typeface="Times New Roman" pitchFamily="18" charset="0"/>
                      </a:endParaRPr>
                    </a:p>
                  </a:txBody>
                  <a:tcPr marL="36683" marR="36683"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260515400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7281"/>
            <a:ext cx="8229600" cy="452369"/>
          </a:xfrm>
        </p:spPr>
        <p:txBody>
          <a:bodyPr>
            <a:normAutofit fontScale="90000"/>
          </a:bodyPr>
          <a:lstStyle/>
          <a:p>
            <a:r>
              <a:rPr lang="ru-RU" sz="3692" b="1" dirty="0" err="1">
                <a:latin typeface="Times New Roman" pitchFamily="18" charset="0"/>
                <a:cs typeface="Times New Roman" pitchFamily="18" charset="0"/>
              </a:rPr>
              <a:t>Практикалық</a:t>
            </a:r>
            <a:r>
              <a:rPr lang="ru-RU" sz="3692" b="1" dirty="0">
                <a:latin typeface="Times New Roman" pitchFamily="18" charset="0"/>
                <a:cs typeface="Times New Roman" pitchFamily="18" charset="0"/>
              </a:rPr>
              <a:t> </a:t>
            </a:r>
            <a:r>
              <a:rPr lang="ru-RU" sz="3692" b="1" dirty="0" err="1">
                <a:latin typeface="Times New Roman" pitchFamily="18" charset="0"/>
                <a:cs typeface="Times New Roman" pitchFamily="18" charset="0"/>
              </a:rPr>
              <a:t>жұмыс</a:t>
            </a:r>
            <a:r>
              <a:rPr lang="ru-RU" sz="3692" b="1" dirty="0">
                <a:latin typeface="Times New Roman" pitchFamily="18" charset="0"/>
                <a:cs typeface="Times New Roman" pitchFamily="18" charset="0"/>
              </a:rPr>
              <a:t> </a:t>
            </a:r>
            <a:r>
              <a:rPr lang="ru-RU" dirty="0"/>
              <a:t/>
            </a:r>
            <a:br>
              <a:rPr lang="ru-RU" dirty="0"/>
            </a:br>
            <a:endParaRPr lang="ru-RU" dirty="0"/>
          </a:p>
        </p:txBody>
      </p:sp>
      <p:graphicFrame>
        <p:nvGraphicFramePr>
          <p:cNvPr id="4" name="Таблица 3"/>
          <p:cNvGraphicFramePr>
            <a:graphicFrameLocks noGrp="1"/>
          </p:cNvGraphicFramePr>
          <p:nvPr>
            <p:extLst/>
          </p:nvPr>
        </p:nvGraphicFramePr>
        <p:xfrm>
          <a:off x="317990" y="1396999"/>
          <a:ext cx="8242146" cy="4483429"/>
        </p:xfrm>
        <a:graphic>
          <a:graphicData uri="http://schemas.openxmlformats.org/drawingml/2006/table">
            <a:tbl>
              <a:tblPr firstRow="1" bandRow="1">
                <a:tableStyleId>{5C22544A-7EE6-4342-B048-85BDC9FD1C3A}</a:tableStyleId>
              </a:tblPr>
              <a:tblGrid>
                <a:gridCol w="1661722">
                  <a:extLst>
                    <a:ext uri="{9D8B030D-6E8A-4147-A177-3AD203B41FA5}">
                      <a16:colId xmlns:a16="http://schemas.microsoft.com/office/drawing/2014/main" xmlns="" val="20000"/>
                    </a:ext>
                  </a:extLst>
                </a:gridCol>
                <a:gridCol w="1194625">
                  <a:extLst>
                    <a:ext uri="{9D8B030D-6E8A-4147-A177-3AD203B41FA5}">
                      <a16:colId xmlns:a16="http://schemas.microsoft.com/office/drawing/2014/main" xmlns="" val="20001"/>
                    </a:ext>
                  </a:extLst>
                </a:gridCol>
                <a:gridCol w="1428174">
                  <a:extLst>
                    <a:ext uri="{9D8B030D-6E8A-4147-A177-3AD203B41FA5}">
                      <a16:colId xmlns:a16="http://schemas.microsoft.com/office/drawing/2014/main" xmlns="" val="20002"/>
                    </a:ext>
                  </a:extLst>
                </a:gridCol>
                <a:gridCol w="1933217">
                  <a:extLst>
                    <a:ext uri="{9D8B030D-6E8A-4147-A177-3AD203B41FA5}">
                      <a16:colId xmlns:a16="http://schemas.microsoft.com/office/drawing/2014/main" xmlns="" val="20003"/>
                    </a:ext>
                  </a:extLst>
                </a:gridCol>
                <a:gridCol w="2024408">
                  <a:extLst>
                    <a:ext uri="{9D8B030D-6E8A-4147-A177-3AD203B41FA5}">
                      <a16:colId xmlns:a16="http://schemas.microsoft.com/office/drawing/2014/main" xmlns="" val="20004"/>
                    </a:ext>
                  </a:extLst>
                </a:gridCol>
              </a:tblGrid>
              <a:tr h="902029">
                <a:tc>
                  <a:txBody>
                    <a:bodyPr/>
                    <a:lstStyle/>
                    <a:p>
                      <a:r>
                        <a:rPr lang="kk-KZ" sz="1300" dirty="0" smtClean="0">
                          <a:latin typeface="Times New Roman" pitchFamily="18" charset="0"/>
                          <a:cs typeface="Times New Roman" pitchFamily="18" charset="0"/>
                        </a:rPr>
                        <a:t>Аталуы</a:t>
                      </a:r>
                      <a:endParaRPr lang="ru-RU" sz="1300" dirty="0">
                        <a:latin typeface="Times New Roman" pitchFamily="18" charset="0"/>
                        <a:cs typeface="Times New Roman" pitchFamily="18" charset="0"/>
                      </a:endParaRPr>
                    </a:p>
                  </a:txBody>
                  <a:tcPr marL="84406" marR="84406" marT="42203" marB="42203"/>
                </a:tc>
                <a:tc>
                  <a:txBody>
                    <a:bodyPr/>
                    <a:lstStyle/>
                    <a:p>
                      <a:r>
                        <a:rPr lang="kk-KZ" sz="1300" dirty="0" smtClean="0">
                          <a:latin typeface="Times New Roman" pitchFamily="18" charset="0"/>
                          <a:cs typeface="Times New Roman" pitchFamily="18" charset="0"/>
                        </a:rPr>
                        <a:t>Мерзімі</a:t>
                      </a:r>
                      <a:endParaRPr lang="ru-RU" sz="1300" dirty="0">
                        <a:latin typeface="Times New Roman" pitchFamily="18" charset="0"/>
                        <a:cs typeface="Times New Roman" pitchFamily="18" charset="0"/>
                      </a:endParaRPr>
                    </a:p>
                  </a:txBody>
                  <a:tcPr marL="84406" marR="84406" marT="42203" marB="42203"/>
                </a:tc>
                <a:tc>
                  <a:txBody>
                    <a:bodyPr/>
                    <a:lstStyle/>
                    <a:p>
                      <a:r>
                        <a:rPr lang="kk-KZ" sz="1300" dirty="0" smtClean="0">
                          <a:latin typeface="Times New Roman" pitchFamily="18" charset="0"/>
                          <a:cs typeface="Times New Roman" pitchFamily="18" charset="0"/>
                        </a:rPr>
                        <a:t>Тақырыбы</a:t>
                      </a:r>
                      <a:endParaRPr lang="ru-RU" sz="1300" dirty="0">
                        <a:latin typeface="Times New Roman" pitchFamily="18" charset="0"/>
                        <a:cs typeface="Times New Roman" pitchFamily="18" charset="0"/>
                      </a:endParaRPr>
                    </a:p>
                  </a:txBody>
                  <a:tcPr marL="84406" marR="84406" marT="42203" marB="42203"/>
                </a:tc>
                <a:tc>
                  <a:txBody>
                    <a:bodyPr/>
                    <a:lstStyle/>
                    <a:p>
                      <a:r>
                        <a:rPr lang="ru-RU" sz="1300" dirty="0" err="1" smtClean="0">
                          <a:latin typeface="Times New Roman" pitchFamily="18" charset="0"/>
                          <a:cs typeface="Times New Roman" pitchFamily="18" charset="0"/>
                        </a:rPr>
                        <a:t>Деңгейі</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аудандық</a:t>
                      </a:r>
                      <a:r>
                        <a:rPr lang="ru-RU" sz="1300" dirty="0" smtClean="0">
                          <a:latin typeface="Times New Roman" pitchFamily="18" charset="0"/>
                          <a:cs typeface="Times New Roman" pitchFamily="18" charset="0"/>
                        </a:rPr>
                        <a:t>,</a:t>
                      </a:r>
                    </a:p>
                    <a:p>
                      <a:r>
                        <a:rPr lang="ru-RU" sz="1300" dirty="0" err="1" smtClean="0">
                          <a:latin typeface="Times New Roman" pitchFamily="18" charset="0"/>
                          <a:cs typeface="Times New Roman" pitchFamily="18" charset="0"/>
                        </a:rPr>
                        <a:t>облыстық,республик</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лық</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халықаралық</a:t>
                      </a:r>
                      <a:endParaRPr lang="ru-RU" sz="1300" dirty="0" smtClean="0">
                        <a:latin typeface="Times New Roman" pitchFamily="18" charset="0"/>
                        <a:cs typeface="Times New Roman" pitchFamily="18" charset="0"/>
                      </a:endParaRPr>
                    </a:p>
                    <a:p>
                      <a:endParaRPr lang="ru-RU" sz="1300" dirty="0">
                        <a:latin typeface="Times New Roman" pitchFamily="18" charset="0"/>
                        <a:cs typeface="Times New Roman" pitchFamily="18" charset="0"/>
                      </a:endParaRPr>
                    </a:p>
                  </a:txBody>
                  <a:tcPr marL="84406" marR="84406" marT="42203" marB="42203"/>
                </a:tc>
                <a:tc>
                  <a:txBody>
                    <a:bodyPr/>
                    <a:lstStyle/>
                    <a:p>
                      <a:r>
                        <a:rPr lang="ru-RU" sz="1300" dirty="0" err="1" smtClean="0">
                          <a:latin typeface="Times New Roman" pitchFamily="18" charset="0"/>
                          <a:cs typeface="Times New Roman" pitchFamily="18" charset="0"/>
                        </a:rPr>
                        <a:t>Қорытындысы</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тезистер</a:t>
                      </a:r>
                      <a:endParaRPr lang="ru-RU" sz="1300" dirty="0" smtClean="0">
                        <a:latin typeface="Times New Roman" pitchFamily="18" charset="0"/>
                        <a:cs typeface="Times New Roman" pitchFamily="18" charset="0"/>
                      </a:endParaRPr>
                    </a:p>
                    <a:p>
                      <a:endParaRPr lang="ru-RU" sz="1300" dirty="0">
                        <a:latin typeface="Times New Roman" pitchFamily="18" charset="0"/>
                        <a:cs typeface="Times New Roman" pitchFamily="18" charset="0"/>
                      </a:endParaRPr>
                    </a:p>
                  </a:txBody>
                  <a:tcPr marL="84406" marR="84406" marT="42203" marB="42203"/>
                </a:tc>
                <a:extLst>
                  <a:ext uri="{0D108BD9-81ED-4DB2-BD59-A6C34878D82A}">
                    <a16:rowId xmlns:a16="http://schemas.microsoft.com/office/drawing/2014/main" xmlns="" val="10000"/>
                  </a:ext>
                </a:extLst>
              </a:tr>
              <a:tr h="1463040">
                <a:tc>
                  <a:txBody>
                    <a:bodyPr/>
                    <a:lstStyle/>
                    <a:p>
                      <a:r>
                        <a:rPr lang="ru-RU" sz="1300" dirty="0" err="1" smtClean="0">
                          <a:latin typeface="Times New Roman" pitchFamily="18" charset="0"/>
                          <a:cs typeface="Times New Roman" pitchFamily="18" charset="0"/>
                        </a:rPr>
                        <a:t>Ашық</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сабақ</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шеберлік-сынып</a:t>
                      </a:r>
                      <a:r>
                        <a:rPr lang="ru-RU" sz="1300" dirty="0" smtClean="0">
                          <a:latin typeface="Times New Roman" pitchFamily="18" charset="0"/>
                          <a:cs typeface="Times New Roman" pitchFamily="18" charset="0"/>
                        </a:rPr>
                        <a:t>,</a:t>
                      </a:r>
                    </a:p>
                    <a:p>
                      <a:r>
                        <a:rPr lang="ru-RU" sz="1300" dirty="0" smtClean="0">
                          <a:latin typeface="Times New Roman" pitchFamily="18" charset="0"/>
                          <a:cs typeface="Times New Roman" pitchFamily="18" charset="0"/>
                        </a:rPr>
                        <a:t>тренинг, </a:t>
                      </a:r>
                      <a:r>
                        <a:rPr lang="ru-RU" sz="1300" dirty="0" err="1" smtClean="0">
                          <a:latin typeface="Times New Roman" pitchFamily="18" charset="0"/>
                          <a:cs typeface="Times New Roman" pitchFamily="18" charset="0"/>
                        </a:rPr>
                        <a:t>пәндік</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онкүндік</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өткізу</a:t>
                      </a:r>
                      <a:endParaRPr lang="ru-RU" sz="1300" dirty="0" smtClean="0">
                        <a:latin typeface="Times New Roman" pitchFamily="18" charset="0"/>
                        <a:cs typeface="Times New Roman" pitchFamily="18" charset="0"/>
                      </a:endParaRPr>
                    </a:p>
                    <a:p>
                      <a:endParaRPr lang="ru-RU" sz="1300" dirty="0">
                        <a:latin typeface="Times New Roman" pitchFamily="18" charset="0"/>
                        <a:cs typeface="Times New Roman" pitchFamily="18" charset="0"/>
                      </a:endParaRPr>
                    </a:p>
                  </a:txBody>
                  <a:tcPr marL="84406" marR="84406" marT="42203" marB="42203"/>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1" u="none" strike="noStrike" cap="none" normalizeH="0" baseline="0" dirty="0" smtClean="0">
                          <a:ln>
                            <a:noFill/>
                          </a:ln>
                          <a:solidFill>
                            <a:srgbClr val="002060"/>
                          </a:solidFill>
                          <a:effectLst/>
                          <a:latin typeface="Times New Roman" pitchFamily="18" charset="0"/>
                          <a:cs typeface="Calibri" pitchFamily="34" charset="0"/>
                        </a:rPr>
                        <a:t>2015 жыл </a:t>
                      </a:r>
                      <a:endParaRPr kumimoji="0" lang="ru-RU" sz="1100" b="0" i="1" u="none" strike="noStrike" cap="none" normalizeH="0" baseline="0" dirty="0" smtClean="0">
                        <a:ln>
                          <a:noFill/>
                        </a:ln>
                        <a:solidFill>
                          <a:srgbClr val="002060"/>
                        </a:solidFill>
                        <a:effectLst/>
                        <a:latin typeface="Times New Roman" pitchFamily="18" charset="0"/>
                        <a:cs typeface="Times New Roman" pitchFamily="18" charset="0"/>
                      </a:endParaRPr>
                    </a:p>
                  </a:txBody>
                  <a:tcPr marL="84406" marR="84406" marT="42203" marB="42203"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Times New Roman" pitchFamily="18" charset="0"/>
                        </a:rPr>
                        <a:t>Ашық сабақ Математика  пәні</a:t>
                      </a:r>
                      <a:endParaRPr kumimoji="0" lang="ru-RU" sz="11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84406" marR="84406" marT="42203" marB="42203" horzOverflow="overflow"/>
                </a:tc>
                <a:tc>
                  <a:txBody>
                    <a:bodyPr/>
                    <a:lstStyle/>
                    <a:p>
                      <a:r>
                        <a:rPr lang="kk-KZ" sz="1300" dirty="0" smtClean="0">
                          <a:latin typeface="Times New Roman" pitchFamily="18" charset="0"/>
                          <a:cs typeface="Times New Roman" pitchFamily="18" charset="0"/>
                        </a:rPr>
                        <a:t>аймақтық</a:t>
                      </a:r>
                      <a:endParaRPr lang="ru-RU" sz="1300" dirty="0">
                        <a:latin typeface="Times New Roman" pitchFamily="18" charset="0"/>
                        <a:cs typeface="Times New Roman" pitchFamily="18" charset="0"/>
                      </a:endParaRPr>
                    </a:p>
                  </a:txBody>
                  <a:tcPr marL="84406" marR="84406" marT="42203" marB="42203"/>
                </a:tc>
                <a:tc>
                  <a:txBody>
                    <a:bodyPr/>
                    <a:lstStyle/>
                    <a:p>
                      <a:r>
                        <a:rPr lang="ru-RU" sz="1300" dirty="0" err="1" smtClean="0">
                          <a:latin typeface="Times New Roman" pitchFamily="18" charset="0"/>
                          <a:cs typeface="Times New Roman" pitchFamily="18" charset="0"/>
                        </a:rPr>
                        <a:t>Дүниетану</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сабақтарын</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оқытудағы</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заманауи</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Технологияларын</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мұғалімдер</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арасында</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өзара</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іс-тәжірибе</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алмасты</a:t>
                      </a:r>
                      <a:endParaRPr lang="ru-RU" sz="1300" dirty="0" smtClean="0">
                        <a:latin typeface="Times New Roman" pitchFamily="18" charset="0"/>
                        <a:cs typeface="Times New Roman" pitchFamily="18" charset="0"/>
                      </a:endParaRPr>
                    </a:p>
                    <a:p>
                      <a:endParaRPr lang="ru-RU" sz="1300" dirty="0">
                        <a:latin typeface="Times New Roman" pitchFamily="18" charset="0"/>
                        <a:cs typeface="Times New Roman" pitchFamily="18" charset="0"/>
                      </a:endParaRPr>
                    </a:p>
                  </a:txBody>
                  <a:tcPr marL="84406" marR="84406" marT="42203" marB="42203"/>
                </a:tc>
                <a:extLst>
                  <a:ext uri="{0D108BD9-81ED-4DB2-BD59-A6C34878D82A}">
                    <a16:rowId xmlns:a16="http://schemas.microsoft.com/office/drawing/2014/main" xmlns="" val="10001"/>
                  </a:ext>
                </a:extLst>
              </a:tr>
              <a:tr h="2110154">
                <a:tc>
                  <a:txBody>
                    <a:bodyPr/>
                    <a:lstStyle/>
                    <a:p>
                      <a:endParaRPr lang="ru-RU" sz="1700"/>
                    </a:p>
                  </a:txBody>
                  <a:tcPr marL="84406" marR="84406" marT="42203" marB="42203"/>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1" u="none" strike="noStrike" cap="none" normalizeH="0" baseline="0" dirty="0" smtClean="0">
                          <a:ln>
                            <a:noFill/>
                          </a:ln>
                          <a:solidFill>
                            <a:srgbClr val="002060"/>
                          </a:solidFill>
                          <a:effectLst/>
                          <a:latin typeface="Times New Roman" pitchFamily="18" charset="0"/>
                          <a:cs typeface="Calibri" pitchFamily="34" charset="0"/>
                        </a:rPr>
                        <a:t>2016 жыл </a:t>
                      </a:r>
                    </a:p>
                  </a:txBody>
                  <a:tcPr marL="84406" marR="84406" marT="42203" marB="42203" horzOverflow="overflow"/>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Сын тұғысынан ойлау</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стратегияларын пайдалана</a:t>
                      </a:r>
                      <a:endParaRPr kumimoji="0" lang="kk-KZ" sz="1100" b="0" i="0" u="none" strike="noStrike" cap="none" normalizeH="0" baseline="0" dirty="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отырып оқушылардың өзіндік</a:t>
                      </a:r>
                      <a:endParaRPr kumimoji="0" lang="kk-KZ" sz="1100" b="0" i="0" u="none" strike="noStrike" cap="none" normalizeH="0" baseline="0" dirty="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реттелуін бақыла</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(Қазақ тілінен пәнінен тізбек</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100" b="0" i="0" u="none" strike="noStrike" cap="none" normalizeH="0" baseline="0" dirty="0" smtClean="0">
                          <a:ln>
                            <a:noFill/>
                          </a:ln>
                          <a:solidFill>
                            <a:srgbClr val="002060"/>
                          </a:solidFill>
                          <a:effectLst/>
                          <a:latin typeface="Times New Roman" pitchFamily="18" charset="0"/>
                          <a:cs typeface="Calibri" pitchFamily="34" charset="0"/>
                        </a:rPr>
                        <a:t>телген зерттеу сабақтар)</a:t>
                      </a:r>
                      <a:endParaRPr kumimoji="0" lang="ru-RU" sz="1100" b="0" i="0" u="none" strike="noStrike" cap="none" normalizeH="0" baseline="0" dirty="0" smtClean="0">
                        <a:ln>
                          <a:noFill/>
                        </a:ln>
                        <a:solidFill>
                          <a:srgbClr val="002060"/>
                        </a:solidFill>
                        <a:effectLst/>
                        <a:latin typeface="Times New Roman" pitchFamily="18" charset="0"/>
                        <a:cs typeface="Times New Roman" pitchFamily="18" charset="0"/>
                      </a:endParaRPr>
                    </a:p>
                  </a:txBody>
                  <a:tcPr marL="84406" marR="84406" marT="42203" marB="42203" horzOverflow="overflow"/>
                </a:tc>
                <a:tc>
                  <a:txBody>
                    <a:bodyPr/>
                    <a:lstStyle/>
                    <a:p>
                      <a:r>
                        <a:rPr lang="kk-KZ" sz="1300" dirty="0" smtClean="0">
                          <a:latin typeface="Times New Roman" pitchFamily="18" charset="0"/>
                          <a:cs typeface="Times New Roman" pitchFamily="18" charset="0"/>
                        </a:rPr>
                        <a:t>Мектепішілік айлық</a:t>
                      </a:r>
                      <a:endParaRPr lang="ru-RU" sz="1300" dirty="0">
                        <a:latin typeface="Times New Roman" pitchFamily="18" charset="0"/>
                        <a:cs typeface="Times New Roman" pitchFamily="18" charset="0"/>
                      </a:endParaRPr>
                    </a:p>
                  </a:txBody>
                  <a:tcPr marL="84406" marR="84406" marT="42203" marB="42203"/>
                </a:tc>
                <a:tc>
                  <a:txBody>
                    <a:bodyPr/>
                    <a:lstStyle/>
                    <a:p>
                      <a:r>
                        <a:rPr lang="ru-RU" sz="1300" dirty="0" err="1" smtClean="0">
                          <a:latin typeface="Times New Roman" pitchFamily="18" charset="0"/>
                          <a:cs typeface="Times New Roman" pitchFamily="18" charset="0"/>
                        </a:rPr>
                        <a:t>Оқу</a:t>
                      </a:r>
                      <a:r>
                        <a:rPr lang="ru-RU" sz="1300" dirty="0" smtClean="0">
                          <a:latin typeface="Times New Roman" pitchFamily="18" charset="0"/>
                          <a:cs typeface="Times New Roman" pitchFamily="18" charset="0"/>
                        </a:rPr>
                        <a:t> мен </a:t>
                      </a:r>
                      <a:r>
                        <a:rPr lang="ru-RU" sz="1300" dirty="0" err="1" smtClean="0">
                          <a:latin typeface="Times New Roman" pitchFamily="18" charset="0"/>
                          <a:cs typeface="Times New Roman" pitchFamily="18" charset="0"/>
                        </a:rPr>
                        <a:t>оқытудағы</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жіберілген</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қателіктерді</a:t>
                      </a:r>
                      <a:endParaRPr lang="ru-RU" sz="1300" dirty="0" smtClean="0">
                        <a:latin typeface="Times New Roman" pitchFamily="18" charset="0"/>
                        <a:cs typeface="Times New Roman" pitchFamily="18" charset="0"/>
                      </a:endParaRPr>
                    </a:p>
                    <a:p>
                      <a:r>
                        <a:rPr lang="ru-RU" sz="1300" dirty="0" err="1" smtClean="0">
                          <a:latin typeface="Times New Roman" pitchFamily="18" charset="0"/>
                          <a:cs typeface="Times New Roman" pitchFamily="18" charset="0"/>
                        </a:rPr>
                        <a:t>айқындау</a:t>
                      </a:r>
                      <a:r>
                        <a:rPr lang="ru-RU" sz="1300" dirty="0" smtClean="0">
                          <a:latin typeface="Times New Roman" pitchFamily="18" charset="0"/>
                          <a:cs typeface="Times New Roman" pitchFamily="18" charset="0"/>
                        </a:rPr>
                        <a:t>. </a:t>
                      </a:r>
                    </a:p>
                    <a:p>
                      <a:endParaRPr lang="ru-RU" sz="1300" dirty="0">
                        <a:latin typeface="Times New Roman" pitchFamily="18" charset="0"/>
                        <a:cs typeface="Times New Roman" pitchFamily="18" charset="0"/>
                      </a:endParaRPr>
                    </a:p>
                  </a:txBody>
                  <a:tcPr marL="84406" marR="84406" marT="42203" marB="42203"/>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409671645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nvPr>
        </p:nvGraphicFramePr>
        <p:xfrm>
          <a:off x="457200" y="1740877"/>
          <a:ext cx="8229600" cy="3795932"/>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xmlns="" val="20000"/>
                    </a:ext>
                  </a:extLst>
                </a:gridCol>
                <a:gridCol w="2057400">
                  <a:extLst>
                    <a:ext uri="{9D8B030D-6E8A-4147-A177-3AD203B41FA5}">
                      <a16:colId xmlns:a16="http://schemas.microsoft.com/office/drawing/2014/main" xmlns="" val="20001"/>
                    </a:ext>
                  </a:extLst>
                </a:gridCol>
                <a:gridCol w="2057400">
                  <a:extLst>
                    <a:ext uri="{9D8B030D-6E8A-4147-A177-3AD203B41FA5}">
                      <a16:colId xmlns:a16="http://schemas.microsoft.com/office/drawing/2014/main" xmlns="" val="20002"/>
                    </a:ext>
                  </a:extLst>
                </a:gridCol>
                <a:gridCol w="2057400">
                  <a:extLst>
                    <a:ext uri="{9D8B030D-6E8A-4147-A177-3AD203B41FA5}">
                      <a16:colId xmlns:a16="http://schemas.microsoft.com/office/drawing/2014/main" xmlns="" val="20003"/>
                    </a:ext>
                  </a:extLst>
                </a:gridCol>
              </a:tblGrid>
              <a:tr h="160371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700" dirty="0" err="1" smtClean="0">
                          <a:solidFill>
                            <a:srgbClr val="002060"/>
                          </a:solidFill>
                          <a:effectLst/>
                          <a:latin typeface="Times New Roman" pitchFamily="18" charset="0"/>
                          <a:cs typeface="Times New Roman" pitchFamily="18" charset="0"/>
                        </a:rPr>
                        <a:t>Мақала</a:t>
                      </a:r>
                      <a:r>
                        <a:rPr lang="ru-RU" sz="1700" dirty="0" smtClean="0">
                          <a:solidFill>
                            <a:srgbClr val="002060"/>
                          </a:solidFill>
                          <a:effectLst/>
                          <a:latin typeface="Times New Roman" pitchFamily="18" charset="0"/>
                          <a:cs typeface="Times New Roman" pitchFamily="18" charset="0"/>
                        </a:rPr>
                        <a:t> </a:t>
                      </a:r>
                      <a:r>
                        <a:rPr lang="ru-RU" sz="1700" dirty="0" err="1" smtClean="0">
                          <a:solidFill>
                            <a:srgbClr val="002060"/>
                          </a:solidFill>
                          <a:effectLst/>
                          <a:latin typeface="Times New Roman" pitchFamily="18" charset="0"/>
                          <a:cs typeface="Times New Roman" pitchFamily="18" charset="0"/>
                        </a:rPr>
                        <a:t>атауы</a:t>
                      </a:r>
                      <a:endParaRPr lang="ru-RU" sz="1700" dirty="0" smtClean="0">
                        <a:solidFill>
                          <a:srgbClr val="002060"/>
                        </a:solidFill>
                        <a:effectLst/>
                        <a:latin typeface="Times New Roman" pitchFamily="18" charset="0"/>
                        <a:ea typeface="Calibri"/>
                        <a:cs typeface="Times New Roman" pitchFamily="18" charset="0"/>
                      </a:endParaRPr>
                    </a:p>
                    <a:p>
                      <a:endParaRPr lang="ru-RU" sz="1700" dirty="0"/>
                    </a:p>
                  </a:txBody>
                  <a:tcPr marL="84406" marR="84406" marT="42203" marB="42203"/>
                </a:tc>
                <a:tc>
                  <a:txBody>
                    <a:bodyPr/>
                    <a:lstStyle/>
                    <a:p>
                      <a:r>
                        <a:rPr lang="kk-KZ" sz="1700" dirty="0" smtClean="0">
                          <a:solidFill>
                            <a:schemeClr val="tx1"/>
                          </a:solidFill>
                        </a:rPr>
                        <a:t>Басылым</a:t>
                      </a:r>
                      <a:endParaRPr lang="ru-RU" sz="1700" dirty="0">
                        <a:solidFill>
                          <a:schemeClr val="tx1"/>
                        </a:solidFill>
                      </a:endParaRPr>
                    </a:p>
                  </a:txBody>
                  <a:tcPr marL="84406" marR="84406" marT="42203" marB="42203"/>
                </a:tc>
                <a:tc>
                  <a:txBody>
                    <a:bodyPr/>
                    <a:lstStyle/>
                    <a:p>
                      <a:r>
                        <a:rPr lang="kk-KZ" sz="1700" dirty="0" smtClean="0">
                          <a:solidFill>
                            <a:schemeClr val="tx1"/>
                          </a:solidFill>
                        </a:rPr>
                        <a:t>Жариялаған мерзімі</a:t>
                      </a:r>
                      <a:endParaRPr lang="ru-RU" sz="1700" dirty="0">
                        <a:solidFill>
                          <a:schemeClr val="tx1"/>
                        </a:solidFill>
                      </a:endParaRPr>
                    </a:p>
                  </a:txBody>
                  <a:tcPr marL="84406" marR="84406" marT="42203" marB="42203"/>
                </a:tc>
                <a:tc>
                  <a:txBody>
                    <a:bodyPr/>
                    <a:lstStyle/>
                    <a:p>
                      <a:pPr>
                        <a:spcAft>
                          <a:spcPts val="0"/>
                        </a:spcAft>
                      </a:pPr>
                      <a:r>
                        <a:rPr lang="kk-KZ" sz="1700" dirty="0" smtClean="0">
                          <a:solidFill>
                            <a:srgbClr val="002060"/>
                          </a:solidFill>
                          <a:effectLst/>
                          <a:latin typeface="Times New Roman" pitchFamily="18" charset="0"/>
                          <a:cs typeface="Times New Roman" pitchFamily="18" charset="0"/>
                        </a:rPr>
                        <a:t>Деңгейі( аудандық, облыстық, республикалық, халықаралық)</a:t>
                      </a:r>
                      <a:endParaRPr lang="ru-RU" sz="1700" dirty="0" smtClean="0">
                        <a:solidFill>
                          <a:srgbClr val="002060"/>
                        </a:solidFill>
                        <a:effectLst/>
                        <a:latin typeface="Times New Roman" pitchFamily="18" charset="0"/>
                        <a:cs typeface="Times New Roman" pitchFamily="18" charset="0"/>
                      </a:endParaRPr>
                    </a:p>
                    <a:p>
                      <a:pPr>
                        <a:spcAft>
                          <a:spcPts val="0"/>
                        </a:spcAft>
                      </a:pPr>
                      <a:r>
                        <a:rPr lang="kk-KZ" sz="1700" dirty="0" smtClean="0">
                          <a:solidFill>
                            <a:srgbClr val="002060"/>
                          </a:solidFill>
                          <a:effectLst/>
                          <a:latin typeface="Times New Roman" pitchFamily="18" charset="0"/>
                          <a:cs typeface="Times New Roman" pitchFamily="18" charset="0"/>
                        </a:rPr>
                        <a:t> </a:t>
                      </a:r>
                      <a:endParaRPr lang="ru-RU" sz="1700" dirty="0" smtClean="0">
                        <a:solidFill>
                          <a:srgbClr val="002060"/>
                        </a:solidFill>
                        <a:effectLst/>
                        <a:latin typeface="Times New Roman" pitchFamily="18" charset="0"/>
                        <a:ea typeface="Calibri"/>
                        <a:cs typeface="Times New Roman" pitchFamily="18" charset="0"/>
                      </a:endParaRPr>
                    </a:p>
                    <a:p>
                      <a:endParaRPr lang="ru-RU" sz="1700" dirty="0"/>
                    </a:p>
                  </a:txBody>
                  <a:tcPr marL="84406" marR="84406" marT="42203" marB="42203"/>
                </a:tc>
                <a:extLst>
                  <a:ext uri="{0D108BD9-81ED-4DB2-BD59-A6C34878D82A}">
                    <a16:rowId xmlns:a16="http://schemas.microsoft.com/office/drawing/2014/main" xmlns="" val="10000"/>
                  </a:ext>
                </a:extLst>
              </a:tr>
              <a:tr h="2110154">
                <a:tc>
                  <a:txBody>
                    <a:bodyPr/>
                    <a:lstStyle/>
                    <a:p>
                      <a:r>
                        <a:rPr lang="kk-KZ" sz="1700" dirty="0" smtClean="0"/>
                        <a:t>Жаңартылған білім мазмұнының</a:t>
                      </a:r>
                      <a:r>
                        <a:rPr lang="kk-KZ" sz="1700" baseline="0" dirty="0" smtClean="0"/>
                        <a:t> ерекшеліктері</a:t>
                      </a:r>
                    </a:p>
                    <a:p>
                      <a:endParaRPr lang="kk-KZ" sz="1700" baseline="0" dirty="0" smtClean="0"/>
                    </a:p>
                    <a:p>
                      <a:r>
                        <a:rPr lang="kk-KZ" sz="1700" baseline="0" dirty="0" smtClean="0"/>
                        <a:t>Белгісізі бар теңдік</a:t>
                      </a:r>
                    </a:p>
                    <a:p>
                      <a:r>
                        <a:rPr lang="kk-KZ" sz="1700" baseline="0" dirty="0" smtClean="0"/>
                        <a:t>2-сынып№ОПОТП-045</a:t>
                      </a:r>
                    </a:p>
                    <a:p>
                      <a:endParaRPr lang="ru-RU" sz="1700" dirty="0"/>
                    </a:p>
                  </a:txBody>
                  <a:tcPr marL="84406" marR="84406" marT="42203" marB="42203"/>
                </a:tc>
                <a:tc>
                  <a:txBody>
                    <a:bodyPr/>
                    <a:lstStyle/>
                    <a:p>
                      <a:r>
                        <a:rPr lang="kk-KZ" sz="1700" dirty="0" smtClean="0"/>
                        <a:t>Жаңартылған сабақ жоспарын құру</a:t>
                      </a:r>
                      <a:endParaRPr lang="ru-RU" sz="1700" dirty="0"/>
                    </a:p>
                  </a:txBody>
                  <a:tcPr marL="84406" marR="84406" marT="42203" marB="42203"/>
                </a:tc>
                <a:tc>
                  <a:txBody>
                    <a:bodyPr/>
                    <a:lstStyle/>
                    <a:p>
                      <a:r>
                        <a:rPr lang="kk-KZ" sz="1700" dirty="0" smtClean="0"/>
                        <a:t>27.01.2019</a:t>
                      </a:r>
                    </a:p>
                    <a:p>
                      <a:endParaRPr lang="kk-KZ" sz="1700" dirty="0" smtClean="0"/>
                    </a:p>
                    <a:p>
                      <a:endParaRPr lang="kk-KZ" sz="1700" dirty="0" smtClean="0"/>
                    </a:p>
                    <a:p>
                      <a:endParaRPr lang="kk-KZ" sz="1700" dirty="0" smtClean="0"/>
                    </a:p>
                    <a:p>
                      <a:endParaRPr lang="kk-KZ" sz="1700" dirty="0" smtClean="0"/>
                    </a:p>
                    <a:p>
                      <a:r>
                        <a:rPr lang="kk-KZ" sz="1700" dirty="0" smtClean="0"/>
                        <a:t>11.01.2019</a:t>
                      </a:r>
                      <a:endParaRPr lang="ru-RU" sz="1700" dirty="0"/>
                    </a:p>
                  </a:txBody>
                  <a:tcPr marL="84406" marR="84406" marT="42203" marB="42203"/>
                </a:tc>
                <a:tc>
                  <a:txBody>
                    <a:bodyPr/>
                    <a:lstStyle/>
                    <a:p>
                      <a:r>
                        <a:rPr lang="kk-KZ" sz="1700" dirty="0" smtClean="0"/>
                        <a:t>Халықаралық</a:t>
                      </a:r>
                    </a:p>
                    <a:p>
                      <a:endParaRPr lang="kk-KZ" sz="1700" dirty="0" smtClean="0"/>
                    </a:p>
                    <a:p>
                      <a:endParaRPr lang="kk-KZ" sz="1700" dirty="0" smtClean="0"/>
                    </a:p>
                    <a:p>
                      <a:endParaRPr lang="kk-KZ" sz="1700" dirty="0" smtClean="0"/>
                    </a:p>
                    <a:p>
                      <a:endParaRPr lang="kk-KZ" sz="1700" dirty="0" smtClean="0"/>
                    </a:p>
                    <a:p>
                      <a:r>
                        <a:rPr lang="kk-KZ" sz="1700" dirty="0" smtClean="0"/>
                        <a:t>Халықаралық</a:t>
                      </a:r>
                      <a:endParaRPr lang="ru-RU" sz="1700" dirty="0"/>
                    </a:p>
                  </a:txBody>
                  <a:tcPr marL="84406" marR="84406" marT="42203" marB="42203"/>
                </a:tc>
                <a:extLst>
                  <a:ext uri="{0D108BD9-81ED-4DB2-BD59-A6C34878D82A}">
                    <a16:rowId xmlns:a16="http://schemas.microsoft.com/office/drawing/2014/main" xmlns="" val="10001"/>
                  </a:ext>
                </a:extLst>
              </a:tr>
            </a:tbl>
          </a:graphicData>
        </a:graphic>
      </p:graphicFrame>
      <p:sp>
        <p:nvSpPr>
          <p:cNvPr id="4" name="Заголовок 1"/>
          <p:cNvSpPr txBox="1">
            <a:spLocks noGrp="1"/>
          </p:cNvSpPr>
          <p:nvPr>
            <p:ph type="title"/>
          </p:nvPr>
        </p:nvSpPr>
        <p:spPr>
          <a:prstGeom prst="rect">
            <a:avLst/>
          </a:prstGeom>
        </p:spPr>
        <p:style>
          <a:lnRef idx="1">
            <a:schemeClr val="accent5"/>
          </a:lnRef>
          <a:fillRef idx="2">
            <a:schemeClr val="accent5"/>
          </a:fillRef>
          <a:effectRef idx="1">
            <a:schemeClr val="accent5"/>
          </a:effectRef>
          <a:fontRef idx="minor">
            <a:schemeClr val="dk1"/>
          </a:fontRef>
        </p:style>
        <p:txBody>
          <a:bodyPr/>
          <a:lstStyle/>
          <a:p>
            <a:pPr>
              <a:defRPr/>
            </a:pPr>
            <a:r>
              <a:rPr lang="kk-KZ" sz="2215"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 БАҚ жариялымдарының тақырыбы</a:t>
            </a:r>
            <a:endParaRPr lang="ru-RU" sz="2215"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1604988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D:\Compaq\Desktop\молд\IMG_20190610_144006.jpg"/>
          <p:cNvPicPr>
            <a:picLocks noGrp="1" noChangeAspect="1" noChangeArrowheads="1"/>
          </p:cNvPicPr>
          <p:nvPr>
            <p:ph idx="1"/>
          </p:nvPr>
        </p:nvPicPr>
        <p:blipFill>
          <a:blip r:embed="rId3" cstate="print"/>
          <a:srcRect/>
          <a:stretch>
            <a:fillRect/>
          </a:stretch>
        </p:blipFill>
        <p:spPr bwMode="auto">
          <a:xfrm>
            <a:off x="2264003" y="461576"/>
            <a:ext cx="4550051" cy="6011783"/>
          </a:xfrm>
          <a:prstGeom prst="rect">
            <a:avLst/>
          </a:prstGeom>
          <a:noFill/>
        </p:spPr>
      </p:pic>
    </p:spTree>
    <p:extLst>
      <p:ext uri="{BB962C8B-B14F-4D97-AF65-F5344CB8AC3E}">
        <p14:creationId xmlns:p14="http://schemas.microsoft.com/office/powerpoint/2010/main" val="121807831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D:\Compaq\Desktop\молд\IMG_20190610_143951.jpg"/>
          <p:cNvPicPr>
            <a:picLocks noGrp="1" noChangeAspect="1" noChangeArrowheads="1"/>
          </p:cNvPicPr>
          <p:nvPr>
            <p:ph idx="1"/>
          </p:nvPr>
        </p:nvPicPr>
        <p:blipFill>
          <a:blip r:embed="rId2" cstate="print"/>
          <a:srcRect/>
          <a:stretch>
            <a:fillRect/>
          </a:stretch>
        </p:blipFill>
        <p:spPr bwMode="auto">
          <a:xfrm>
            <a:off x="2395889" y="395633"/>
            <a:ext cx="4747879" cy="6066735"/>
          </a:xfrm>
          <a:prstGeom prst="rect">
            <a:avLst/>
          </a:prstGeom>
          <a:noFill/>
        </p:spPr>
      </p:pic>
    </p:spTree>
    <p:extLst>
      <p:ext uri="{BB962C8B-B14F-4D97-AF65-F5344CB8AC3E}">
        <p14:creationId xmlns:p14="http://schemas.microsoft.com/office/powerpoint/2010/main" val="234705382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1003</TotalTime>
  <Words>2304</Words>
  <Application>Microsoft Office PowerPoint</Application>
  <PresentationFormat>Экран (4:3)</PresentationFormat>
  <Paragraphs>737</Paragraphs>
  <Slides>65</Slides>
  <Notes>2</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65</vt:i4>
      </vt:variant>
    </vt:vector>
  </HeadingPairs>
  <TitlesOfParts>
    <vt:vector size="67" baseType="lpstr">
      <vt:lpstr>Тема Office</vt:lpstr>
      <vt:lpstr>Диаграмма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10. Басылымға жарияланған ғылыми –әдістемелік материалдары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Практикалық жұмыс  </vt:lpstr>
      <vt:lpstr> БАҚ жариялымдарының тақырыбы</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91</cp:revision>
  <dcterms:created xsi:type="dcterms:W3CDTF">2018-06-08T09:59:54Z</dcterms:created>
  <dcterms:modified xsi:type="dcterms:W3CDTF">2020-05-29T12:15:05Z</dcterms:modified>
</cp:coreProperties>
</file>