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89" r:id="rId3"/>
    <p:sldId id="269" r:id="rId4"/>
    <p:sldId id="272" r:id="rId5"/>
    <p:sldId id="279" r:id="rId6"/>
    <p:sldId id="265" r:id="rId7"/>
    <p:sldId id="276" r:id="rId8"/>
    <p:sldId id="277" r:id="rId9"/>
    <p:sldId id="263" r:id="rId10"/>
    <p:sldId id="287" r:id="rId11"/>
    <p:sldId id="288" r:id="rId12"/>
    <p:sldId id="281" r:id="rId13"/>
    <p:sldId id="284" r:id="rId14"/>
    <p:sldId id="266" r:id="rId15"/>
    <p:sldId id="274" r:id="rId16"/>
    <p:sldId id="286" r:id="rId17"/>
    <p:sldId id="282" r:id="rId18"/>
    <p:sldId id="283" r:id="rId19"/>
    <p:sldId id="290" r:id="rId20"/>
    <p:sldId id="28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3458" autoAdjust="0"/>
  </p:normalViewPr>
  <p:slideViewPr>
    <p:cSldViewPr>
      <p:cViewPr>
        <p:scale>
          <a:sx n="73" d="100"/>
          <a:sy n="73" d="100"/>
        </p:scale>
        <p:origin x="-696" y="78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3" d="100"/>
        <a:sy n="9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6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3.4307752078480101E-2"/>
          <c:y val="9.6436857712438595E-2"/>
          <c:w val="0.96569224792152064"/>
          <c:h val="0.702668022506515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 всего учеников</c:v>
                </c:pt>
              </c:strCache>
            </c:strRef>
          </c:tx>
          <c:dLbls>
            <c:dLbl>
              <c:idx val="0"/>
              <c:layout>
                <c:manualLayout>
                  <c:x val="1.1753781834131276E-2"/>
                  <c:y val="-3.3205472487124355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tx2">
                            <a:lumMod val="75000"/>
                          </a:schemeClr>
                        </a:solidFill>
                      </a:rPr>
                      <a:t>91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099987573570114E-2"/>
                  <c:y val="-5.6193876516671522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chemeClr val="tx2">
                            <a:lumMod val="75000"/>
                          </a:schemeClr>
                        </a:solidFill>
                      </a:rPr>
                      <a:t>83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099987573570114E-2"/>
                  <c:y val="-9.961641746137252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tx2">
                            <a:lumMod val="75000"/>
                          </a:schemeClr>
                        </a:solidFill>
                      </a:rPr>
                      <a:t>6</a:t>
                    </a:r>
                    <a:r>
                      <a:rPr lang="ru-RU" dirty="0" smtClean="0">
                        <a:solidFill>
                          <a:schemeClr val="tx2">
                            <a:lumMod val="75000"/>
                          </a:schemeClr>
                        </a:solidFill>
                      </a:rPr>
                      <a:t>9</a:t>
                    </a:r>
                    <a:endParaRPr lang="en-US" dirty="0">
                      <a:solidFill>
                        <a:schemeClr val="tx2">
                          <a:lumMod val="75000"/>
                        </a:schemeClr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91</c:v>
                </c:pt>
                <c:pt idx="1">
                  <c:v>83</c:v>
                </c:pt>
                <c:pt idx="2">
                  <c:v>67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русский язык</c:v>
                </c:pt>
              </c:strCache>
            </c:strRef>
          </c:tx>
          <c:dLbls>
            <c:dLbl>
              <c:idx val="0"/>
              <c:layout>
                <c:manualLayout>
                  <c:x val="1.7063624794509638E-2"/>
                  <c:y val="-4.342254094470091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rgbClr val="C00000"/>
                        </a:solidFill>
                      </a:rPr>
                      <a:t>64,8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6702742606397085E-2"/>
                  <c:y val="-7.4073947440825794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rgbClr val="C00000"/>
                        </a:solidFill>
                      </a:rPr>
                      <a:t>57,8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5729920141769629E-4"/>
                  <c:y val="-4.853107517348896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rgbClr val="C00000"/>
                        </a:solidFill>
                      </a:rPr>
                      <a:t>57,8</a:t>
                    </a:r>
                    <a:endParaRPr lang="en-US" dirty="0">
                      <a:solidFill>
                        <a:srgbClr val="C00000"/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64.8</c:v>
                </c:pt>
                <c:pt idx="1">
                  <c:v>57.8</c:v>
                </c:pt>
                <c:pt idx="2">
                  <c:v>64.099999999999994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литература</c:v>
                </c:pt>
              </c:strCache>
            </c:strRef>
          </c:tx>
          <c:dLbls>
            <c:dLbl>
              <c:idx val="0"/>
              <c:layout>
                <c:manualLayout>
                  <c:x val="2.0569179605134241E-2"/>
                  <c:y val="-5.1085342287883022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rgbClr val="00B050"/>
                        </a:solidFill>
                      </a:rPr>
                      <a:t>70,3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9189993236682298E-2"/>
                  <c:y val="-7.1519479203036668E-2"/>
                </c:manualLayout>
              </c:layout>
              <c:tx>
                <c:rich>
                  <a:bodyPr/>
                  <a:lstStyle/>
                  <a:p>
                    <a:r>
                      <a:rPr lang="en-US" dirty="0">
                        <a:solidFill>
                          <a:srgbClr val="00B050"/>
                        </a:solidFill>
                      </a:rPr>
                      <a:t>65</a:t>
                    </a: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4782511518396931E-2"/>
                  <c:y val="-4.74307896068655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rgbClr val="00B050"/>
                        </a:solidFill>
                      </a:rPr>
                      <a:t>65</a:t>
                    </a:r>
                    <a:endParaRPr lang="en-US" dirty="0">
                      <a:solidFill>
                        <a:srgbClr val="00B050"/>
                      </a:solidFill>
                    </a:endParaRPr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70.3</c:v>
                </c:pt>
                <c:pt idx="1">
                  <c:v>65</c:v>
                </c:pt>
                <c:pt idx="2">
                  <c:v>70.099999999999994</c:v>
                </c:pt>
              </c:numCache>
            </c:numRef>
          </c:val>
        </c:ser>
        <c:dLbls>
          <c:showVal val="1"/>
        </c:dLbls>
        <c:shape val="box"/>
        <c:axId val="62112512"/>
        <c:axId val="62114048"/>
        <c:axId val="0"/>
      </c:bar3DChart>
      <c:catAx>
        <c:axId val="6211251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>
                <a:solidFill>
                  <a:srgbClr val="7030A0"/>
                </a:solidFill>
              </a:defRPr>
            </a:pPr>
            <a:endParaRPr lang="ru-RU"/>
          </a:p>
        </c:txPr>
        <c:crossAx val="62114048"/>
        <c:crosses val="autoZero"/>
        <c:auto val="1"/>
        <c:lblAlgn val="ctr"/>
        <c:lblOffset val="100"/>
      </c:catAx>
      <c:valAx>
        <c:axId val="62114048"/>
        <c:scaling>
          <c:orientation val="minMax"/>
        </c:scaling>
        <c:delete val="1"/>
        <c:axPos val="l"/>
        <c:numFmt formatCode="General" sourceLinked="1"/>
        <c:tickLblPos val="none"/>
        <c:crossAx val="6211251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28069315902932379"/>
          <c:y val="1.0217068457576637E-2"/>
          <c:w val="0.68500559680508444"/>
          <c:h val="7.0894186568497011E-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7272B-BEE5-4BD6-AF77-2E08A3F05F47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32669-C655-409F-900A-41E3B7E64D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4576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32669-C655-409F-900A-41E3B7E64D8F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4987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13" Type="http://schemas.openxmlformats.org/officeDocument/2006/relationships/image" Target="../media/image57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12" Type="http://schemas.openxmlformats.org/officeDocument/2006/relationships/image" Target="../media/image56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5" Type="http://schemas.openxmlformats.org/officeDocument/2006/relationships/image" Target="../media/image5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Relationship Id="rId14" Type="http://schemas.openxmlformats.org/officeDocument/2006/relationships/image" Target="../media/image5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8475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2195736" y="1412776"/>
            <a:ext cx="6400800" cy="273123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Творческий отчет</a:t>
            </a:r>
          </a:p>
          <a:p>
            <a:r>
              <a:rPr lang="ru-RU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учителя</a:t>
            </a:r>
          </a:p>
          <a:p>
            <a:r>
              <a:rPr lang="ru-RU" sz="5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Саменовой</a:t>
            </a:r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Алии</a:t>
            </a:r>
            <a:r>
              <a:rPr lang="ru-RU" sz="5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Саменовны</a:t>
            </a:r>
            <a:endParaRPr lang="ru-RU" sz="5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95872" y="857232"/>
            <a:ext cx="4000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средняя школа имени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М.Ауэзова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71528"/>
            <a:ext cx="9144000" cy="6848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71604" y="1357298"/>
            <a:ext cx="69227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None/>
            </a:pPr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Т + 2 Т + ∞ (бесконечность)= У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l="36724" t="21378" r="34277" b="20909"/>
          <a:stretch/>
        </p:blipFill>
        <p:spPr bwMode="auto">
          <a:xfrm>
            <a:off x="1428728" y="571480"/>
            <a:ext cx="214437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714744" y="571480"/>
            <a:ext cx="507209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None/>
            </a:pP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Саменова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Алия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Саменовна</a:t>
            </a:r>
            <a:endParaRPr lang="ru-RU" sz="32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высшей категории    </a:t>
            </a:r>
            <a:r>
              <a:rPr lang="ru-RU" sz="16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     русского языка и литературы</a:t>
            </a:r>
          </a:p>
          <a:p>
            <a:pPr marL="514350" indent="-514350">
              <a:buNone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Образование:    </a:t>
            </a:r>
            <a:r>
              <a:rPr lang="ru-RU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Гурьевский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педагогический                                                                        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институт, 1988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Специальность: Русский язык и литература 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(РЯЛ)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Стаж:                  25 лет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Категория:         высшая (2012 год)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Проблема:   Повышение эффективности урока   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через   внедрение групповой формы </a:t>
            </a:r>
          </a:p>
          <a:p>
            <a:pPr marL="514350" indent="-514350">
              <a:buNone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работы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71868" y="443569"/>
            <a:ext cx="528641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Саменова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Алия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Саменовна</a:t>
            </a: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 высшей категории. Имеет стаж  26 лет. Умело и грамотно владеет теорией своего предмета.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Саменова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А.С. обучает 67 учеников. Успеваемость  учащихся составляет 100%, качество знаний  64,1% по русскому языку и  70,1% по литературе. 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начале 2013-2014  учебного года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Саменова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А.С. успешно  прошла  курсы обучения учителей по программе первого (продвинутого) уровня в рамках уровневых  программ повышения квалификации педагогических кадров РК  и  получила сертификат  Центра Педагогического Мастерства. В 2014 году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Саменова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А.С. награждена Благодарственным письмом  за активное участие в работе международного проекта  «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и отмечена Свидетельством за подготовку участников- призеров  дистанционной олимпиады «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7" descr="C:\Users\Азат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212821" y="620688"/>
            <a:ext cx="2359046" cy="3143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Курсы ЦПМ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G:\Саменова Алия\IMG_15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4143404" cy="2928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G:\Саменова Алия\img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000108"/>
            <a:ext cx="4427984" cy="2821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G:\Саменова Алия\img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67271" y="3204639"/>
            <a:ext cx="2809452" cy="4115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G:\Саменова Алия\IMG_07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857626"/>
            <a:ext cx="4427984" cy="2841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9144000" cy="68484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28992" y="357166"/>
            <a:ext cx="471490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Научно-методическая работа</a:t>
            </a:r>
          </a:p>
          <a:p>
            <a:pPr>
              <a:buNone/>
            </a:pPr>
            <a:r>
              <a:rPr lang="ru-RU" sz="13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Руководство  МО учителей РЯЛ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Участие в работе районного круглого стола  «Подготовка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учителей для ХХ</a:t>
            </a:r>
            <a:r>
              <a:rPr lang="kk-KZ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века и развитие лидерства» (2013)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Участие в разработке  Программы развития школы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(ПРШ)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Проведение педагогического совета – тренинга с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коллективом школы (2013)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Менторинг с </a:t>
            </a:r>
            <a:r>
              <a:rPr lang="ru-RU" sz="13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коучами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ІІ и ІІІ уровней 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(2013)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13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Коучинг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сессия с учителями «</a:t>
            </a:r>
            <a:r>
              <a:rPr lang="ru-RU" sz="13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Коллаборативное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обучение  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– необходимое условие для успешного обучения» (2013)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 Круглый стол на </a:t>
            </a:r>
            <a:r>
              <a:rPr lang="ru-RU" sz="13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МетодСовете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«Организация групповой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формы работы» (2014)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8. Сообщение – информация на заседании творческий группы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«</a:t>
            </a:r>
            <a:r>
              <a:rPr lang="kk-KZ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Ізденіс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«Организация уроков </a:t>
            </a:r>
            <a:r>
              <a:rPr lang="en-US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LS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(2014)</a:t>
            </a:r>
          </a:p>
          <a:p>
            <a:pPr>
              <a:buNone/>
            </a:pPr>
            <a:r>
              <a:rPr lang="en-US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Работа в составе  аттестационной комиссии областного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Департамента о образования (2013, 2014)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10.Участие в районном семинаре по обсуждению проекта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обучения в условиях 12-летнего образования. (2014)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10. Участие в работе  международного проекта  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«</a:t>
            </a:r>
            <a:r>
              <a:rPr lang="ru-RU" sz="13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(2014)</a:t>
            </a:r>
          </a:p>
          <a:p>
            <a:pPr>
              <a:buNone/>
            </a:pP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11. Участие в работе   районного семинара учителей </a:t>
            </a:r>
            <a:r>
              <a:rPr lang="kk-KZ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 и ІІ </a:t>
            </a:r>
          </a:p>
          <a:p>
            <a:pPr>
              <a:buNone/>
            </a:pPr>
            <a:r>
              <a:rPr lang="kk-KZ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3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уровней. (2014)</a:t>
            </a:r>
            <a:endParaRPr lang="ru-RU" sz="13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8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85852" y="628234"/>
            <a:ext cx="728667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kk-K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Внеклассные и воспитательные мероприятия</a:t>
            </a:r>
          </a:p>
          <a:p>
            <a:pPr>
              <a:buNone/>
            </a:pPr>
            <a:endParaRPr lang="kk-KZ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Коучинг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родителями  «Школа и мы» (2013)</a:t>
            </a:r>
          </a:p>
          <a:p>
            <a:pPr marL="457200" indent="-457200">
              <a:buAutoNum type="arabicPeriod"/>
            </a:pP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Коучинг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сессия со старшеклассниками «ЕНТ : проблемы и решения»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Конференция «Язык – душа народа» (2014)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 «А ну-ка, девочки!» (2014)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Тематическая  линейка «Праздник добра и красоты» (2014)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Классный час «Моя семья – моя радость» (2014)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Просмотр сказки М.Ю. Лермонтова «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Ашик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Кериб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457200" indent="-457200">
              <a:buAutoNum type="arabicPeriod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Литературная викторина по творчеству М.Ю.Лермонтова </a:t>
            </a:r>
          </a:p>
          <a:p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5776"/>
            <a:ext cx="9144000" cy="6848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57290" y="642918"/>
            <a:ext cx="72866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Мои уроки</a:t>
            </a:r>
          </a:p>
          <a:p>
            <a:pPr algn="ctr">
              <a:buNone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1.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Открытый урок на районном семинаре по подготовке    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выпускников  к ЕНТ по русскому языку «Особые свойства 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односоставных   предложений»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2. Открытый урок на тему: «Фонетика . Звуки речи» 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в 5 русском классе (2013)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3. Урок – практикум по русскому языку «Стили речи»                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в 7 русский класс (2014)</a:t>
            </a:r>
          </a:p>
          <a:p>
            <a:pPr>
              <a:buNone/>
            </a:pPr>
            <a:endParaRPr lang="ru-RU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Публикации в СМИ и методических сайтах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3073" name="Object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80287333"/>
              </p:ext>
            </p:extLst>
          </p:nvPr>
        </p:nvGraphicFramePr>
        <p:xfrm>
          <a:off x="395536" y="1428736"/>
          <a:ext cx="3744416" cy="4643470"/>
        </p:xfrm>
        <a:graphic>
          <a:graphicData uri="http://schemas.openxmlformats.org/presentationml/2006/ole">
            <p:oleObj spid="_x0000_s3079" name="Документ" r:id="rId3" imgW="9252309" imgH="5922415" progId="Word.Document.12">
              <p:embed/>
            </p:oleObj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403633"/>
            <a:ext cx="2808312" cy="41352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403633"/>
            <a:ext cx="2701740" cy="4135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49000">
              <a:schemeClr val="accent1">
                <a:lumMod val="45000"/>
                <a:lumOff val="55000"/>
              </a:schemeClr>
            </a:gs>
            <a:gs pos="7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78893" y="260648"/>
            <a:ext cx="650084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Ученики- призеры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Гордостью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Алии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Саменовны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являются            ученики, победители  и участники районных, областных и республиканских конкурсов:  ученица 10 русского класса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Акжигитова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Айгерим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является  призером              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участником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IV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этапов Республиканской  олимпиады по русскому языку и литературе.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Рисунок 9" descr="SAM_2350.JPG"/>
          <p:cNvPicPr>
            <a:picLocks noChangeAspect="1"/>
          </p:cNvPicPr>
          <p:nvPr/>
        </p:nvPicPr>
        <p:blipFill rotWithShape="1">
          <a:blip r:embed="rId2" cstate="print"/>
          <a:srcRect b="24402"/>
          <a:stretch/>
        </p:blipFill>
        <p:spPr>
          <a:xfrm flipH="1">
            <a:off x="467543" y="260648"/>
            <a:ext cx="2211349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Untitled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4357694"/>
            <a:ext cx="2746451" cy="1872778"/>
          </a:xfrm>
          <a:prstGeom prst="rect">
            <a:avLst/>
          </a:prstGeom>
        </p:spPr>
      </p:pic>
      <p:pic>
        <p:nvPicPr>
          <p:cNvPr id="14" name="Рисунок 13" descr="Untitled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643314"/>
            <a:ext cx="1857388" cy="26075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Рисунок 14" descr="Untitled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480" y="3714752"/>
            <a:ext cx="1928826" cy="251096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Picture 14" descr="F:\Изображение 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3786190"/>
            <a:ext cx="1841428" cy="24288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3" name="Рисунок 12" descr="Untitled-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7686" y="3786190"/>
            <a:ext cx="1893699" cy="24288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gg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2286016" cy="2984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q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214290"/>
            <a:ext cx="2071670" cy="28575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Прямоугольник 6"/>
          <p:cNvSpPr/>
          <p:nvPr/>
        </p:nvSpPr>
        <p:spPr>
          <a:xfrm>
            <a:off x="3071802" y="285728"/>
            <a:ext cx="3643338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rgbClr val="FF0000"/>
                </a:solidFill>
              </a:rPr>
              <a:t>Ученица 10 русского класса </a:t>
            </a:r>
            <a:r>
              <a:rPr lang="ru-RU" sz="2000" b="1" i="1" dirty="0" err="1" smtClean="0">
                <a:solidFill>
                  <a:srgbClr val="FF0000"/>
                </a:solidFill>
              </a:rPr>
              <a:t>Ишахат</a:t>
            </a:r>
            <a:r>
              <a:rPr lang="ru-RU" sz="2000" b="1" i="1" dirty="0" smtClean="0">
                <a:solidFill>
                  <a:srgbClr val="FF0000"/>
                </a:solidFill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</a:rPr>
              <a:t>Арайлым</a:t>
            </a:r>
            <a:r>
              <a:rPr lang="ru-RU" sz="2000" b="1" i="1" dirty="0" smtClean="0">
                <a:solidFill>
                  <a:srgbClr val="FF0000"/>
                </a:solidFill>
              </a:rPr>
              <a:t> –</a:t>
            </a:r>
            <a:endParaRPr lang="ru-RU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ru-RU" b="1" i="1" dirty="0" smtClean="0">
                <a:solidFill>
                  <a:srgbClr val="0070C0"/>
                </a:solidFill>
              </a:rPr>
              <a:t>Обладатель Диплома </a:t>
            </a:r>
            <a:r>
              <a:rPr lang="kk-KZ" b="1" i="1" dirty="0" smtClean="0">
                <a:solidFill>
                  <a:srgbClr val="0070C0"/>
                </a:solidFill>
              </a:rPr>
              <a:t>І  степени районного, затем областного конкурса </a:t>
            </a:r>
            <a:r>
              <a:rPr lang="kk-KZ" b="1" i="1" dirty="0" smtClean="0">
                <a:solidFill>
                  <a:srgbClr val="FF0000"/>
                </a:solidFill>
              </a:rPr>
              <a:t>“Полиглот”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4612" y="2643182"/>
            <a:ext cx="4286280" cy="3928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Акжигитова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Айгерим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Калекенов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Бахтияр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Мадиева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Алтынай и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Утеп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Дильназ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является обладателями Дипломов</a:t>
            </a: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II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III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степени Международных  конкурсов «Русский медвежонок», «Золотое руно».Ученики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Сарбасова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Адемы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Исказиева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Раушан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Асхатов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Думан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награждены Дипломами  1 и 2 степени дистанционной олимпиады по русскому языку международного проекта «</a:t>
            </a:r>
            <a:r>
              <a:rPr lang="ru-RU" sz="1600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Инфоурок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Содержимое 3" descr="Untitled-5.jpg"/>
          <p:cNvPicPr>
            <a:picLocks noChangeAspect="1"/>
          </p:cNvPicPr>
          <p:nvPr/>
        </p:nvPicPr>
        <p:blipFill>
          <a:blip r:embed="rId4" cstate="print"/>
          <a:srcRect b="47368"/>
          <a:stretch>
            <a:fillRect/>
          </a:stretch>
        </p:blipFill>
        <p:spPr>
          <a:xfrm>
            <a:off x="247525" y="5120800"/>
            <a:ext cx="2357454" cy="1598753"/>
          </a:xfrm>
          <a:prstGeom prst="rect">
            <a:avLst/>
          </a:prstGeom>
        </p:spPr>
      </p:pic>
      <p:pic>
        <p:nvPicPr>
          <p:cNvPr id="10" name="Picture 5" descr="G:\Саменова Алия\img6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77726"/>
            <a:ext cx="2750240" cy="1643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194" y="3500438"/>
            <a:ext cx="1936806" cy="28575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Благодарности и поощрения</a:t>
            </a:r>
            <a:endParaRPr lang="ru-RU" sz="36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G:\Саменова Алия\img6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3429024" cy="50720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50" y="1643050"/>
            <a:ext cx="4363274" cy="46278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4578" name="Picture 2" descr="C:\Users\Admin\Desktop\CAM00599.jpg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6944" r="2777"/>
          <a:stretch>
            <a:fillRect/>
          </a:stretch>
        </p:blipFill>
        <p:spPr bwMode="auto">
          <a:xfrm>
            <a:off x="5429256" y="1500174"/>
            <a:ext cx="3714744" cy="47149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714356"/>
            <a:ext cx="4370518" cy="57708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Picture 3" descr="G:\Саменова Алия\img6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928670"/>
            <a:ext cx="3428992" cy="5929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 descr="G:\Саменова Алия\img6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3506" y="857208"/>
            <a:ext cx="3700494" cy="60007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="" xmlns:p14="http://schemas.microsoft.com/office/powerpoint/2010/main" val="50049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Саменова Алия\img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34015" y="-409876"/>
            <a:ext cx="3268599" cy="43216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G:\Саменова Алия\img6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219786" y="2924663"/>
            <a:ext cx="3240932" cy="439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G:\Саменова Алия\сертификат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2" y="3500438"/>
            <a:ext cx="4321623" cy="3240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5" name="Picture 3" descr="G:\Саменова Алия\сертификат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16635"/>
            <a:ext cx="4392488" cy="3268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Мониторинг деятельности</a:t>
            </a:r>
            <a:br>
              <a:rPr lang="ru-RU" sz="4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Саменовой</a:t>
            </a:r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А.С.</a:t>
            </a:r>
            <a:endParaRPr lang="ru-RU" sz="4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одержимое 11"/>
          <p:cNvGraphicFramePr>
            <a:graphicFrameLocks noGrp="1"/>
          </p:cNvGraphicFramePr>
          <p:nvPr>
            <p:ph idx="1"/>
          </p:nvPr>
        </p:nvGraphicFramePr>
        <p:xfrm>
          <a:off x="285720" y="1285860"/>
          <a:ext cx="8643998" cy="557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85776"/>
            <a:ext cx="9144000" cy="6848475"/>
          </a:xfrm>
          <a:prstGeom prst="rect">
            <a:avLst/>
          </a:prstGeom>
        </p:spPr>
      </p:pic>
      <p:pic>
        <p:nvPicPr>
          <p:cNvPr id="5" name="Picture 2" descr="C:\Users\Admin\Desktop\фотолар\доказательная база фото папка (3)\5 рус.LS история\DSC04760.JPG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3714744" y="4214818"/>
            <a:ext cx="2500330" cy="1428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4" descr="E:\DCIM\101MSDCF\DSC05116.JPG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/>
          <a:stretch>
            <a:fillRect/>
          </a:stretch>
        </p:blipFill>
        <p:spPr bwMode="auto">
          <a:xfrm>
            <a:off x="3500430" y="1071546"/>
            <a:ext cx="3146470" cy="24359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4" descr="C:\Users\Admin\Desktop\Новая папка\Новая папка\DSC04871.JPG"/>
          <p:cNvPicPr>
            <a:picLocks noChangeAspect="1" noChangeArrowheads="1"/>
          </p:cNvPicPr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6858016" y="1214422"/>
            <a:ext cx="1785918" cy="1482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5" descr="C:\Users\Admin\Desktop\Новая папка\Новая папка\DSC04202.JPG"/>
          <p:cNvPicPr>
            <a:picLocks noChangeAspect="1" noChangeArrowheads="1"/>
          </p:cNvPicPr>
          <p:nvPr/>
        </p:nvPicPr>
        <p:blipFill>
          <a:blip r:embed="rId6" cstate="print">
            <a:lum bright="20000"/>
          </a:blip>
          <a:srcRect t="28572" r="11111"/>
          <a:stretch>
            <a:fillRect/>
          </a:stretch>
        </p:blipFill>
        <p:spPr bwMode="auto">
          <a:xfrm>
            <a:off x="1214414" y="1500174"/>
            <a:ext cx="2143140" cy="1768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7" descr="C:\Users\Admin\Desktop\IMG-20141219-WA0011.jpg"/>
          <p:cNvPicPr>
            <a:picLocks noChangeAspect="1" noChangeArrowheads="1"/>
          </p:cNvPicPr>
          <p:nvPr/>
        </p:nvPicPr>
        <p:blipFill>
          <a:blip r:embed="rId7" cstate="print"/>
          <a:srcRect r="14594"/>
          <a:stretch>
            <a:fillRect/>
          </a:stretch>
        </p:blipFill>
        <p:spPr bwMode="auto">
          <a:xfrm>
            <a:off x="6715140" y="3000372"/>
            <a:ext cx="1973166" cy="15527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00166" y="214291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Фотоприложение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 творческому отчету учителя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Саменовой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А.С.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:\Саменова Алия\img6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5" y="4643448"/>
            <a:ext cx="2714644" cy="1997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1" name="Picture 3" descr="G:\Саменова Алия\img65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3991" y="116632"/>
            <a:ext cx="2595727" cy="2088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2" name="Picture 4" descr="G:\Саменова Алия\img6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610404" y="4247720"/>
            <a:ext cx="1997955" cy="2789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4" name="Picture 6" descr="C:\Users\Admin\Desktop\IMG-20141219-WA00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16632"/>
            <a:ext cx="2773372" cy="2088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5" name="Picture 7" descr="C:\Users\Admin\Desktop\IMG-20141219-WA0011.jpg"/>
          <p:cNvPicPr>
            <a:picLocks noChangeAspect="1" noChangeArrowheads="1"/>
          </p:cNvPicPr>
          <p:nvPr/>
        </p:nvPicPr>
        <p:blipFill>
          <a:blip r:embed="rId7" cstate="print"/>
          <a:srcRect r="14594"/>
          <a:stretch>
            <a:fillRect/>
          </a:stretch>
        </p:blipFill>
        <p:spPr bwMode="auto">
          <a:xfrm>
            <a:off x="179512" y="4593455"/>
            <a:ext cx="2820852" cy="2047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6" name="Picture 8" descr="C:\Users\Admin\Desktop\IMG-20141219-WA0009.jpg"/>
          <p:cNvPicPr>
            <a:picLocks noChangeAspect="1" noChangeArrowheads="1"/>
          </p:cNvPicPr>
          <p:nvPr/>
        </p:nvPicPr>
        <p:blipFill>
          <a:blip r:embed="rId8" cstate="print">
            <a:lum bright="30000"/>
          </a:blip>
          <a:srcRect l="17187" t="11144" r="35868" b="30572"/>
          <a:stretch>
            <a:fillRect/>
          </a:stretch>
        </p:blipFill>
        <p:spPr bwMode="auto">
          <a:xfrm>
            <a:off x="6333991" y="2401677"/>
            <a:ext cx="2595727" cy="2047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7" name="Picture 9" descr="C:\Users\Admin\Desktop\фото\5 рус.LSестествозн\DSC04658.JPG"/>
          <p:cNvPicPr>
            <a:picLocks noChangeAspect="1" noChangeArrowheads="1"/>
          </p:cNvPicPr>
          <p:nvPr/>
        </p:nvPicPr>
        <p:blipFill>
          <a:blip r:embed="rId9" cstate="print">
            <a:lum bright="20000"/>
          </a:blip>
          <a:srcRect t="10417" r="6250" b="16666"/>
          <a:stretch>
            <a:fillRect/>
          </a:stretch>
        </p:blipFill>
        <p:spPr bwMode="auto">
          <a:xfrm>
            <a:off x="179512" y="2348880"/>
            <a:ext cx="2820852" cy="210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C:\Users\Admin\Desktop\фотолар\доказательная база фото папка (3)\Коучин 4\DSC04858.JPG"/>
          <p:cNvPicPr/>
          <p:nvPr/>
        </p:nvPicPr>
        <p:blipFill>
          <a:blip r:embed="rId10" cstate="print">
            <a:lum bright="10000" contrast="20000"/>
          </a:blip>
          <a:srcRect/>
          <a:stretch>
            <a:fillRect/>
          </a:stretch>
        </p:blipFill>
        <p:spPr bwMode="auto">
          <a:xfrm>
            <a:off x="3000364" y="116632"/>
            <a:ext cx="3286148" cy="2088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8" name="Picture 2" descr="C:\Users\Admin\Videos\Pictures\IMG_198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14676" y="2348880"/>
            <a:ext cx="3000398" cy="2100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E:\DCIM\101MSDCF\DSC05124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l="10532" t="8628" r="13324" b="7614"/>
          <a:stretch>
            <a:fillRect/>
          </a:stretch>
        </p:blipFill>
        <p:spPr bwMode="auto">
          <a:xfrm>
            <a:off x="6036482" y="3161122"/>
            <a:ext cx="3023274" cy="1564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3" descr="C:\Users\Admin\Desktop\Новая папка\Новая папка\DSC04170.JPG"/>
          <p:cNvPicPr>
            <a:picLocks noChangeAspect="1" noChangeArrowheads="1"/>
          </p:cNvPicPr>
          <p:nvPr/>
        </p:nvPicPr>
        <p:blipFill>
          <a:blip r:embed="rId3" cstate="print"/>
          <a:srcRect l="13235" t="33333" r="4412"/>
          <a:stretch>
            <a:fillRect/>
          </a:stretch>
        </p:blipFill>
        <p:spPr bwMode="auto">
          <a:xfrm>
            <a:off x="6948263" y="186702"/>
            <a:ext cx="2111491" cy="1384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3" descr="C:\Users\Admin\Desktop\Новая папка\Новая папка\DSC04810.JPG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 rot="16200000">
            <a:off x="564143" y="1267463"/>
            <a:ext cx="1270258" cy="21369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6948264" y="1680972"/>
            <a:ext cx="2111490" cy="142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9" descr="C:\Users\Admin\Desktop\Новая папка\Новая папка\DSC044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0798" y="3109732"/>
            <a:ext cx="2726690" cy="1615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2" descr="C:\Users\Admin\Desktop\Новая папка\Новая папка\DSC04460.JPG"/>
          <p:cNvPicPr>
            <a:picLocks noChangeAspect="1" noChangeArrowheads="1"/>
          </p:cNvPicPr>
          <p:nvPr/>
        </p:nvPicPr>
        <p:blipFill>
          <a:blip r:embed="rId7" cstate="print">
            <a:lum bright="20000"/>
          </a:blip>
          <a:srcRect/>
          <a:stretch>
            <a:fillRect/>
          </a:stretch>
        </p:blipFill>
        <p:spPr bwMode="auto">
          <a:xfrm>
            <a:off x="2987824" y="3109732"/>
            <a:ext cx="2842827" cy="1615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3" descr="C:\Users\Admin\Desktop\Новая папка\Новая папка\DSC04763.JPG"/>
          <p:cNvPicPr>
            <a:picLocks noChangeAspect="1" noChangeArrowheads="1"/>
          </p:cNvPicPr>
          <p:nvPr/>
        </p:nvPicPr>
        <p:blipFill>
          <a:blip r:embed="rId8" cstate="print">
            <a:lum bright="20000"/>
          </a:blip>
          <a:srcRect/>
          <a:stretch>
            <a:fillRect/>
          </a:stretch>
        </p:blipFill>
        <p:spPr bwMode="auto">
          <a:xfrm>
            <a:off x="130798" y="142852"/>
            <a:ext cx="2136946" cy="142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4" descr="C:\Users\Admin\Desktop\Новая папка\Новая папка\DSC04872.JPG"/>
          <p:cNvPicPr>
            <a:picLocks noChangeAspect="1" noChangeArrowheads="1"/>
          </p:cNvPicPr>
          <p:nvPr/>
        </p:nvPicPr>
        <p:blipFill>
          <a:blip r:embed="rId9" cstate="print">
            <a:lum bright="20000"/>
          </a:blip>
          <a:srcRect/>
          <a:stretch>
            <a:fillRect/>
          </a:stretch>
        </p:blipFill>
        <p:spPr bwMode="auto">
          <a:xfrm>
            <a:off x="4739015" y="157146"/>
            <a:ext cx="2065233" cy="1428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Picture 8" descr="C:\Users\Admin\Desktop\Новая папка\Новая папка\DSC04904.JPG"/>
          <p:cNvPicPr>
            <a:picLocks noChangeAspect="1" noChangeArrowheads="1"/>
          </p:cNvPicPr>
          <p:nvPr/>
        </p:nvPicPr>
        <p:blipFill>
          <a:blip r:embed="rId10" cstate="print">
            <a:lum bright="20000"/>
          </a:blip>
          <a:srcRect t="16385" b="6779"/>
          <a:stretch>
            <a:fillRect/>
          </a:stretch>
        </p:blipFill>
        <p:spPr bwMode="auto">
          <a:xfrm>
            <a:off x="2440696" y="157146"/>
            <a:ext cx="2131303" cy="1414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Picture 7" descr="C:\Users\Admin\Desktop\Новая папка\Новая папка\DSC0490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39015" y="1700808"/>
            <a:ext cx="2034143" cy="1304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12" cstate="print">
            <a:lum bright="20000"/>
          </a:blip>
          <a:srcRect/>
          <a:stretch>
            <a:fillRect/>
          </a:stretch>
        </p:blipFill>
        <p:spPr bwMode="auto">
          <a:xfrm>
            <a:off x="130798" y="4869159"/>
            <a:ext cx="2726690" cy="1848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13" cstate="print">
            <a:lum bright="20000"/>
          </a:blip>
          <a:srcRect/>
          <a:stretch>
            <a:fillRect/>
          </a:stretch>
        </p:blipFill>
        <p:spPr bwMode="auto">
          <a:xfrm>
            <a:off x="2987824" y="4869159"/>
            <a:ext cx="2842827" cy="18483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" name="Picture 2" descr="C:\Users\Admin\Desktop\12bt_RXmkis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74430" y="1719629"/>
            <a:ext cx="2076584" cy="12861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Picture 10" descr="C:\Users\Admin\Desktop\фото\5 рус.LSестествозн\DSC04663.JPG"/>
          <p:cNvPicPr>
            <a:picLocks noChangeAspect="1" noChangeArrowheads="1"/>
          </p:cNvPicPr>
          <p:nvPr/>
        </p:nvPicPr>
        <p:blipFill>
          <a:blip r:embed="rId15" cstate="print"/>
          <a:srcRect l="13281" t="20833"/>
          <a:stretch>
            <a:fillRect/>
          </a:stretch>
        </p:blipFill>
        <p:spPr bwMode="auto">
          <a:xfrm>
            <a:off x="6036482" y="4869159"/>
            <a:ext cx="3027110" cy="1848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71604" y="571480"/>
            <a:ext cx="700092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Учитель должен: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Быть хорошим психологом, надежным другом, заботливой мамой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Учить всей своей жизнью, своими поступками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Беречь здоровье детей, желать им добра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Улыбаться! Улыбка ничего не стоит, но много дает. Улыбка 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–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вдохновение для уставших, дневной свет для тех, кто пал духом, лучшее противоядие, созданное природой от неприятностей и стрессов.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Создать ситуацию 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«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успеха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»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чаще хвалить ребенка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/>
                <a:ea typeface="Times New Roman" pitchFamily="18" charset="0"/>
                <a:cs typeface="Arial" pitchFamily="34" charset="0"/>
              </a:rPr>
              <a:t>    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Видеть в каждом ребенке личность; все свои знания, свое мастерство направить на развитие личности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57290" y="1714488"/>
            <a:ext cx="74295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Спасибо за   внимание!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545</Words>
  <Application>Microsoft Office PowerPoint</Application>
  <PresentationFormat>Экран (4:3)</PresentationFormat>
  <Paragraphs>92</Paragraphs>
  <Slides>20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Документ</vt:lpstr>
      <vt:lpstr> </vt:lpstr>
      <vt:lpstr>Слайд 2</vt:lpstr>
      <vt:lpstr>Слайд 3</vt:lpstr>
      <vt:lpstr>Слайд 4</vt:lpstr>
      <vt:lpstr>Курсы ЦПМ</vt:lpstr>
      <vt:lpstr>Слайд 6</vt:lpstr>
      <vt:lpstr>Слайд 7</vt:lpstr>
      <vt:lpstr>Слайд 8</vt:lpstr>
      <vt:lpstr>Публикации в СМИ и методических сайтах</vt:lpstr>
      <vt:lpstr>Слайд 10</vt:lpstr>
      <vt:lpstr>Слайд 11</vt:lpstr>
      <vt:lpstr>Благодарности и поощрения</vt:lpstr>
      <vt:lpstr>Слайд 13</vt:lpstr>
      <vt:lpstr>Слайд 14</vt:lpstr>
      <vt:lpstr>Мониторинг деятельности Саменовой А.С.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Алия саменовна</dc:creator>
  <cp:lastModifiedBy>xxx</cp:lastModifiedBy>
  <cp:revision>102</cp:revision>
  <dcterms:created xsi:type="dcterms:W3CDTF">2015-01-14T19:51:15Z</dcterms:created>
  <dcterms:modified xsi:type="dcterms:W3CDTF">2018-04-22T13:13:35Z</dcterms:modified>
</cp:coreProperties>
</file>