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4" r:id="rId3"/>
    <p:sldId id="272" r:id="rId4"/>
    <p:sldId id="268" r:id="rId5"/>
    <p:sldId id="274" r:id="rId6"/>
    <p:sldId id="273" r:id="rId7"/>
    <p:sldId id="275" r:id="rId8"/>
    <p:sldId id="270" r:id="rId9"/>
    <p:sldId id="276" r:id="rId10"/>
    <p:sldId id="277" r:id="rId11"/>
    <p:sldId id="271" r:id="rId12"/>
    <p:sldId id="278" r:id="rId13"/>
    <p:sldId id="279" r:id="rId14"/>
    <p:sldId id="261" r:id="rId15"/>
    <p:sldId id="259" r:id="rId16"/>
    <p:sldId id="280" r:id="rId17"/>
    <p:sldId id="281" r:id="rId18"/>
    <p:sldId id="284" r:id="rId19"/>
    <p:sldId id="285" r:id="rId20"/>
    <p:sldId id="282" r:id="rId21"/>
    <p:sldId id="286" r:id="rId22"/>
    <p:sldId id="287" r:id="rId23"/>
    <p:sldId id="288" r:id="rId24"/>
    <p:sldId id="265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" y="-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31111B3-69E1-49E8-B597-6D45D985A779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597E5B5-C356-4526-82E0-7CD3917C056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61375" y="463640"/>
            <a:ext cx="9994005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k-KZ" sz="96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9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Қош келдіңіздер!</a:t>
            </a:r>
            <a:endParaRPr lang="ru-RU" sz="96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xmlns="" val="82049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8021"/>
            <a:ext cx="1219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978795" y="618185"/>
            <a:ext cx="1041900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ru-RU" sz="44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ақырыбы: «</a:t>
            </a:r>
            <a:r>
              <a:rPr lang="ru-RU" sz="4400" b="1" dirty="0" err="1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Ата-аналардың</a:t>
            </a:r>
            <a:r>
              <a:rPr lang="ru-RU" sz="44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педагогикалық</a:t>
            </a:r>
            <a:r>
              <a:rPr lang="ru-RU" sz="44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мәдениеттілігі</a:t>
            </a:r>
            <a:r>
              <a:rPr lang="ru-RU" sz="44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ru-RU" sz="4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4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Мақсаты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b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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ата-ананың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мәдениет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деңгейін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анықтау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педагогикалық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мәдениеттілік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жайлы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түсінік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беру; </a:t>
            </a:r>
            <a:b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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ата-анаға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балалармен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қарым-қатынас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стилі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жайлы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ой </a:t>
            </a:r>
            <a:r>
              <a:rPr lang="ru-RU" sz="4000" b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тастау</a:t>
            </a:r>
            <a: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sz="40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306743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1386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150773" y="1286275"/>
            <a:ext cx="64780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k-K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(Топпен жұмыс)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901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28033" y="2"/>
            <a:ext cx="1146219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Бұл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жерде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отырған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барлықтарыңыз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болып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табыласыздар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!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Сіздердің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білімдеріңіз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мінездеріңіз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өмірге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деген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көзқарастарыңыз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да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әр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түрлі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Бірақ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барлықтарыңызды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біріктірген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жинаған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бала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тәрбиесі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болып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саналады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болу – </a:t>
            </a:r>
            <a:r>
              <a:rPr lang="kk-KZ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ү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лкен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бақыт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Ал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отбасы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адамның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дүниеге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келетін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рухани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бесігі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Өзіңнің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махаббатыңды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балаға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жеткізу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білу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де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өнер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болып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табылады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Сондықтан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біз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ретінде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балаларымызға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үлгі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бола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алуымыз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керек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sz="36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61905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1273" y="322118"/>
            <a:ext cx="10557163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Ата-аналардың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жоғары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педагогикалық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мәдениеті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деңгейі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келесідей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сипатталады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3200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16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kk-KZ" sz="1600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kk-KZ" sz="16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Ата-аналар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тәрбиесінің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басты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мақсаты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дамыған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әлеуметті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белсенді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тұлғаны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қалыптастыру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қажеттілігін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түсінеді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аналар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бағыттарды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таңдайды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және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баланың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жас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ерекшеліктеріне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сәйкес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отбасыдағы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тәрбие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жұмысының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мазмұнын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құрайды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Баланың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жеке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дамуы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кезіңде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қалыптасатын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негізгі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қасиеттер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туралы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нақты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біледі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132551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4237" y="904009"/>
            <a:ext cx="10396298" cy="5652654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2)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аналар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балармен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өзара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әрекеттесе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отыра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түрлі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әдістемелерді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пайдаланады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және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оның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жағымды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қасиеттеріне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сүйенеді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оған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бетінше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әрекет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ету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мен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жеке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ойын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білдіруге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қамқорлық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танытады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оның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әрекетін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сараптауға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өзін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тәрбиелеуге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талпындырады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аналар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ынталандыру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мен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жазалау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әдістерін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теңгерімді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түрде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пайдалана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біледі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олардың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балаға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қойылатын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талаптары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кесілген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болады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отбасының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түрлі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мүшелерінің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тәрбиелік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ықпал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етулері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бір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біріне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қарама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қайшы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келмейді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Баламен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қарым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қатынас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стилі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демократиялық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сипатта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болады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оның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пікірі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тыңдаулы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болады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және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назарға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алынады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Бала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сыйлы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отбасының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тең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мүшесі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болып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саналад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38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9318" y="602673"/>
            <a:ext cx="1067146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аналар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педагогикалық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білімін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көтерумен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белсенді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айналысады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балаларды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тәрбиелеу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мен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дамыту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бойынша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ғылыми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педагогикалық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әдебиетті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оқиды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және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пайдаланады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қиындық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туған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кездері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білікті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мамандарға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сынып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жетекшілермен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мектеп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психологтарынан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және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әлеуметтік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ұстаздардан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көмек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сұрайды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аналар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баласының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қоғамдық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өмірін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сұрастырады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және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өздері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белсене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қатысады</a:t>
            </a:r>
            <a:r>
              <a:rPr lang="ru-RU" sz="3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210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86366" y="509194"/>
            <a:ext cx="11668259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Ата-аналардың</a:t>
            </a:r>
            <a:r>
              <a:rPr lang="ru-RU" sz="36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педагогикалық</a:t>
            </a:r>
            <a:r>
              <a:rPr lang="ru-RU" sz="36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мәдениетінің</a:t>
            </a:r>
            <a:r>
              <a:rPr lang="ru-RU" sz="36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орта </a:t>
            </a:r>
            <a:r>
              <a:rPr lang="ru-RU" sz="360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деңгейі</a:t>
            </a:r>
            <a:r>
              <a:rPr lang="ru-RU" sz="36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келесідей</a:t>
            </a:r>
            <a:r>
              <a:rPr lang="ru-RU" sz="36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сипатталады</a:t>
            </a:r>
            <a:r>
              <a:rPr lang="ru-RU" sz="36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1)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аналар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тәрбие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жұмысының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бағыттары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туралы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үстіртін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түсінікте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болады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және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оларды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тәрбиенің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басты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бағыттарымен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байланыстыра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алмайды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Олар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бала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бойында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тұлғаның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қандай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қасиеттерін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сіңіру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қажет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екендігін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түсінеді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бірақ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баланың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жас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ерекшелігі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мен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жеке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дамуының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кезеңін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үнемі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дәл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анықтай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алмайды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Баланың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бойында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дамып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келе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жатқан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қасиеттер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қоғамның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сұранысына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үнемі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сәйкес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келе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бермейді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419102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6745" y="477982"/>
            <a:ext cx="10063789" cy="5648181"/>
          </a:xfrm>
        </p:spPr>
        <p:txBody>
          <a:bodyPr>
            <a:normAutofit lnSpcReduction="10000"/>
          </a:bodyPr>
          <a:lstStyle/>
          <a:p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Отбасында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баламен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өзара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әрекеттесудің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әртүрлі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әдістемелері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пайдаланылады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бірақ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олардың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саналы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түрде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сәйкестікте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болмауы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мүмкін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қарым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қатынас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тұтас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ананың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көңіл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күйі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мен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тілектеріне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тәуелді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болып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келеді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Немесе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аналар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өзара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әрекеттесудің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тек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ғана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әдістемесіне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тәуелді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болады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ғылыми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ғылыми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іспеттес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және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баланың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жеке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басының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ерекшеліктеріне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қарамастан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сол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әдістемесіне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бар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ыңтасымен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беріледі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аналар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баланың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жағымды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қасиеттеріне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сүйенеді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бірақ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оған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еркіндік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беруге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өзінің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жеке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шешім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қабылдауы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мен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әрекетіне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қамқорлықты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аз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танытады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Балаға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отбасының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әр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түрлі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мүшелерінің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тәрбиелік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ықпал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етуінің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келісімді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болмауы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да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байқалады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797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62757" y="1153392"/>
            <a:ext cx="9877777" cy="4972772"/>
          </a:xfrm>
        </p:spPr>
        <p:txBody>
          <a:bodyPr>
            <a:normAutofit lnSpcReduction="10000"/>
          </a:bodyPr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Ата-аналар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өзінің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білімін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көтерумен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жүйелі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түрде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айналыспайды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баланың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қоғамдық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өмірі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туралы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бір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жағдайдан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екінші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жағдайға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ауысқан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кезде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ғана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біліп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сұрастырады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мектепішілік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іс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шараларға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көмек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көрсетуі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өз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тілегі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бойынша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емес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педагогтардың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сұранысы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брйынша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ғана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жүзеге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асырылады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ереже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бойынша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ата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аналар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тәрбиелеу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бойынша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кеңестерді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сұрамайды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бірақ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оларды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жақсы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тыңдайды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32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9035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182" y="0"/>
            <a:ext cx="11809927" cy="5306095"/>
          </a:xfrm>
        </p:spPr>
        <p:txBody>
          <a:bodyPr>
            <a:noAutofit/>
          </a:bodyPr>
          <a:lstStyle/>
          <a:p>
            <a:endParaRPr lang="ru-RU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Ата-аналардың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педагогикалық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мәденитінің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төменгі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деңгейі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мынадай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белгілермен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көрсетіледі</a:t>
            </a:r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  <a:b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Баланы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тәрбиелеу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аналар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өмірлік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маңызы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бар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міндет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табылмайды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олар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отбасыдағы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3200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тәрбиелеудің</a:t>
            </a:r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мақсаттары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міндеттері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түсініктері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болмайды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аналар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тұлғаның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кейбір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қасиеттерін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анықтай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алады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бірақ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нақты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тәрбиелік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міндеттер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мақсаттарды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қойып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оларды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шеше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алмайды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51272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65019" y="1745673"/>
            <a:ext cx="10375516" cy="5029200"/>
          </a:xfrm>
          <a:ln>
            <a:solidFill>
              <a:schemeClr val="accent1"/>
            </a:solidFill>
          </a:ln>
        </p:spPr>
        <p:txBody>
          <a:bodyPr>
            <a:normAutofit fontScale="55000" lnSpcReduction="20000"/>
          </a:bodyPr>
          <a:lstStyle/>
          <a:p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Баламен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өзара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әрекеттесу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әдістемесі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отбасында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болмайды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Өзара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әрекеттесудің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басқыншылық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әдістеріне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жүгінеді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бұйрық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жарлық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талап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ету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жазалау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аналар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баланың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өздігінен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еркімен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әрекет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етуін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басып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тастайды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керісінше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бақылау</a:t>
            </a:r>
            <a:r>
              <a:rPr lang="kk-KZ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ыз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әрекеттер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жасауға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береді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аналар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әрекеттеріне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талдауды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жасауға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шақырмайды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отбасының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түрлі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мүшелерінің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тәрбиелік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талаптары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әрекеттері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балаға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қатысты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сәйкессіздікте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көбінесе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қарама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қайшы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келеді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мысалы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әкенің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тыйым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салған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әрекеттерін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шешесі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ынталандырады</a:t>
            </a:r>
            <a:r>
              <a:rPr lang="ru-RU" sz="5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1357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91045" y="509155"/>
            <a:ext cx="1001683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k-KZ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Ата-аналар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педагогикалық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білімін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көтерумен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айналыспайды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мамандардың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кеңестері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ұсыныстарына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құлақ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аспайды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баланың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қоғамдық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өміріне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қызықпайды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аналардың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педагогикалық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мәденит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деңгейі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тырысуымен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сияқты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отбасы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ішіндегі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қарым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қатынастың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өзгеруімен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мәртебедегі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өзгерістер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сонымен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қатар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мектептің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аналарды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тәрбиелеу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шараларында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аналарды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ынталандырудың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сауатты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әрекеттері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нәтижесінде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өзгеріп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отырады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>
                <a:solidFill>
                  <a:srgbClr val="00B050"/>
                </a:solidFill>
              </a:rPr>
              <a:t/>
            </a:r>
            <a:br>
              <a:rPr lang="ru-RU" sz="2800" dirty="0">
                <a:solidFill>
                  <a:srgbClr val="00B050"/>
                </a:solidFill>
              </a:rPr>
            </a:br>
            <a:endParaRPr lang="ru-RU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903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3638" y="58847"/>
            <a:ext cx="11728361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28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Ата-аналардың</a:t>
            </a:r>
            <a:r>
              <a:rPr lang="ru-RU" sz="28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педагогикалық</a:t>
            </a:r>
            <a:r>
              <a:rPr lang="ru-RU" sz="28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мәдениеттілігі</a:t>
            </a:r>
            <a:r>
              <a:rPr lang="ru-RU" sz="28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ru-RU" sz="2800" b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сауалнама</a:t>
            </a:r>
            <a:r>
              <a:rPr lang="ru-RU" sz="2800" b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1.Сіз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өз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балаңызды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қандай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білімге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сүйеніп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тәрбиелейсіз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теледидар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және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радио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арқылы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ақпараттарды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тыңдайсыз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ата-аналарға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арналған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дәрістерге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барасыз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ұстаздардың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ұсыныстарын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негіз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аласыз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өмірлік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тәжірибеңізді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қолданасыз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Сіздің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ойыңызша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тәрбиенің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қай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тәсілі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тиімді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болып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табылады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мадақтау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жазалау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талап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ету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үйрету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3.Сіз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мадақтаудың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жиі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қай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тәсілін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қолданасыз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а)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сөзбен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мадақтау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б)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сыйлық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в)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аялау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г)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баламмен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бірге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өткізетін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уақыт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4.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Сіздің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ойыңызша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жазалаудың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қай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түрі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тәрбиелеу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кезінде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тиімді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болып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табылады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        а)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физикалық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жазала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        б)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сөзбен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қорқыту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        в)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ойыннан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бас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тартқызу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        г)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ренішіңізді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білдіру</a:t>
            </a:r>
            <a: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960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68193" y="1455313"/>
            <a:ext cx="1043188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Сөйлемді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аяқтау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жаттығуы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Отбасы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бұл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... </a:t>
            </a:r>
            <a:b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Менің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балаларым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бұл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... </a:t>
            </a:r>
            <a:b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Отбасымның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қуанышы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бұл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... </a:t>
            </a:r>
            <a:b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Менің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отбасымда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..............................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болғанын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қалаймын</a:t>
            </a:r>
            <a:r>
              <a:rPr lang="ru-RU" sz="4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1337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13727"/>
          </a:xfrm>
        </p:spPr>
        <p:txBody>
          <a:bodyPr>
            <a:normAutofit fontScale="90000"/>
          </a:bodyPr>
          <a:lstStyle/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Оқушылардың оқу шапшаңдығы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07646829"/>
              </p:ext>
            </p:extLst>
          </p:nvPr>
        </p:nvGraphicFramePr>
        <p:xfrm>
          <a:off x="1328305" y="1105911"/>
          <a:ext cx="9879012" cy="532606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52450"/>
                <a:gridCol w="4353791"/>
                <a:gridCol w="2503018"/>
                <a:gridCol w="2469753"/>
              </a:tblGrid>
              <a:tr h="409697"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Оқушының аты-жөні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Оқыған сөз мөлшері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Баға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Асылбек Ділназ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Алимханова Айсулу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51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Бауржан Бексултан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125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Баткульдин Ансар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Бахитбеков Ерасыл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Бекболатова Зере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Борашев Казбекби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Галиаскар Сарима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Ермеков Акбар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төмен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Жақаева Сәния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Жақаева Медина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124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Жанатай Жәңгір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8358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42900" y="197428"/>
            <a:ext cx="1620982" cy="394854"/>
          </a:xfrm>
        </p:spPr>
        <p:txBody>
          <a:bodyPr>
            <a:normAutofit/>
          </a:bodyPr>
          <a:lstStyle/>
          <a:p>
            <a:r>
              <a:rPr lang="kk-KZ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жалғасы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17677073"/>
              </p:ext>
            </p:extLst>
          </p:nvPr>
        </p:nvGraphicFramePr>
        <p:xfrm>
          <a:off x="1203613" y="477982"/>
          <a:ext cx="9879012" cy="575167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21278"/>
                <a:gridCol w="4418228"/>
                <a:gridCol w="2469753"/>
                <a:gridCol w="2469753"/>
              </a:tblGrid>
              <a:tr h="509154"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Оқушының аты-жөні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Оқыған сөз мөлшері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Баға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Женисбекова Акнур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72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Кенжебек Адина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Қайролла Әбілмансұр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Мейрам Бексұлтан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Медеуова Айым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18.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Мурсалов Ислам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төмен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19.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Сарсенбаева Адина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20.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Сейсенханов</a:t>
                      </a:r>
                      <a:r>
                        <a:rPr lang="kk-K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Санжар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76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21.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Саятов Султан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22.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Сайран Мансур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92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23.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Смагулов Айтуар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5966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24.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Туспаев Рауан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жоғары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82213128"/>
              </p:ext>
            </p:extLst>
          </p:nvPr>
        </p:nvGraphicFramePr>
        <p:xfrm>
          <a:off x="1236519" y="6255327"/>
          <a:ext cx="9871362" cy="407324"/>
        </p:xfrm>
        <a:graphic>
          <a:graphicData uri="http://schemas.openxmlformats.org/drawingml/2006/table">
            <a:tbl>
              <a:tblPr/>
              <a:tblGrid>
                <a:gridCol w="9871362"/>
              </a:tblGrid>
              <a:tr h="407324">
                <a:tc>
                  <a:txBody>
                    <a:bodyPr/>
                    <a:lstStyle/>
                    <a:p>
                      <a:pPr algn="l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25.   Файзулла Нұрсултан                                                             98                                    жоғары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7886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513727"/>
          </a:xfrm>
        </p:spPr>
        <p:txBody>
          <a:bodyPr>
            <a:normAutofit fontScale="90000"/>
          </a:bodyPr>
          <a:lstStyle/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Тоқсандық жазба-бақылау жұмысы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32258360"/>
              </p:ext>
            </p:extLst>
          </p:nvPr>
        </p:nvGraphicFramePr>
        <p:xfrm>
          <a:off x="1328305" y="1105911"/>
          <a:ext cx="9879012" cy="532606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52450"/>
                <a:gridCol w="4353791"/>
                <a:gridCol w="2503018"/>
                <a:gridCol w="2469753"/>
              </a:tblGrid>
              <a:tr h="409697"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Оқушының аты-жөні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Тоқсандық бақылау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Тоқсандық диктант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Асылбек Ділназ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Алимханова Айсулу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Бауржан Бексултан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Баткульдин Ансар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Бахитбеков Ерасыл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Бекболатова Зере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Борашев Казбекби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Галиаскар Сарима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Ермеков Акбар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Жақаева Сәния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Жақаева Медина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697"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Жанатай Жәңгір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5671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71041912"/>
              </p:ext>
            </p:extLst>
          </p:nvPr>
        </p:nvGraphicFramePr>
        <p:xfrm>
          <a:off x="1224396" y="633842"/>
          <a:ext cx="9879012" cy="592282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21277"/>
                <a:gridCol w="4418229"/>
                <a:gridCol w="2469753"/>
                <a:gridCol w="2469753"/>
              </a:tblGrid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Оқушының</a:t>
                      </a:r>
                      <a:r>
                        <a:rPr lang="kk-K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аты-жөні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Тоқсандық бақылау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Тоқсандық диктант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Женисбекова Акнур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Кенжебек Адина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Қайролла Әбілмансұр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Мейрам Бексұлтан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Медеуова Айым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18.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Мурсалов Ислам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19.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Сарсенбаева Адина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20.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Сейсенханов</a:t>
                      </a:r>
                      <a:r>
                        <a:rPr lang="kk-K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Санжар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21.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Саятов Султан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22.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Сайран Мансур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23.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Смагулов Айтуар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24.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Туспаев Рауан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3059"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25.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Файзулла Нұрсултан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0755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prstTxWarp prst="textTriangleInverted">
              <a:avLst/>
            </a:prstTxWarp>
          </a:bodyPr>
          <a:lstStyle/>
          <a:p>
            <a:r>
              <a:rPr lang="kk-KZ" dirty="0" smtClean="0"/>
              <a:t>Жетістіктер</a:t>
            </a:r>
            <a:endParaRPr lang="ru-RU" dirty="0"/>
          </a:p>
        </p:txBody>
      </p:sp>
      <p:pic>
        <p:nvPicPr>
          <p:cNvPr id="1026" name="Picture 2" descr="F:\2 Б\2580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6350" y="1600200"/>
            <a:ext cx="9467850" cy="5010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696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2 Б\2580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4875" y="161925"/>
            <a:ext cx="10382250" cy="6696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4244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2 Б\TBww1UyYDG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50" y="190500"/>
            <a:ext cx="481965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2 Б\Смагулов Айтуар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90500"/>
            <a:ext cx="6494461" cy="541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2 Б\Смагулов Айтуар.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49701" y="3795712"/>
            <a:ext cx="2412999" cy="29670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573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09340"/>
            <a:ext cx="5864087" cy="5702196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OffAxis1Righ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64087" y="495301"/>
            <a:ext cx="60429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Алматы қаласында өткен Республикалық ментальды арифметика олимпиадасынан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 дәрежелі дипломмен марапатталған Сейсенханов Санжар. (суретте).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4087" y="3756991"/>
            <a:ext cx="58640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kk-KZ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стана </a:t>
            </a:r>
            <a:r>
              <a:rPr lang="kk-KZ" sz="3200" dirty="0">
                <a:latin typeface="Times New Roman" pitchFamily="18" charset="0"/>
                <a:cs typeface="Times New Roman" pitchFamily="18" charset="0"/>
              </a:rPr>
              <a:t>қаласында өткен Республикалық ментальды арифметика олимпиадасынан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kk-KZ" sz="3200" dirty="0">
                <a:latin typeface="Times New Roman" pitchFamily="18" charset="0"/>
                <a:cs typeface="Times New Roman" pitchFamily="18" charset="0"/>
              </a:rPr>
              <a:t> дәрежелі дипломмен марапатталған 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Туспаев Рауан.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262622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581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94704" y="1880315"/>
            <a:ext cx="929854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0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  рахмет!</a:t>
            </a:r>
            <a:endParaRPr lang="ru-RU" sz="10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803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377</TotalTime>
  <Words>986</Words>
  <Application>Microsoft Office PowerPoint</Application>
  <PresentationFormat>Произвольный</PresentationFormat>
  <Paragraphs>255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Волна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Оқушылардың оқу шапшаңдығы</vt:lpstr>
      <vt:lpstr>жалғасы</vt:lpstr>
      <vt:lpstr>Тоқсандық жазба-бақылау жұмысы</vt:lpstr>
      <vt:lpstr>Слайд 19</vt:lpstr>
      <vt:lpstr>Жетістіктер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Леново-ПК</dc:creator>
  <cp:lastModifiedBy>God</cp:lastModifiedBy>
  <cp:revision>41</cp:revision>
  <dcterms:created xsi:type="dcterms:W3CDTF">2016-09-21T11:28:37Z</dcterms:created>
  <dcterms:modified xsi:type="dcterms:W3CDTF">2017-05-22T06:34:04Z</dcterms:modified>
</cp:coreProperties>
</file>