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2F6A7-241F-404F-83F2-D7B03BDD1846}" type="datetimeFigureOut">
              <a:rPr lang="ru-RU" smtClean="0"/>
              <a:t>чт 14.05.20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40437-11E8-446F-AFE7-B8A6FFA842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751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2F6A7-241F-404F-83F2-D7B03BDD1846}" type="datetimeFigureOut">
              <a:rPr lang="ru-RU" smtClean="0"/>
              <a:t>чт 14.05.20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40437-11E8-446F-AFE7-B8A6FFA842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139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2F6A7-241F-404F-83F2-D7B03BDD1846}" type="datetimeFigureOut">
              <a:rPr lang="ru-RU" smtClean="0"/>
              <a:t>чт 14.05.20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40437-11E8-446F-AFE7-B8A6FFA842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481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2F6A7-241F-404F-83F2-D7B03BDD1846}" type="datetimeFigureOut">
              <a:rPr lang="ru-RU" smtClean="0"/>
              <a:t>чт 14.05.20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40437-11E8-446F-AFE7-B8A6FFA842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9173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2F6A7-241F-404F-83F2-D7B03BDD1846}" type="datetimeFigureOut">
              <a:rPr lang="ru-RU" smtClean="0"/>
              <a:t>чт 14.05.20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40437-11E8-446F-AFE7-B8A6FFA842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8526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2F6A7-241F-404F-83F2-D7B03BDD1846}" type="datetimeFigureOut">
              <a:rPr lang="ru-RU" smtClean="0"/>
              <a:t>чт 14.05.20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40437-11E8-446F-AFE7-B8A6FFA842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458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2F6A7-241F-404F-83F2-D7B03BDD1846}" type="datetimeFigureOut">
              <a:rPr lang="ru-RU" smtClean="0"/>
              <a:t>чт 14.05.20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40437-11E8-446F-AFE7-B8A6FFA842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777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2F6A7-241F-404F-83F2-D7B03BDD1846}" type="datetimeFigureOut">
              <a:rPr lang="ru-RU" smtClean="0"/>
              <a:t>чт 14.05.20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40437-11E8-446F-AFE7-B8A6FFA842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149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2F6A7-241F-404F-83F2-D7B03BDD1846}" type="datetimeFigureOut">
              <a:rPr lang="ru-RU" smtClean="0"/>
              <a:t>чт 14.05.20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40437-11E8-446F-AFE7-B8A6FFA842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524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2F6A7-241F-404F-83F2-D7B03BDD1846}" type="datetimeFigureOut">
              <a:rPr lang="ru-RU" smtClean="0"/>
              <a:t>чт 14.05.20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40437-11E8-446F-AFE7-B8A6FFA842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113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2F6A7-241F-404F-83F2-D7B03BDD1846}" type="datetimeFigureOut">
              <a:rPr lang="ru-RU" smtClean="0"/>
              <a:t>чт 14.05.20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40437-11E8-446F-AFE7-B8A6FFA842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246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2F6A7-241F-404F-83F2-D7B03BDD1846}" type="datetimeFigureOut">
              <a:rPr lang="ru-RU" smtClean="0"/>
              <a:t>чт 14.05.20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40437-11E8-446F-AFE7-B8A6FFA842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053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hyperlink" Target="&#1090;&#1072;&#1073;&#1083;&#1080;&#1094;&#1072;%20&#1089;&#1072;&#1083;&#1091;.doc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png"/><Relationship Id="rId7" Type="http://schemas.openxmlformats.org/officeDocument/2006/relationships/image" Target="../media/image10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gif"/><Relationship Id="rId10" Type="http://schemas.openxmlformats.org/officeDocument/2006/relationships/image" Target="../media/image4.gif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0.gif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hyperlink" Target="&#1090;&#1072;&#1073;&#1083;&#1080;&#1094;&#1072;%20&#1089;&#1072;&#1083;&#1091;.doc" TargetMode="External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7" Type="http://schemas.openxmlformats.org/officeDocument/2006/relationships/image" Target="../media/image42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g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>
          <a:xfrm>
            <a:off x="323850" y="2924175"/>
            <a:ext cx="8280400" cy="18288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kk-KZ" sz="8800" b="1" dirty="0" smtClean="0">
                <a:solidFill>
                  <a:srgbClr val="FF0066"/>
                </a:solidFill>
              </a:rPr>
              <a:t>Мұғалім портфолиосы</a:t>
            </a:r>
            <a:endParaRPr lang="ru-RU" sz="8800" b="1" dirty="0">
              <a:solidFill>
                <a:srgbClr val="FF0066"/>
              </a:solidFill>
            </a:endParaRPr>
          </a:p>
        </p:txBody>
      </p:sp>
      <p:pic>
        <p:nvPicPr>
          <p:cNvPr id="2051" name="Picture 4" descr="C:\Users\user\Pictures\32630-4-technology-fi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5013325"/>
            <a:ext cx="3960813" cy="178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 descr="C:\Users\user\Documents\informatik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33375"/>
            <a:ext cx="6983412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4" descr="comp_child">
            <a:hlinkClick r:id="rId4" action="ppaction://hlinkfile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5300663"/>
            <a:ext cx="2624138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54" name="Group 26"/>
          <p:cNvGrpSpPr>
            <a:grpSpLocks/>
          </p:cNvGrpSpPr>
          <p:nvPr/>
        </p:nvGrpSpPr>
        <p:grpSpPr bwMode="auto">
          <a:xfrm>
            <a:off x="-36513" y="-42863"/>
            <a:ext cx="9144001" cy="6900863"/>
            <a:chOff x="0" y="-17"/>
            <a:chExt cx="5783" cy="4342"/>
          </a:xfrm>
        </p:grpSpPr>
        <p:grpSp>
          <p:nvGrpSpPr>
            <p:cNvPr id="2055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2057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8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9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056" name="Picture 31" descr="пгшлпгш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7159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1" descr="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2700000" scaled="1"/>
          </a:gradFill>
          <a:ln w="9525">
            <a:solidFill>
              <a:srgbClr val="004C00"/>
            </a:solidFill>
            <a:miter lim="800000"/>
            <a:headEnd/>
            <a:tailEnd/>
          </a:ln>
        </p:spPr>
      </p:pic>
      <p:pic>
        <p:nvPicPr>
          <p:cNvPr id="3075" name="Picture 5" descr="тит7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550" y="1562100"/>
            <a:ext cx="3375025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WordArt 5" descr="Белый мрамор"/>
          <p:cNvSpPr>
            <a:spLocks noChangeArrowheads="1" noChangeShapeType="1" noTextEdit="1"/>
          </p:cNvSpPr>
          <p:nvPr/>
        </p:nvSpPr>
        <p:spPr bwMode="auto">
          <a:xfrm>
            <a:off x="1625600" y="4714875"/>
            <a:ext cx="2786063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ru-RU" sz="3600" b="1" kern="10">
                <a:ln w="9525">
                  <a:round/>
                  <a:headEnd/>
                  <a:tailEnd/>
                </a:ln>
                <a:solidFill>
                  <a:srgbClr val="C00000"/>
                </a:solidFill>
                <a:latin typeface="Arial"/>
                <a:cs typeface="Arial"/>
              </a:rPr>
              <a:t>Төрегелдиева Әлия</a:t>
            </a:r>
          </a:p>
        </p:txBody>
      </p:sp>
      <p:sp>
        <p:nvSpPr>
          <p:cNvPr id="22535" name="WordArt 5" descr="Белый мрамор"/>
          <p:cNvSpPr>
            <a:spLocks noChangeArrowheads="1" noChangeShapeType="1" noTextEdit="1"/>
          </p:cNvSpPr>
          <p:nvPr/>
        </p:nvSpPr>
        <p:spPr bwMode="auto">
          <a:xfrm>
            <a:off x="1880078" y="5857875"/>
            <a:ext cx="5424407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>
              <a:defRPr/>
            </a:pPr>
            <a:r>
              <a:rPr lang="ru-RU" sz="3600" b="1" kern="10" dirty="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Arial"/>
                <a:cs typeface="Arial"/>
              </a:rPr>
              <a:t>Информатика</a:t>
            </a:r>
            <a:r>
              <a:rPr lang="ru-RU" sz="3600" b="1" kern="10" dirty="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 </a:t>
            </a:r>
            <a:r>
              <a:rPr lang="ru-RU" sz="3600" b="1" kern="10" dirty="0" err="1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Arial"/>
                <a:cs typeface="Arial"/>
              </a:rPr>
              <a:t>пәнінің</a:t>
            </a:r>
            <a:r>
              <a:rPr lang="ru-RU" sz="3600" b="1" kern="10" dirty="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 </a:t>
            </a:r>
            <a:r>
              <a:rPr lang="ru-RU" sz="3600" b="1" kern="10" dirty="0" err="1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Arial"/>
                <a:cs typeface="Arial"/>
              </a:rPr>
              <a:t>мұғалімі</a:t>
            </a:r>
            <a:endParaRPr lang="ru-RU" sz="3600" b="1" kern="10" dirty="0">
              <a:ln w="9525">
                <a:round/>
                <a:headEnd/>
                <a:tailEnd/>
              </a:ln>
              <a:blipFill dpi="0" rotWithShape="0">
                <a:blip r:embed="rId4"/>
                <a:srcRect/>
                <a:tile tx="0" ty="0" sx="100000" sy="100000" flip="none" algn="tl"/>
              </a:blipFill>
              <a:latin typeface="Arial"/>
              <a:cs typeface="Arial"/>
            </a:endParaRPr>
          </a:p>
        </p:txBody>
      </p:sp>
      <p:sp>
        <p:nvSpPr>
          <p:cNvPr id="3078" name="WordArt 8"/>
          <p:cNvSpPr>
            <a:spLocks noChangeArrowheads="1" noChangeShapeType="1" noTextEdit="1"/>
          </p:cNvSpPr>
          <p:nvPr/>
        </p:nvSpPr>
        <p:spPr bwMode="auto">
          <a:xfrm>
            <a:off x="1303338" y="204788"/>
            <a:ext cx="6697662" cy="642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271D18"/>
                </a:solidFill>
                <a:latin typeface="KZ Times New Roman"/>
              </a:rPr>
              <a:t>Ұстаз-зор тұлға, ол күннің құдіретті  сәулесі сияқты</a:t>
            </a:r>
          </a:p>
        </p:txBody>
      </p:sp>
      <p:pic>
        <p:nvPicPr>
          <p:cNvPr id="3079" name="Picture 8" descr="C:\Documents and Settings\Shady\Рабочий стол\анимашки\птицы\3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76213" y="847725"/>
            <a:ext cx="1127125" cy="169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 descr="C:\Documents and Settings\Shady\Рабочий стол\анимашки\птицы\3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4035425" y="792163"/>
            <a:ext cx="1071563" cy="169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077" y="1638299"/>
            <a:ext cx="2009615" cy="3000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82" name="Picture 26" descr="komputeri-79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725" y="5006975"/>
            <a:ext cx="9207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Рисунок 8" descr="18853374_buket_sverkaet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88294">
            <a:off x="-50800" y="5270500"/>
            <a:ext cx="1809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562" y="1638299"/>
            <a:ext cx="2310193" cy="30003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085" name="Group 26"/>
          <p:cNvGrpSpPr>
            <a:grpSpLocks/>
          </p:cNvGrpSpPr>
          <p:nvPr/>
        </p:nvGrpSpPr>
        <p:grpSpPr bwMode="auto">
          <a:xfrm>
            <a:off x="-36513" y="-15875"/>
            <a:ext cx="9144001" cy="6900863"/>
            <a:chOff x="0" y="-17"/>
            <a:chExt cx="5783" cy="4342"/>
          </a:xfrm>
        </p:grpSpPr>
        <p:grpSp>
          <p:nvGrpSpPr>
            <p:cNvPr id="3086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3088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9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90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087" name="Picture 31" descr="пгшлпгш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83032764"/>
      </p:ext>
    </p:extLst>
  </p:cSld>
  <p:clrMapOvr>
    <a:masterClrMapping/>
  </p:clrMapOvr>
  <p:transition spd="slow" advClick="0" advTm="40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1" descr="43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2700000" scaled="1"/>
          </a:gradFill>
          <a:ln w="9525">
            <a:solidFill>
              <a:srgbClr val="004C00"/>
            </a:solidFill>
            <a:miter lim="800000"/>
            <a:headEnd/>
            <a:tailEnd/>
          </a:ln>
        </p:spPr>
      </p:pic>
      <p:sp>
        <p:nvSpPr>
          <p:cNvPr id="11" name="WordArt 4"/>
          <p:cNvSpPr>
            <a:spLocks noChangeArrowheads="1" noChangeShapeType="1" noTextEdit="1"/>
          </p:cNvSpPr>
          <p:nvPr/>
        </p:nvSpPr>
        <p:spPr bwMode="auto">
          <a:xfrm>
            <a:off x="402772" y="319314"/>
            <a:ext cx="8556173" cy="477429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>
              <a:defRPr/>
            </a:pPr>
            <a:r>
              <a:rPr lang="ru-RU" b="1" kern="10" dirty="0" err="1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Аты-жөні</a:t>
            </a:r>
            <a:r>
              <a:rPr lang="ru-RU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: </a:t>
            </a:r>
            <a:r>
              <a:rPr lang="ru-RU" b="1" kern="10" dirty="0" err="1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Төрегелдиева</a:t>
            </a:r>
            <a:r>
              <a:rPr lang="ru-RU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 err="1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Әлия</a:t>
            </a:r>
            <a:r>
              <a:rPr lang="ru-RU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ru-RU" b="1" kern="10" dirty="0" err="1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Мүсірепқызы</a:t>
            </a:r>
            <a:endParaRPr lang="ru-RU" b="1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206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  <a:p>
            <a:pPr>
              <a:defRPr/>
            </a:pPr>
            <a:r>
              <a:rPr lang="kk-KZ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Туған жылы: </a:t>
            </a:r>
            <a:r>
              <a:rPr lang="kk-KZ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28.01.1995 ж</a:t>
            </a:r>
          </a:p>
          <a:p>
            <a:pPr>
              <a:defRPr/>
            </a:pPr>
            <a:r>
              <a:rPr lang="kk-KZ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Мамандығы: </a:t>
            </a:r>
            <a:r>
              <a:rPr lang="kk-KZ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информатика пән мұғалімі</a:t>
            </a:r>
          </a:p>
          <a:p>
            <a:pPr>
              <a:defRPr/>
            </a:pPr>
            <a:r>
              <a:rPr lang="kk-KZ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Жұмыс өтілі: </a:t>
            </a:r>
            <a:r>
              <a:rPr lang="en-US" b="1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accent5">
                    <a:lumMod val="75000"/>
                  </a:schemeClr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3 </a:t>
            </a:r>
            <a:r>
              <a:rPr lang="kk-KZ" b="1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accent5">
                    <a:lumMod val="75000"/>
                  </a:schemeClr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жыл</a:t>
            </a:r>
            <a:endParaRPr lang="kk-KZ" b="1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chemeClr val="accent5">
                  <a:lumMod val="75000"/>
                </a:schemeClr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  <a:p>
            <a:pPr>
              <a:defRPr/>
            </a:pPr>
            <a:r>
              <a:rPr lang="kk-KZ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Жұмыс орны:</a:t>
            </a:r>
            <a:r>
              <a:rPr lang="kk-KZ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Ш.Уәлиханов атындағы жалпы орта мектебі.</a:t>
            </a:r>
          </a:p>
          <a:p>
            <a:pPr>
              <a:defRPr/>
            </a:pPr>
            <a:r>
              <a:rPr lang="kk-KZ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Ұстанымы: </a:t>
            </a:r>
            <a:r>
              <a:rPr lang="kk-KZ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«Әрбір бала бір жұлдыз.Сол жұлдызды </a:t>
            </a:r>
          </a:p>
          <a:p>
            <a:pPr>
              <a:defRPr/>
            </a:pPr>
            <a:r>
              <a:rPr lang="kk-KZ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жарқыратып жаға білу- ұлылық»</a:t>
            </a:r>
            <a:endParaRPr lang="ru-RU" b="1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206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4100" name="Picture 12" descr="0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8" y="5516563"/>
            <a:ext cx="5508625" cy="96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D:\АНИМАЦИИ\Книга\7ca3045859dbd74aeb39a8cfeab7e76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25" y="4973638"/>
            <a:ext cx="159385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5" descr="GUVERC~1"/>
          <p:cNvPicPr>
            <a:picLocks noChangeAspect="1" noChangeArrowheads="1" noCrop="1"/>
          </p:cNvPicPr>
          <p:nvPr/>
        </p:nvPicPr>
        <p:blipFill>
          <a:blip r:embed="rId5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82659">
            <a:off x="7200900" y="90488"/>
            <a:ext cx="1697038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3" name="Group 26"/>
          <p:cNvGrpSpPr>
            <a:grpSpLocks/>
          </p:cNvGrpSpPr>
          <p:nvPr/>
        </p:nvGrpSpPr>
        <p:grpSpPr bwMode="auto">
          <a:xfrm>
            <a:off x="-107950" y="-42863"/>
            <a:ext cx="9288463" cy="6900863"/>
            <a:chOff x="0" y="-17"/>
            <a:chExt cx="5783" cy="4342"/>
          </a:xfrm>
        </p:grpSpPr>
        <p:grpSp>
          <p:nvGrpSpPr>
            <p:cNvPr id="4104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4106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107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108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4105" name="Picture 31" descr="пгшлпгш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63997216"/>
      </p:ext>
    </p:extLst>
  </p:cSld>
  <p:clrMapOvr>
    <a:masterClrMapping/>
  </p:clrMapOvr>
  <p:transition spd="slow" advClick="0" advTm="40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14"/>
          <p:cNvSpPr>
            <a:spLocks noChangeArrowheads="1"/>
          </p:cNvSpPr>
          <p:nvPr/>
        </p:nvSpPr>
        <p:spPr bwMode="auto">
          <a:xfrm>
            <a:off x="2914650" y="2965450"/>
            <a:ext cx="50419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kk-KZ" sz="2000" b="1" i="1">
                <a:solidFill>
                  <a:srgbClr val="C00000"/>
                </a:solidFill>
                <a:cs typeface="Times New Roman" pitchFamily="18" charset="0"/>
              </a:rPr>
              <a:t>Сусындатар сөзімен дүйім жұртын</a:t>
            </a:r>
          </a:p>
          <a:p>
            <a:r>
              <a:rPr lang="kk-KZ" sz="2000" b="1" i="1">
                <a:solidFill>
                  <a:srgbClr val="C00000"/>
                </a:solidFill>
                <a:cs typeface="Times New Roman" pitchFamily="18" charset="0"/>
              </a:rPr>
              <a:t>Жыр кестелеп өлеңмен дүркін дүркін</a:t>
            </a:r>
          </a:p>
          <a:p>
            <a:r>
              <a:rPr lang="kk-KZ" sz="2000" b="1" i="1">
                <a:solidFill>
                  <a:srgbClr val="C00000"/>
                </a:solidFill>
                <a:cs typeface="Times New Roman" pitchFamily="18" charset="0"/>
              </a:rPr>
              <a:t>Оқырманға рухани байлық сыйлар</a:t>
            </a:r>
          </a:p>
          <a:p>
            <a:r>
              <a:rPr lang="kk-KZ" sz="2000" b="1" i="1">
                <a:solidFill>
                  <a:srgbClr val="C00000"/>
                </a:solidFill>
                <a:cs typeface="Times New Roman" pitchFamily="18" charset="0"/>
              </a:rPr>
              <a:t>Бір жұлдыз боп жанамын мен де бір күн!</a:t>
            </a:r>
            <a:endParaRPr lang="ru-RU" sz="1600" b="1">
              <a:solidFill>
                <a:srgbClr val="C00000"/>
              </a:solidFill>
              <a:latin typeface="Calibri" pitchFamily="34" charset="0"/>
              <a:cs typeface="Arial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124744"/>
            <a:ext cx="1625204" cy="22463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Заголовок 3"/>
          <p:cNvSpPr txBox="1">
            <a:spLocks/>
          </p:cNvSpPr>
          <p:nvPr/>
        </p:nvSpPr>
        <p:spPr>
          <a:xfrm>
            <a:off x="1277938" y="115888"/>
            <a:ext cx="5611812" cy="827087"/>
          </a:xfrm>
          <a:prstGeom prst="wave">
            <a:avLst>
              <a:gd name="adj1" fmla="val 12500"/>
              <a:gd name="adj2" fmla="val -200"/>
            </a:avLst>
          </a:prstGeom>
          <a:gradFill>
            <a:gsLst>
              <a:gs pos="0">
                <a:srgbClr val="FFFF00"/>
              </a:gs>
              <a:gs pos="50000">
                <a:srgbClr val="00FFCC"/>
              </a:gs>
              <a:gs pos="100000">
                <a:srgbClr val="FF66CC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k-KZ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Мұғалімнің таныстыру парағы</a:t>
            </a:r>
            <a:endParaRPr lang="ru-RU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741" y="115888"/>
            <a:ext cx="1694259" cy="249606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61" y="3891430"/>
            <a:ext cx="2032721" cy="249606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128" name="Picture 26" descr="komputeri-79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5310188"/>
            <a:ext cx="9191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2792413" y="1268413"/>
            <a:ext cx="4719637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kk-KZ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«Ш.Уәлиханов атындағы жалпы орта мектеп» коммуналдық мемлекеттік мекемесінің информатика пәнінің мұғалімі: Ә.Төрегелдиева.</a:t>
            </a:r>
            <a:endParaRPr lang="ru-RU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613347"/>
            <a:ext cx="2512470" cy="305223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777" y="4709040"/>
            <a:ext cx="2592288" cy="19186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16607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34925" y="-26988"/>
          <a:ext cx="9037638" cy="69314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58133"/>
                <a:gridCol w="4440876"/>
                <a:gridCol w="3638629"/>
              </a:tblGrid>
              <a:tr h="280392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Жалпы мәліметтер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039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457200" algn="l"/>
                        </a:tabLs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Аты-жөні, тегі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(</a:t>
                      </a: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толық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Төрегелдиева Әлия Мүсірепқызы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8039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2"/>
                        <a:tabLst>
                          <a:tab pos="457200" algn="l"/>
                        </a:tabLs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Туған күні, айы, жылы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28.01.1995ж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80392">
                <a:tc gridSpan="3">
                  <a:txBody>
                    <a:bodyPr/>
                    <a:lstStyle/>
                    <a:p>
                      <a:pPr marL="793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Байланыс 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039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3"/>
                        <a:tabLst>
                          <a:tab pos="457200" algn="l"/>
                        </a:tabLs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Мекен-жайы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Маяқұм ауылы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8039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4"/>
                        <a:tabLst>
                          <a:tab pos="457200" algn="l"/>
                        </a:tabLs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Телефоны: </a:t>
                      </a: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үй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ұялы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8-776-300-91-95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60785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5"/>
                        <a:tabLst>
                          <a:tab pos="457200" algn="l"/>
                        </a:tabLs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Электрон</a:t>
                      </a: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дық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</a:t>
                      </a: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 (</a:t>
                      </a: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 орнындағы, жеке поштасы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r>
                        <a:rPr lang="en-US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liya.turegeldieva.95@mail.ru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8039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6"/>
                        <a:tabLst>
                          <a:tab pos="457200" algn="l"/>
                        </a:tabLs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Интернет</a:t>
                      </a: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гі жеке сайты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6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</a:t>
                      </a:r>
                      <a:r>
                        <a:rPr lang="kk-K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8039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7"/>
                        <a:tabLst>
                          <a:tab pos="457200" algn="l"/>
                        </a:tabLs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Интернет</a:t>
                      </a: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гі мектеп</a:t>
                      </a: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сайт</a:t>
                      </a: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ы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6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жоқ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80392">
                <a:tc gridSpan="3">
                  <a:txBody>
                    <a:bodyPr/>
                    <a:lstStyle/>
                    <a:p>
                      <a:pPr marL="793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Білімі</a:t>
                      </a: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біліктілігі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0196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8"/>
                        <a:tabLst>
                          <a:tab pos="457200" algn="l"/>
                        </a:tabLs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Базалық білімі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(</a:t>
                      </a: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оқу ұйымының толық атауы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), факультет, диплом</a:t>
                      </a: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ы бойынша мамандығы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endParaRPr lang="ru-RU" sz="16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оқу </a:t>
                      </a: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ұйымын аяқтаған жыл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Қ.А.Ясауи атындығы ХҚТУ-нің «Түркістан Ахмет Ясауи» кәсіби колледжі. Мамандығым: Есептеу техникасы және бағдарламаламен қамтамасыздандыру-2015 жыл.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444746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9"/>
                        <a:tabLst>
                          <a:tab pos="457200" algn="l"/>
                        </a:tabLs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Біліктілік арттыру курстары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(база, курс</a:t>
                      </a: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тардың атауы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сағат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саны) 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«Назарбаев Зияткерлік мектептері» ДББҰ Педагогикалық шеберлік орталығы әзірлеген бағдарлама аясында ҚР жалпы білім беретін мектеп мұғалімдеріне арналған 40 академиялық сағат көлеміндегі критериалды бағалау Жазғы мектепке қатысты 19.08-23.08.2019 ж аралығындағы курсы.</a:t>
                      </a:r>
                      <a:endParaRPr lang="ru-RU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9425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9027178"/>
              </p:ext>
            </p:extLst>
          </p:nvPr>
        </p:nvGraphicFramePr>
        <p:xfrm>
          <a:off x="0" y="-26988"/>
          <a:ext cx="9144000" cy="78867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69410"/>
                <a:gridCol w="4493140"/>
                <a:gridCol w="3681450"/>
              </a:tblGrid>
              <a:tr h="315468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0"/>
                        <a:tabLst>
                          <a:tab pos="457200" algn="l"/>
                        </a:tabLs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Магистратура (</a:t>
                      </a: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оқу ұйымы</a:t>
                      </a: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бағыты</a:t>
                      </a: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------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5468">
                <a:tc gridSpan="3">
                  <a:txBody>
                    <a:bodyPr/>
                    <a:lstStyle/>
                    <a:p>
                      <a:pPr marL="793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Жұмысы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30936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1"/>
                        <a:tabLst>
                          <a:tab pos="457200" algn="l"/>
                        </a:tabLst>
                      </a:pP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 орны</a:t>
                      </a: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(</a:t>
                      </a: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толық атауы</a:t>
                      </a: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endParaRPr lang="ru-RU" sz="2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устав</a:t>
                      </a: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бойынша</a:t>
                      </a: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), </a:t>
                      </a: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қызметі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«Ш.Уәлиханов жалпы орта мектеп» коммуналдық мемлекеттік мекемесі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5468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2"/>
                        <a:tabLst>
                          <a:tab pos="457200" algn="l"/>
                        </a:tabLs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Жалпы жұмыс өтілі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kk-K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жыл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5468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3"/>
                        <a:tabLst>
                          <a:tab pos="457200" algn="l"/>
                        </a:tabLst>
                      </a:pP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Педагогикалық жұмыс өтілі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en-US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kk-K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жыл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5468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4"/>
                        <a:tabLst>
                          <a:tab pos="457200" algn="l"/>
                        </a:tabLst>
                      </a:pP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Пәні 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5468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5"/>
                        <a:tabLst>
                          <a:tab pos="457200" algn="l"/>
                        </a:tabLst>
                      </a:pP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Апталық жүктеме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5468">
                <a:tc gridSpan="3">
                  <a:txBody>
                    <a:bodyPr/>
                    <a:lstStyle/>
                    <a:p>
                      <a:pPr marL="7937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Ғылыми, әдістемелік жұмыс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5468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6"/>
                        <a:tabLst>
                          <a:tab pos="457200" algn="l"/>
                        </a:tabLst>
                      </a:pP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Жеке әдістемелік тақырыбы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30936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7"/>
                        <a:tabLst>
                          <a:tab pos="457200" algn="l"/>
                        </a:tabLst>
                      </a:pP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Ғылыми жұмыс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Информатика п</a:t>
                      </a: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әнін заманға сай </a:t>
                      </a:r>
                      <a:r>
                        <a:rPr lang="kk-K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жаңаша </a:t>
                      </a: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оқыту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5468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8"/>
                        <a:tabLst>
                          <a:tab pos="457200" algn="l"/>
                        </a:tabLst>
                      </a:pP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Басылымдар</a:t>
                      </a: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мақалалар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8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жоқ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30936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 startAt="19"/>
                        <a:tabLst>
                          <a:tab pos="457200" algn="l"/>
                        </a:tabLst>
                      </a:pP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Авторлық педагогикалық әзірлемелер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Информатика </a:t>
                      </a:r>
                      <a:r>
                        <a:rPr lang="ru-RU" sz="18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пәнінен</a:t>
                      </a:r>
                      <a:r>
                        <a:rPr lang="ru-RU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 </a:t>
                      </a:r>
                      <a:r>
                        <a:rPr lang="ru-RU" sz="18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сыныпқа</a:t>
                      </a:r>
                      <a:r>
                        <a:rPr lang="ru-RU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арналған</a:t>
                      </a:r>
                      <a:r>
                        <a:rPr lang="ru-RU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тестілер</a:t>
                      </a:r>
                      <a:r>
                        <a:rPr lang="ru-RU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жинағы</a:t>
                      </a:r>
                      <a:r>
                        <a:rPr lang="ru-RU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577340">
                <a:tc>
                  <a:txBody>
                    <a:bodyPr/>
                    <a:lstStyle/>
                    <a:p>
                      <a:pPr marL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Конкурсқа қатысу туралы шешім қабылдадым, өйткені</a:t>
                      </a: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…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kk-KZ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Өзімнің</a:t>
                      </a:r>
                      <a:r>
                        <a:rPr lang="kk-KZ" sz="18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іс-тәжірбиеммен бөлісе отырып,жан-жақты дамыған дарынды тұлғаларды дайындауда өз үлесімді қосу.</a:t>
                      </a:r>
                      <a:endParaRPr lang="ru-RU" sz="2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30936">
                <a:tc>
                  <a:txBody>
                    <a:bodyPr/>
                    <a:lstStyle/>
                    <a:p>
                      <a:pPr marL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 </a:t>
                      </a:r>
                      <a:endParaRPr lang="ru-RU" sz="2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Қатысушының қолы 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«____» ______________ 201… </a:t>
                      </a: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</a:t>
                      </a: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2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Әлия</a:t>
                      </a:r>
                      <a:r>
                        <a:rPr lang="ru-RU" sz="1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Төрегелдиева</a:t>
                      </a: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 </a:t>
                      </a: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толық АЖ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46404">
                <a:tc>
                  <a:txBody>
                    <a:bodyPr/>
                    <a:lstStyle/>
                    <a:p>
                      <a:pPr marL="2286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r>
                        <a:rPr lang="ru-RU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Дата</a:t>
                      </a:r>
                      <a:endParaRPr lang="ru-RU" sz="2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7937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Мекеме жетекшісінің қолы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«____» ______________ 201… </a:t>
                      </a: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</a:t>
                      </a: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2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________________   </a:t>
                      </a: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толық АЖ</a:t>
                      </a:r>
                      <a:endParaRPr lang="ru-RU" sz="2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        М.</a:t>
                      </a:r>
                      <a:r>
                        <a:rPr lang="kk-KZ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r>
                        <a:rPr lang="ru-RU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2126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5" descr="ччч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"/>
            <a:ext cx="971550" cy="656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Рисунок 6" descr="ее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142875"/>
            <a:ext cx="827087" cy="648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Box 1"/>
          <p:cNvSpPr txBox="1">
            <a:spLocks noChangeArrowheads="1"/>
          </p:cNvSpPr>
          <p:nvPr/>
        </p:nvSpPr>
        <p:spPr bwMode="auto">
          <a:xfrm>
            <a:off x="1355725" y="366713"/>
            <a:ext cx="55435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kk-KZ" sz="4000" b="1">
                <a:solidFill>
                  <a:schemeClr val="bg1"/>
                </a:solidFill>
                <a:cs typeface="Times New Roman" pitchFamily="18" charset="0"/>
              </a:rPr>
              <a:t>Қызығушылықтарым</a:t>
            </a:r>
            <a:endParaRPr lang="ru-RU" sz="4000" b="1">
              <a:solidFill>
                <a:schemeClr val="bg1"/>
              </a:solidFill>
              <a:cs typeface="Times New Roman" pitchFamily="18" charset="0"/>
            </a:endParaRPr>
          </a:p>
        </p:txBody>
      </p:sp>
      <p:grpSp>
        <p:nvGrpSpPr>
          <p:cNvPr id="8197" name="Group 26"/>
          <p:cNvGrpSpPr>
            <a:grpSpLocks/>
          </p:cNvGrpSpPr>
          <p:nvPr/>
        </p:nvGrpSpPr>
        <p:grpSpPr bwMode="auto">
          <a:xfrm>
            <a:off x="36513" y="-42863"/>
            <a:ext cx="9144000" cy="6900863"/>
            <a:chOff x="0" y="-17"/>
            <a:chExt cx="5783" cy="4342"/>
          </a:xfrm>
        </p:grpSpPr>
        <p:grpSp>
          <p:nvGrpSpPr>
            <p:cNvPr id="8200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8202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203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204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8201" name="Picture 31" descr="пгшлпгш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198" name="Прямоугольник 3"/>
          <p:cNvSpPr>
            <a:spLocks noChangeArrowheads="1"/>
          </p:cNvSpPr>
          <p:nvPr/>
        </p:nvSpPr>
        <p:spPr bwMode="auto">
          <a:xfrm>
            <a:off x="1187450" y="1412875"/>
            <a:ext cx="6985000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kk-KZ" sz="2800" b="1" i="1">
                <a:solidFill>
                  <a:srgbClr val="BD037F"/>
                </a:solidFill>
                <a:cs typeface="Times New Roman" pitchFamily="18" charset="0"/>
              </a:rPr>
              <a:t>Басты қызығушылығым- жаңа заман талабына сай технологиялармен жұмыс істеу болып табылады.Жаңа бағдарламалар, қызықты аннимациялық жобалар мен АКТ пайда бола бастаса мен үшін оларды өз іс-тәжірбиемде қолданып қарау менің қызығушылықтарымның бірі. </a:t>
            </a:r>
            <a:endParaRPr lang="ru-RU" sz="2000" b="1">
              <a:solidFill>
                <a:srgbClr val="BD037F"/>
              </a:solidFill>
              <a:latin typeface="Calibri" pitchFamily="34" charset="0"/>
              <a:cs typeface="Arial" charset="0"/>
            </a:endParaRPr>
          </a:p>
        </p:txBody>
      </p:sp>
      <p:pic>
        <p:nvPicPr>
          <p:cNvPr id="8199" name="Picture 4" descr="comp_child">
            <a:hlinkClick r:id="rId5" action="ppaction://hlinkfile"/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797425"/>
            <a:ext cx="3128962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465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92"/>
          <p:cNvSpPr>
            <a:spLocks noChangeArrowheads="1"/>
          </p:cNvSpPr>
          <p:nvPr/>
        </p:nvSpPr>
        <p:spPr bwMode="auto">
          <a:xfrm>
            <a:off x="0" y="41243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9219" name="Rectangle 498"/>
          <p:cNvSpPr>
            <a:spLocks noChangeArrowheads="1"/>
          </p:cNvSpPr>
          <p:nvPr/>
        </p:nvSpPr>
        <p:spPr bwMode="auto">
          <a:xfrm>
            <a:off x="1835150" y="549275"/>
            <a:ext cx="6408738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800" b="1" i="1">
                <a:solidFill>
                  <a:srgbClr val="C00000"/>
                </a:solidFill>
              </a:rPr>
              <a:t>Педагогикалық ұстаным:</a:t>
            </a:r>
          </a:p>
          <a:p>
            <a:endParaRPr lang="ru-RU" sz="2400" b="1" i="1">
              <a:solidFill>
                <a:srgbClr val="C00000"/>
              </a:solidFill>
            </a:endParaRPr>
          </a:p>
        </p:txBody>
      </p:sp>
      <p:sp>
        <p:nvSpPr>
          <p:cNvPr id="18439" name="AutoShape 7"/>
          <p:cNvSpPr>
            <a:spLocks noChangeArrowheads="1"/>
          </p:cNvSpPr>
          <p:nvPr/>
        </p:nvSpPr>
        <p:spPr bwMode="ltGray">
          <a:xfrm>
            <a:off x="179388" y="3500438"/>
            <a:ext cx="2343150" cy="1584325"/>
          </a:xfrm>
          <a:prstGeom prst="homePlate">
            <a:avLst>
              <a:gd name="adj" fmla="val 25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69804"/>
                  <a:invGamma/>
                </a:schemeClr>
              </a:gs>
            </a:gsLst>
            <a:lin ang="2700000" scaled="1"/>
          </a:gradFill>
          <a:ln w="12700" algn="ctr">
            <a:noFill/>
            <a:prstDash val="dash"/>
            <a:miter lim="800000"/>
            <a:headEnd/>
            <a:tailEnd/>
          </a:ln>
          <a:effectLst>
            <a:outerShdw dist="56796" dir="3806097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eaLnBrk="1" hangingPunct="1">
              <a:defRPr/>
            </a:pPr>
            <a:r>
              <a:rPr lang="kk-KZ" sz="2400" b="1">
                <a:solidFill>
                  <a:srgbClr val="3333CC"/>
                </a:solidFill>
              </a:rPr>
              <a:t>Табысты ұстаз</a:t>
            </a:r>
            <a:r>
              <a:rPr lang="kk-KZ"/>
              <a:t> </a:t>
            </a:r>
            <a:endParaRPr lang="ru-RU"/>
          </a:p>
        </p:txBody>
      </p:sp>
      <p:sp>
        <p:nvSpPr>
          <p:cNvPr id="18437" name="AutoShape 5"/>
          <p:cNvSpPr>
            <a:spLocks noChangeArrowheads="1"/>
          </p:cNvSpPr>
          <p:nvPr/>
        </p:nvSpPr>
        <p:spPr bwMode="gray">
          <a:xfrm>
            <a:off x="2484438" y="3429000"/>
            <a:ext cx="2447925" cy="1584325"/>
          </a:xfrm>
          <a:prstGeom prst="homePlate">
            <a:avLst>
              <a:gd name="adj" fmla="val 27281"/>
            </a:avLst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 w="12700" algn="ctr">
            <a:noFill/>
            <a:prstDash val="dash"/>
            <a:miter lim="800000"/>
            <a:headEnd/>
            <a:tailEnd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eaLnBrk="1" hangingPunct="1">
              <a:defRPr/>
            </a:pPr>
            <a:endParaRPr lang="ru-RU">
              <a:solidFill>
                <a:srgbClr val="A50021"/>
              </a:solidFill>
              <a:cs typeface="Arial" pitchFamily="34" charset="0"/>
            </a:endParaRPr>
          </a:p>
        </p:txBody>
      </p:sp>
      <p:sp>
        <p:nvSpPr>
          <p:cNvPr id="9222" name="AutoShape 4"/>
          <p:cNvSpPr>
            <a:spLocks noChangeArrowheads="1"/>
          </p:cNvSpPr>
          <p:nvPr/>
        </p:nvSpPr>
        <p:spPr bwMode="gray">
          <a:xfrm>
            <a:off x="5003800" y="3429000"/>
            <a:ext cx="2520950" cy="1584325"/>
          </a:xfrm>
          <a:prstGeom prst="homePlate">
            <a:avLst>
              <a:gd name="adj" fmla="val 30188"/>
            </a:avLst>
          </a:prstGeom>
          <a:gradFill rotWithShape="1">
            <a:gsLst>
              <a:gs pos="0">
                <a:srgbClr val="F6F6F6"/>
              </a:gs>
              <a:gs pos="100000">
                <a:srgbClr val="C0C0C0"/>
              </a:gs>
            </a:gsLst>
            <a:lin ang="2700000" scaled="1"/>
          </a:gradFill>
          <a:ln>
            <a:noFill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r>
              <a:rPr lang="kk-KZ" sz="2400" b="1">
                <a:solidFill>
                  <a:srgbClr val="3333CC"/>
                </a:solidFill>
              </a:rPr>
              <a:t>Табысты  шәкірт</a:t>
            </a:r>
            <a:r>
              <a:rPr lang="kk-KZ"/>
              <a:t> </a:t>
            </a:r>
            <a:endParaRPr lang="ru-RU"/>
          </a:p>
        </p:txBody>
      </p:sp>
      <p:pic>
        <p:nvPicPr>
          <p:cNvPr id="9223" name="Picture 3" descr="num-1_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1643063"/>
            <a:ext cx="3052763" cy="422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Rectangle 504"/>
          <p:cNvSpPr>
            <a:spLocks noChangeArrowheads="1"/>
          </p:cNvSpPr>
          <p:nvPr/>
        </p:nvSpPr>
        <p:spPr bwMode="auto">
          <a:xfrm>
            <a:off x="1116013" y="1196975"/>
            <a:ext cx="56165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kk-KZ" sz="2000" b="1" i="1">
                <a:solidFill>
                  <a:srgbClr val="3333CC"/>
                </a:solidFill>
              </a:rPr>
              <a:t>Егер өмір алтын болса, зергері – мұғалім,</a:t>
            </a:r>
            <a:endParaRPr lang="ru-RU" sz="2000">
              <a:solidFill>
                <a:srgbClr val="3333CC"/>
              </a:solidFill>
            </a:endParaRPr>
          </a:p>
          <a:p>
            <a:r>
              <a:rPr lang="kk-KZ" sz="2000" b="1" i="1">
                <a:solidFill>
                  <a:srgbClr val="3333CC"/>
                </a:solidFill>
              </a:rPr>
              <a:t>Егер өмір теңіз болса, гауһары – мұғалім.</a:t>
            </a:r>
            <a:endParaRPr lang="ru-RU" sz="2000">
              <a:solidFill>
                <a:srgbClr val="3333CC"/>
              </a:solidFill>
            </a:endParaRPr>
          </a:p>
          <a:p>
            <a:r>
              <a:rPr lang="kk-KZ" sz="2000" b="1" i="1">
                <a:solidFill>
                  <a:srgbClr val="3333CC"/>
                </a:solidFill>
              </a:rPr>
              <a:t>Егер өмір жүзік болса, көзі – мұғалім,</a:t>
            </a:r>
            <a:endParaRPr lang="ru-RU" sz="2000">
              <a:solidFill>
                <a:srgbClr val="3333CC"/>
              </a:solidFill>
            </a:endParaRPr>
          </a:p>
          <a:p>
            <a:r>
              <a:rPr lang="kk-KZ" sz="2000" b="1" i="1">
                <a:solidFill>
                  <a:srgbClr val="3333CC"/>
                </a:solidFill>
              </a:rPr>
              <a:t>Егер өмір ақын болса, сөзі – мұғалім.</a:t>
            </a:r>
            <a:endParaRPr lang="ru-RU" sz="2000">
              <a:solidFill>
                <a:srgbClr val="3333CC"/>
              </a:solidFill>
            </a:endParaRPr>
          </a:p>
          <a:p>
            <a:r>
              <a:rPr lang="kk-KZ" sz="2000" b="1" i="1">
                <a:solidFill>
                  <a:srgbClr val="3333CC"/>
                </a:solidFill>
              </a:rPr>
              <a:t> </a:t>
            </a:r>
            <a:r>
              <a:rPr lang="ru-RU" sz="2000">
                <a:solidFill>
                  <a:srgbClr val="3333CC"/>
                </a:solidFill>
              </a:rPr>
              <a:t>                                                                  </a:t>
            </a:r>
            <a:r>
              <a:rPr lang="kk-KZ" sz="2000" b="1" i="1">
                <a:solidFill>
                  <a:srgbClr val="3333CC"/>
                </a:solidFill>
              </a:rPr>
              <a:t>Шухрат</a:t>
            </a:r>
            <a:endParaRPr lang="ru-RU" sz="2000" b="1" i="1">
              <a:solidFill>
                <a:srgbClr val="3333CC"/>
              </a:solidFill>
            </a:endParaRPr>
          </a:p>
        </p:txBody>
      </p:sp>
      <p:pic>
        <p:nvPicPr>
          <p:cNvPr id="9225" name="Picture 2" descr="C:\Users\1\Pictures\emblema_klassa[2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6250"/>
            <a:ext cx="136842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6" name="Group 26"/>
          <p:cNvGrpSpPr>
            <a:grpSpLocks/>
          </p:cNvGrpSpPr>
          <p:nvPr/>
        </p:nvGrpSpPr>
        <p:grpSpPr bwMode="auto">
          <a:xfrm>
            <a:off x="-36513" y="-100013"/>
            <a:ext cx="9144001" cy="6900863"/>
            <a:chOff x="0" y="-17"/>
            <a:chExt cx="5783" cy="4342"/>
          </a:xfrm>
        </p:grpSpPr>
        <p:grpSp>
          <p:nvGrpSpPr>
            <p:cNvPr id="9227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9229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30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31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9228" name="Picture 31" descr="пгшлпгш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018327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96" name="Text Box 20"/>
          <p:cNvSpPr txBox="1">
            <a:spLocks noChangeArrowheads="1"/>
          </p:cNvSpPr>
          <p:nvPr/>
        </p:nvSpPr>
        <p:spPr bwMode="auto">
          <a:xfrm>
            <a:off x="1258888" y="34925"/>
            <a:ext cx="67691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2800" b="1">
                <a:solidFill>
                  <a:srgbClr val="0000FF"/>
                </a:solidFill>
                <a:latin typeface="Candara" pitchFamily="34" charset="0"/>
              </a:rPr>
              <a:t>СЕБЕП</a:t>
            </a:r>
            <a:r>
              <a:rPr lang="kk-KZ" sz="2800" b="1">
                <a:solidFill>
                  <a:srgbClr val="0000FF"/>
                </a:solidFill>
                <a:latin typeface="Candara" pitchFamily="34" charset="0"/>
              </a:rPr>
              <a:t>: </a:t>
            </a:r>
            <a:endParaRPr lang="ru-RU" sz="2800" b="1">
              <a:solidFill>
                <a:srgbClr val="0000FF"/>
              </a:solidFill>
              <a:latin typeface="Candara" pitchFamily="34" charset="0"/>
            </a:endParaRPr>
          </a:p>
        </p:txBody>
      </p:sp>
      <p:sp>
        <p:nvSpPr>
          <p:cNvPr id="101394" name="AutoShape 18"/>
          <p:cNvSpPr>
            <a:spLocks noChangeArrowheads="1"/>
          </p:cNvSpPr>
          <p:nvPr/>
        </p:nvSpPr>
        <p:spPr bwMode="auto">
          <a:xfrm>
            <a:off x="2971800" y="620713"/>
            <a:ext cx="3024188" cy="752475"/>
          </a:xfrm>
          <a:prstGeom prst="curvedDownArrow">
            <a:avLst>
              <a:gd name="adj1" fmla="val 139716"/>
              <a:gd name="adj2" fmla="val 279413"/>
              <a:gd name="adj3" fmla="val 33333"/>
            </a:avLst>
          </a:prstGeom>
          <a:solidFill>
            <a:srgbClr val="FFFF00"/>
          </a:solidFill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>
              <a:latin typeface="Candara" pitchFamily="34" charset="0"/>
            </a:endParaRPr>
          </a:p>
        </p:txBody>
      </p:sp>
      <p:sp>
        <p:nvSpPr>
          <p:cNvPr id="101386" name="Text Box 10"/>
          <p:cNvSpPr txBox="1">
            <a:spLocks noChangeArrowheads="1"/>
          </p:cNvSpPr>
          <p:nvPr/>
        </p:nvSpPr>
        <p:spPr bwMode="auto">
          <a:xfrm>
            <a:off x="0" y="1196975"/>
            <a:ext cx="12588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kk-KZ" b="1">
                <a:solidFill>
                  <a:srgbClr val="0000FF"/>
                </a:solidFill>
                <a:latin typeface="Tahoma" pitchFamily="34" charset="0"/>
              </a:rPr>
              <a:t>бала</a:t>
            </a:r>
            <a:endParaRPr lang="ru-RU" b="1">
              <a:solidFill>
                <a:srgbClr val="0000FF"/>
              </a:solidFill>
              <a:latin typeface="Tahoma" pitchFamily="34" charset="0"/>
            </a:endParaRPr>
          </a:p>
        </p:txBody>
      </p:sp>
      <p:sp>
        <p:nvSpPr>
          <p:cNvPr id="101385" name="Text Box 9"/>
          <p:cNvSpPr txBox="1">
            <a:spLocks noChangeArrowheads="1"/>
          </p:cNvSpPr>
          <p:nvPr/>
        </p:nvSpPr>
        <p:spPr bwMode="auto">
          <a:xfrm>
            <a:off x="2339975" y="1268413"/>
            <a:ext cx="12588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kk-KZ" b="1">
                <a:solidFill>
                  <a:srgbClr val="0000FF"/>
                </a:solidFill>
                <a:latin typeface="Tahoma" pitchFamily="34" charset="0"/>
              </a:rPr>
              <a:t>ата-ана</a:t>
            </a:r>
            <a:endParaRPr lang="ru-RU" b="1">
              <a:solidFill>
                <a:srgbClr val="0000FF"/>
              </a:solidFill>
              <a:latin typeface="Tahoma" pitchFamily="34" charset="0"/>
            </a:endParaRPr>
          </a:p>
        </p:txBody>
      </p:sp>
      <p:sp>
        <p:nvSpPr>
          <p:cNvPr id="101387" name="Text Box 11"/>
          <p:cNvSpPr txBox="1">
            <a:spLocks noChangeArrowheads="1"/>
          </p:cNvSpPr>
          <p:nvPr/>
        </p:nvSpPr>
        <p:spPr bwMode="auto">
          <a:xfrm>
            <a:off x="900113" y="3141663"/>
            <a:ext cx="12588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kk-KZ" b="1">
                <a:solidFill>
                  <a:srgbClr val="0000FF"/>
                </a:solidFill>
                <a:latin typeface="Tahoma" pitchFamily="34" charset="0"/>
              </a:rPr>
              <a:t>қоғам</a:t>
            </a:r>
            <a:endParaRPr lang="ru-RU" b="1">
              <a:solidFill>
                <a:srgbClr val="0000FF"/>
              </a:solidFill>
              <a:latin typeface="Tahoma" pitchFamily="34" charset="0"/>
            </a:endParaRPr>
          </a:p>
        </p:txBody>
      </p:sp>
      <p:sp>
        <p:nvSpPr>
          <p:cNvPr id="101378" name="Oval 2"/>
          <p:cNvSpPr>
            <a:spLocks noChangeArrowheads="1"/>
          </p:cNvSpPr>
          <p:nvPr/>
        </p:nvSpPr>
        <p:spPr bwMode="auto">
          <a:xfrm>
            <a:off x="611188" y="1125538"/>
            <a:ext cx="2016125" cy="201612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>
              <a:latin typeface="Candara" pitchFamily="34" charset="0"/>
            </a:endParaRPr>
          </a:p>
        </p:txBody>
      </p:sp>
      <p:sp>
        <p:nvSpPr>
          <p:cNvPr id="101383" name="AutoShape 7"/>
          <p:cNvSpPr>
            <a:spLocks noChangeArrowheads="1"/>
          </p:cNvSpPr>
          <p:nvPr/>
        </p:nvSpPr>
        <p:spPr bwMode="auto">
          <a:xfrm>
            <a:off x="250825" y="908050"/>
            <a:ext cx="2519363" cy="1946275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kk-KZ" sz="2200" b="1">
                <a:solidFill>
                  <a:srgbClr val="FFFF00"/>
                </a:solidFill>
                <a:latin typeface="Tahoma" pitchFamily="34" charset="0"/>
              </a:rPr>
              <a:t>сұраныс</a:t>
            </a:r>
            <a:endParaRPr lang="ru-RU" sz="2200" b="1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101381" name="Oval 5"/>
          <p:cNvSpPr>
            <a:spLocks noChangeArrowheads="1"/>
          </p:cNvSpPr>
          <p:nvPr/>
        </p:nvSpPr>
        <p:spPr bwMode="auto">
          <a:xfrm>
            <a:off x="3563938" y="1989138"/>
            <a:ext cx="2233612" cy="2232025"/>
          </a:xfrm>
          <a:prstGeom prst="ellipse">
            <a:avLst/>
          </a:prstGeom>
          <a:solidFill>
            <a:srgbClr val="FFFF00"/>
          </a:solidFill>
          <a:ln w="762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kk-KZ" b="1">
                <a:solidFill>
                  <a:srgbClr val="0000FF"/>
                </a:solidFill>
                <a:latin typeface="Tahoma" pitchFamily="34" charset="0"/>
              </a:rPr>
              <a:t>Жаңашылдық, </a:t>
            </a:r>
          </a:p>
          <a:p>
            <a:pPr algn="ctr" eaLnBrk="1" hangingPunct="1"/>
            <a:r>
              <a:rPr lang="kk-KZ" b="1">
                <a:solidFill>
                  <a:srgbClr val="0000FF"/>
                </a:solidFill>
                <a:latin typeface="Tahoma" pitchFamily="34" charset="0"/>
              </a:rPr>
              <a:t>бәсекелестік</a:t>
            </a:r>
            <a:endParaRPr lang="ru-RU" b="1">
              <a:solidFill>
                <a:srgbClr val="0000FF"/>
              </a:solidFill>
              <a:latin typeface="Tahoma" pitchFamily="34" charset="0"/>
            </a:endParaRPr>
          </a:p>
        </p:txBody>
      </p:sp>
      <p:sp>
        <p:nvSpPr>
          <p:cNvPr id="101379" name="Oval 3"/>
          <p:cNvSpPr>
            <a:spLocks noChangeArrowheads="1"/>
          </p:cNvSpPr>
          <p:nvPr/>
        </p:nvSpPr>
        <p:spPr bwMode="auto">
          <a:xfrm>
            <a:off x="6011863" y="765175"/>
            <a:ext cx="2016125" cy="201612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>
              <a:latin typeface="Candara" pitchFamily="34" charset="0"/>
            </a:endParaRPr>
          </a:p>
        </p:txBody>
      </p:sp>
      <p:sp>
        <p:nvSpPr>
          <p:cNvPr id="101384" name="AutoShape 8"/>
          <p:cNvSpPr>
            <a:spLocks noChangeArrowheads="1"/>
          </p:cNvSpPr>
          <p:nvPr/>
        </p:nvSpPr>
        <p:spPr bwMode="auto">
          <a:xfrm>
            <a:off x="5797550" y="620713"/>
            <a:ext cx="2519363" cy="1946275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kk-KZ" sz="2200" b="1">
                <a:solidFill>
                  <a:srgbClr val="FFFF00"/>
                </a:solidFill>
                <a:latin typeface="Tahoma" pitchFamily="34" charset="0"/>
              </a:rPr>
              <a:t>талап</a:t>
            </a:r>
            <a:endParaRPr lang="ru-RU" sz="2200" b="1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101389" name="Text Box 13"/>
          <p:cNvSpPr txBox="1">
            <a:spLocks noChangeArrowheads="1"/>
          </p:cNvSpPr>
          <p:nvPr/>
        </p:nvSpPr>
        <p:spPr bwMode="auto">
          <a:xfrm>
            <a:off x="5219700" y="1196975"/>
            <a:ext cx="12588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kk-KZ" b="1">
                <a:solidFill>
                  <a:srgbClr val="0000FF"/>
                </a:solidFill>
                <a:latin typeface="Tahoma" pitchFamily="34" charset="0"/>
              </a:rPr>
              <a:t>нұсқау</a:t>
            </a:r>
            <a:endParaRPr lang="ru-RU" b="1">
              <a:solidFill>
                <a:srgbClr val="0000FF"/>
              </a:solidFill>
              <a:latin typeface="Tahoma" pitchFamily="34" charset="0"/>
            </a:endParaRPr>
          </a:p>
        </p:txBody>
      </p:sp>
      <p:sp>
        <p:nvSpPr>
          <p:cNvPr id="101388" name="Text Box 12"/>
          <p:cNvSpPr txBox="1">
            <a:spLocks noChangeArrowheads="1"/>
          </p:cNvSpPr>
          <p:nvPr/>
        </p:nvSpPr>
        <p:spPr bwMode="auto">
          <a:xfrm>
            <a:off x="7561263" y="1190625"/>
            <a:ext cx="12588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kk-KZ" b="1">
                <a:solidFill>
                  <a:srgbClr val="0000FF"/>
                </a:solidFill>
                <a:latin typeface="Tahoma" pitchFamily="34" charset="0"/>
              </a:rPr>
              <a:t>стандарт</a:t>
            </a:r>
            <a:endParaRPr lang="ru-RU" b="1">
              <a:solidFill>
                <a:srgbClr val="0000FF"/>
              </a:solidFill>
              <a:latin typeface="Tahoma" pitchFamily="34" charset="0"/>
            </a:endParaRPr>
          </a:p>
        </p:txBody>
      </p:sp>
      <p:sp>
        <p:nvSpPr>
          <p:cNvPr id="101390" name="Text Box 14"/>
          <p:cNvSpPr txBox="1">
            <a:spLocks noChangeArrowheads="1"/>
          </p:cNvSpPr>
          <p:nvPr/>
        </p:nvSpPr>
        <p:spPr bwMode="auto">
          <a:xfrm>
            <a:off x="6300788" y="2636838"/>
            <a:ext cx="17764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kk-KZ" b="1">
                <a:solidFill>
                  <a:srgbClr val="0000FF"/>
                </a:solidFill>
                <a:latin typeface="Tahoma" pitchFamily="34" charset="0"/>
              </a:rPr>
              <a:t>бағдарлама</a:t>
            </a:r>
            <a:endParaRPr lang="ru-RU" b="1">
              <a:solidFill>
                <a:srgbClr val="0000FF"/>
              </a:solidFill>
              <a:latin typeface="Tahoma" pitchFamily="34" charset="0"/>
            </a:endParaRPr>
          </a:p>
        </p:txBody>
      </p:sp>
      <p:sp>
        <p:nvSpPr>
          <p:cNvPr id="101397" name="AutoShape 21"/>
          <p:cNvSpPr>
            <a:spLocks noChangeArrowheads="1"/>
          </p:cNvSpPr>
          <p:nvPr/>
        </p:nvSpPr>
        <p:spPr bwMode="auto">
          <a:xfrm rot="-1865692" flipH="1" flipV="1">
            <a:off x="1377950" y="3600450"/>
            <a:ext cx="1023938" cy="2324100"/>
          </a:xfrm>
          <a:prstGeom prst="curvedLeftArrow">
            <a:avLst>
              <a:gd name="adj1" fmla="val 46719"/>
              <a:gd name="adj2" fmla="val 93418"/>
              <a:gd name="adj3" fmla="val 33333"/>
            </a:avLst>
          </a:prstGeom>
          <a:solidFill>
            <a:srgbClr val="FFFF00"/>
          </a:solidFill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>
              <a:latin typeface="Candara" pitchFamily="34" charset="0"/>
            </a:endParaRPr>
          </a:p>
        </p:txBody>
      </p:sp>
      <p:sp>
        <p:nvSpPr>
          <p:cNvPr id="101380" name="Oval 4"/>
          <p:cNvSpPr>
            <a:spLocks noChangeArrowheads="1"/>
          </p:cNvSpPr>
          <p:nvPr/>
        </p:nvSpPr>
        <p:spPr bwMode="auto">
          <a:xfrm>
            <a:off x="3348038" y="4581525"/>
            <a:ext cx="2016125" cy="2016125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>
              <a:latin typeface="Candara" pitchFamily="34" charset="0"/>
            </a:endParaRPr>
          </a:p>
        </p:txBody>
      </p:sp>
      <p:sp>
        <p:nvSpPr>
          <p:cNvPr id="101382" name="AutoShape 6"/>
          <p:cNvSpPr>
            <a:spLocks noChangeArrowheads="1"/>
          </p:cNvSpPr>
          <p:nvPr/>
        </p:nvSpPr>
        <p:spPr bwMode="auto">
          <a:xfrm>
            <a:off x="3060700" y="4365625"/>
            <a:ext cx="2519363" cy="1946275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kk-KZ" sz="2200" b="1">
                <a:solidFill>
                  <a:srgbClr val="FFFF00"/>
                </a:solidFill>
                <a:latin typeface="Tahoma" pitchFamily="34" charset="0"/>
              </a:rPr>
              <a:t>қажеттілік</a:t>
            </a:r>
            <a:endParaRPr lang="ru-RU" sz="2200" b="1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101392" name="Text Box 16"/>
          <p:cNvSpPr txBox="1">
            <a:spLocks noChangeArrowheads="1"/>
          </p:cNvSpPr>
          <p:nvPr/>
        </p:nvSpPr>
        <p:spPr bwMode="auto">
          <a:xfrm>
            <a:off x="2700338" y="5045075"/>
            <a:ext cx="12588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kk-KZ" b="1">
                <a:solidFill>
                  <a:srgbClr val="0000FF"/>
                </a:solidFill>
                <a:latin typeface="Tahoma" pitchFamily="34" charset="0"/>
              </a:rPr>
              <a:t>оқушы</a:t>
            </a:r>
            <a:endParaRPr lang="ru-RU" b="1">
              <a:solidFill>
                <a:srgbClr val="0000FF"/>
              </a:solidFill>
              <a:latin typeface="Tahoma" pitchFamily="34" charset="0"/>
            </a:endParaRPr>
          </a:p>
        </p:txBody>
      </p:sp>
      <p:sp>
        <p:nvSpPr>
          <p:cNvPr id="101391" name="Text Box 15"/>
          <p:cNvSpPr txBox="1">
            <a:spLocks noChangeArrowheads="1"/>
          </p:cNvSpPr>
          <p:nvPr/>
        </p:nvSpPr>
        <p:spPr bwMode="auto">
          <a:xfrm>
            <a:off x="4859338" y="5013325"/>
            <a:ext cx="12588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kk-KZ" b="1">
                <a:solidFill>
                  <a:srgbClr val="0000FF"/>
                </a:solidFill>
                <a:latin typeface="Tahoma" pitchFamily="34" charset="0"/>
              </a:rPr>
              <a:t>мұғалім</a:t>
            </a:r>
            <a:endParaRPr lang="ru-RU" b="1">
              <a:solidFill>
                <a:srgbClr val="0000FF"/>
              </a:solidFill>
              <a:latin typeface="Tahoma" pitchFamily="34" charset="0"/>
            </a:endParaRPr>
          </a:p>
        </p:txBody>
      </p:sp>
      <p:sp>
        <p:nvSpPr>
          <p:cNvPr id="101393" name="Text Box 17"/>
          <p:cNvSpPr txBox="1">
            <a:spLocks noChangeArrowheads="1"/>
          </p:cNvSpPr>
          <p:nvPr/>
        </p:nvSpPr>
        <p:spPr bwMode="auto">
          <a:xfrm>
            <a:off x="3563938" y="6491288"/>
            <a:ext cx="14398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kk-KZ" b="1">
                <a:solidFill>
                  <a:srgbClr val="0000FF"/>
                </a:solidFill>
                <a:latin typeface="Tahoma" pitchFamily="34" charset="0"/>
              </a:rPr>
              <a:t>мектеп</a:t>
            </a:r>
            <a:endParaRPr lang="ru-RU" b="1">
              <a:solidFill>
                <a:srgbClr val="0000FF"/>
              </a:solidFill>
              <a:latin typeface="Tahoma" pitchFamily="34" charset="0"/>
            </a:endParaRPr>
          </a:p>
        </p:txBody>
      </p:sp>
      <p:sp>
        <p:nvSpPr>
          <p:cNvPr id="101395" name="AutoShape 19"/>
          <p:cNvSpPr>
            <a:spLocks noChangeArrowheads="1"/>
          </p:cNvSpPr>
          <p:nvPr/>
        </p:nvSpPr>
        <p:spPr bwMode="auto">
          <a:xfrm rot="1831369">
            <a:off x="6781800" y="3465513"/>
            <a:ext cx="1231900" cy="2232025"/>
          </a:xfrm>
          <a:prstGeom prst="curvedLeftArrow">
            <a:avLst>
              <a:gd name="adj1" fmla="val 46672"/>
              <a:gd name="adj2" fmla="val 93327"/>
              <a:gd name="adj3" fmla="val 33333"/>
            </a:avLst>
          </a:prstGeom>
          <a:solidFill>
            <a:srgbClr val="FFFF00"/>
          </a:solidFill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>
              <a:latin typeface="Candara" pitchFamily="34" charset="0"/>
            </a:endParaRPr>
          </a:p>
        </p:txBody>
      </p:sp>
      <p:grpSp>
        <p:nvGrpSpPr>
          <p:cNvPr id="10262" name="Group 26"/>
          <p:cNvGrpSpPr>
            <a:grpSpLocks/>
          </p:cNvGrpSpPr>
          <p:nvPr/>
        </p:nvGrpSpPr>
        <p:grpSpPr bwMode="auto">
          <a:xfrm>
            <a:off x="-36513" y="-42863"/>
            <a:ext cx="9144001" cy="6900863"/>
            <a:chOff x="0" y="-17"/>
            <a:chExt cx="5783" cy="4342"/>
          </a:xfrm>
        </p:grpSpPr>
        <p:grpSp>
          <p:nvGrpSpPr>
            <p:cNvPr id="10263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10265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66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267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0264" name="Picture 31" descr="пгшлпгш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391058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1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1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1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1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1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mph" presetSubtype="2" repeatCount="indefinite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" dur="2000" fill="hold"/>
                                        <p:tgtEl>
                                          <p:spTgt spid="1013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1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1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1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1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1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13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013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01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01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01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1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01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1013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1013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013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01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01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01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01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01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01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01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96" grpId="0"/>
      <p:bldP spid="101396" grpId="1"/>
      <p:bldP spid="101394" grpId="0" animBg="1"/>
      <p:bldP spid="101386" grpId="0"/>
      <p:bldP spid="101385" grpId="0"/>
      <p:bldP spid="101387" grpId="0"/>
      <p:bldP spid="101378" grpId="0" animBg="1"/>
      <p:bldP spid="101383" grpId="0" animBg="1"/>
      <p:bldP spid="101381" grpId="0" animBg="1"/>
      <p:bldP spid="101379" grpId="0" animBg="1"/>
      <p:bldP spid="101384" grpId="0" animBg="1"/>
      <p:bldP spid="101389" grpId="0"/>
      <p:bldP spid="101388" grpId="0"/>
      <p:bldP spid="101390" grpId="0"/>
      <p:bldP spid="101397" grpId="0" animBg="1"/>
      <p:bldP spid="101380" grpId="0" animBg="1"/>
      <p:bldP spid="101382" grpId="0" animBg="1"/>
      <p:bldP spid="101392" grpId="0"/>
      <p:bldP spid="101391" grpId="0"/>
      <p:bldP spid="101393" grpId="0"/>
      <p:bldP spid="10139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Oval 4"/>
          <p:cNvSpPr>
            <a:spLocks noChangeArrowheads="1"/>
          </p:cNvSpPr>
          <p:nvPr/>
        </p:nvSpPr>
        <p:spPr bwMode="auto">
          <a:xfrm>
            <a:off x="611188" y="0"/>
            <a:ext cx="7921625" cy="1484313"/>
          </a:xfrm>
          <a:prstGeom prst="ellipse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kk-KZ" sz="2000" b="1" dirty="0">
                <a:solidFill>
                  <a:srgbClr val="A50021"/>
                </a:solidFill>
              </a:rPr>
              <a:t/>
            </a:r>
            <a:br>
              <a:rPr lang="kk-KZ" sz="2000" b="1" dirty="0">
                <a:solidFill>
                  <a:srgbClr val="A50021"/>
                </a:solidFill>
              </a:rPr>
            </a:br>
            <a:r>
              <a:rPr lang="kk-KZ" sz="2000" b="1" dirty="0">
                <a:solidFill>
                  <a:srgbClr val="A50021"/>
                </a:solidFill>
              </a:rPr>
              <a:t>Мақсаты: Ұжымдық оқыту әдісінің тиімді </a:t>
            </a:r>
            <a:br>
              <a:rPr lang="kk-KZ" sz="2000" b="1" dirty="0">
                <a:solidFill>
                  <a:srgbClr val="A50021"/>
                </a:solidFill>
              </a:rPr>
            </a:br>
            <a:r>
              <a:rPr lang="kk-KZ" sz="2000" b="1" dirty="0">
                <a:solidFill>
                  <a:srgbClr val="A50021"/>
                </a:solidFill>
              </a:rPr>
              <a:t/>
            </a:r>
            <a:br>
              <a:rPr lang="kk-KZ" sz="2000" b="1" dirty="0">
                <a:solidFill>
                  <a:srgbClr val="A50021"/>
                </a:solidFill>
              </a:rPr>
            </a:br>
            <a:r>
              <a:rPr lang="kk-KZ" sz="2000" b="1" dirty="0">
                <a:solidFill>
                  <a:srgbClr val="A50021"/>
                </a:solidFill>
              </a:rPr>
              <a:t>түрлерін игеру арқылы кәсіби шеберлікті дамыту</a:t>
            </a:r>
            <a:endParaRPr lang="ru-RU" sz="2000" b="1" dirty="0">
              <a:solidFill>
                <a:srgbClr val="A50021"/>
              </a:solidFill>
            </a:endParaRPr>
          </a:p>
        </p:txBody>
      </p:sp>
      <p:sp>
        <p:nvSpPr>
          <p:cNvPr id="11267" name="AutoShape 14"/>
          <p:cNvSpPr>
            <a:spLocks noChangeArrowheads="1"/>
          </p:cNvSpPr>
          <p:nvPr/>
        </p:nvSpPr>
        <p:spPr bwMode="auto">
          <a:xfrm>
            <a:off x="2987675" y="2205038"/>
            <a:ext cx="2952750" cy="3168650"/>
          </a:xfrm>
          <a:prstGeom prst="flowChartOffpageConnector">
            <a:avLst/>
          </a:prstGeom>
          <a:solidFill>
            <a:srgbClr val="CCFFFF"/>
          </a:solidFill>
          <a:ln w="9525">
            <a:solidFill>
              <a:srgbClr val="33CCFF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kk-KZ" b="1">
                <a:solidFill>
                  <a:srgbClr val="000000"/>
                </a:solidFill>
              </a:rPr>
              <a:t>ҰОӘ бойынша позиция</a:t>
            </a:r>
          </a:p>
          <a:p>
            <a:r>
              <a:rPr lang="kk-KZ" b="1">
                <a:solidFill>
                  <a:srgbClr val="000000"/>
                </a:solidFill>
              </a:rPr>
              <a:t>лық құрылымы</a:t>
            </a:r>
          </a:p>
          <a:p>
            <a:r>
              <a:rPr lang="kk-KZ" b="1">
                <a:solidFill>
                  <a:srgbClr val="000000"/>
                </a:solidFill>
              </a:rPr>
              <a:t>жағынан   күрделі музыка</a:t>
            </a:r>
          </a:p>
          <a:p>
            <a:r>
              <a:rPr lang="kk-KZ" b="1">
                <a:solidFill>
                  <a:srgbClr val="000000"/>
                </a:solidFill>
              </a:rPr>
              <a:t>лық  шығармалармен </a:t>
            </a:r>
          </a:p>
          <a:p>
            <a:r>
              <a:rPr lang="kk-KZ" b="1">
                <a:solidFill>
                  <a:srgbClr val="000000"/>
                </a:solidFill>
              </a:rPr>
              <a:t>танысу, әдіс-  тәсілдерді </a:t>
            </a:r>
          </a:p>
          <a:p>
            <a:r>
              <a:rPr lang="kk-KZ" b="1">
                <a:solidFill>
                  <a:srgbClr val="000000"/>
                </a:solidFill>
              </a:rPr>
              <a:t>қолдану;</a:t>
            </a:r>
          </a:p>
          <a:p>
            <a:r>
              <a:rPr lang="kk-KZ" b="1">
                <a:solidFill>
                  <a:srgbClr val="000000"/>
                </a:solidFill>
              </a:rPr>
              <a:t>АКТ қолдану;</a:t>
            </a:r>
            <a:r>
              <a:rPr lang="kk-KZ" sz="1600">
                <a:solidFill>
                  <a:srgbClr val="660066"/>
                </a:solidFill>
              </a:rPr>
              <a:t> </a:t>
            </a:r>
          </a:p>
          <a:p>
            <a:pPr eaLnBrk="1" hangingPunct="1"/>
            <a:endParaRPr lang="ru-RU" sz="1600">
              <a:solidFill>
                <a:srgbClr val="660066"/>
              </a:solidFill>
            </a:endParaRPr>
          </a:p>
        </p:txBody>
      </p:sp>
      <p:sp>
        <p:nvSpPr>
          <p:cNvPr id="11268" name="AutoShape 15"/>
          <p:cNvSpPr>
            <a:spLocks noChangeArrowheads="1"/>
          </p:cNvSpPr>
          <p:nvPr/>
        </p:nvSpPr>
        <p:spPr bwMode="auto">
          <a:xfrm>
            <a:off x="1116013" y="1196975"/>
            <a:ext cx="381000" cy="609600"/>
          </a:xfrm>
          <a:prstGeom prst="downArrow">
            <a:avLst>
              <a:gd name="adj1" fmla="val 50000"/>
              <a:gd name="adj2" fmla="val 40000"/>
            </a:avLst>
          </a:prstGeom>
          <a:solidFill>
            <a:srgbClr val="CCFFFF"/>
          </a:solidFill>
          <a:ln w="9525">
            <a:solidFill>
              <a:srgbClr val="33CC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69" name="AutoShape 16"/>
          <p:cNvSpPr>
            <a:spLocks noChangeArrowheads="1"/>
          </p:cNvSpPr>
          <p:nvPr/>
        </p:nvSpPr>
        <p:spPr bwMode="auto">
          <a:xfrm>
            <a:off x="179388" y="1844675"/>
            <a:ext cx="2609850" cy="3384550"/>
          </a:xfrm>
          <a:prstGeom prst="flowChartOffpageConnector">
            <a:avLst/>
          </a:prstGeom>
          <a:solidFill>
            <a:srgbClr val="CCFFFF"/>
          </a:solidFill>
          <a:ln w="9525">
            <a:solidFill>
              <a:srgbClr val="33CC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k-KZ" sz="1600" b="1" i="1">
              <a:solidFill>
                <a:srgbClr val="000000"/>
              </a:solidFill>
            </a:endParaRPr>
          </a:p>
          <a:p>
            <a:pPr eaLnBrk="1" hangingPunct="1"/>
            <a:endParaRPr lang="ru-RU" sz="1600" b="1">
              <a:solidFill>
                <a:srgbClr val="000000"/>
              </a:solidFill>
            </a:endParaRPr>
          </a:p>
        </p:txBody>
      </p:sp>
      <p:sp>
        <p:nvSpPr>
          <p:cNvPr id="11270" name="Rectangle 17"/>
          <p:cNvSpPr>
            <a:spLocks noChangeArrowheads="1"/>
          </p:cNvSpPr>
          <p:nvPr/>
        </p:nvSpPr>
        <p:spPr bwMode="auto">
          <a:xfrm>
            <a:off x="179388" y="2349500"/>
            <a:ext cx="2520950" cy="219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kk-KZ" sz="1600">
              <a:solidFill>
                <a:srgbClr val="000000"/>
              </a:solidFill>
            </a:endParaRPr>
          </a:p>
          <a:p>
            <a:endParaRPr lang="kk-KZ" sz="1600">
              <a:solidFill>
                <a:srgbClr val="000000"/>
              </a:solidFill>
            </a:endParaRPr>
          </a:p>
          <a:p>
            <a:r>
              <a:rPr lang="kk-KZ" b="1">
                <a:solidFill>
                  <a:srgbClr val="000000"/>
                </a:solidFill>
              </a:rPr>
              <a:t>Музыкалық теория   карташалар, техника жетілдіруге арналған   </a:t>
            </a:r>
          </a:p>
          <a:p>
            <a:r>
              <a:rPr lang="kk-KZ" b="1">
                <a:solidFill>
                  <a:srgbClr val="000000"/>
                </a:solidFill>
              </a:rPr>
              <a:t>тапсырмалар жинақтау</a:t>
            </a:r>
            <a:r>
              <a:rPr lang="kk-KZ">
                <a:solidFill>
                  <a:srgbClr val="000000"/>
                </a:solidFill>
              </a:rPr>
              <a:t>;</a:t>
            </a:r>
            <a:endParaRPr lang="ru-RU">
              <a:solidFill>
                <a:srgbClr val="000000"/>
              </a:solidFill>
            </a:endParaRPr>
          </a:p>
          <a:p>
            <a:pPr eaLnBrk="1" hangingPunct="1"/>
            <a:endParaRPr lang="ru-RU" sz="1600">
              <a:solidFill>
                <a:srgbClr val="000000"/>
              </a:solidFill>
            </a:endParaRPr>
          </a:p>
        </p:txBody>
      </p:sp>
      <p:sp>
        <p:nvSpPr>
          <p:cNvPr id="11271" name="AutoShape 19"/>
          <p:cNvSpPr>
            <a:spLocks noChangeArrowheads="1"/>
          </p:cNvSpPr>
          <p:nvPr/>
        </p:nvSpPr>
        <p:spPr bwMode="auto">
          <a:xfrm>
            <a:off x="6084888" y="1844675"/>
            <a:ext cx="2574925" cy="3313113"/>
          </a:xfrm>
          <a:prstGeom prst="flowChartOffpageConnector">
            <a:avLst/>
          </a:prstGeom>
          <a:solidFill>
            <a:srgbClr val="CCFFFF"/>
          </a:solidFill>
          <a:ln w="9525">
            <a:solidFill>
              <a:srgbClr val="33CC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kk-KZ" sz="1600">
              <a:solidFill>
                <a:srgbClr val="000000"/>
              </a:solidFill>
            </a:endParaRPr>
          </a:p>
          <a:p>
            <a:pPr eaLnBrk="1" hangingPunct="1"/>
            <a:endParaRPr lang="kk-KZ" sz="1600">
              <a:solidFill>
                <a:srgbClr val="000000"/>
              </a:solidFill>
            </a:endParaRPr>
          </a:p>
          <a:p>
            <a:pPr eaLnBrk="1" hangingPunct="1"/>
            <a:endParaRPr lang="kk-KZ" sz="1600">
              <a:solidFill>
                <a:srgbClr val="000000"/>
              </a:solidFill>
            </a:endParaRPr>
          </a:p>
          <a:p>
            <a:pPr eaLnBrk="1" hangingPunct="1"/>
            <a:endParaRPr lang="kk-KZ" sz="1600">
              <a:solidFill>
                <a:srgbClr val="000000"/>
              </a:solidFill>
            </a:endParaRPr>
          </a:p>
          <a:p>
            <a:pPr eaLnBrk="1" hangingPunct="1"/>
            <a:endParaRPr lang="kk-KZ" sz="1600" b="1">
              <a:solidFill>
                <a:srgbClr val="000000"/>
              </a:solidFill>
            </a:endParaRPr>
          </a:p>
          <a:p>
            <a:pPr eaLnBrk="1" hangingPunct="1"/>
            <a:endParaRPr lang="kk-KZ" sz="1600" b="1">
              <a:solidFill>
                <a:srgbClr val="000000"/>
              </a:solidFill>
            </a:endParaRPr>
          </a:p>
          <a:p>
            <a:pPr eaLnBrk="1" hangingPunct="1"/>
            <a:r>
              <a:rPr lang="kk-KZ" sz="1600" b="1">
                <a:solidFill>
                  <a:srgbClr val="000000"/>
                </a:solidFill>
              </a:rPr>
              <a:t>Тест тапсырмаларын </a:t>
            </a:r>
          </a:p>
          <a:p>
            <a:pPr eaLnBrk="1" hangingPunct="1"/>
            <a:r>
              <a:rPr lang="kk-KZ" sz="1600" b="1">
                <a:solidFill>
                  <a:srgbClr val="000000"/>
                </a:solidFill>
              </a:rPr>
              <a:t>құрастыру;</a:t>
            </a:r>
          </a:p>
        </p:txBody>
      </p:sp>
      <p:sp>
        <p:nvSpPr>
          <p:cNvPr id="11272" name="AutoShape 20"/>
          <p:cNvSpPr>
            <a:spLocks noChangeArrowheads="1"/>
          </p:cNvSpPr>
          <p:nvPr/>
        </p:nvSpPr>
        <p:spPr bwMode="auto">
          <a:xfrm>
            <a:off x="4284663" y="1484313"/>
            <a:ext cx="381000" cy="682625"/>
          </a:xfrm>
          <a:prstGeom prst="downArrow">
            <a:avLst>
              <a:gd name="adj1" fmla="val 50000"/>
              <a:gd name="adj2" fmla="val 44792"/>
            </a:avLst>
          </a:prstGeom>
          <a:solidFill>
            <a:srgbClr val="CCFFFF"/>
          </a:solidFill>
          <a:ln w="9525">
            <a:solidFill>
              <a:srgbClr val="33CC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73" name="AutoShape 21"/>
          <p:cNvSpPr>
            <a:spLocks noChangeArrowheads="1"/>
          </p:cNvSpPr>
          <p:nvPr/>
        </p:nvSpPr>
        <p:spPr bwMode="auto">
          <a:xfrm>
            <a:off x="7019925" y="1268413"/>
            <a:ext cx="381000" cy="609600"/>
          </a:xfrm>
          <a:prstGeom prst="downArrow">
            <a:avLst>
              <a:gd name="adj1" fmla="val 50000"/>
              <a:gd name="adj2" fmla="val 40000"/>
            </a:avLst>
          </a:prstGeom>
          <a:solidFill>
            <a:srgbClr val="CCFFFF"/>
          </a:solidFill>
          <a:ln w="9525">
            <a:solidFill>
              <a:srgbClr val="33CC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74" name="Rectangle 24"/>
          <p:cNvSpPr>
            <a:spLocks noChangeArrowheads="1"/>
          </p:cNvSpPr>
          <p:nvPr/>
        </p:nvSpPr>
        <p:spPr bwMode="auto">
          <a:xfrm>
            <a:off x="0" y="1773238"/>
            <a:ext cx="2795588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179388" lvl="1"/>
            <a:endParaRPr lang="kk-KZ" b="1">
              <a:solidFill>
                <a:srgbClr val="000000"/>
              </a:solidFill>
            </a:endParaRPr>
          </a:p>
          <a:p>
            <a:pPr marL="179388" lvl="1"/>
            <a:r>
              <a:rPr lang="kk-KZ" b="1">
                <a:solidFill>
                  <a:srgbClr val="000000"/>
                </a:solidFill>
              </a:rPr>
              <a:t>Теориялық және практикалық білімді жетілдіру;</a:t>
            </a:r>
          </a:p>
        </p:txBody>
      </p:sp>
      <p:sp>
        <p:nvSpPr>
          <p:cNvPr id="11275" name="Rectangle 26"/>
          <p:cNvSpPr>
            <a:spLocks noChangeArrowheads="1"/>
          </p:cNvSpPr>
          <p:nvPr/>
        </p:nvSpPr>
        <p:spPr bwMode="auto">
          <a:xfrm>
            <a:off x="6156325" y="1989138"/>
            <a:ext cx="2465388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kk-KZ" b="1">
                <a:solidFill>
                  <a:srgbClr val="000000"/>
                </a:solidFill>
              </a:rPr>
              <a:t>Дидактикалық материалдар, қосымша</a:t>
            </a:r>
          </a:p>
          <a:p>
            <a:r>
              <a:rPr lang="kk-KZ" b="1">
                <a:solidFill>
                  <a:srgbClr val="000000"/>
                </a:solidFill>
              </a:rPr>
              <a:t>музыкалық шығармалар </a:t>
            </a:r>
          </a:p>
          <a:p>
            <a:r>
              <a:rPr lang="kk-KZ" b="1">
                <a:solidFill>
                  <a:srgbClr val="000000"/>
                </a:solidFill>
              </a:rPr>
              <a:t>жинақтау;</a:t>
            </a:r>
            <a:endParaRPr lang="ru-RU" b="1">
              <a:solidFill>
                <a:srgbClr val="000000"/>
              </a:solidFill>
            </a:endParaRPr>
          </a:p>
        </p:txBody>
      </p:sp>
      <p:grpSp>
        <p:nvGrpSpPr>
          <p:cNvPr id="11276" name="Group 26"/>
          <p:cNvGrpSpPr>
            <a:grpSpLocks/>
          </p:cNvGrpSpPr>
          <p:nvPr/>
        </p:nvGrpSpPr>
        <p:grpSpPr bwMode="auto">
          <a:xfrm>
            <a:off x="-36513" y="-42863"/>
            <a:ext cx="9144001" cy="6900863"/>
            <a:chOff x="0" y="-17"/>
            <a:chExt cx="5783" cy="4342"/>
          </a:xfrm>
        </p:grpSpPr>
        <p:grpSp>
          <p:nvGrpSpPr>
            <p:cNvPr id="11277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11279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0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1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1278" name="Picture 31" descr="пгшлпгш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859163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685800" y="1736725"/>
            <a:ext cx="77724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endParaRPr lang="ru-RU" sz="4400" i="1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9231" name="Rectangle 15"/>
          <p:cNvSpPr>
            <a:spLocks noChangeArrowheads="1"/>
          </p:cNvSpPr>
          <p:nvPr/>
        </p:nvSpPr>
        <p:spPr bwMode="auto">
          <a:xfrm>
            <a:off x="179388" y="260350"/>
            <a:ext cx="8785225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9232" name="Rectangle 16"/>
          <p:cNvSpPr>
            <a:spLocks noChangeArrowheads="1"/>
          </p:cNvSpPr>
          <p:nvPr/>
        </p:nvSpPr>
        <p:spPr bwMode="auto">
          <a:xfrm>
            <a:off x="0" y="188913"/>
            <a:ext cx="8785225" cy="619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/>
            </a:pPr>
            <a:endParaRPr lang="ru-RU" sz="3200"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12293" name="Rectangle 31"/>
          <p:cNvSpPr>
            <a:spLocks noChangeArrowheads="1"/>
          </p:cNvSpPr>
          <p:nvPr/>
        </p:nvSpPr>
        <p:spPr bwMode="auto">
          <a:xfrm>
            <a:off x="2286000" y="1049338"/>
            <a:ext cx="4572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kk-KZ" b="1" i="1">
              <a:solidFill>
                <a:schemeClr val="accent1"/>
              </a:solidFill>
              <a:latin typeface="Arial" charset="0"/>
            </a:endParaRPr>
          </a:p>
        </p:txBody>
      </p:sp>
      <p:sp>
        <p:nvSpPr>
          <p:cNvPr id="9267" name="AutoShape 51"/>
          <p:cNvSpPr>
            <a:spLocks noChangeArrowheads="1"/>
          </p:cNvSpPr>
          <p:nvPr/>
        </p:nvSpPr>
        <p:spPr bwMode="auto">
          <a:xfrm>
            <a:off x="250825" y="1484313"/>
            <a:ext cx="3744913" cy="4105275"/>
          </a:xfrm>
          <a:prstGeom prst="verticalScroll">
            <a:avLst>
              <a:gd name="adj" fmla="val 12500"/>
            </a:avLst>
          </a:prstGeom>
          <a:solidFill>
            <a:srgbClr val="99CCFF">
              <a:alpha val="98822"/>
            </a:srgbClr>
          </a:solidFill>
          <a:ln w="9525">
            <a:solidFill>
              <a:srgbClr val="99CCFF"/>
            </a:solidFill>
            <a:round/>
            <a:headEnd/>
            <a:tailEnd/>
          </a:ln>
        </p:spPr>
        <p:txBody>
          <a:bodyPr/>
          <a:lstStyle/>
          <a:p>
            <a:pPr eaLnBrk="1" hangingPunct="1"/>
            <a:r>
              <a:rPr lang="kk-KZ" sz="2000">
                <a:solidFill>
                  <a:srgbClr val="000000"/>
                </a:solidFill>
              </a:rPr>
              <a:t>Баланың бойындағы қызығушылығын ескере отырып, шығармашылығын дамыту;</a:t>
            </a:r>
            <a:endParaRPr lang="ru-RU" sz="2000">
              <a:solidFill>
                <a:srgbClr val="000000"/>
              </a:solidFill>
            </a:endParaRPr>
          </a:p>
        </p:txBody>
      </p:sp>
      <p:sp>
        <p:nvSpPr>
          <p:cNvPr id="9269" name="AutoShape 53"/>
          <p:cNvSpPr>
            <a:spLocks noChangeArrowheads="1"/>
          </p:cNvSpPr>
          <p:nvPr/>
        </p:nvSpPr>
        <p:spPr bwMode="auto">
          <a:xfrm>
            <a:off x="4284663" y="1484313"/>
            <a:ext cx="3816350" cy="4105275"/>
          </a:xfrm>
          <a:prstGeom prst="verticalScroll">
            <a:avLst>
              <a:gd name="adj" fmla="val 12500"/>
            </a:avLst>
          </a:prstGeom>
          <a:solidFill>
            <a:srgbClr val="99CC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r>
              <a:rPr lang="kk-KZ" sz="2000">
                <a:solidFill>
                  <a:srgbClr val="000000"/>
                </a:solidFill>
              </a:rPr>
              <a:t>Өзіне-өзі деген</a:t>
            </a:r>
          </a:p>
          <a:p>
            <a:r>
              <a:rPr lang="kk-KZ" sz="2000">
                <a:solidFill>
                  <a:srgbClr val="000000"/>
                </a:solidFill>
              </a:rPr>
              <a:t>сенімділігі</a:t>
            </a:r>
          </a:p>
          <a:p>
            <a:r>
              <a:rPr lang="kk-KZ" sz="2000">
                <a:solidFill>
                  <a:srgbClr val="000000"/>
                </a:solidFill>
              </a:rPr>
              <a:t>артады;</a:t>
            </a:r>
            <a:endParaRPr lang="ru-RU" sz="2000">
              <a:solidFill>
                <a:srgbClr val="000000"/>
              </a:solidFill>
            </a:endParaRPr>
          </a:p>
          <a:p>
            <a:r>
              <a:rPr lang="kk-KZ" sz="2000">
                <a:solidFill>
                  <a:srgbClr val="000000"/>
                </a:solidFill>
              </a:rPr>
              <a:t>Орындаушылық шеберлігі шыңдалып, ой еңбегі жетіледі;</a:t>
            </a:r>
            <a:endParaRPr lang="ru-RU" sz="2000">
              <a:solidFill>
                <a:srgbClr val="000000"/>
              </a:solidFill>
            </a:endParaRPr>
          </a:p>
          <a:p>
            <a:r>
              <a:rPr lang="kk-KZ" sz="2000">
                <a:solidFill>
                  <a:srgbClr val="000000"/>
                </a:solidFill>
              </a:rPr>
              <a:t>Оқушы білімі анық</a:t>
            </a:r>
          </a:p>
          <a:p>
            <a:r>
              <a:rPr lang="kk-KZ" sz="2000">
                <a:solidFill>
                  <a:srgbClr val="000000"/>
                </a:solidFill>
              </a:rPr>
              <a:t>бағаланады;</a:t>
            </a:r>
            <a:endParaRPr lang="ru-RU" sz="2000">
              <a:solidFill>
                <a:srgbClr val="000000"/>
              </a:solidFill>
            </a:endParaRPr>
          </a:p>
          <a:p>
            <a:r>
              <a:rPr lang="kk-KZ" sz="2000">
                <a:solidFill>
                  <a:srgbClr val="000000"/>
                </a:solidFill>
              </a:rPr>
              <a:t>Өзін жеке тұлға ретінде қалыптастыруға тәрбиелейді</a:t>
            </a:r>
            <a:endParaRPr lang="ru-RU" sz="2000">
              <a:solidFill>
                <a:srgbClr val="000000"/>
              </a:solidFill>
            </a:endParaRPr>
          </a:p>
        </p:txBody>
      </p:sp>
      <p:sp>
        <p:nvSpPr>
          <p:cNvPr id="12296" name="Rectangle 54"/>
          <p:cNvSpPr>
            <a:spLocks noChangeArrowheads="1"/>
          </p:cNvSpPr>
          <p:nvPr/>
        </p:nvSpPr>
        <p:spPr bwMode="auto">
          <a:xfrm>
            <a:off x="4356100" y="3500438"/>
            <a:ext cx="260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kk-KZ" b="1">
                <a:solidFill>
                  <a:srgbClr val="FF0000"/>
                </a:solidFill>
                <a:latin typeface="Arial" charset="0"/>
              </a:rPr>
              <a:t>:</a:t>
            </a:r>
            <a:endParaRPr lang="ru-RU" b="1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9700" name="Oval 4"/>
          <p:cNvSpPr>
            <a:spLocks noChangeArrowheads="1"/>
          </p:cNvSpPr>
          <p:nvPr/>
        </p:nvSpPr>
        <p:spPr bwMode="auto">
          <a:xfrm>
            <a:off x="1116013" y="260350"/>
            <a:ext cx="7272337" cy="1143000"/>
          </a:xfrm>
          <a:prstGeom prst="ellipse">
            <a:avLst/>
          </a:prstGeom>
          <a:gradFill rotWithShape="1">
            <a:gsLst>
              <a:gs pos="0">
                <a:srgbClr val="CCFFFF"/>
              </a:gs>
              <a:gs pos="50000">
                <a:schemeClr val="bg1"/>
              </a:gs>
              <a:gs pos="100000">
                <a:srgbClr val="CCFFFF"/>
              </a:gs>
            </a:gsLst>
            <a:lin ang="5400000" scaled="1"/>
          </a:gradFill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kk-KZ" sz="2400" b="1">
                <a:solidFill>
                  <a:srgbClr val="990000"/>
                </a:solidFill>
              </a:rPr>
              <a:t/>
            </a:r>
            <a:br>
              <a:rPr lang="kk-KZ" sz="2400" b="1">
                <a:solidFill>
                  <a:srgbClr val="990000"/>
                </a:solidFill>
              </a:rPr>
            </a:br>
            <a:r>
              <a:rPr lang="kk-KZ" sz="2400" b="1">
                <a:solidFill>
                  <a:srgbClr val="990000"/>
                </a:solidFill>
              </a:rPr>
              <a:t>Технологияның </a:t>
            </a:r>
            <a:br>
              <a:rPr lang="kk-KZ" sz="2400" b="1">
                <a:solidFill>
                  <a:srgbClr val="990000"/>
                </a:solidFill>
              </a:rPr>
            </a:br>
            <a:r>
              <a:rPr lang="kk-KZ" sz="2400" b="1">
                <a:solidFill>
                  <a:srgbClr val="990000"/>
                </a:solidFill>
              </a:rPr>
              <a:t>басымдылығы       ерекшеліктері</a:t>
            </a:r>
            <a:r>
              <a:rPr lang="kk-KZ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</a:t>
            </a:r>
            <a:r>
              <a:rPr lang="kk-KZ" sz="2000" b="1" i="1">
                <a:solidFill>
                  <a:srgbClr val="660066"/>
                </a:solidFill>
              </a:rPr>
              <a:t/>
            </a:r>
            <a:br>
              <a:rPr lang="kk-KZ" sz="2000" b="1" i="1">
                <a:solidFill>
                  <a:srgbClr val="660066"/>
                </a:solidFill>
              </a:rPr>
            </a:br>
            <a:endParaRPr lang="ru-RU" sz="2000" b="1" i="1">
              <a:solidFill>
                <a:srgbClr val="660066"/>
              </a:solidFill>
            </a:endParaRPr>
          </a:p>
        </p:txBody>
      </p:sp>
      <p:sp>
        <p:nvSpPr>
          <p:cNvPr id="12298" name="Rectangle 57"/>
          <p:cNvSpPr>
            <a:spLocks noChangeArrowheads="1"/>
          </p:cNvSpPr>
          <p:nvPr/>
        </p:nvSpPr>
        <p:spPr bwMode="auto">
          <a:xfrm>
            <a:off x="755650" y="3429000"/>
            <a:ext cx="2592388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kk-KZ" sz="2000">
                <a:solidFill>
                  <a:srgbClr val="000000"/>
                </a:solidFill>
              </a:rPr>
              <a:t>Оқушының қабілет, икемділігін үздіксіз дамыту; </a:t>
            </a:r>
          </a:p>
          <a:p>
            <a:r>
              <a:rPr lang="kk-KZ" sz="2000">
                <a:solidFill>
                  <a:srgbClr val="000000"/>
                </a:solidFill>
              </a:rPr>
              <a:t>Өзін-өзі дамытатын өнерге құштар</a:t>
            </a:r>
          </a:p>
          <a:p>
            <a:r>
              <a:rPr lang="kk-KZ" sz="2000">
                <a:solidFill>
                  <a:srgbClr val="000000"/>
                </a:solidFill>
              </a:rPr>
              <a:t>тұлға қалыптастыру;</a:t>
            </a:r>
            <a:endParaRPr lang="ru-RU" sz="20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917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2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67" grpId="0" animBg="1" autoUpdateAnimBg="0"/>
      <p:bldP spid="9269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Oval 2"/>
          <p:cNvSpPr>
            <a:spLocks noChangeArrowheads="1"/>
          </p:cNvSpPr>
          <p:nvPr/>
        </p:nvSpPr>
        <p:spPr bwMode="auto">
          <a:xfrm rot="-1555839">
            <a:off x="1552575" y="1454150"/>
            <a:ext cx="7316788" cy="4851400"/>
          </a:xfrm>
          <a:prstGeom prst="ellipse">
            <a:avLst/>
          </a:prstGeom>
          <a:noFill/>
          <a:ln w="60325" algn="ctr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/>
            <a:endParaRPr lang="ru-RU">
              <a:latin typeface="Candara" pitchFamily="34" charset="0"/>
            </a:endParaRPr>
          </a:p>
        </p:txBody>
      </p:sp>
      <p:pic>
        <p:nvPicPr>
          <p:cNvPr id="66608" name="Picture 48" descr="컴퓨터아이콘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103188"/>
            <a:ext cx="1052513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609" name="Text Box 49"/>
          <p:cNvSpPr txBox="1">
            <a:spLocks noChangeArrowheads="1"/>
          </p:cNvSpPr>
          <p:nvPr/>
        </p:nvSpPr>
        <p:spPr bwMode="auto">
          <a:xfrm>
            <a:off x="900113" y="5876925"/>
            <a:ext cx="3908425" cy="2000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7C7C7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endParaRPr lang="kk-KZ" sz="100" b="1" i="1">
              <a:solidFill>
                <a:srgbClr val="0000FF"/>
              </a:solidFill>
              <a:latin typeface="Arial" charset="0"/>
            </a:endParaRPr>
          </a:p>
          <a:p>
            <a:pPr algn="ctr" eaLnBrk="1" hangingPunct="1"/>
            <a:endParaRPr lang="kk-KZ" sz="100" b="1" i="1">
              <a:solidFill>
                <a:srgbClr val="0000FF"/>
              </a:solidFill>
              <a:latin typeface="Arial" charset="0"/>
            </a:endParaRPr>
          </a:p>
          <a:p>
            <a:pPr algn="ctr" eaLnBrk="1" hangingPunct="1"/>
            <a:endParaRPr lang="kk-KZ" sz="100" b="1" i="1">
              <a:solidFill>
                <a:srgbClr val="0000FF"/>
              </a:solidFill>
              <a:latin typeface="Arial" charset="0"/>
            </a:endParaRPr>
          </a:p>
          <a:p>
            <a:pPr algn="ctr" eaLnBrk="1" hangingPunct="1"/>
            <a:endParaRPr lang="kk-KZ" sz="100" b="1" i="1">
              <a:solidFill>
                <a:srgbClr val="0000FF"/>
              </a:solidFill>
              <a:latin typeface="Arial" charset="0"/>
            </a:endParaRPr>
          </a:p>
          <a:p>
            <a:pPr algn="ctr" eaLnBrk="1" hangingPunct="1"/>
            <a:endParaRPr lang="kk-KZ" sz="100" b="1" i="1">
              <a:solidFill>
                <a:srgbClr val="0000FF"/>
              </a:solidFill>
              <a:latin typeface="Arial" charset="0"/>
            </a:endParaRPr>
          </a:p>
          <a:p>
            <a:pPr algn="ctr" eaLnBrk="1" hangingPunct="1"/>
            <a:endParaRPr lang="kk-KZ" sz="200" b="1" i="1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3317" name="Freeform 63"/>
          <p:cNvSpPr>
            <a:spLocks/>
          </p:cNvSpPr>
          <p:nvPr/>
        </p:nvSpPr>
        <p:spPr bwMode="auto">
          <a:xfrm rot="-384378">
            <a:off x="3413125" y="2451100"/>
            <a:ext cx="4333875" cy="3989388"/>
          </a:xfrm>
          <a:custGeom>
            <a:avLst/>
            <a:gdLst>
              <a:gd name="T0" fmla="*/ 2147483647 w 2676"/>
              <a:gd name="T1" fmla="*/ 2147483647 h 1633"/>
              <a:gd name="T2" fmla="*/ 2147483647 w 2676"/>
              <a:gd name="T3" fmla="*/ 2147483647 h 1633"/>
              <a:gd name="T4" fmla="*/ 2147483647 w 2676"/>
              <a:gd name="T5" fmla="*/ 2147483647 h 1633"/>
              <a:gd name="T6" fmla="*/ 2147483647 w 2676"/>
              <a:gd name="T7" fmla="*/ 2147483647 h 1633"/>
              <a:gd name="T8" fmla="*/ 2147483647 w 2676"/>
              <a:gd name="T9" fmla="*/ 0 h 1633"/>
              <a:gd name="T10" fmla="*/ 0 w 2676"/>
              <a:gd name="T11" fmla="*/ 2147483647 h 1633"/>
              <a:gd name="T12" fmla="*/ 2147483647 w 2676"/>
              <a:gd name="T13" fmla="*/ 2147483647 h 1633"/>
              <a:gd name="T14" fmla="*/ 2147483647 w 2676"/>
              <a:gd name="T15" fmla="*/ 2147483647 h 163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676"/>
              <a:gd name="T25" fmla="*/ 0 h 1633"/>
              <a:gd name="T26" fmla="*/ 2676 w 2676"/>
              <a:gd name="T27" fmla="*/ 1633 h 163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676" h="1633">
                <a:moveTo>
                  <a:pt x="862" y="1633"/>
                </a:moveTo>
                <a:lnTo>
                  <a:pt x="2676" y="907"/>
                </a:lnTo>
                <a:lnTo>
                  <a:pt x="1406" y="227"/>
                </a:lnTo>
                <a:lnTo>
                  <a:pt x="1905" y="46"/>
                </a:lnTo>
                <a:lnTo>
                  <a:pt x="408" y="0"/>
                </a:lnTo>
                <a:lnTo>
                  <a:pt x="0" y="907"/>
                </a:lnTo>
                <a:lnTo>
                  <a:pt x="408" y="681"/>
                </a:lnTo>
                <a:lnTo>
                  <a:pt x="862" y="1633"/>
                </a:lnTo>
                <a:close/>
              </a:path>
            </a:pathLst>
          </a:custGeom>
          <a:gradFill rotWithShape="1">
            <a:gsLst>
              <a:gs pos="0">
                <a:srgbClr val="4DBAFD"/>
              </a:gs>
              <a:gs pos="100000">
                <a:srgbClr val="245675">
                  <a:alpha val="0"/>
                </a:srgbClr>
              </a:gs>
            </a:gsLst>
            <a:lin ang="27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ru-RU"/>
          </a:p>
        </p:txBody>
      </p:sp>
      <p:grpSp>
        <p:nvGrpSpPr>
          <p:cNvPr id="3" name="Group 97"/>
          <p:cNvGrpSpPr>
            <a:grpSpLocks/>
          </p:cNvGrpSpPr>
          <p:nvPr/>
        </p:nvGrpSpPr>
        <p:grpSpPr bwMode="auto">
          <a:xfrm>
            <a:off x="5580063" y="1125538"/>
            <a:ext cx="2711450" cy="2127250"/>
            <a:chOff x="3560" y="1797"/>
            <a:chExt cx="998" cy="998"/>
          </a:xfrm>
        </p:grpSpPr>
        <p:grpSp>
          <p:nvGrpSpPr>
            <p:cNvPr id="13360" name="Group 98"/>
            <p:cNvGrpSpPr>
              <a:grpSpLocks/>
            </p:cNvGrpSpPr>
            <p:nvPr/>
          </p:nvGrpSpPr>
          <p:grpSpPr bwMode="auto">
            <a:xfrm>
              <a:off x="3560" y="1797"/>
              <a:ext cx="998" cy="998"/>
              <a:chOff x="3720" y="2717"/>
              <a:chExt cx="1212" cy="1212"/>
            </a:xfrm>
          </p:grpSpPr>
          <p:sp>
            <p:nvSpPr>
              <p:cNvPr id="13362" name="Oval 99"/>
              <p:cNvSpPr>
                <a:spLocks noChangeArrowheads="1"/>
              </p:cNvSpPr>
              <p:nvPr/>
            </p:nvSpPr>
            <p:spPr bwMode="auto">
              <a:xfrm>
                <a:off x="3848" y="2752"/>
                <a:ext cx="870" cy="870"/>
              </a:xfrm>
              <a:prstGeom prst="ellipse">
                <a:avLst/>
              </a:prstGeom>
              <a:gradFill rotWithShape="1">
                <a:gsLst>
                  <a:gs pos="0">
                    <a:srgbClr val="CCFFCC">
                      <a:alpha val="60001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  <p:sp>
            <p:nvSpPr>
              <p:cNvPr id="4" name="Oval 100"/>
              <p:cNvSpPr>
                <a:spLocks noChangeArrowheads="1"/>
              </p:cNvSpPr>
              <p:nvPr/>
            </p:nvSpPr>
            <p:spPr bwMode="auto">
              <a:xfrm>
                <a:off x="3720" y="2717"/>
                <a:ext cx="1212" cy="1212"/>
              </a:xfrm>
              <a:prstGeom prst="ellipse">
                <a:avLst/>
              </a:prstGeom>
              <a:gradFill rotWithShape="1">
                <a:gsLst>
                  <a:gs pos="0">
                    <a:srgbClr val="7FAC00"/>
                  </a:gs>
                  <a:gs pos="100000">
                    <a:srgbClr val="BBFE00"/>
                  </a:gs>
                </a:gsLst>
                <a:lin ang="2700000" scaled="1"/>
              </a:gradFill>
              <a:ln>
                <a:noFill/>
              </a:ln>
              <a:effectLst>
                <a:outerShdw dist="35921" dir="2700000" algn="ctr" rotWithShape="0">
                  <a:schemeClr val="bg2"/>
                </a:outerShdw>
              </a:effectLst>
              <a:extLst/>
            </p:spPr>
            <p:txBody>
              <a:bodyPr wrap="none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  <p:sp>
            <p:nvSpPr>
              <p:cNvPr id="13364" name="Oval 101"/>
              <p:cNvSpPr>
                <a:spLocks noChangeArrowheads="1"/>
              </p:cNvSpPr>
              <p:nvPr/>
            </p:nvSpPr>
            <p:spPr bwMode="auto">
              <a:xfrm>
                <a:off x="3720" y="2717"/>
                <a:ext cx="1212" cy="1212"/>
              </a:xfrm>
              <a:prstGeom prst="ellipse">
                <a:avLst/>
              </a:prstGeom>
              <a:gradFill rotWithShape="1">
                <a:gsLst>
                  <a:gs pos="0">
                    <a:srgbClr val="FFFFCC"/>
                  </a:gs>
                  <a:gs pos="100000">
                    <a:srgbClr val="FFCC66">
                      <a:alpha val="2000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  <p:sp>
            <p:nvSpPr>
              <p:cNvPr id="13365" name="Oval 102"/>
              <p:cNvSpPr>
                <a:spLocks noChangeArrowheads="1"/>
              </p:cNvSpPr>
              <p:nvPr/>
            </p:nvSpPr>
            <p:spPr bwMode="auto">
              <a:xfrm>
                <a:off x="3857" y="2752"/>
                <a:ext cx="870" cy="870"/>
              </a:xfrm>
              <a:prstGeom prst="ellipse">
                <a:avLst/>
              </a:prstGeom>
              <a:gradFill rotWithShape="1">
                <a:gsLst>
                  <a:gs pos="0">
                    <a:srgbClr val="FFFFCC">
                      <a:alpha val="60001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</p:grpSp>
        <p:sp>
          <p:nvSpPr>
            <p:cNvPr id="13361" name="Text Box 103"/>
            <p:cNvSpPr txBox="1">
              <a:spLocks noChangeArrowheads="1"/>
            </p:cNvSpPr>
            <p:nvPr/>
          </p:nvSpPr>
          <p:spPr bwMode="auto">
            <a:xfrm>
              <a:off x="3670" y="2019"/>
              <a:ext cx="814" cy="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kk-KZ" sz="2000" b="1" i="1">
                  <a:solidFill>
                    <a:srgbClr val="0000FF"/>
                  </a:solidFill>
                  <a:cs typeface="Times New Roman" pitchFamily="18" charset="0"/>
                </a:rPr>
                <a:t>Өз білімін жетілдіру</a:t>
              </a:r>
            </a:p>
          </p:txBody>
        </p:sp>
      </p:grpSp>
      <p:grpSp>
        <p:nvGrpSpPr>
          <p:cNvPr id="5" name="Group 90"/>
          <p:cNvGrpSpPr>
            <a:grpSpLocks/>
          </p:cNvGrpSpPr>
          <p:nvPr/>
        </p:nvGrpSpPr>
        <p:grpSpPr bwMode="auto">
          <a:xfrm>
            <a:off x="2555875" y="1125538"/>
            <a:ext cx="3143250" cy="2036762"/>
            <a:chOff x="3288" y="1797"/>
            <a:chExt cx="1312" cy="998"/>
          </a:xfrm>
        </p:grpSpPr>
        <p:grpSp>
          <p:nvGrpSpPr>
            <p:cNvPr id="13354" name="Group 91"/>
            <p:cNvGrpSpPr>
              <a:grpSpLocks/>
            </p:cNvGrpSpPr>
            <p:nvPr/>
          </p:nvGrpSpPr>
          <p:grpSpPr bwMode="auto">
            <a:xfrm>
              <a:off x="3560" y="1797"/>
              <a:ext cx="998" cy="998"/>
              <a:chOff x="3720" y="2717"/>
              <a:chExt cx="1212" cy="1212"/>
            </a:xfrm>
          </p:grpSpPr>
          <p:sp>
            <p:nvSpPr>
              <p:cNvPr id="13356" name="Oval 92"/>
              <p:cNvSpPr>
                <a:spLocks noChangeArrowheads="1"/>
              </p:cNvSpPr>
              <p:nvPr/>
            </p:nvSpPr>
            <p:spPr bwMode="auto">
              <a:xfrm>
                <a:off x="3848" y="2752"/>
                <a:ext cx="870" cy="870"/>
              </a:xfrm>
              <a:prstGeom prst="ellipse">
                <a:avLst/>
              </a:prstGeom>
              <a:gradFill rotWithShape="1">
                <a:gsLst>
                  <a:gs pos="0">
                    <a:srgbClr val="CCFFCC">
                      <a:alpha val="60001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  <p:sp>
            <p:nvSpPr>
              <p:cNvPr id="7208" name="Oval 93"/>
              <p:cNvSpPr>
                <a:spLocks noChangeArrowheads="1"/>
              </p:cNvSpPr>
              <p:nvPr/>
            </p:nvSpPr>
            <p:spPr bwMode="auto">
              <a:xfrm>
                <a:off x="3720" y="2717"/>
                <a:ext cx="1214" cy="1212"/>
              </a:xfrm>
              <a:prstGeom prst="ellipse">
                <a:avLst/>
              </a:prstGeom>
              <a:gradFill rotWithShape="1">
                <a:gsLst>
                  <a:gs pos="0">
                    <a:srgbClr val="7FAC00"/>
                  </a:gs>
                  <a:gs pos="100000">
                    <a:srgbClr val="BBFE00"/>
                  </a:gs>
                </a:gsLst>
                <a:lin ang="2700000" scaled="1"/>
              </a:gradFill>
              <a:ln>
                <a:noFill/>
              </a:ln>
              <a:effectLst>
                <a:outerShdw dist="35921" dir="2700000" algn="ctr" rotWithShape="0">
                  <a:schemeClr val="bg2"/>
                </a:outerShdw>
              </a:effectLst>
              <a:extLst/>
            </p:spPr>
            <p:txBody>
              <a:bodyPr wrap="none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  <p:sp>
            <p:nvSpPr>
              <p:cNvPr id="13358" name="Oval 94"/>
              <p:cNvSpPr>
                <a:spLocks noChangeArrowheads="1"/>
              </p:cNvSpPr>
              <p:nvPr/>
            </p:nvSpPr>
            <p:spPr bwMode="auto">
              <a:xfrm>
                <a:off x="3720" y="2717"/>
                <a:ext cx="1212" cy="1212"/>
              </a:xfrm>
              <a:prstGeom prst="ellipse">
                <a:avLst/>
              </a:prstGeom>
              <a:gradFill rotWithShape="1">
                <a:gsLst>
                  <a:gs pos="0">
                    <a:srgbClr val="FFFFCC"/>
                  </a:gs>
                  <a:gs pos="100000">
                    <a:srgbClr val="FFCC66">
                      <a:alpha val="2000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  <p:sp>
            <p:nvSpPr>
              <p:cNvPr id="13359" name="Oval 95"/>
              <p:cNvSpPr>
                <a:spLocks noChangeArrowheads="1"/>
              </p:cNvSpPr>
              <p:nvPr/>
            </p:nvSpPr>
            <p:spPr bwMode="auto">
              <a:xfrm>
                <a:off x="3857" y="2752"/>
                <a:ext cx="870" cy="870"/>
              </a:xfrm>
              <a:prstGeom prst="ellipse">
                <a:avLst/>
              </a:prstGeom>
              <a:gradFill rotWithShape="1">
                <a:gsLst>
                  <a:gs pos="0">
                    <a:srgbClr val="FFFFCC">
                      <a:alpha val="60001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</p:grpSp>
        <p:sp>
          <p:nvSpPr>
            <p:cNvPr id="13355" name="Text Box 96"/>
            <p:cNvSpPr txBox="1">
              <a:spLocks noChangeArrowheads="1"/>
            </p:cNvSpPr>
            <p:nvPr/>
          </p:nvSpPr>
          <p:spPr bwMode="auto">
            <a:xfrm>
              <a:off x="3288" y="2004"/>
              <a:ext cx="1312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kk-KZ" b="1" i="1">
                  <a:solidFill>
                    <a:srgbClr val="0000FF"/>
                  </a:solidFill>
                  <a:cs typeface="Times New Roman" pitchFamily="18" charset="0"/>
                </a:rPr>
                <a:t>Сыныптан </a:t>
              </a:r>
            </a:p>
            <a:p>
              <a:pPr algn="ctr" eaLnBrk="1" hangingPunct="1"/>
              <a:r>
                <a:rPr lang="kk-KZ" b="1" i="1">
                  <a:solidFill>
                    <a:srgbClr val="0000FF"/>
                  </a:solidFill>
                  <a:cs typeface="Times New Roman" pitchFamily="18" charset="0"/>
                </a:rPr>
                <a:t>тыс</a:t>
              </a:r>
            </a:p>
            <a:p>
              <a:pPr algn="ctr" eaLnBrk="1" hangingPunct="1"/>
              <a:r>
                <a:rPr lang="kk-KZ" b="1" i="1">
                  <a:solidFill>
                    <a:srgbClr val="0000FF"/>
                  </a:solidFill>
                  <a:cs typeface="Times New Roman" pitchFamily="18" charset="0"/>
                </a:rPr>
                <a:t>жұмыстар</a:t>
              </a:r>
            </a:p>
          </p:txBody>
        </p:sp>
      </p:grpSp>
      <p:grpSp>
        <p:nvGrpSpPr>
          <p:cNvPr id="7" name="Group 107"/>
          <p:cNvGrpSpPr>
            <a:grpSpLocks/>
          </p:cNvGrpSpPr>
          <p:nvPr/>
        </p:nvGrpSpPr>
        <p:grpSpPr bwMode="auto">
          <a:xfrm>
            <a:off x="720725" y="2133600"/>
            <a:ext cx="2320925" cy="2036763"/>
            <a:chOff x="657" y="2024"/>
            <a:chExt cx="998" cy="998"/>
          </a:xfrm>
        </p:grpSpPr>
        <p:grpSp>
          <p:nvGrpSpPr>
            <p:cNvPr id="13348" name="Group 78"/>
            <p:cNvGrpSpPr>
              <a:grpSpLocks/>
            </p:cNvGrpSpPr>
            <p:nvPr/>
          </p:nvGrpSpPr>
          <p:grpSpPr bwMode="auto">
            <a:xfrm>
              <a:off x="657" y="2024"/>
              <a:ext cx="998" cy="998"/>
              <a:chOff x="3720" y="2717"/>
              <a:chExt cx="1212" cy="1212"/>
            </a:xfrm>
          </p:grpSpPr>
          <p:sp>
            <p:nvSpPr>
              <p:cNvPr id="13350" name="Oval 79"/>
              <p:cNvSpPr>
                <a:spLocks noChangeArrowheads="1"/>
              </p:cNvSpPr>
              <p:nvPr/>
            </p:nvSpPr>
            <p:spPr bwMode="auto">
              <a:xfrm>
                <a:off x="3848" y="2752"/>
                <a:ext cx="870" cy="870"/>
              </a:xfrm>
              <a:prstGeom prst="ellipse">
                <a:avLst/>
              </a:prstGeom>
              <a:gradFill rotWithShape="1">
                <a:gsLst>
                  <a:gs pos="0">
                    <a:srgbClr val="CCFFCC">
                      <a:alpha val="60001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  <p:sp>
            <p:nvSpPr>
              <p:cNvPr id="7214" name="Oval 80"/>
              <p:cNvSpPr>
                <a:spLocks noChangeArrowheads="1"/>
              </p:cNvSpPr>
              <p:nvPr/>
            </p:nvSpPr>
            <p:spPr bwMode="auto">
              <a:xfrm>
                <a:off x="3720" y="2717"/>
                <a:ext cx="1212" cy="1212"/>
              </a:xfrm>
              <a:prstGeom prst="ellipse">
                <a:avLst/>
              </a:prstGeom>
              <a:gradFill rotWithShape="1">
                <a:gsLst>
                  <a:gs pos="0">
                    <a:srgbClr val="7FAC00"/>
                  </a:gs>
                  <a:gs pos="100000">
                    <a:srgbClr val="BBFE00"/>
                  </a:gs>
                </a:gsLst>
                <a:lin ang="2700000" scaled="1"/>
              </a:gradFill>
              <a:ln>
                <a:noFill/>
              </a:ln>
              <a:effectLst>
                <a:outerShdw dist="35921" dir="2700000" algn="ctr" rotWithShape="0">
                  <a:schemeClr val="bg2"/>
                </a:outerShdw>
              </a:effectLst>
              <a:extLst/>
            </p:spPr>
            <p:txBody>
              <a:bodyPr wrap="none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  <p:sp>
            <p:nvSpPr>
              <p:cNvPr id="13352" name="Oval 81"/>
              <p:cNvSpPr>
                <a:spLocks noChangeArrowheads="1"/>
              </p:cNvSpPr>
              <p:nvPr/>
            </p:nvSpPr>
            <p:spPr bwMode="auto">
              <a:xfrm>
                <a:off x="3720" y="2717"/>
                <a:ext cx="1212" cy="1212"/>
              </a:xfrm>
              <a:prstGeom prst="ellipse">
                <a:avLst/>
              </a:prstGeom>
              <a:gradFill rotWithShape="1">
                <a:gsLst>
                  <a:gs pos="0">
                    <a:srgbClr val="FFFFCC"/>
                  </a:gs>
                  <a:gs pos="100000">
                    <a:srgbClr val="FFCC66">
                      <a:alpha val="2000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  <p:sp>
            <p:nvSpPr>
              <p:cNvPr id="13353" name="Oval 82"/>
              <p:cNvSpPr>
                <a:spLocks noChangeArrowheads="1"/>
              </p:cNvSpPr>
              <p:nvPr/>
            </p:nvSpPr>
            <p:spPr bwMode="auto">
              <a:xfrm>
                <a:off x="3857" y="2752"/>
                <a:ext cx="870" cy="870"/>
              </a:xfrm>
              <a:prstGeom prst="ellipse">
                <a:avLst/>
              </a:prstGeom>
              <a:gradFill rotWithShape="1">
                <a:gsLst>
                  <a:gs pos="0">
                    <a:srgbClr val="FFFFCC">
                      <a:alpha val="60001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</p:grpSp>
        <p:sp>
          <p:nvSpPr>
            <p:cNvPr id="13349" name="Text Box 83"/>
            <p:cNvSpPr txBox="1">
              <a:spLocks noChangeArrowheads="1"/>
            </p:cNvSpPr>
            <p:nvPr/>
          </p:nvSpPr>
          <p:spPr bwMode="auto">
            <a:xfrm>
              <a:off x="832" y="2145"/>
              <a:ext cx="657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kk-KZ" b="1" i="1">
                  <a:solidFill>
                    <a:srgbClr val="0000FF"/>
                  </a:solidFill>
                  <a:cs typeface="Times New Roman" pitchFamily="18" charset="0"/>
                </a:rPr>
                <a:t>Дарынды </a:t>
              </a:r>
            </a:p>
            <a:p>
              <a:pPr algn="ctr" eaLnBrk="1" hangingPunct="1"/>
              <a:r>
                <a:rPr lang="kk-KZ" b="1" i="1">
                  <a:solidFill>
                    <a:srgbClr val="0000FF"/>
                  </a:solidFill>
                  <a:cs typeface="Times New Roman" pitchFamily="18" charset="0"/>
                </a:rPr>
                <a:t>балалармен </a:t>
              </a:r>
            </a:p>
            <a:p>
              <a:pPr algn="ctr" eaLnBrk="1" hangingPunct="1"/>
              <a:r>
                <a:rPr lang="kk-KZ" b="1" i="1">
                  <a:solidFill>
                    <a:srgbClr val="0000FF"/>
                  </a:solidFill>
                  <a:cs typeface="Times New Roman" pitchFamily="18" charset="0"/>
                </a:rPr>
                <a:t>жұмыс</a:t>
              </a:r>
            </a:p>
          </p:txBody>
        </p:sp>
      </p:grpSp>
      <p:grpSp>
        <p:nvGrpSpPr>
          <p:cNvPr id="9" name="Group 106"/>
          <p:cNvGrpSpPr>
            <a:grpSpLocks/>
          </p:cNvGrpSpPr>
          <p:nvPr/>
        </p:nvGrpSpPr>
        <p:grpSpPr bwMode="auto">
          <a:xfrm>
            <a:off x="755650" y="4292600"/>
            <a:ext cx="2592388" cy="2036763"/>
            <a:chOff x="1383" y="3022"/>
            <a:chExt cx="998" cy="998"/>
          </a:xfrm>
        </p:grpSpPr>
        <p:grpSp>
          <p:nvGrpSpPr>
            <p:cNvPr id="13342" name="Group 51"/>
            <p:cNvGrpSpPr>
              <a:grpSpLocks/>
            </p:cNvGrpSpPr>
            <p:nvPr/>
          </p:nvGrpSpPr>
          <p:grpSpPr bwMode="auto">
            <a:xfrm>
              <a:off x="1383" y="3022"/>
              <a:ext cx="998" cy="998"/>
              <a:chOff x="3720" y="2717"/>
              <a:chExt cx="1212" cy="1212"/>
            </a:xfrm>
          </p:grpSpPr>
          <p:sp>
            <p:nvSpPr>
              <p:cNvPr id="13344" name="Oval 52"/>
              <p:cNvSpPr>
                <a:spLocks noChangeArrowheads="1"/>
              </p:cNvSpPr>
              <p:nvPr/>
            </p:nvSpPr>
            <p:spPr bwMode="auto">
              <a:xfrm>
                <a:off x="3848" y="2752"/>
                <a:ext cx="870" cy="870"/>
              </a:xfrm>
              <a:prstGeom prst="ellipse">
                <a:avLst/>
              </a:prstGeom>
              <a:gradFill rotWithShape="1">
                <a:gsLst>
                  <a:gs pos="0">
                    <a:srgbClr val="CCFFCC">
                      <a:alpha val="60001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  <p:sp>
            <p:nvSpPr>
              <p:cNvPr id="7231" name="Oval 53"/>
              <p:cNvSpPr>
                <a:spLocks noChangeArrowheads="1"/>
              </p:cNvSpPr>
              <p:nvPr/>
            </p:nvSpPr>
            <p:spPr bwMode="auto">
              <a:xfrm>
                <a:off x="3720" y="2717"/>
                <a:ext cx="1212" cy="1212"/>
              </a:xfrm>
              <a:prstGeom prst="ellipse">
                <a:avLst/>
              </a:prstGeom>
              <a:gradFill rotWithShape="1">
                <a:gsLst>
                  <a:gs pos="0">
                    <a:srgbClr val="7FAC00"/>
                  </a:gs>
                  <a:gs pos="100000">
                    <a:srgbClr val="BBFE00"/>
                  </a:gs>
                </a:gsLst>
                <a:lin ang="2700000" scaled="1"/>
              </a:gradFill>
              <a:ln>
                <a:noFill/>
              </a:ln>
              <a:effectLst>
                <a:outerShdw dist="35921" dir="2700000" algn="ctr" rotWithShape="0">
                  <a:schemeClr val="bg2"/>
                </a:outerShdw>
              </a:effectLst>
              <a:extLst/>
            </p:spPr>
            <p:txBody>
              <a:bodyPr wrap="none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  <p:sp>
            <p:nvSpPr>
              <p:cNvPr id="13346" name="Oval 54"/>
              <p:cNvSpPr>
                <a:spLocks noChangeArrowheads="1"/>
              </p:cNvSpPr>
              <p:nvPr/>
            </p:nvSpPr>
            <p:spPr bwMode="auto">
              <a:xfrm>
                <a:off x="3720" y="2717"/>
                <a:ext cx="1212" cy="1212"/>
              </a:xfrm>
              <a:prstGeom prst="ellipse">
                <a:avLst/>
              </a:prstGeom>
              <a:gradFill rotWithShape="1">
                <a:gsLst>
                  <a:gs pos="0">
                    <a:srgbClr val="FFFFCC"/>
                  </a:gs>
                  <a:gs pos="100000">
                    <a:srgbClr val="FFCC66">
                      <a:alpha val="2000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  <p:sp>
            <p:nvSpPr>
              <p:cNvPr id="13347" name="Oval 55"/>
              <p:cNvSpPr>
                <a:spLocks noChangeArrowheads="1"/>
              </p:cNvSpPr>
              <p:nvPr/>
            </p:nvSpPr>
            <p:spPr bwMode="auto">
              <a:xfrm>
                <a:off x="3857" y="2752"/>
                <a:ext cx="870" cy="870"/>
              </a:xfrm>
              <a:prstGeom prst="ellipse">
                <a:avLst/>
              </a:prstGeom>
              <a:gradFill rotWithShape="1">
                <a:gsLst>
                  <a:gs pos="0">
                    <a:srgbClr val="FFFFCC">
                      <a:alpha val="60001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</p:grpSp>
        <p:sp>
          <p:nvSpPr>
            <p:cNvPr id="13343" name="Text Box 56"/>
            <p:cNvSpPr txBox="1">
              <a:spLocks noChangeArrowheads="1"/>
            </p:cNvSpPr>
            <p:nvPr/>
          </p:nvSpPr>
          <p:spPr bwMode="auto">
            <a:xfrm>
              <a:off x="1602" y="3195"/>
              <a:ext cx="614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kk-KZ" b="1" i="1">
                  <a:solidFill>
                    <a:srgbClr val="0000FF"/>
                  </a:solidFill>
                  <a:cs typeface="Times New Roman" pitchFamily="18" charset="0"/>
                </a:rPr>
                <a:t>Ғылыми-</a:t>
              </a:r>
            </a:p>
            <a:p>
              <a:pPr algn="ctr" eaLnBrk="1" hangingPunct="1"/>
              <a:r>
                <a:rPr lang="kk-KZ" b="1" i="1">
                  <a:solidFill>
                    <a:srgbClr val="0000FF"/>
                  </a:solidFill>
                  <a:cs typeface="Times New Roman" pitchFamily="18" charset="0"/>
                </a:rPr>
                <a:t>зерттеу </a:t>
              </a:r>
            </a:p>
            <a:p>
              <a:pPr algn="ctr" eaLnBrk="1" hangingPunct="1"/>
              <a:r>
                <a:rPr lang="kk-KZ" b="1" i="1">
                  <a:solidFill>
                    <a:srgbClr val="0000FF"/>
                  </a:solidFill>
                  <a:cs typeface="Times New Roman" pitchFamily="18" charset="0"/>
                </a:rPr>
                <a:t>жұмыстары</a:t>
              </a:r>
            </a:p>
          </p:txBody>
        </p:sp>
      </p:grpSp>
      <p:grpSp>
        <p:nvGrpSpPr>
          <p:cNvPr id="11" name="Group 105"/>
          <p:cNvGrpSpPr>
            <a:grpSpLocks/>
          </p:cNvGrpSpPr>
          <p:nvPr/>
        </p:nvGrpSpPr>
        <p:grpSpPr bwMode="auto">
          <a:xfrm>
            <a:off x="3635375" y="4652963"/>
            <a:ext cx="2874963" cy="2081212"/>
            <a:chOff x="2609" y="2750"/>
            <a:chExt cx="1212" cy="1020"/>
          </a:xfrm>
        </p:grpSpPr>
        <p:grpSp>
          <p:nvGrpSpPr>
            <p:cNvPr id="13337" name="Group 65"/>
            <p:cNvGrpSpPr>
              <a:grpSpLocks/>
            </p:cNvGrpSpPr>
            <p:nvPr/>
          </p:nvGrpSpPr>
          <p:grpSpPr bwMode="auto">
            <a:xfrm>
              <a:off x="2722" y="2750"/>
              <a:ext cx="1020" cy="1020"/>
              <a:chOff x="817" y="2717"/>
              <a:chExt cx="1212" cy="1212"/>
            </a:xfrm>
          </p:grpSpPr>
          <p:sp>
            <p:nvSpPr>
              <p:cNvPr id="7225" name="Oval 66"/>
              <p:cNvSpPr>
                <a:spLocks noChangeArrowheads="1"/>
              </p:cNvSpPr>
              <p:nvPr/>
            </p:nvSpPr>
            <p:spPr bwMode="auto">
              <a:xfrm>
                <a:off x="817" y="2717"/>
                <a:ext cx="1212" cy="1212"/>
              </a:xfrm>
              <a:prstGeom prst="ellipse">
                <a:avLst/>
              </a:prstGeom>
              <a:gradFill rotWithShape="1">
                <a:gsLst>
                  <a:gs pos="0">
                    <a:srgbClr val="A78F01"/>
                  </a:gs>
                  <a:gs pos="100000">
                    <a:srgbClr val="CCCC00"/>
                  </a:gs>
                </a:gsLst>
                <a:lin ang="2700000" scaled="1"/>
              </a:gradFill>
              <a:ln>
                <a:noFill/>
              </a:ln>
              <a:effectLst>
                <a:outerShdw dist="35921" dir="2700000" algn="ctr" rotWithShape="0">
                  <a:schemeClr val="bg2"/>
                </a:outerShdw>
              </a:effectLst>
              <a:extLst/>
            </p:spPr>
            <p:txBody>
              <a:bodyPr wrap="none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  <p:sp>
            <p:nvSpPr>
              <p:cNvPr id="13340" name="Oval 67"/>
              <p:cNvSpPr>
                <a:spLocks noChangeArrowheads="1"/>
              </p:cNvSpPr>
              <p:nvPr/>
            </p:nvSpPr>
            <p:spPr bwMode="auto">
              <a:xfrm>
                <a:off x="817" y="2717"/>
                <a:ext cx="1212" cy="1212"/>
              </a:xfrm>
              <a:prstGeom prst="ellipse">
                <a:avLst/>
              </a:prstGeom>
              <a:gradFill rotWithShape="1">
                <a:gsLst>
                  <a:gs pos="0">
                    <a:srgbClr val="FFFFCC"/>
                  </a:gs>
                  <a:gs pos="100000">
                    <a:srgbClr val="FFCC66">
                      <a:alpha val="2000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  <p:sp>
            <p:nvSpPr>
              <p:cNvPr id="13341" name="Oval 68"/>
              <p:cNvSpPr>
                <a:spLocks noChangeArrowheads="1"/>
              </p:cNvSpPr>
              <p:nvPr/>
            </p:nvSpPr>
            <p:spPr bwMode="auto">
              <a:xfrm>
                <a:off x="954" y="2752"/>
                <a:ext cx="870" cy="870"/>
              </a:xfrm>
              <a:prstGeom prst="ellipse">
                <a:avLst/>
              </a:prstGeom>
              <a:gradFill rotWithShape="1">
                <a:gsLst>
                  <a:gs pos="0">
                    <a:srgbClr val="FFFFCC">
                      <a:alpha val="60001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</p:grpSp>
        <p:sp>
          <p:nvSpPr>
            <p:cNvPr id="13338" name="Text Box 69"/>
            <p:cNvSpPr txBox="1">
              <a:spLocks noChangeArrowheads="1"/>
            </p:cNvSpPr>
            <p:nvPr/>
          </p:nvSpPr>
          <p:spPr bwMode="auto">
            <a:xfrm>
              <a:off x="2609" y="2901"/>
              <a:ext cx="1212" cy="5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latinLnBrk="1" hangingPunct="1"/>
              <a:endParaRPr lang="kk-KZ" sz="1600" b="1" i="1">
                <a:solidFill>
                  <a:srgbClr val="0000FF"/>
                </a:solidFill>
                <a:latin typeface="Candara" pitchFamily="34" charset="0"/>
              </a:endParaRPr>
            </a:p>
            <a:p>
              <a:pPr algn="ctr" eaLnBrk="1" latinLnBrk="1" hangingPunct="1"/>
              <a:r>
                <a:rPr lang="kk-KZ" b="1" i="1">
                  <a:solidFill>
                    <a:srgbClr val="0000FF"/>
                  </a:solidFill>
                  <a:cs typeface="Times New Roman" pitchFamily="18" charset="0"/>
                </a:rPr>
                <a:t>БАҚ  құралдарымен</a:t>
              </a:r>
            </a:p>
            <a:p>
              <a:pPr algn="ctr" eaLnBrk="1" latinLnBrk="1" hangingPunct="1"/>
              <a:r>
                <a:rPr lang="kk-KZ" b="1" i="1">
                  <a:solidFill>
                    <a:srgbClr val="0000FF"/>
                  </a:solidFill>
                  <a:cs typeface="Times New Roman" pitchFamily="18" charset="0"/>
                </a:rPr>
                <a:t> үздіксіз байланыс</a:t>
              </a:r>
            </a:p>
          </p:txBody>
        </p:sp>
      </p:grpSp>
      <p:grpSp>
        <p:nvGrpSpPr>
          <p:cNvPr id="13" name="Group 70"/>
          <p:cNvGrpSpPr>
            <a:grpSpLocks/>
          </p:cNvGrpSpPr>
          <p:nvPr/>
        </p:nvGrpSpPr>
        <p:grpSpPr bwMode="auto">
          <a:xfrm>
            <a:off x="6232525" y="3284538"/>
            <a:ext cx="2344738" cy="2036762"/>
            <a:chOff x="3543" y="1797"/>
            <a:chExt cx="1070" cy="998"/>
          </a:xfrm>
        </p:grpSpPr>
        <p:grpSp>
          <p:nvGrpSpPr>
            <p:cNvPr id="13331" name="Group 71"/>
            <p:cNvGrpSpPr>
              <a:grpSpLocks/>
            </p:cNvGrpSpPr>
            <p:nvPr/>
          </p:nvGrpSpPr>
          <p:grpSpPr bwMode="auto">
            <a:xfrm>
              <a:off x="3560" y="1797"/>
              <a:ext cx="998" cy="998"/>
              <a:chOff x="3720" y="2717"/>
              <a:chExt cx="1212" cy="1212"/>
            </a:xfrm>
          </p:grpSpPr>
          <p:sp>
            <p:nvSpPr>
              <p:cNvPr id="13333" name="Oval 72"/>
              <p:cNvSpPr>
                <a:spLocks noChangeArrowheads="1"/>
              </p:cNvSpPr>
              <p:nvPr/>
            </p:nvSpPr>
            <p:spPr bwMode="auto">
              <a:xfrm>
                <a:off x="3848" y="2752"/>
                <a:ext cx="870" cy="870"/>
              </a:xfrm>
              <a:prstGeom prst="ellipse">
                <a:avLst/>
              </a:prstGeom>
              <a:gradFill rotWithShape="1">
                <a:gsLst>
                  <a:gs pos="0">
                    <a:srgbClr val="CCFFCC">
                      <a:alpha val="60001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  <p:sp>
            <p:nvSpPr>
              <p:cNvPr id="7220" name="Oval 73"/>
              <p:cNvSpPr>
                <a:spLocks noChangeArrowheads="1"/>
              </p:cNvSpPr>
              <p:nvPr/>
            </p:nvSpPr>
            <p:spPr bwMode="auto">
              <a:xfrm>
                <a:off x="3720" y="2717"/>
                <a:ext cx="1212" cy="1212"/>
              </a:xfrm>
              <a:prstGeom prst="ellipse">
                <a:avLst/>
              </a:prstGeom>
              <a:gradFill rotWithShape="1">
                <a:gsLst>
                  <a:gs pos="0">
                    <a:srgbClr val="7FAC00"/>
                  </a:gs>
                  <a:gs pos="100000">
                    <a:srgbClr val="BBFE00"/>
                  </a:gs>
                </a:gsLst>
                <a:lin ang="2700000" scaled="1"/>
              </a:gradFill>
              <a:ln>
                <a:noFill/>
              </a:ln>
              <a:effectLst>
                <a:outerShdw dist="35921" dir="2700000" algn="ctr" rotWithShape="0">
                  <a:schemeClr val="bg2"/>
                </a:outerShdw>
              </a:effectLst>
              <a:extLst/>
            </p:spPr>
            <p:txBody>
              <a:bodyPr wrap="none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latin typeface="+mn-lt"/>
                </a:endParaRPr>
              </a:p>
            </p:txBody>
          </p:sp>
          <p:sp>
            <p:nvSpPr>
              <p:cNvPr id="13335" name="Oval 74"/>
              <p:cNvSpPr>
                <a:spLocks noChangeArrowheads="1"/>
              </p:cNvSpPr>
              <p:nvPr/>
            </p:nvSpPr>
            <p:spPr bwMode="auto">
              <a:xfrm>
                <a:off x="3720" y="2717"/>
                <a:ext cx="1212" cy="1212"/>
              </a:xfrm>
              <a:prstGeom prst="ellipse">
                <a:avLst/>
              </a:prstGeom>
              <a:gradFill rotWithShape="1">
                <a:gsLst>
                  <a:gs pos="0">
                    <a:srgbClr val="FFFFCC"/>
                  </a:gs>
                  <a:gs pos="100000">
                    <a:srgbClr val="FFCC66">
                      <a:alpha val="2000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  <p:sp>
            <p:nvSpPr>
              <p:cNvPr id="13336" name="Oval 75"/>
              <p:cNvSpPr>
                <a:spLocks noChangeArrowheads="1"/>
              </p:cNvSpPr>
              <p:nvPr/>
            </p:nvSpPr>
            <p:spPr bwMode="auto">
              <a:xfrm>
                <a:off x="3857" y="2752"/>
                <a:ext cx="870" cy="870"/>
              </a:xfrm>
              <a:prstGeom prst="ellipse">
                <a:avLst/>
              </a:prstGeom>
              <a:gradFill rotWithShape="1">
                <a:gsLst>
                  <a:gs pos="0">
                    <a:srgbClr val="FFFFCC">
                      <a:alpha val="60001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ru-RU">
                  <a:latin typeface="Candara" pitchFamily="34" charset="0"/>
                </a:endParaRPr>
              </a:p>
            </p:txBody>
          </p:sp>
        </p:grpSp>
        <p:sp>
          <p:nvSpPr>
            <p:cNvPr id="13332" name="Text Box 76"/>
            <p:cNvSpPr txBox="1">
              <a:spLocks noChangeArrowheads="1"/>
            </p:cNvSpPr>
            <p:nvPr/>
          </p:nvSpPr>
          <p:spPr bwMode="auto">
            <a:xfrm>
              <a:off x="3543" y="2004"/>
              <a:ext cx="1070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/>
              <a:r>
                <a:rPr lang="kk-KZ" sz="2000" b="1" i="1">
                  <a:solidFill>
                    <a:srgbClr val="0000FF"/>
                  </a:solidFill>
                  <a:cs typeface="Times New Roman" pitchFamily="18" charset="0"/>
                </a:rPr>
                <a:t>Шығармашылық-</a:t>
              </a:r>
            </a:p>
            <a:p>
              <a:pPr algn="ctr" eaLnBrk="1" hangingPunct="1"/>
              <a:r>
                <a:rPr lang="kk-KZ" sz="2000" b="1" i="1">
                  <a:solidFill>
                    <a:srgbClr val="0000FF"/>
                  </a:solidFill>
                  <a:cs typeface="Times New Roman" pitchFamily="18" charset="0"/>
                </a:rPr>
                <a:t>пен айналысу</a:t>
              </a:r>
            </a:p>
          </p:txBody>
        </p:sp>
      </p:grpSp>
      <p:sp>
        <p:nvSpPr>
          <p:cNvPr id="2" name="Скругленный прямоугольник 1"/>
          <p:cNvSpPr/>
          <p:nvPr/>
        </p:nvSpPr>
        <p:spPr>
          <a:xfrm>
            <a:off x="1692275" y="103188"/>
            <a:ext cx="5827713" cy="74771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kk-KZ" b="1" i="1" dirty="0">
              <a:solidFill>
                <a:srgbClr val="990000"/>
              </a:solidFill>
              <a:latin typeface="Times New Roman" pitchFamily="18" charset="0"/>
            </a:endParaRPr>
          </a:p>
          <a:p>
            <a:pPr algn="ctr" eaLnBrk="1" hangingPunct="1">
              <a:defRPr/>
            </a:pPr>
            <a:r>
              <a:rPr lang="kk-KZ" sz="2000" b="1" dirty="0">
                <a:solidFill>
                  <a:srgbClr val="A50021"/>
                </a:solidFill>
                <a:latin typeface="Times New Roman" pitchFamily="18" charset="0"/>
              </a:rPr>
              <a:t>ЖҰМЫС БАҒЫТТАРЫ:</a:t>
            </a:r>
            <a:endParaRPr lang="ru-RU" sz="2000" b="1" dirty="0">
              <a:solidFill>
                <a:srgbClr val="A50021"/>
              </a:solidFill>
              <a:latin typeface="Times New Roman" pitchFamily="18" charset="0"/>
            </a:endParaRPr>
          </a:p>
          <a:p>
            <a:pPr algn="ctr" eaLnBrk="1" hangingPunct="1">
              <a:defRPr/>
            </a:pPr>
            <a:endParaRPr lang="ru-RU" sz="20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grpSp>
        <p:nvGrpSpPr>
          <p:cNvPr id="13325" name="Group 26"/>
          <p:cNvGrpSpPr>
            <a:grpSpLocks/>
          </p:cNvGrpSpPr>
          <p:nvPr/>
        </p:nvGrpSpPr>
        <p:grpSpPr bwMode="auto">
          <a:xfrm>
            <a:off x="-36513" y="-42863"/>
            <a:ext cx="9144001" cy="6900863"/>
            <a:chOff x="0" y="-17"/>
            <a:chExt cx="5783" cy="4342"/>
          </a:xfrm>
        </p:grpSpPr>
        <p:grpSp>
          <p:nvGrpSpPr>
            <p:cNvPr id="13326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13328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29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330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3327" name="Picture 31" descr="пгшлпгш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045956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6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6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6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66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6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6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2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3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4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6900"/>
                            </p:stCondLst>
                            <p:childTnLst>
                              <p:par>
                                <p:cTn id="5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 animBg="1"/>
      <p:bldP spid="6660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920750"/>
            <a:ext cx="4140200" cy="580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268538" y="115888"/>
            <a:ext cx="5616575" cy="65405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kk-KZ" sz="2400" b="1" dirty="0">
                <a:solidFill>
                  <a:srgbClr val="000000"/>
                </a:solidFill>
                <a:latin typeface="Times New Roman" pitchFamily="18" charset="0"/>
              </a:rPr>
              <a:t>Кәсіптік біліктілігін көтеру</a:t>
            </a:r>
            <a:endParaRPr lang="ru-RU" sz="24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grpSp>
        <p:nvGrpSpPr>
          <p:cNvPr id="14340" name="Group 26"/>
          <p:cNvGrpSpPr>
            <a:grpSpLocks/>
          </p:cNvGrpSpPr>
          <p:nvPr/>
        </p:nvGrpSpPr>
        <p:grpSpPr bwMode="auto">
          <a:xfrm>
            <a:off x="107950" y="920750"/>
            <a:ext cx="4248150" cy="5937250"/>
            <a:chOff x="0" y="-17"/>
            <a:chExt cx="5783" cy="4342"/>
          </a:xfrm>
        </p:grpSpPr>
        <p:grpSp>
          <p:nvGrpSpPr>
            <p:cNvPr id="14342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14344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45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346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4343" name="Picture 31" descr="пгшлпгш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341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513" y="1125538"/>
            <a:ext cx="3886200" cy="547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84777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009650" y="7604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bIns="0" anchor="ctr">
            <a:spAutoFit/>
          </a:bodyPr>
          <a:lstStyle/>
          <a:p>
            <a:pPr indent="296863">
              <a:tabLst>
                <a:tab pos="292100" algn="l"/>
              </a:tabLst>
            </a:pPr>
            <a:endParaRPr lang="ru-RU"/>
          </a:p>
        </p:txBody>
      </p:sp>
      <p:pic>
        <p:nvPicPr>
          <p:cNvPr id="4" name="Рисунок 3" descr="http://olganicl.ucoz.ru/6bolsh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8167688"/>
            <a:ext cx="952500" cy="742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013"/>
            <a:ext cx="9144000" cy="396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68613"/>
            <a:ext cx="9036050" cy="3944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38437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0"/>
            <a:ext cx="91281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43313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19050"/>
            <a:ext cx="9128125" cy="683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4623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er\Desktop\img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272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20483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95538" y="1825625"/>
            <a:ext cx="4352925" cy="4351338"/>
          </a:xfrm>
        </p:spPr>
      </p:pic>
      <p:pic>
        <p:nvPicPr>
          <p:cNvPr id="20484" name="Picture 2" descr="C:\Users\123\Desktop\фоны для презентации\slide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2627313"/>
            <a:ext cx="3025775" cy="422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WordArt 5" descr="Белый мрамор"/>
          <p:cNvSpPr>
            <a:spLocks noChangeArrowheads="1" noChangeShapeType="1" noTextEdit="1"/>
          </p:cNvSpPr>
          <p:nvPr/>
        </p:nvSpPr>
        <p:spPr bwMode="auto">
          <a:xfrm>
            <a:off x="1524000" y="725488"/>
            <a:ext cx="5757863" cy="1028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ru-RU" sz="3600" b="1" kern="1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Ашық сабақтар</a:t>
            </a:r>
          </a:p>
        </p:txBody>
      </p:sp>
      <p:pic>
        <p:nvPicPr>
          <p:cNvPr id="20487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627313"/>
            <a:ext cx="3375025" cy="422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2627313"/>
            <a:ext cx="2601912" cy="422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409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2982686" cy="314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685" y="1"/>
            <a:ext cx="2656115" cy="31496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1"/>
            <a:ext cx="3505200" cy="31496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087" y="3149601"/>
            <a:ext cx="3113314" cy="3708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49599"/>
            <a:ext cx="2754086" cy="35850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2087" y="3149599"/>
            <a:ext cx="3135086" cy="35850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0592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15413" cy="6858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2531" name="WordArt 5" descr="Белый мрамор"/>
          <p:cNvSpPr>
            <a:spLocks noChangeArrowheads="1" noChangeShapeType="1" noTextEdit="1"/>
          </p:cNvSpPr>
          <p:nvPr/>
        </p:nvSpPr>
        <p:spPr bwMode="auto">
          <a:xfrm>
            <a:off x="971550" y="1268413"/>
            <a:ext cx="7172325" cy="148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ru-RU" sz="3600" b="1" kern="10">
                <a:ln w="9525"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«Ш.Уәлиханов атындағы жалпы орта мектеп»</a:t>
            </a:r>
          </a:p>
          <a:p>
            <a:pPr algn="ctr"/>
            <a:r>
              <a:rPr lang="ru-RU" sz="3600" b="1" kern="10">
                <a:ln w="9525">
                  <a:round/>
                  <a:headEnd/>
                  <a:tailEnd/>
                </a:ln>
                <a:solidFill>
                  <a:srgbClr val="FF00FF"/>
                </a:solidFill>
                <a:latin typeface="Arial"/>
                <a:cs typeface="Arial"/>
              </a:rPr>
              <a:t>коммуналдық мемлекеттік мекемесі</a:t>
            </a:r>
          </a:p>
        </p:txBody>
      </p:sp>
    </p:spTree>
    <p:extLst>
      <p:ext uri="{BB962C8B-B14F-4D97-AF65-F5344CB8AC3E}">
        <p14:creationId xmlns:p14="http://schemas.microsoft.com/office/powerpoint/2010/main" val="329167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b="1" dirty="0" smtClean="0"/>
              <a:t>Диплом және алғыс хаттар</a:t>
            </a:r>
            <a:endParaRPr lang="ru-RU" b="1" dirty="0"/>
          </a:p>
        </p:txBody>
      </p:sp>
      <p:pic>
        <p:nvPicPr>
          <p:cNvPr id="1026" name="Picture 2" descr="C:\Users\User\Pictures\Әлия Төрегелдиева\20200509_01172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30851">
            <a:off x="648602" y="2059698"/>
            <a:ext cx="3727372" cy="259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Pictures\Әлия Төрегелдиева\IMG_20200509_234111_5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57873">
            <a:off x="4536345" y="3055139"/>
            <a:ext cx="3722044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6362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Әлия Төрегелдиева\20200508_1311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49819">
            <a:off x="4356727" y="2672368"/>
            <a:ext cx="3959268" cy="2765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Pictures\Әлия Төрегелдиева\diplom1201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54112">
            <a:off x="611560" y="1124744"/>
            <a:ext cx="3931154" cy="277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3165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Pictures\Әлия Төрегелдиева\0033448-ustdi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85821">
            <a:off x="667698" y="1153916"/>
            <a:ext cx="4387035" cy="3101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Pictures\Әлия Төрегелдиева\20200510_1302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620688"/>
            <a:ext cx="3783136" cy="5227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3071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445</Words>
  <Application>Microsoft Office PowerPoint</Application>
  <PresentationFormat>Экран (4:3)</PresentationFormat>
  <Paragraphs>185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Мұғалім портфолиосы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Диплом және алғыс хаттар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Мұғалім портфолиосы</dc:title>
  <dc:creator>user</dc:creator>
  <cp:lastModifiedBy>D!akov RePack</cp:lastModifiedBy>
  <cp:revision>3</cp:revision>
  <dcterms:created xsi:type="dcterms:W3CDTF">2019-09-12T16:12:48Z</dcterms:created>
  <dcterms:modified xsi:type="dcterms:W3CDTF">2020-05-14T08:21:58Z</dcterms:modified>
</cp:coreProperties>
</file>