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57" r:id="rId6"/>
    <p:sldId id="258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99"/>
    <a:srgbClr val="CC3399"/>
    <a:srgbClr val="FF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Качество по английскому языку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1 четверть</c:v>
                </c:pt>
                <c:pt idx="1">
                  <c:v>2 четверть</c:v>
                </c:pt>
                <c:pt idx="2">
                  <c:v>3 четверть</c:v>
                </c:pt>
                <c:pt idx="3">
                  <c:v>4 четверть</c:v>
                </c:pt>
                <c:pt idx="4">
                  <c:v>год</c:v>
                </c:pt>
              </c:strCache>
            </c:strRef>
          </c:cat>
          <c:val>
            <c:numRef>
              <c:f>Лист1!$B$2:$B$6</c:f>
              <c:numCache>
                <c:formatCode>0.00%</c:formatCode>
                <c:ptCount val="5"/>
                <c:pt idx="0">
                  <c:v>0.53</c:v>
                </c:pt>
                <c:pt idx="1">
                  <c:v>0.56899999999999995</c:v>
                </c:pt>
                <c:pt idx="2">
                  <c:v>0.62300000000000011</c:v>
                </c:pt>
                <c:pt idx="3">
                  <c:v>0.62800000000000011</c:v>
                </c:pt>
                <c:pt idx="4">
                  <c:v>0.64800000000000013</c:v>
                </c:pt>
              </c:numCache>
            </c:numRef>
          </c:val>
        </c:ser>
        <c:axId val="84742144"/>
        <c:axId val="84743680"/>
      </c:barChart>
      <c:catAx>
        <c:axId val="84742144"/>
        <c:scaling>
          <c:orientation val="minMax"/>
        </c:scaling>
        <c:axPos val="b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84743680"/>
        <c:crosses val="autoZero"/>
        <c:auto val="1"/>
        <c:lblAlgn val="ctr"/>
        <c:lblOffset val="100"/>
      </c:catAx>
      <c:valAx>
        <c:axId val="84743680"/>
        <c:scaling>
          <c:orientation val="minMax"/>
        </c:scaling>
        <c:axPos val="l"/>
        <c:majorGridlines/>
        <c:numFmt formatCode="0.00%" sourceLinked="1"/>
        <c:tickLblPos val="nextTo"/>
        <c:crossAx val="84742144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111\Desktop\1058109110881080108910901080109510771089108210721103-10821086108410871072108510801103-taganrog-global-travel-309361.jpg"/>
          <p:cNvPicPr>
            <a:picLocks noChangeAspect="1" noChangeArrowheads="1"/>
          </p:cNvPicPr>
          <p:nvPr/>
        </p:nvPicPr>
        <p:blipFill>
          <a:blip r:embed="rId2" cstate="print"/>
          <a:srcRect l="6513" t="14570" r="7099" b="13031"/>
          <a:stretch>
            <a:fillRect/>
          </a:stretch>
        </p:blipFill>
        <p:spPr bwMode="auto">
          <a:xfrm>
            <a:off x="179512" y="2492896"/>
            <a:ext cx="8766530" cy="396044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067944" y="620688"/>
            <a:ext cx="4824536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ru-RU" sz="2800" b="1" cap="none" spc="0" dirty="0" err="1" smtClean="0">
                <a:ln>
                  <a:prstDash val="solid"/>
                </a:ln>
                <a:solidFill>
                  <a:srgbClr val="990099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Нурмагамбетова</a:t>
            </a:r>
            <a:r>
              <a:rPr lang="ru-RU" sz="2800" b="1" cap="none" spc="0" dirty="0" smtClean="0">
                <a:ln>
                  <a:prstDash val="solid"/>
                </a:ln>
                <a:solidFill>
                  <a:srgbClr val="990099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ru-RU" sz="2800" b="1" cap="none" spc="0" dirty="0" err="1" smtClean="0">
                <a:ln>
                  <a:prstDash val="solid"/>
                </a:ln>
                <a:solidFill>
                  <a:srgbClr val="990099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Гульнара</a:t>
            </a:r>
            <a:r>
              <a:rPr lang="ru-RU" sz="2800" b="1" cap="none" spc="0" dirty="0" smtClean="0">
                <a:ln>
                  <a:prstDash val="solid"/>
                </a:ln>
                <a:solidFill>
                  <a:srgbClr val="990099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ru-RU" sz="2800" b="1" cap="none" spc="0" dirty="0" err="1" smtClean="0">
                <a:ln>
                  <a:prstDash val="solid"/>
                </a:ln>
                <a:solidFill>
                  <a:srgbClr val="990099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Джумабаевна</a:t>
            </a:r>
            <a:endParaRPr lang="ru-RU" sz="2800" b="1" cap="none" spc="0" dirty="0" smtClean="0">
              <a:ln>
                <a:prstDash val="solid"/>
              </a:ln>
              <a:solidFill>
                <a:srgbClr val="990099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  <a:p>
            <a:pPr algn="ctr"/>
            <a:r>
              <a:rPr lang="ru-RU" sz="2800" b="1" cap="none" spc="0" dirty="0" smtClean="0">
                <a:ln>
                  <a:prstDash val="solid"/>
                </a:ln>
                <a:solidFill>
                  <a:srgbClr val="990099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учитель английского языка</a:t>
            </a:r>
            <a:endParaRPr lang="ru-RU" sz="2800" b="1" cap="none" spc="0" dirty="0">
              <a:ln>
                <a:prstDash val="solid"/>
              </a:ln>
              <a:solidFill>
                <a:srgbClr val="990099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84168" y="6237312"/>
            <a:ext cx="2509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990099"/>
                </a:solidFill>
              </a:rPr>
              <a:t>2017-2018 учебный год</a:t>
            </a:r>
            <a:endParaRPr lang="ru-RU" b="1" dirty="0">
              <a:solidFill>
                <a:srgbClr val="990099"/>
              </a:solidFill>
            </a:endParaRPr>
          </a:p>
        </p:txBody>
      </p:sp>
      <p:pic>
        <p:nvPicPr>
          <p:cNvPr id="1030" name="Picture 6" descr="https://i.mycdn.me/image?id=860757454231&amp;t=52&amp;plc=WEB&amp;tkn=*RhxJ6aJPJyZ3ZGJzjpE-xh4Z41g"/>
          <p:cNvPicPr>
            <a:picLocks noChangeAspect="1" noChangeArrowheads="1"/>
          </p:cNvPicPr>
          <p:nvPr/>
        </p:nvPicPr>
        <p:blipFill>
          <a:blip r:embed="rId3" cstate="print"/>
          <a:srcRect t="23109" r="7565"/>
          <a:stretch>
            <a:fillRect/>
          </a:stretch>
        </p:blipFill>
        <p:spPr bwMode="auto">
          <a:xfrm>
            <a:off x="611560" y="404664"/>
            <a:ext cx="3528392" cy="29350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043608" y="1988840"/>
          <a:ext cx="7776864" cy="45644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4230"/>
                <a:gridCol w="4602634"/>
              </a:tblGrid>
              <a:tr h="498730"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chemeClr val="tx1"/>
                          </a:solidFill>
                        </a:rPr>
                        <a:t>Дата рождения</a:t>
                      </a:r>
                    </a:p>
                  </a:txBody>
                  <a:tcPr marL="56712" marR="56712" marT="28356" marB="28356" anchor="ctr">
                    <a:solidFill>
                      <a:srgbClr val="FFFF99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tx1"/>
                          </a:solidFill>
                        </a:rPr>
                        <a:t>23.01.1977</a:t>
                      </a:r>
                      <a:r>
                        <a:rPr lang="ru-RU" sz="1800" b="1" baseline="0" dirty="0" smtClean="0">
                          <a:solidFill>
                            <a:schemeClr val="tx1"/>
                          </a:solidFill>
                        </a:rPr>
                        <a:t> год</a:t>
                      </a:r>
                      <a:endParaRPr lang="ru-RU" sz="1800" b="1" dirty="0">
                        <a:solidFill>
                          <a:schemeClr val="tx1"/>
                        </a:solidFill>
                      </a:endParaRPr>
                    </a:p>
                  </a:txBody>
                  <a:tcPr marL="56712" marR="56712" marT="28356" marB="28356" anchor="ctr">
                    <a:solidFill>
                      <a:srgbClr val="FFFF99">
                        <a:alpha val="75000"/>
                      </a:srgbClr>
                    </a:solidFill>
                  </a:tcPr>
                </a:tc>
              </a:tr>
              <a:tr h="754243"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chemeClr val="tx1"/>
                          </a:solidFill>
                        </a:rPr>
                        <a:t>Образование</a:t>
                      </a:r>
                    </a:p>
                  </a:txBody>
                  <a:tcPr marL="56712" marR="56712" marT="28356" marB="28356" anchor="ctr">
                    <a:solidFill>
                      <a:srgbClr val="FFFF99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chemeClr val="tx1"/>
                          </a:solidFill>
                        </a:rPr>
                        <a:t>Высшее, </a:t>
                      </a:r>
                      <a:r>
                        <a:rPr lang="ru-RU" sz="1800" b="1" dirty="0" smtClean="0">
                          <a:solidFill>
                            <a:schemeClr val="tx1"/>
                          </a:solidFill>
                        </a:rPr>
                        <a:t>Павлодарский</a:t>
                      </a:r>
                      <a:r>
                        <a:rPr lang="ru-RU" sz="1800" b="1" baseline="0" dirty="0" smtClean="0">
                          <a:solidFill>
                            <a:schemeClr val="tx1"/>
                          </a:solidFill>
                        </a:rPr>
                        <a:t> Государственный Педагогический институт, 2010 год </a:t>
                      </a:r>
                      <a:endParaRPr lang="ru-RU" sz="1800" b="1" dirty="0">
                        <a:solidFill>
                          <a:schemeClr val="tx1"/>
                        </a:solidFill>
                      </a:endParaRPr>
                    </a:p>
                  </a:txBody>
                  <a:tcPr marL="56712" marR="56712" marT="28356" marB="28356" anchor="ctr">
                    <a:solidFill>
                      <a:srgbClr val="FFFF99">
                        <a:alpha val="75000"/>
                      </a:srgbClr>
                    </a:solidFill>
                  </a:tcPr>
                </a:tc>
              </a:tr>
              <a:tr h="565724"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chemeClr val="tx1"/>
                          </a:solidFill>
                        </a:rPr>
                        <a:t>Должность</a:t>
                      </a:r>
                    </a:p>
                  </a:txBody>
                  <a:tcPr marL="56712" marR="56712" marT="28356" marB="28356" anchor="ctr">
                    <a:solidFill>
                      <a:srgbClr val="FFFF99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tx1"/>
                          </a:solidFill>
                        </a:rPr>
                        <a:t>учитель иностранных</a:t>
                      </a:r>
                      <a:r>
                        <a:rPr lang="ru-RU" sz="1800" b="1" baseline="0" dirty="0" smtClean="0">
                          <a:solidFill>
                            <a:schemeClr val="tx1"/>
                          </a:solidFill>
                        </a:rPr>
                        <a:t> языков: английский  и немецкий язык</a:t>
                      </a:r>
                      <a:endParaRPr lang="ru-RU" sz="1800" b="1" dirty="0">
                        <a:solidFill>
                          <a:schemeClr val="tx1"/>
                        </a:solidFill>
                      </a:endParaRPr>
                    </a:p>
                  </a:txBody>
                  <a:tcPr marL="56712" marR="56712" marT="28356" marB="28356" anchor="ctr">
                    <a:solidFill>
                      <a:srgbClr val="FFFF99">
                        <a:alpha val="75000"/>
                      </a:srgbClr>
                    </a:solidFill>
                  </a:tcPr>
                </a:tc>
              </a:tr>
              <a:tr h="316045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tx1"/>
                          </a:solidFill>
                        </a:rPr>
                        <a:t>Место работы</a:t>
                      </a:r>
                      <a:endParaRPr lang="ru-RU" sz="1800" b="1" dirty="0">
                        <a:solidFill>
                          <a:schemeClr val="tx1"/>
                        </a:solidFill>
                      </a:endParaRPr>
                    </a:p>
                  </a:txBody>
                  <a:tcPr marL="56712" marR="56712" marT="28356" marB="28356" anchor="ctr">
                    <a:solidFill>
                      <a:srgbClr val="FFFF99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tx1"/>
                          </a:solidFill>
                        </a:rPr>
                        <a:t>СОШ№16</a:t>
                      </a:r>
                      <a:r>
                        <a:rPr lang="ru-RU" sz="1800" b="1" baseline="0" dirty="0" smtClean="0">
                          <a:solidFill>
                            <a:schemeClr val="tx1"/>
                          </a:solidFill>
                        </a:rPr>
                        <a:t> г. Экибастуз</a:t>
                      </a:r>
                      <a:endParaRPr lang="ru-RU" sz="1800" b="1" dirty="0">
                        <a:solidFill>
                          <a:schemeClr val="tx1"/>
                        </a:solidFill>
                      </a:endParaRPr>
                    </a:p>
                  </a:txBody>
                  <a:tcPr marL="56712" marR="56712" marT="28356" marB="28356" anchor="ctr">
                    <a:solidFill>
                      <a:srgbClr val="FFFF99">
                        <a:alpha val="75000"/>
                      </a:srgbClr>
                    </a:solidFill>
                  </a:tcPr>
                </a:tc>
              </a:tr>
              <a:tr h="457721"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chemeClr val="tx1"/>
                          </a:solidFill>
                        </a:rPr>
                        <a:t>Общий стаж работы</a:t>
                      </a:r>
                    </a:p>
                  </a:txBody>
                  <a:tcPr marL="56712" marR="56712" marT="28356" marB="28356" anchor="ctr">
                    <a:solidFill>
                      <a:srgbClr val="FFFF99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tx1"/>
                          </a:solidFill>
                        </a:rPr>
                        <a:t>22 года</a:t>
                      </a:r>
                      <a:endParaRPr lang="ru-RU" sz="1800" b="1" dirty="0">
                        <a:solidFill>
                          <a:schemeClr val="tx1"/>
                        </a:solidFill>
                      </a:endParaRPr>
                    </a:p>
                  </a:txBody>
                  <a:tcPr marL="56712" marR="56712" marT="28356" marB="28356" anchor="ctr">
                    <a:solidFill>
                      <a:srgbClr val="FFFF99">
                        <a:alpha val="75000"/>
                      </a:srgbClr>
                    </a:solidFill>
                  </a:tcPr>
                </a:tc>
              </a:tr>
              <a:tr h="457721"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chemeClr val="tx1"/>
                          </a:solidFill>
                        </a:rPr>
                        <a:t>Стаж педагогической работы</a:t>
                      </a:r>
                    </a:p>
                  </a:txBody>
                  <a:tcPr marL="56712" marR="56712" marT="28356" marB="28356" anchor="ctr">
                    <a:solidFill>
                      <a:srgbClr val="FFFF99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r>
                        <a:rPr lang="ru-RU" sz="1800" b="1" baseline="0" dirty="0" smtClean="0">
                          <a:solidFill>
                            <a:schemeClr val="tx1"/>
                          </a:solidFill>
                        </a:rPr>
                        <a:t> года</a:t>
                      </a:r>
                      <a:endParaRPr lang="ru-RU" sz="1800" b="1" dirty="0">
                        <a:solidFill>
                          <a:schemeClr val="tx1"/>
                        </a:solidFill>
                      </a:endParaRPr>
                    </a:p>
                  </a:txBody>
                  <a:tcPr marL="56712" marR="56712" marT="28356" marB="28356" anchor="ctr">
                    <a:solidFill>
                      <a:srgbClr val="FFFF99">
                        <a:alpha val="75000"/>
                      </a:srgbClr>
                    </a:solidFill>
                  </a:tcPr>
                </a:tc>
              </a:tr>
              <a:tr h="523290"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chemeClr val="tx1"/>
                          </a:solidFill>
                        </a:rPr>
                        <a:t>Стаж работы в должности </a:t>
                      </a:r>
                      <a:endParaRPr lang="ru-RU" sz="1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56712" marR="56712" marT="28356" marB="28356" anchor="ctr">
                    <a:solidFill>
                      <a:srgbClr val="FFFF99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tx1"/>
                          </a:solidFill>
                        </a:rPr>
                        <a:t>11 лет</a:t>
                      </a:r>
                      <a:endParaRPr lang="ru-RU" sz="1800" b="1" dirty="0">
                        <a:solidFill>
                          <a:schemeClr val="tx1"/>
                        </a:solidFill>
                      </a:endParaRPr>
                    </a:p>
                  </a:txBody>
                  <a:tcPr marL="56712" marR="56712" marT="28356" marB="28356" anchor="ctr">
                    <a:solidFill>
                      <a:srgbClr val="FFFF99">
                        <a:alpha val="75000"/>
                      </a:srgbClr>
                    </a:solidFill>
                  </a:tcPr>
                </a:tc>
              </a:tr>
              <a:tr h="565724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tx1"/>
                          </a:solidFill>
                        </a:rPr>
                        <a:t>Стаж работы в данной организации</a:t>
                      </a:r>
                    </a:p>
                  </a:txBody>
                  <a:tcPr marL="56712" marR="56712" marT="28356" marB="28356" anchor="ctr">
                    <a:solidFill>
                      <a:srgbClr val="FFFF99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tx1"/>
                          </a:solidFill>
                        </a:rPr>
                        <a:t>17 лет</a:t>
                      </a:r>
                      <a:endParaRPr lang="ru-RU" sz="1800" b="1" dirty="0">
                        <a:solidFill>
                          <a:schemeClr val="tx1"/>
                        </a:solidFill>
                      </a:endParaRPr>
                    </a:p>
                  </a:txBody>
                  <a:tcPr marL="56712" marR="56712" marT="28356" marB="28356" anchor="ctr">
                    <a:solidFill>
                      <a:srgbClr val="FFFF99">
                        <a:alpha val="75000"/>
                      </a:srgbClr>
                    </a:solidFill>
                  </a:tcPr>
                </a:tc>
              </a:tr>
              <a:tr h="316045"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chemeClr val="tx1"/>
                          </a:solidFill>
                        </a:rPr>
                        <a:t>Квалификационная категория</a:t>
                      </a:r>
                    </a:p>
                  </a:txBody>
                  <a:tcPr marL="56712" marR="56712" marT="28356" marB="28356" anchor="ctr">
                    <a:solidFill>
                      <a:srgbClr val="FFFF99">
                        <a:alpha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tx1"/>
                          </a:solidFill>
                        </a:rPr>
                        <a:t>первая</a:t>
                      </a:r>
                      <a:endParaRPr lang="ru-RU" sz="1800" b="1" dirty="0">
                        <a:solidFill>
                          <a:schemeClr val="tx1"/>
                        </a:solidFill>
                      </a:endParaRPr>
                    </a:p>
                  </a:txBody>
                  <a:tcPr marL="56712" marR="56712" marT="28356" marB="28356" anchor="ctr">
                    <a:solidFill>
                      <a:srgbClr val="FFFF99">
                        <a:alpha val="75000"/>
                      </a:srgbClr>
                    </a:solidFill>
                  </a:tcPr>
                </a:tc>
              </a:tr>
            </a:tbl>
          </a:graphicData>
        </a:graphic>
      </p:graphicFrame>
      <p:pic>
        <p:nvPicPr>
          <p:cNvPr id="14338" name="Picture 2" descr="http://school12-bratsk.ucoz.ru/_pu/0/07170526.jpg"/>
          <p:cNvPicPr>
            <a:picLocks noChangeAspect="1" noChangeArrowheads="1"/>
          </p:cNvPicPr>
          <p:nvPr/>
        </p:nvPicPr>
        <p:blipFill>
          <a:blip r:embed="rId2" cstate="print"/>
          <a:srcRect t="8237" b="6651"/>
          <a:stretch>
            <a:fillRect/>
          </a:stretch>
        </p:blipFill>
        <p:spPr bwMode="auto">
          <a:xfrm>
            <a:off x="0" y="0"/>
            <a:ext cx="2699792" cy="199270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203848" y="692696"/>
            <a:ext cx="482453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>
                  <a:prstDash val="solid"/>
                </a:ln>
                <a:solidFill>
                  <a:srgbClr val="990099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Краткая информация</a:t>
            </a:r>
            <a:endParaRPr lang="ru-RU" sz="3600" b="1" cap="none" spc="0" dirty="0">
              <a:ln>
                <a:prstDash val="solid"/>
              </a:ln>
              <a:solidFill>
                <a:srgbClr val="990099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school12-bratsk.ucoz.ru/_pu/0/07170526.jpg"/>
          <p:cNvPicPr>
            <a:picLocks noChangeAspect="1" noChangeArrowheads="1"/>
          </p:cNvPicPr>
          <p:nvPr/>
        </p:nvPicPr>
        <p:blipFill>
          <a:blip r:embed="rId2" cstate="print"/>
          <a:srcRect t="8237" b="6651"/>
          <a:stretch>
            <a:fillRect/>
          </a:stretch>
        </p:blipFill>
        <p:spPr bwMode="auto">
          <a:xfrm>
            <a:off x="0" y="0"/>
            <a:ext cx="2699792" cy="1992704"/>
          </a:xfrm>
          <a:prstGeom prst="rect">
            <a:avLst/>
          </a:prstGeom>
          <a:noFill/>
        </p:spPr>
      </p:pic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51520" y="2132856"/>
          <a:ext cx="8712968" cy="4411216"/>
        </p:xfrm>
        <a:graphic>
          <a:graphicData uri="http://schemas.openxmlformats.org/drawingml/2006/table">
            <a:tbl>
              <a:tblPr/>
              <a:tblGrid>
                <a:gridCol w="2232248"/>
                <a:gridCol w="2088232"/>
                <a:gridCol w="2304256"/>
                <a:gridCol w="2088232"/>
              </a:tblGrid>
              <a:tr h="12603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Тема </a:t>
                      </a: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самообразования </a:t>
                      </a:r>
                      <a:endParaRPr lang="ru-RU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031" marR="430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endParaRPr lang="ru-RU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2000" b="1" dirty="0">
                          <a:latin typeface="Times New Roman"/>
                          <a:ea typeface="Times New Roman"/>
                          <a:cs typeface="Times New Roman"/>
                        </a:rPr>
                        <a:t>Теоретический</a:t>
                      </a:r>
                      <a:endParaRPr lang="ru-RU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031" marR="430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Times New Roman"/>
                          <a:ea typeface="Times New Roman"/>
                          <a:cs typeface="Times New Roman"/>
                        </a:rPr>
                        <a:t>II</a:t>
                      </a:r>
                      <a:endParaRPr lang="ru-RU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2000" b="1" dirty="0">
                          <a:latin typeface="Times New Roman"/>
                          <a:ea typeface="Times New Roman"/>
                          <a:cs typeface="Times New Roman"/>
                        </a:rPr>
                        <a:t>Диагностико-прогностический</a:t>
                      </a:r>
                      <a:endParaRPr lang="ru-RU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031" marR="430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Times New Roman"/>
                          <a:ea typeface="Times New Roman"/>
                          <a:cs typeface="Times New Roman"/>
                        </a:rPr>
                        <a:t>III</a:t>
                      </a:r>
                      <a:endParaRPr lang="ru-RU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2000" b="1" dirty="0">
                          <a:latin typeface="Times New Roman"/>
                          <a:ea typeface="Times New Roman"/>
                          <a:cs typeface="Times New Roman"/>
                        </a:rPr>
                        <a:t>Проектирование</a:t>
                      </a:r>
                      <a:r>
                        <a:rPr lang="en-US" sz="2000" b="1" dirty="0"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endParaRPr lang="ru-RU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2000" b="1" dirty="0">
                          <a:latin typeface="Times New Roman"/>
                          <a:ea typeface="Times New Roman"/>
                          <a:cs typeface="Times New Roman"/>
                        </a:rPr>
                        <a:t>внедрение</a:t>
                      </a:r>
                      <a:endParaRPr lang="ru-RU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3031" marR="430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08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Развитие познавательной активности учащихся в процессе обучения межкультурной коммуникации.</a:t>
                      </a:r>
                    </a:p>
                  </a:txBody>
                  <a:tcPr marL="43031" marR="430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201</a:t>
                      </a:r>
                      <a:r>
                        <a:rPr lang="kk-KZ" sz="2000" b="1" dirty="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-201</a:t>
                      </a:r>
                      <a:r>
                        <a:rPr lang="kk-KZ" sz="2000" b="1" dirty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- изучение литературы по теме самообразования;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- изучение опыта учителей;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- накопление дидактического материала; </a:t>
                      </a:r>
                    </a:p>
                  </a:txBody>
                  <a:tcPr marL="43031" marR="430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201</a:t>
                      </a:r>
                      <a:r>
                        <a:rPr lang="kk-KZ" sz="2000" b="1" dirty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-2020</a:t>
                      </a:r>
                      <a:endParaRPr lang="ru-RU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- апробация форм, методов, средств, способствующих быть </a:t>
                      </a:r>
                      <a:r>
                        <a:rPr lang="ru-RU" sz="2000" dirty="0" err="1">
                          <a:latin typeface="Times New Roman"/>
                          <a:ea typeface="Times New Roman"/>
                          <a:cs typeface="Times New Roman"/>
                        </a:rPr>
                        <a:t>компетентностным</a:t>
                      </a: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 в изучении иностранного  языка.</a:t>
                      </a:r>
                    </a:p>
                  </a:txBody>
                  <a:tcPr marL="43031" marR="430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2020-2022</a:t>
                      </a:r>
                      <a:endParaRPr lang="ru-RU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- систематизация учебного материала;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- обобщение результатов по теме самообразования.</a:t>
                      </a:r>
                    </a:p>
                  </a:txBody>
                  <a:tcPr marL="43031" marR="430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3203848" y="692696"/>
            <a:ext cx="482453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>
                  <a:prstDash val="solid"/>
                </a:ln>
                <a:solidFill>
                  <a:srgbClr val="990099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Самообразование</a:t>
            </a:r>
            <a:endParaRPr lang="ru-RU" sz="3600" b="1" cap="none" spc="0" dirty="0">
              <a:ln>
                <a:prstDash val="solid"/>
              </a:ln>
              <a:solidFill>
                <a:srgbClr val="990099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school12-bratsk.ucoz.ru/_pu/0/07170526.jpg"/>
          <p:cNvPicPr>
            <a:picLocks noChangeAspect="1" noChangeArrowheads="1"/>
          </p:cNvPicPr>
          <p:nvPr/>
        </p:nvPicPr>
        <p:blipFill>
          <a:blip r:embed="rId2" cstate="print"/>
          <a:srcRect t="8237" b="6651"/>
          <a:stretch>
            <a:fillRect/>
          </a:stretch>
        </p:blipFill>
        <p:spPr bwMode="auto">
          <a:xfrm>
            <a:off x="0" y="0"/>
            <a:ext cx="2699792" cy="199270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987824" y="404664"/>
            <a:ext cx="482453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>
                  <a:prstDash val="solid"/>
                </a:ln>
                <a:solidFill>
                  <a:srgbClr val="990099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Мониторинг</a:t>
            </a:r>
            <a:endParaRPr lang="ru-RU" sz="3600" b="1" cap="none" spc="0" dirty="0">
              <a:ln>
                <a:prstDash val="solid"/>
              </a:ln>
              <a:solidFill>
                <a:srgbClr val="990099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1043608" y="1412776"/>
          <a:ext cx="7560840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school12-bratsk.ucoz.ru/_pu/0/07170526.jpg"/>
          <p:cNvPicPr>
            <a:picLocks noChangeAspect="1" noChangeArrowheads="1"/>
          </p:cNvPicPr>
          <p:nvPr/>
        </p:nvPicPr>
        <p:blipFill>
          <a:blip r:embed="rId2" cstate="print"/>
          <a:srcRect t="8237" b="6651"/>
          <a:stretch>
            <a:fillRect/>
          </a:stretch>
        </p:blipFill>
        <p:spPr bwMode="auto">
          <a:xfrm>
            <a:off x="0" y="0"/>
            <a:ext cx="3024336" cy="2232248"/>
          </a:xfrm>
          <a:prstGeom prst="rect">
            <a:avLst/>
          </a:prstGeom>
          <a:noFill/>
        </p:spPr>
      </p:pic>
      <p:pic>
        <p:nvPicPr>
          <p:cNvPr id="14339" name="Picture 3" descr="C:\Users\111\Downloads\Свидетельство проекта infourok.ru №109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96368">
            <a:off x="659695" y="2711798"/>
            <a:ext cx="2520280" cy="3566712"/>
          </a:xfrm>
          <a:prstGeom prst="rect">
            <a:avLst/>
          </a:prstGeom>
          <a:noFill/>
        </p:spPr>
      </p:pic>
      <p:pic>
        <p:nvPicPr>
          <p:cNvPr id="14342" name="Picture 6" descr="https://i.mycdn.me/image?id=860853726871&amp;t=3&amp;plc=WEB&amp;tkn=*_SEOQkggbRT3488es5tnGWLgsfc"/>
          <p:cNvPicPr>
            <a:picLocks noChangeAspect="1" noChangeArrowheads="1"/>
          </p:cNvPicPr>
          <p:nvPr/>
        </p:nvPicPr>
        <p:blipFill>
          <a:blip r:embed="rId4" cstate="print"/>
          <a:srcRect l="8845" t="4422" r="5658" b="2709"/>
          <a:stretch>
            <a:fillRect/>
          </a:stretch>
        </p:blipFill>
        <p:spPr bwMode="auto">
          <a:xfrm>
            <a:off x="3419872" y="2060848"/>
            <a:ext cx="2520280" cy="3650060"/>
          </a:xfrm>
          <a:prstGeom prst="rect">
            <a:avLst/>
          </a:prstGeom>
          <a:noFill/>
        </p:spPr>
      </p:pic>
      <p:pic>
        <p:nvPicPr>
          <p:cNvPr id="14343" name="Picture 7" descr="C:\Users\111\Desktop\20180523_161244.jpg"/>
          <p:cNvPicPr>
            <a:picLocks noChangeAspect="1" noChangeArrowheads="1"/>
          </p:cNvPicPr>
          <p:nvPr/>
        </p:nvPicPr>
        <p:blipFill>
          <a:blip r:embed="rId5" cstate="print"/>
          <a:srcRect t="5228" r="2190" b="1745"/>
          <a:stretch>
            <a:fillRect/>
          </a:stretch>
        </p:blipFill>
        <p:spPr bwMode="auto">
          <a:xfrm rot="5893907">
            <a:off x="5594527" y="3251453"/>
            <a:ext cx="3627663" cy="2587689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4058200" y="692696"/>
            <a:ext cx="343940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Мои   достижения</a:t>
            </a:r>
            <a:endParaRPr lang="ru-RU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school12-bratsk.ucoz.ru/_pu/0/07170526.jpg"/>
          <p:cNvPicPr>
            <a:picLocks noChangeAspect="1" noChangeArrowheads="1"/>
          </p:cNvPicPr>
          <p:nvPr/>
        </p:nvPicPr>
        <p:blipFill>
          <a:blip r:embed="rId2" cstate="print"/>
          <a:srcRect t="8237" b="6651"/>
          <a:stretch>
            <a:fillRect/>
          </a:stretch>
        </p:blipFill>
        <p:spPr bwMode="auto">
          <a:xfrm>
            <a:off x="0" y="0"/>
            <a:ext cx="3024336" cy="223224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698582" y="692696"/>
            <a:ext cx="41586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Достижения учеников</a:t>
            </a:r>
            <a:endParaRPr lang="ru-RU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26" name="Picture 2" descr="C:\Users\111\Desktop\certificate Нурмагамбетова\2018\Толмачев Вилен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708920"/>
            <a:ext cx="2478751" cy="3506234"/>
          </a:xfrm>
          <a:prstGeom prst="rect">
            <a:avLst/>
          </a:prstGeom>
          <a:noFill/>
        </p:spPr>
      </p:pic>
      <p:pic>
        <p:nvPicPr>
          <p:cNvPr id="1027" name="Picture 3" descr="C:\Users\111\Desktop\certificate Нурмагамбетова\2018\Толмачев Эрнест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1556792"/>
            <a:ext cx="2424151" cy="3429000"/>
          </a:xfrm>
          <a:prstGeom prst="rect">
            <a:avLst/>
          </a:prstGeom>
          <a:noFill/>
        </p:spPr>
      </p:pic>
      <p:pic>
        <p:nvPicPr>
          <p:cNvPr id="1028" name="Picture 4" descr="C:\Users\111\Desktop\certificate Нурмагамбетова\2018\Толмачева Нелли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2708920"/>
            <a:ext cx="2424151" cy="3429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school12-bratsk.ucoz.ru/_pu/0/07170526.jpg"/>
          <p:cNvPicPr>
            <a:picLocks noChangeAspect="1" noChangeArrowheads="1"/>
          </p:cNvPicPr>
          <p:nvPr/>
        </p:nvPicPr>
        <p:blipFill>
          <a:blip r:embed="rId2" cstate="print"/>
          <a:srcRect t="8237" b="6651"/>
          <a:stretch>
            <a:fillRect/>
          </a:stretch>
        </p:blipFill>
        <p:spPr bwMode="auto">
          <a:xfrm>
            <a:off x="0" y="0"/>
            <a:ext cx="3024336" cy="223224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166845" y="260648"/>
            <a:ext cx="309437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Моя Активность</a:t>
            </a:r>
            <a:endParaRPr lang="ru-RU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0484" name="Picture 4" descr="https://i.mycdn.me/image?id=865420281239&amp;t=52&amp;plc=WEB&amp;tkn=*mAmkQ1kxxjOYxPRHst7IwWzsNtI"/>
          <p:cNvPicPr>
            <a:picLocks noChangeAspect="1" noChangeArrowheads="1"/>
          </p:cNvPicPr>
          <p:nvPr/>
        </p:nvPicPr>
        <p:blipFill>
          <a:blip r:embed="rId3" cstate="print"/>
          <a:srcRect l="13112" t="15712"/>
          <a:stretch>
            <a:fillRect/>
          </a:stretch>
        </p:blipFill>
        <p:spPr bwMode="auto">
          <a:xfrm>
            <a:off x="6228184" y="2568514"/>
            <a:ext cx="2736304" cy="2599128"/>
          </a:xfrm>
          <a:prstGeom prst="roundRect">
            <a:avLst/>
          </a:prstGeom>
          <a:noFill/>
          <a:ln>
            <a:solidFill>
              <a:schemeClr val="tx2"/>
            </a:solidFill>
          </a:ln>
        </p:spPr>
      </p:pic>
      <p:pic>
        <p:nvPicPr>
          <p:cNvPr id="20486" name="Picture 6" descr="https://i.mycdn.me/image?id=860757159831&amp;t=3&amp;plc=WEB&amp;tkn=*I7vuCfcSdFgSw92w7LmxNznTJMU"/>
          <p:cNvPicPr>
            <a:picLocks noChangeAspect="1" noChangeArrowheads="1"/>
          </p:cNvPicPr>
          <p:nvPr/>
        </p:nvPicPr>
        <p:blipFill>
          <a:blip r:embed="rId4" cstate="print"/>
          <a:srcRect l="11250" r="23750"/>
          <a:stretch>
            <a:fillRect/>
          </a:stretch>
        </p:blipFill>
        <p:spPr bwMode="auto">
          <a:xfrm>
            <a:off x="2843808" y="836712"/>
            <a:ext cx="3411579" cy="2952328"/>
          </a:xfrm>
          <a:prstGeom prst="roundRect">
            <a:avLst/>
          </a:prstGeom>
          <a:noFill/>
          <a:ln>
            <a:solidFill>
              <a:schemeClr val="tx2"/>
            </a:solidFill>
          </a:ln>
        </p:spPr>
      </p:pic>
      <p:pic>
        <p:nvPicPr>
          <p:cNvPr id="20488" name="Picture 8" descr="https://i.mycdn.me/image?id=869829315223&amp;t=52&amp;plc=WEB&amp;tkn=*ES1uqH1a9SlsfbITvv3Jfg7BhWQ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636912"/>
            <a:ext cx="2736304" cy="2736305"/>
          </a:xfrm>
          <a:prstGeom prst="roundRect">
            <a:avLst/>
          </a:prstGeom>
          <a:noFill/>
          <a:ln>
            <a:solidFill>
              <a:schemeClr val="tx2"/>
            </a:solidFill>
          </a:ln>
        </p:spPr>
      </p:pic>
      <p:pic>
        <p:nvPicPr>
          <p:cNvPr id="20492" name="Picture 12"/>
          <p:cNvPicPr>
            <a:picLocks noChangeAspect="1" noChangeArrowheads="1"/>
          </p:cNvPicPr>
          <p:nvPr/>
        </p:nvPicPr>
        <p:blipFill>
          <a:blip r:embed="rId6" cstate="print"/>
          <a:srcRect l="13892" r="15256"/>
          <a:stretch>
            <a:fillRect/>
          </a:stretch>
        </p:blipFill>
        <p:spPr bwMode="auto">
          <a:xfrm>
            <a:off x="2987824" y="3861048"/>
            <a:ext cx="3242919" cy="2746226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153</Words>
  <Application>Microsoft Office PowerPoint</Application>
  <PresentationFormat>Экран (4:3)</PresentationFormat>
  <Paragraphs>48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111</dc:creator>
  <cp:lastModifiedBy>111</cp:lastModifiedBy>
  <cp:revision>10</cp:revision>
  <dcterms:created xsi:type="dcterms:W3CDTF">2018-05-23T09:38:38Z</dcterms:created>
  <dcterms:modified xsi:type="dcterms:W3CDTF">2018-05-23T12:43:43Z</dcterms:modified>
</cp:coreProperties>
</file>