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7" r:id="rId2"/>
    <p:sldId id="278" r:id="rId3"/>
    <p:sldId id="279" r:id="rId4"/>
    <p:sldId id="280" r:id="rId5"/>
    <p:sldId id="281" r:id="rId6"/>
    <p:sldId id="282" r:id="rId7"/>
    <p:sldId id="283" r:id="rId8"/>
    <p:sldId id="302" r:id="rId9"/>
    <p:sldId id="301" r:id="rId10"/>
    <p:sldId id="303" r:id="rId11"/>
    <p:sldId id="304" r:id="rId12"/>
    <p:sldId id="305" r:id="rId13"/>
    <p:sldId id="306" r:id="rId14"/>
    <p:sldId id="284" r:id="rId15"/>
    <p:sldId id="256" r:id="rId16"/>
    <p:sldId id="293" r:id="rId17"/>
    <p:sldId id="285" r:id="rId18"/>
    <p:sldId id="286" r:id="rId19"/>
    <p:sldId id="287" r:id="rId20"/>
    <p:sldId id="288" r:id="rId21"/>
    <p:sldId id="307" r:id="rId22"/>
    <p:sldId id="308" r:id="rId23"/>
    <p:sldId id="309" r:id="rId24"/>
    <p:sldId id="289" r:id="rId25"/>
    <p:sldId id="290" r:id="rId26"/>
    <p:sldId id="291" r:id="rId27"/>
    <p:sldId id="257" r:id="rId28"/>
    <p:sldId id="294" r:id="rId29"/>
    <p:sldId id="295" r:id="rId30"/>
    <p:sldId id="259" r:id="rId31"/>
    <p:sldId id="260" r:id="rId32"/>
    <p:sldId id="261" r:id="rId33"/>
    <p:sldId id="262" r:id="rId34"/>
    <p:sldId id="263" r:id="rId35"/>
    <p:sldId id="296" r:id="rId36"/>
    <p:sldId id="297" r:id="rId37"/>
    <p:sldId id="298" r:id="rId38"/>
    <p:sldId id="292" r:id="rId39"/>
    <p:sldId id="299" r:id="rId40"/>
    <p:sldId id="310" r:id="rId41"/>
    <p:sldId id="300" r:id="rId42"/>
    <p:sldId id="311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сауле" initials="с" lastIdx="2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7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Шалғынбаева А</c:v>
                </c:pt>
                <c:pt idx="1">
                  <c:v>Сейтова Г</c:v>
                </c:pt>
                <c:pt idx="2">
                  <c:v>Шмакова Б</c:v>
                </c:pt>
                <c:pt idx="3">
                  <c:v>Садвакасова С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60</c:v>
                </c:pt>
                <c:pt idx="1">
                  <c:v>60</c:v>
                </c:pt>
                <c:pt idx="2">
                  <c:v>60</c:v>
                </c:pt>
                <c:pt idx="3">
                  <c:v>60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904832"/>
        <c:axId val="5302144"/>
        <c:axId val="0"/>
      </c:bar3DChart>
      <c:catAx>
        <c:axId val="4904832"/>
        <c:scaling>
          <c:orientation val="minMax"/>
        </c:scaling>
        <c:delete val="0"/>
        <c:axPos val="b"/>
        <c:majorTickMark val="out"/>
        <c:minorTickMark val="none"/>
        <c:tickLblPos val="nextTo"/>
        <c:crossAx val="5302144"/>
        <c:crosses val="autoZero"/>
        <c:auto val="1"/>
        <c:lblAlgn val="ctr"/>
        <c:lblOffset val="100"/>
        <c:noMultiLvlLbl val="0"/>
      </c:catAx>
      <c:valAx>
        <c:axId val="53021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9048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  <c:spPr>
        <a:ln>
          <a:solidFill>
            <a:srgbClr val="002060"/>
          </a:solidFill>
        </a:ln>
      </c:spPr>
    </c:sideWall>
    <c:backWall>
      <c:thickness val="0"/>
      <c:spPr>
        <a:ln>
          <a:solidFill>
            <a:srgbClr val="002060"/>
          </a:solidFill>
        </a:ln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strRef>
              <c:f>Лист1!$A$2:$A$4</c:f>
              <c:strCache>
                <c:ptCount val="3"/>
                <c:pt idx="0">
                  <c:v>Кенжебекова К</c:v>
                </c:pt>
                <c:pt idx="1">
                  <c:v>Шалғынбаева А</c:v>
                </c:pt>
                <c:pt idx="2">
                  <c:v>Телбаев Б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58</c:v>
                </c:pt>
                <c:pt idx="1">
                  <c:v>58</c:v>
                </c:pt>
                <c:pt idx="2">
                  <c:v>60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5787520"/>
        <c:axId val="35789056"/>
        <c:axId val="0"/>
      </c:bar3DChart>
      <c:catAx>
        <c:axId val="35787520"/>
        <c:scaling>
          <c:orientation val="minMax"/>
        </c:scaling>
        <c:delete val="0"/>
        <c:axPos val="b"/>
        <c:majorTickMark val="out"/>
        <c:minorTickMark val="none"/>
        <c:tickLblPos val="nextTo"/>
        <c:crossAx val="35789056"/>
        <c:crosses val="autoZero"/>
        <c:auto val="1"/>
        <c:lblAlgn val="ctr"/>
        <c:lblOffset val="100"/>
        <c:noMultiLvlLbl val="0"/>
      </c:catAx>
      <c:valAx>
        <c:axId val="357890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57875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strRef>
              <c:f>Лист1!$A$2:$A$3</c:f>
              <c:strCache>
                <c:ptCount val="2"/>
                <c:pt idx="0">
                  <c:v>Телбаев Б</c:v>
                </c:pt>
                <c:pt idx="1">
                  <c:v>Жакупова Ж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15</c:v>
                </c:pt>
                <c:pt idx="1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2343424"/>
        <c:axId val="42345216"/>
        <c:axId val="0"/>
      </c:bar3DChart>
      <c:catAx>
        <c:axId val="42343424"/>
        <c:scaling>
          <c:orientation val="minMax"/>
        </c:scaling>
        <c:delete val="0"/>
        <c:axPos val="b"/>
        <c:majorTickMark val="out"/>
        <c:minorTickMark val="none"/>
        <c:tickLblPos val="nextTo"/>
        <c:crossAx val="42345216"/>
        <c:crosses val="autoZero"/>
        <c:auto val="1"/>
        <c:lblAlgn val="ctr"/>
        <c:lblOffset val="100"/>
        <c:noMultiLvlLbl val="0"/>
      </c:catAx>
      <c:valAx>
        <c:axId val="42345216"/>
        <c:scaling>
          <c:orientation val="minMax"/>
        </c:scaling>
        <c:delete val="0"/>
        <c:axPos val="l"/>
        <c:majorGridlines>
          <c:spPr>
            <a:ln>
              <a:solidFill>
                <a:srgbClr val="002060"/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423434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cat>
            <c:strRef>
              <c:f>Лист1!$A$2:$A$8</c:f>
              <c:strCache>
                <c:ptCount val="7"/>
                <c:pt idx="0">
                  <c:v>Кемелбекова А</c:v>
                </c:pt>
                <c:pt idx="1">
                  <c:v>Сейтова Г</c:v>
                </c:pt>
                <c:pt idx="2">
                  <c:v>Шмакова Б</c:v>
                </c:pt>
                <c:pt idx="3">
                  <c:v>Шалғынбаева А</c:v>
                </c:pt>
                <c:pt idx="4">
                  <c:v>Кенжебекова К</c:v>
                </c:pt>
                <c:pt idx="5">
                  <c:v>Мектепова А</c:v>
                </c:pt>
                <c:pt idx="6">
                  <c:v>Айжігітқызы Г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15</c:v>
                </c:pt>
                <c:pt idx="4">
                  <c:v>15</c:v>
                </c:pt>
                <c:pt idx="5">
                  <c:v>15</c:v>
                </c:pt>
                <c:pt idx="6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2373888"/>
        <c:axId val="42375424"/>
        <c:axId val="0"/>
      </c:bar3DChart>
      <c:catAx>
        <c:axId val="42373888"/>
        <c:scaling>
          <c:orientation val="minMax"/>
        </c:scaling>
        <c:delete val="0"/>
        <c:axPos val="b"/>
        <c:majorTickMark val="out"/>
        <c:minorTickMark val="none"/>
        <c:tickLblPos val="nextTo"/>
        <c:crossAx val="42375424"/>
        <c:crosses val="autoZero"/>
        <c:auto val="1"/>
        <c:lblAlgn val="ctr"/>
        <c:lblOffset val="100"/>
        <c:noMultiLvlLbl val="0"/>
      </c:catAx>
      <c:valAx>
        <c:axId val="423754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23738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cat>
            <c:strRef>
              <c:f>Лист1!$A$2:$A$9</c:f>
              <c:strCache>
                <c:ptCount val="8"/>
                <c:pt idx="0">
                  <c:v>2а</c:v>
                </c:pt>
                <c:pt idx="1">
                  <c:v>2б</c:v>
                </c:pt>
                <c:pt idx="2">
                  <c:v>3а</c:v>
                </c:pt>
                <c:pt idx="3">
                  <c:v>4а</c:v>
                </c:pt>
                <c:pt idx="4">
                  <c:v>4б</c:v>
                </c:pt>
                <c:pt idx="5">
                  <c:v>5а</c:v>
                </c:pt>
                <c:pt idx="6">
                  <c:v>6а</c:v>
                </c:pt>
                <c:pt idx="7">
                  <c:v>6б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95</c:v>
                </c:pt>
                <c:pt idx="1">
                  <c:v>100</c:v>
                </c:pt>
                <c:pt idx="2">
                  <c:v>100</c:v>
                </c:pt>
                <c:pt idx="3">
                  <c:v>94</c:v>
                </c:pt>
                <c:pt idx="4">
                  <c:v>100</c:v>
                </c:pt>
                <c:pt idx="5">
                  <c:v>100</c:v>
                </c:pt>
                <c:pt idx="6">
                  <c:v>100</c:v>
                </c:pt>
                <c:pt idx="7">
                  <c:v>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15505408"/>
        <c:axId val="115507200"/>
        <c:axId val="0"/>
      </c:bar3DChart>
      <c:catAx>
        <c:axId val="115505408"/>
        <c:scaling>
          <c:orientation val="minMax"/>
        </c:scaling>
        <c:delete val="0"/>
        <c:axPos val="b"/>
        <c:majorTickMark val="out"/>
        <c:minorTickMark val="none"/>
        <c:tickLblPos val="nextTo"/>
        <c:crossAx val="115507200"/>
        <c:crosses val="autoZero"/>
        <c:auto val="1"/>
        <c:lblAlgn val="ctr"/>
        <c:lblOffset val="100"/>
        <c:noMultiLvlLbl val="0"/>
      </c:catAx>
      <c:valAx>
        <c:axId val="1155072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55054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cat>
            <c:strRef>
              <c:f>Лист1!$A$2:$A$9</c:f>
              <c:strCache>
                <c:ptCount val="8"/>
                <c:pt idx="0">
                  <c:v>6а</c:v>
                </c:pt>
                <c:pt idx="1">
                  <c:v>6б</c:v>
                </c:pt>
                <c:pt idx="2">
                  <c:v>5а</c:v>
                </c:pt>
                <c:pt idx="3">
                  <c:v>4а</c:v>
                </c:pt>
                <c:pt idx="4">
                  <c:v>2а</c:v>
                </c:pt>
                <c:pt idx="5">
                  <c:v>2б</c:v>
                </c:pt>
                <c:pt idx="6">
                  <c:v>4б</c:v>
                </c:pt>
                <c:pt idx="7">
                  <c:v>Барлығы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100</c:v>
                </c:pt>
                <c:pt idx="1">
                  <c:v>100</c:v>
                </c:pt>
                <c:pt idx="2">
                  <c:v>95</c:v>
                </c:pt>
                <c:pt idx="3">
                  <c:v>78</c:v>
                </c:pt>
                <c:pt idx="4">
                  <c:v>86</c:v>
                </c:pt>
                <c:pt idx="5">
                  <c:v>100</c:v>
                </c:pt>
                <c:pt idx="6">
                  <c:v>100</c:v>
                </c:pt>
                <c:pt idx="7">
                  <c:v>91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17965184"/>
        <c:axId val="117966720"/>
        <c:axId val="0"/>
      </c:bar3DChart>
      <c:catAx>
        <c:axId val="117965184"/>
        <c:scaling>
          <c:orientation val="minMax"/>
        </c:scaling>
        <c:delete val="0"/>
        <c:axPos val="b"/>
        <c:majorTickMark val="out"/>
        <c:minorTickMark val="none"/>
        <c:tickLblPos val="nextTo"/>
        <c:crossAx val="117966720"/>
        <c:crosses val="autoZero"/>
        <c:auto val="1"/>
        <c:lblAlgn val="ctr"/>
        <c:lblOffset val="100"/>
        <c:noMultiLvlLbl val="0"/>
      </c:catAx>
      <c:valAx>
        <c:axId val="1179667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79651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cat>
            <c:strRef>
              <c:f>Лист1!$A$2:$A$9</c:f>
              <c:strCache>
                <c:ptCount val="8"/>
                <c:pt idx="0">
                  <c:v>6а</c:v>
                </c:pt>
                <c:pt idx="1">
                  <c:v>6б</c:v>
                </c:pt>
                <c:pt idx="2">
                  <c:v>5а</c:v>
                </c:pt>
                <c:pt idx="3">
                  <c:v>4а</c:v>
                </c:pt>
                <c:pt idx="4">
                  <c:v>2а</c:v>
                </c:pt>
                <c:pt idx="5">
                  <c:v>2б</c:v>
                </c:pt>
                <c:pt idx="6">
                  <c:v>4б</c:v>
                </c:pt>
                <c:pt idx="7">
                  <c:v>Барлығы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100</c:v>
                </c:pt>
                <c:pt idx="1">
                  <c:v>100</c:v>
                </c:pt>
                <c:pt idx="2">
                  <c:v>95</c:v>
                </c:pt>
                <c:pt idx="3">
                  <c:v>78</c:v>
                </c:pt>
                <c:pt idx="4">
                  <c:v>86</c:v>
                </c:pt>
                <c:pt idx="5">
                  <c:v>100</c:v>
                </c:pt>
                <c:pt idx="6">
                  <c:v>100</c:v>
                </c:pt>
                <c:pt idx="7">
                  <c:v>91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17983872"/>
        <c:axId val="118026624"/>
        <c:axId val="0"/>
      </c:bar3DChart>
      <c:catAx>
        <c:axId val="117983872"/>
        <c:scaling>
          <c:orientation val="minMax"/>
        </c:scaling>
        <c:delete val="0"/>
        <c:axPos val="b"/>
        <c:majorTickMark val="out"/>
        <c:minorTickMark val="none"/>
        <c:tickLblPos val="nextTo"/>
        <c:crossAx val="118026624"/>
        <c:crosses val="autoZero"/>
        <c:auto val="1"/>
        <c:lblAlgn val="ctr"/>
        <c:lblOffset val="100"/>
        <c:noMultiLvlLbl val="0"/>
      </c:catAx>
      <c:valAx>
        <c:axId val="1180266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79838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A524C-E5A9-45D3-B0E0-BC16CE969754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15B3-71D8-4A87-842E-9C12442C732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A524C-E5A9-45D3-B0E0-BC16CE969754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15B3-71D8-4A87-842E-9C12442C732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A524C-E5A9-45D3-B0E0-BC16CE969754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15B3-71D8-4A87-842E-9C12442C732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A524C-E5A9-45D3-B0E0-BC16CE969754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15B3-71D8-4A87-842E-9C12442C732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A524C-E5A9-45D3-B0E0-BC16CE969754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15B3-71D8-4A87-842E-9C12442C732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A524C-E5A9-45D3-B0E0-BC16CE969754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15B3-71D8-4A87-842E-9C12442C732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A524C-E5A9-45D3-B0E0-BC16CE969754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15B3-71D8-4A87-842E-9C12442C732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A524C-E5A9-45D3-B0E0-BC16CE969754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15B3-71D8-4A87-842E-9C12442C732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A524C-E5A9-45D3-B0E0-BC16CE969754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15B3-71D8-4A87-842E-9C12442C732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A524C-E5A9-45D3-B0E0-BC16CE969754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15B3-71D8-4A87-842E-9C12442C732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A524C-E5A9-45D3-B0E0-BC16CE969754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15B3-71D8-4A87-842E-9C12442C732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A1A524C-E5A9-45D3-B0E0-BC16CE969754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C4D15B3-71D8-4A87-842E-9C12442C732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4.wdp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microsoft.com/office/2007/relationships/hdphoto" Target="../media/hdphoto7.wdp"/><Relationship Id="rId7" Type="http://schemas.microsoft.com/office/2007/relationships/hdphoto" Target="../media/hdphoto9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11" Type="http://schemas.microsoft.com/office/2007/relationships/hdphoto" Target="../media/hdphoto11.wdp"/><Relationship Id="rId5" Type="http://schemas.microsoft.com/office/2007/relationships/hdphoto" Target="../media/hdphoto8.wdp"/><Relationship Id="rId10" Type="http://schemas.openxmlformats.org/officeDocument/2006/relationships/image" Target="../media/image18.jpeg"/><Relationship Id="rId4" Type="http://schemas.openxmlformats.org/officeDocument/2006/relationships/image" Target="../media/image15.jpeg"/><Relationship Id="rId9" Type="http://schemas.microsoft.com/office/2007/relationships/hdphoto" Target="../media/hdphoto10.wdp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4.wdp"/><Relationship Id="rId3" Type="http://schemas.openxmlformats.org/officeDocument/2006/relationships/image" Target="../media/image20.jpeg"/><Relationship Id="rId7" Type="http://schemas.openxmlformats.org/officeDocument/2006/relationships/image" Target="../media/image2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3.wdp"/><Relationship Id="rId5" Type="http://schemas.openxmlformats.org/officeDocument/2006/relationships/image" Target="../media/image21.jpeg"/><Relationship Id="rId10" Type="http://schemas.microsoft.com/office/2007/relationships/hdphoto" Target="../media/hdphoto15.wdp"/><Relationship Id="rId4" Type="http://schemas.microsoft.com/office/2007/relationships/hdphoto" Target="../media/hdphoto12.wdp"/><Relationship Id="rId9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microsoft.com/office/2007/relationships/hdphoto" Target="../media/hdphoto16.wdp"/><Relationship Id="rId7" Type="http://schemas.microsoft.com/office/2007/relationships/hdphoto" Target="../media/hdphoto18.wdp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microsoft.com/office/2007/relationships/hdphoto" Target="../media/hdphoto17.wdp"/><Relationship Id="rId4" Type="http://schemas.openxmlformats.org/officeDocument/2006/relationships/image" Target="../media/image25.jpeg"/><Relationship Id="rId9" Type="http://schemas.microsoft.com/office/2007/relationships/hdphoto" Target="../media/hdphoto19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microsoft.com/office/2007/relationships/hdphoto" Target="../media/hdphoto25.wdp"/><Relationship Id="rId3" Type="http://schemas.microsoft.com/office/2007/relationships/hdphoto" Target="../media/hdphoto20.wdp"/><Relationship Id="rId7" Type="http://schemas.microsoft.com/office/2007/relationships/hdphoto" Target="../media/hdphoto22.wdp"/><Relationship Id="rId12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11" Type="http://schemas.microsoft.com/office/2007/relationships/hdphoto" Target="../media/hdphoto24.wdp"/><Relationship Id="rId5" Type="http://schemas.microsoft.com/office/2007/relationships/hdphoto" Target="../media/hdphoto21.wdp"/><Relationship Id="rId10" Type="http://schemas.openxmlformats.org/officeDocument/2006/relationships/image" Target="../media/image32.jpeg"/><Relationship Id="rId4" Type="http://schemas.openxmlformats.org/officeDocument/2006/relationships/image" Target="../media/image29.jpeg"/><Relationship Id="rId9" Type="http://schemas.microsoft.com/office/2007/relationships/hdphoto" Target="../media/hdphoto23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microsoft.com/office/2007/relationships/hdphoto" Target="../media/hdphoto26.wdp"/><Relationship Id="rId7" Type="http://schemas.microsoft.com/office/2007/relationships/hdphoto" Target="../media/hdphoto28.wdp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microsoft.com/office/2007/relationships/hdphoto" Target="../media/hdphoto27.wdp"/><Relationship Id="rId4" Type="http://schemas.openxmlformats.org/officeDocument/2006/relationships/image" Target="../media/image35.jpeg"/><Relationship Id="rId9" Type="http://schemas.microsoft.com/office/2007/relationships/hdphoto" Target="../media/hdphoto29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2.xml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0.wdp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chart" Target="../charts/char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microsoft.com/office/2007/relationships/hdphoto" Target="../media/hdphoto31.wdp"/><Relationship Id="rId7" Type="http://schemas.microsoft.com/office/2007/relationships/hdphoto" Target="../media/hdphoto33.wdp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microsoft.com/office/2007/relationships/hdphoto" Target="../media/hdphoto32.wdp"/><Relationship Id="rId4" Type="http://schemas.openxmlformats.org/officeDocument/2006/relationships/image" Target="../media/image46.jpeg"/><Relationship Id="rId9" Type="http://schemas.microsoft.com/office/2007/relationships/hdphoto" Target="../media/hdphoto34.wdp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35.wdp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6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36.wdp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37.wdp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38.wdp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9.pn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39.wdp"/><Relationship Id="rId7" Type="http://schemas.microsoft.com/office/2007/relationships/hdphoto" Target="../media/hdphoto41.wdp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2.jpeg"/><Relationship Id="rId5" Type="http://schemas.microsoft.com/office/2007/relationships/hdphoto" Target="../media/hdphoto40.wdp"/><Relationship Id="rId4" Type="http://schemas.openxmlformats.org/officeDocument/2006/relationships/image" Target="../media/image71.jpeg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hdphoto" Target="../media/hdphoto42.wdp"/><Relationship Id="rId3" Type="http://schemas.openxmlformats.org/officeDocument/2006/relationships/image" Target="../media/image74.jpeg"/><Relationship Id="rId7" Type="http://schemas.openxmlformats.org/officeDocument/2006/relationships/image" Target="../media/image78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10" Type="http://schemas.openxmlformats.org/officeDocument/2006/relationships/image" Target="../media/image80.png"/><Relationship Id="rId4" Type="http://schemas.openxmlformats.org/officeDocument/2006/relationships/image" Target="../media/image75.jpeg"/><Relationship Id="rId9" Type="http://schemas.openxmlformats.org/officeDocument/2006/relationships/image" Target="../media/image79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image" Target="../media/image82.jpeg"/><Relationship Id="rId7" Type="http://schemas.openxmlformats.org/officeDocument/2006/relationships/image" Target="../media/image86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jpeg"/><Relationship Id="rId13" Type="http://schemas.openxmlformats.org/officeDocument/2006/relationships/image" Target="../media/image96.jpeg"/><Relationship Id="rId18" Type="http://schemas.openxmlformats.org/officeDocument/2006/relationships/image" Target="../media/image100.jpeg"/><Relationship Id="rId26" Type="http://schemas.openxmlformats.org/officeDocument/2006/relationships/image" Target="../media/image108.jpeg"/><Relationship Id="rId39" Type="http://schemas.openxmlformats.org/officeDocument/2006/relationships/image" Target="../media/image121.png"/><Relationship Id="rId3" Type="http://schemas.openxmlformats.org/officeDocument/2006/relationships/image" Target="../media/image1.jpeg"/><Relationship Id="rId21" Type="http://schemas.openxmlformats.org/officeDocument/2006/relationships/image" Target="../media/image103.jpeg"/><Relationship Id="rId34" Type="http://schemas.openxmlformats.org/officeDocument/2006/relationships/image" Target="../media/image116.jpeg"/><Relationship Id="rId7" Type="http://schemas.openxmlformats.org/officeDocument/2006/relationships/image" Target="../media/image90.jpeg"/><Relationship Id="rId12" Type="http://schemas.openxmlformats.org/officeDocument/2006/relationships/image" Target="../media/image95.jpeg"/><Relationship Id="rId17" Type="http://schemas.openxmlformats.org/officeDocument/2006/relationships/image" Target="../media/image99.jpeg"/><Relationship Id="rId25" Type="http://schemas.openxmlformats.org/officeDocument/2006/relationships/image" Target="../media/image107.jpeg"/><Relationship Id="rId33" Type="http://schemas.openxmlformats.org/officeDocument/2006/relationships/image" Target="../media/image115.jpeg"/><Relationship Id="rId38" Type="http://schemas.openxmlformats.org/officeDocument/2006/relationships/image" Target="../media/image120.png"/><Relationship Id="rId2" Type="http://schemas.openxmlformats.org/officeDocument/2006/relationships/image" Target="../media/image38.jpeg"/><Relationship Id="rId16" Type="http://schemas.microsoft.com/office/2007/relationships/hdphoto" Target="../media/hdphoto44.wdp"/><Relationship Id="rId20" Type="http://schemas.openxmlformats.org/officeDocument/2006/relationships/image" Target="../media/image102.jpeg"/><Relationship Id="rId29" Type="http://schemas.openxmlformats.org/officeDocument/2006/relationships/image" Target="../media/image1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9.jpeg"/><Relationship Id="rId11" Type="http://schemas.openxmlformats.org/officeDocument/2006/relationships/image" Target="../media/image94.jpeg"/><Relationship Id="rId24" Type="http://schemas.openxmlformats.org/officeDocument/2006/relationships/image" Target="../media/image106.jpeg"/><Relationship Id="rId32" Type="http://schemas.openxmlformats.org/officeDocument/2006/relationships/image" Target="../media/image114.jpeg"/><Relationship Id="rId37" Type="http://schemas.openxmlformats.org/officeDocument/2006/relationships/image" Target="../media/image119.png"/><Relationship Id="rId40" Type="http://schemas.openxmlformats.org/officeDocument/2006/relationships/image" Target="../media/image122.png"/><Relationship Id="rId5" Type="http://schemas.microsoft.com/office/2007/relationships/hdphoto" Target="../media/hdphoto43.wdp"/><Relationship Id="rId15" Type="http://schemas.openxmlformats.org/officeDocument/2006/relationships/image" Target="../media/image98.jpeg"/><Relationship Id="rId23" Type="http://schemas.openxmlformats.org/officeDocument/2006/relationships/image" Target="../media/image105.jpeg"/><Relationship Id="rId28" Type="http://schemas.openxmlformats.org/officeDocument/2006/relationships/image" Target="../media/image110.jpeg"/><Relationship Id="rId36" Type="http://schemas.openxmlformats.org/officeDocument/2006/relationships/image" Target="../media/image118.jpeg"/><Relationship Id="rId10" Type="http://schemas.openxmlformats.org/officeDocument/2006/relationships/image" Target="../media/image93.jpeg"/><Relationship Id="rId19" Type="http://schemas.openxmlformats.org/officeDocument/2006/relationships/image" Target="../media/image101.jpeg"/><Relationship Id="rId31" Type="http://schemas.openxmlformats.org/officeDocument/2006/relationships/image" Target="../media/image113.jpeg"/><Relationship Id="rId4" Type="http://schemas.openxmlformats.org/officeDocument/2006/relationships/image" Target="../media/image88.jpeg"/><Relationship Id="rId9" Type="http://schemas.openxmlformats.org/officeDocument/2006/relationships/image" Target="../media/image92.jpeg"/><Relationship Id="rId14" Type="http://schemas.openxmlformats.org/officeDocument/2006/relationships/image" Target="../media/image97.jpeg"/><Relationship Id="rId22" Type="http://schemas.openxmlformats.org/officeDocument/2006/relationships/image" Target="../media/image104.jpeg"/><Relationship Id="rId27" Type="http://schemas.openxmlformats.org/officeDocument/2006/relationships/image" Target="../media/image109.jpeg"/><Relationship Id="rId30" Type="http://schemas.openxmlformats.org/officeDocument/2006/relationships/image" Target="../media/image112.jpeg"/><Relationship Id="rId35" Type="http://schemas.openxmlformats.org/officeDocument/2006/relationships/image" Target="../media/image117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rleu.kz/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45.wdp"/><Relationship Id="rId7" Type="http://schemas.microsoft.com/office/2007/relationships/hdphoto" Target="../media/hdphoto47.wdp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5.jpeg"/><Relationship Id="rId5" Type="http://schemas.microsoft.com/office/2007/relationships/hdphoto" Target="../media/hdphoto46.wdp"/><Relationship Id="rId4" Type="http://schemas.openxmlformats.org/officeDocument/2006/relationships/image" Target="../media/image124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48.wdp"/><Relationship Id="rId4" Type="http://schemas.openxmlformats.org/officeDocument/2006/relationships/image" Target="../media/image1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:\фото\мугалим\123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60" t="-521" r="2160" b="11419"/>
          <a:stretch/>
        </p:blipFill>
        <p:spPr bwMode="auto">
          <a:xfrm>
            <a:off x="957685" y="323829"/>
            <a:ext cx="1513441" cy="195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-537471" y="2280218"/>
            <a:ext cx="4503752" cy="1503784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640080" indent="-45720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54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 algn="ctr">
              <a:buNone/>
            </a:pPr>
            <a:r>
              <a:rPr lang="kk-KZ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/Музыка пәні мұғалімі/</a:t>
            </a:r>
          </a:p>
          <a:p>
            <a:pPr marL="182880" indent="0" algn="ctr">
              <a:buNone/>
            </a:pPr>
            <a:r>
              <a:rPr lang="kk-KZ" sz="1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Біліктілігі орта деңгейдегі </a:t>
            </a:r>
          </a:p>
          <a:p>
            <a:pPr marL="182880" indent="0" algn="ctr">
              <a:buNone/>
            </a:pPr>
            <a:r>
              <a:rPr lang="kk-KZ" sz="1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жоғарғы санат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314010" y="116632"/>
            <a:ext cx="5938509" cy="662473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640080" indent="-45720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54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>
              <a:buNone/>
            </a:pPr>
            <a:r>
              <a:rPr lang="kk-K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Акдаулетова Сауле Нуркамаловна </a:t>
            </a:r>
          </a:p>
          <a:p>
            <a:pPr marL="182880" indent="0">
              <a:buNone/>
            </a:pPr>
            <a:r>
              <a:rPr lang="kk-KZ" sz="24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1975 жылы  27 қаңтар Қарсақбай кентінде дүниеге келгем.1982-1992 жылдар аралығында Ж.Жабаев атындағы №1 Қарсақбай орта мектебінде   білім алдым. 1993-1997 жылдары Жезқазған музыкалық колледжін тәмамдап,осы жылы №8 Жезқазған мектеп-гимназиясында ән-күй пәні мұғалімі болып жұмысқа орналастым. 1999 жылы қаңтарда №15 Қарсақбай орта мектебіне ауысып,қазіргі таңда осы білім ордасында қызмет атқарып жатырмын. Биыл 25 тамыз осы салада еңбек еткеніме 20 жыл толады. </a:t>
            </a:r>
            <a:r>
              <a:rPr lang="ru-RU" sz="2400" b="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2010 </a:t>
            </a:r>
            <a:r>
              <a:rPr lang="ru-RU" sz="24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жылы</a:t>
            </a:r>
            <a:r>
              <a:rPr lang="ru-RU" sz="24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28 </a:t>
            </a:r>
            <a:r>
              <a:rPr lang="ru-RU" sz="24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сәуірде</a:t>
            </a:r>
            <a:r>
              <a:rPr lang="ru-RU" sz="24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24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іліктілігі</a:t>
            </a:r>
            <a:r>
              <a:rPr lang="ru-RU" sz="24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орта </a:t>
            </a:r>
            <a:r>
              <a:rPr lang="ru-RU" sz="24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деңгейдегі</a:t>
            </a:r>
            <a:r>
              <a:rPr lang="ru-RU" sz="24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бірінші</a:t>
            </a:r>
            <a:r>
              <a:rPr lang="ru-RU" sz="24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санат</a:t>
            </a:r>
            <a:endParaRPr lang="ru-RU" sz="2400" b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82880" indent="0">
              <a:buNone/>
            </a:pPr>
            <a:r>
              <a:rPr lang="ru-RU" sz="24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2015 </a:t>
            </a:r>
            <a:r>
              <a:rPr lang="ru-RU" sz="24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жылы</a:t>
            </a:r>
            <a:r>
              <a:rPr lang="ru-RU" sz="24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27 </a:t>
            </a:r>
            <a:r>
              <a:rPr lang="ru-RU" sz="24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мамырда</a:t>
            </a:r>
            <a:r>
              <a:rPr lang="ru-RU" sz="24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біліктілігі</a:t>
            </a:r>
            <a:r>
              <a:rPr lang="ru-RU" sz="24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орта </a:t>
            </a:r>
            <a:r>
              <a:rPr lang="ru-RU" sz="24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дейгейдегі</a:t>
            </a:r>
            <a:r>
              <a:rPr lang="ru-RU" sz="24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жоғарғы</a:t>
            </a:r>
            <a:r>
              <a:rPr lang="ru-RU" sz="24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санат</a:t>
            </a:r>
            <a:r>
              <a:rPr lang="ru-RU" sz="24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b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84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404664"/>
            <a:ext cx="7175351" cy="179316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D:\құжат\диплом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28" y="0"/>
            <a:ext cx="9146028" cy="2990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құжат\приложение.jpe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173" b="5598"/>
          <a:stretch/>
        </p:blipFill>
        <p:spPr bwMode="auto">
          <a:xfrm>
            <a:off x="1763688" y="2946079"/>
            <a:ext cx="5904656" cy="3870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6225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187623" y="188640"/>
            <a:ext cx="7557301" cy="792088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640080" indent="-45720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54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 algn="ctr">
              <a:buFont typeface="Georgia" pitchFamily="18" charset="0"/>
              <a:buNone/>
            </a:pP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2016-2017 о</a:t>
            </a:r>
            <a:r>
              <a:rPr lang="kk-KZ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жылы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сауле\Desktop\сертификат оқу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308" y="967950"/>
            <a:ext cx="4248888" cy="3105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0708" y="4064635"/>
            <a:ext cx="3888432" cy="792088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640080" indent="-45720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54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>
              <a:buFont typeface="Georgia" pitchFamily="18" charset="0"/>
              <a:buNone/>
            </a:pP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2016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жылдың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шілде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айында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Қарағанды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қаласына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ҚР-да орта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білім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мазмұнын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жаңарту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шеңберінде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«Музыка»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пәні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бойынша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педагогика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кадрларының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біліктілігін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арттыру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білім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беру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бағдарламасы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бойынша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курсы.</a:t>
            </a:r>
            <a:b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сауле\Desktop\Сертификат Алматы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408" y="1002230"/>
            <a:ext cx="4403536" cy="3062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500408" y="4109327"/>
            <a:ext cx="4551537" cy="792088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640080" indent="-45720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54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>
              <a:buFont typeface="Georgia" pitchFamily="18" charset="0"/>
              <a:buNone/>
            </a:pP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2016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жылдың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желтоқсан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айында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Балалар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жасөспірімдер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арасында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Республикалық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Атадан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мұра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өнер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байқауының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аясында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өткен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Ән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күй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өнерінің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бала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тәрбиесіне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әсері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оның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маңыздылығы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тақырыбындағы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ru-RU" sz="2000" b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сағаттық</a:t>
            </a:r>
            <a:r>
              <a:rPr lang="ru-RU" sz="20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семинар</a:t>
            </a:r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08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88640"/>
            <a:ext cx="7175351" cy="1008112"/>
          </a:xfrm>
        </p:spPr>
        <p:txBody>
          <a:bodyPr/>
          <a:lstStyle/>
          <a:p>
            <a:pPr marL="182880" indent="0" algn="ctr">
              <a:buNone/>
            </a:pPr>
            <a:r>
              <a:rPr lang="kk-KZ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2016-2017 оқу жылы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сауле\Desktop\123456789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4744"/>
            <a:ext cx="4525050" cy="3192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сауле\Desktop\321654987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068960"/>
            <a:ext cx="5017420" cy="3404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4862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80528" y="260648"/>
            <a:ext cx="9505056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kk-KZ" sz="36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«Терең білім-тәуелсіздігіміздің тірегі,</a:t>
            </a:r>
            <a:br>
              <a:rPr lang="kk-KZ" sz="36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36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ақыл-ой-азаматтығымыздың алдаспаны»</a:t>
            </a:r>
            <a:br>
              <a:rPr lang="kk-KZ" sz="36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3600" b="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36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</a:t>
            </a:r>
            <a:br>
              <a:rPr lang="kk-KZ" sz="36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3600" b="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36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Н.Ә.Назарбаев</a:t>
            </a:r>
            <a:endParaRPr lang="ru-RU" sz="3600" b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0" y="3212976"/>
            <a:ext cx="9505056" cy="1793167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640080" indent="-45720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54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>
              <a:buFont typeface="Georgia" pitchFamily="18" charset="0"/>
              <a:buNone/>
            </a:pPr>
            <a:endParaRPr lang="ru-RU" sz="3600" b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E:\анимашки\музыка\1363508054_0_520a1_6b0df714_l.jpg[1]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6" t="7101" r="5505" b="13433"/>
          <a:stretch/>
        </p:blipFill>
        <p:spPr bwMode="auto">
          <a:xfrm>
            <a:off x="0" y="1917091"/>
            <a:ext cx="7179764" cy="4444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араллелограмм 5"/>
          <p:cNvSpPr/>
          <p:nvPr/>
        </p:nvSpPr>
        <p:spPr>
          <a:xfrm flipH="1">
            <a:off x="827584" y="2554582"/>
            <a:ext cx="3240360" cy="3375410"/>
          </a:xfrm>
          <a:prstGeom prst="parallelogram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400" dirty="0" smtClean="0">
                <a:solidFill>
                  <a:srgbClr val="00206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Музыка  </a:t>
            </a:r>
          </a:p>
          <a:p>
            <a:pPr algn="ctr"/>
            <a:endParaRPr lang="kk-KZ" sz="2400" dirty="0">
              <a:solidFill>
                <a:srgbClr val="00206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400" dirty="0" smtClean="0">
                <a:solidFill>
                  <a:srgbClr val="00206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1а,2а,3а,4а, 2/4,5а,6а,6б,</a:t>
            </a:r>
          </a:p>
          <a:p>
            <a:pPr algn="ctr"/>
            <a:r>
              <a:rPr lang="kk-KZ" sz="2400" dirty="0" smtClean="0">
                <a:solidFill>
                  <a:srgbClr val="00206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Даярлық А, Даярлық Б</a:t>
            </a:r>
            <a:endParaRPr lang="ru-RU" sz="2400" dirty="0">
              <a:solidFill>
                <a:srgbClr val="00206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25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сауле\Desktop\смить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3325"/>
            <a:ext cx="4321752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547571833"/>
              </p:ext>
            </p:extLst>
          </p:nvPr>
        </p:nvGraphicFramePr>
        <p:xfrm>
          <a:off x="4716016" y="1700808"/>
          <a:ext cx="4427984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946486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сауле\Desktop\Жезді\IMG-20170515-WA009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05975"/>
            <a:ext cx="3311691" cy="2483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сауле\Desktop\Жезді\IMG-20170515-WA009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21" r="10708"/>
          <a:stretch/>
        </p:blipFill>
        <p:spPr bwMode="auto">
          <a:xfrm>
            <a:off x="251520" y="1067549"/>
            <a:ext cx="2225963" cy="2861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сауле\Desktop\Жезді\IMG-20170515-WA007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2" t="16608"/>
          <a:stretch/>
        </p:blipFill>
        <p:spPr bwMode="auto">
          <a:xfrm>
            <a:off x="5018703" y="4105975"/>
            <a:ext cx="3830992" cy="2483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0" y="0"/>
            <a:ext cx="9143999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kk-K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Ұлытау ауданының мектеп басшылары мен педагогтарына арналған аудандық оқыту семинары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2"/>
          <p:cNvSpPr txBox="1">
            <a:spLocks/>
          </p:cNvSpPr>
          <p:nvPr/>
        </p:nvSpPr>
        <p:spPr>
          <a:xfrm>
            <a:off x="1645591" y="1250502"/>
            <a:ext cx="4438577" cy="1793167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640080" indent="-45720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54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 algn="ctr">
              <a:buFont typeface="Georgia" pitchFamily="18" charset="0"/>
              <a:buNone/>
            </a:pPr>
            <a:r>
              <a:rPr lang="kk-K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Әдіс алмасу сабағы</a:t>
            </a:r>
          </a:p>
          <a:p>
            <a:pPr marL="182880" indent="0" algn="ctr">
              <a:buFont typeface="Georgia" pitchFamily="18" charset="0"/>
              <a:buNone/>
            </a:pPr>
            <a:r>
              <a:rPr lang="kk-K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Жезді №6 мектептің </a:t>
            </a:r>
          </a:p>
          <a:p>
            <a:pPr marL="182880" indent="0" algn="ctr">
              <a:buFont typeface="Georgia" pitchFamily="18" charset="0"/>
              <a:buNone/>
            </a:pPr>
            <a:r>
              <a:rPr lang="kk-K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6б сыныбы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 descr="C:\Users\сауле\Desktop\Жезді\201_1505\IMG_61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5136" y="1236424"/>
            <a:ext cx="3364559" cy="2523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709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548680"/>
            <a:ext cx="9036496" cy="1224136"/>
          </a:xfrm>
        </p:spPr>
        <p:txBody>
          <a:bodyPr/>
          <a:lstStyle/>
          <a:p>
            <a:pPr marL="0" indent="0" algn="l">
              <a:buNone/>
            </a:pPr>
            <a:r>
              <a:rPr lang="ru-RU" sz="3600" b="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Жеке </a:t>
            </a:r>
            <a:r>
              <a:rPr lang="ru-RU" sz="3600" b="0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білім</a:t>
            </a:r>
            <a:r>
              <a:rPr lang="ru-RU" sz="3600" b="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3600" b="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көтеру тақырыбы</a:t>
            </a:r>
            <a:r>
              <a:rPr lang="kk-KZ" sz="36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м: </a:t>
            </a:r>
            <a:br>
              <a:rPr lang="kk-KZ" sz="36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36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Музыка  пәнінің оқытуда интеграциялық кешенді оқыту әдісінің тиімділігі </a:t>
            </a:r>
            <a:br>
              <a:rPr lang="kk-KZ" sz="36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3600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3600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3600" b="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Тәжірибедегі сынып:   </a:t>
            </a:r>
            <a:r>
              <a:rPr lang="kk-KZ" sz="36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4-6</a:t>
            </a:r>
            <a:br>
              <a:rPr lang="kk-KZ" sz="36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3600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3600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3600" b="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Жұмыстың басталуы: </a:t>
            </a:r>
            <a:r>
              <a:rPr lang="kk-KZ" sz="36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2015-2016 оқу жылы</a:t>
            </a:r>
            <a:br>
              <a:rPr lang="kk-KZ" sz="36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3600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3600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36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Жұмыстың аяқталуы: </a:t>
            </a:r>
            <a:r>
              <a:rPr lang="kk-KZ" sz="36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2018-2019 оқу жылы</a:t>
            </a:r>
            <a:endParaRPr lang="ru-RU" sz="36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68200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9036496" cy="648072"/>
          </a:xfrm>
        </p:spPr>
        <p:txBody>
          <a:bodyPr/>
          <a:lstStyle/>
          <a:p>
            <a:pPr marL="0" indent="0" algn="ctr">
              <a:buNone/>
            </a:pPr>
            <a:r>
              <a:rPr lang="kk-KZ" sz="24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2015-2016 оқу жылында 4а сыныбымен атқарылған жұмыс</a:t>
            </a:r>
            <a:endParaRPr lang="ru-RU" sz="24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сауле\Desktop\Новая папка\20170605_11220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7" t="3085" b="5665"/>
          <a:stretch/>
        </p:blipFill>
        <p:spPr bwMode="auto">
          <a:xfrm>
            <a:off x="298579" y="836712"/>
            <a:ext cx="4345430" cy="3045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сауле\Desktop\Новая папка\20170605_11170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81" t="19286" r="20350" b="13635"/>
          <a:stretch/>
        </p:blipFill>
        <p:spPr bwMode="auto">
          <a:xfrm>
            <a:off x="5076056" y="836712"/>
            <a:ext cx="3720209" cy="2561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сауле\Desktop\Новая папка\20170605_111457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9225" b="12262"/>
          <a:stretch/>
        </p:blipFill>
        <p:spPr bwMode="auto">
          <a:xfrm>
            <a:off x="5328977" y="2878957"/>
            <a:ext cx="3815023" cy="2765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сауле\Desktop\Новая папка\20170605_112152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655" r="7807" b="7117"/>
          <a:stretch/>
        </p:blipFill>
        <p:spPr bwMode="auto">
          <a:xfrm>
            <a:off x="295333" y="3882413"/>
            <a:ext cx="3867188" cy="2744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сауле\Desktop\Новая папка\20170605_112117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2221" y="4430930"/>
            <a:ext cx="3236093" cy="242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568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0" y="260648"/>
            <a:ext cx="9036496" cy="648072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kk-KZ" sz="24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2016-2017 оқу жылында 5а сыныбымен атқарылған жұмыс</a:t>
            </a:r>
            <a:endParaRPr lang="ru-RU" sz="24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сауле\Desktop\Новая папка\1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13791"/>
            <a:ext cx="3065712" cy="3724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сауле\Desktop\Новая папка\20170605_1113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913791"/>
            <a:ext cx="4004291" cy="3003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сауле\Desktop\Новая папка\20170605_11140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693" b="9993"/>
          <a:stretch/>
        </p:blipFill>
        <p:spPr bwMode="auto">
          <a:xfrm>
            <a:off x="4211960" y="2528188"/>
            <a:ext cx="3798168" cy="2777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сауле\Desktop\Новая папка\20170605_111441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85" r="4259" b="14301"/>
          <a:stretch/>
        </p:blipFill>
        <p:spPr bwMode="auto">
          <a:xfrm>
            <a:off x="3389240" y="3981319"/>
            <a:ext cx="3764361" cy="266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сауле\Desktop\Новая папка\20170605_111503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24" t="6706" r="4245" b="10017"/>
          <a:stretch/>
        </p:blipFill>
        <p:spPr bwMode="auto">
          <a:xfrm>
            <a:off x="490979" y="4213543"/>
            <a:ext cx="3944411" cy="2677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86439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260648"/>
            <a:ext cx="9036496" cy="648072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endParaRPr lang="ru-RU" sz="24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07504" y="260411"/>
            <a:ext cx="9036496" cy="648072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kk-KZ" sz="24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Оқушылар шығармашылығы</a:t>
            </a:r>
            <a:endParaRPr lang="ru-RU" sz="24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сауле\Desktop\Новая папка\20170605_11174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73" t="7665" r="8989"/>
          <a:stretch/>
        </p:blipFill>
        <p:spPr bwMode="auto">
          <a:xfrm>
            <a:off x="139552" y="610647"/>
            <a:ext cx="2520280" cy="3610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сауле\Desktop\Новая папка\20170605_11175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152" t="8196" r="12521" b="7109"/>
          <a:stretch/>
        </p:blipFill>
        <p:spPr bwMode="auto">
          <a:xfrm>
            <a:off x="2084729" y="2687224"/>
            <a:ext cx="2541023" cy="3663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сауле\Desktop\Новая папка\20170605_111613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89" t="4242" r="5414" b="5496"/>
          <a:stretch/>
        </p:blipFill>
        <p:spPr bwMode="auto">
          <a:xfrm>
            <a:off x="4262569" y="801409"/>
            <a:ext cx="2562140" cy="3684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сауле\Desktop\Новая папка\20170605_111835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410" r="14520" b="15077"/>
          <a:stretch/>
        </p:blipFill>
        <p:spPr bwMode="auto">
          <a:xfrm>
            <a:off x="6397427" y="2943289"/>
            <a:ext cx="2664296" cy="3864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8323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260648"/>
            <a:ext cx="9036496" cy="648072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endParaRPr lang="ru-RU" sz="24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сауле\Desktop\Новая папка\20170605_11152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48" t="2788" r="6070" b="12533"/>
          <a:stretch/>
        </p:blipFill>
        <p:spPr bwMode="auto">
          <a:xfrm>
            <a:off x="224340" y="260648"/>
            <a:ext cx="317091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сауле\Desktop\Новая папка\20170605_11153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24" t="6128" r="6108" b="14385"/>
          <a:stretch/>
        </p:blipFill>
        <p:spPr bwMode="auto">
          <a:xfrm>
            <a:off x="3707904" y="251366"/>
            <a:ext cx="3395638" cy="400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сауле\Desktop\Новая папка\20170605_11160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5646" b="55778"/>
          <a:stretch/>
        </p:blipFill>
        <p:spPr bwMode="auto">
          <a:xfrm>
            <a:off x="6742382" y="497361"/>
            <a:ext cx="2389935" cy="1895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сауле\Desktop\Новая папка\20170605_111402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467" r="3537" b="8672"/>
          <a:stretch/>
        </p:blipFill>
        <p:spPr bwMode="auto">
          <a:xfrm>
            <a:off x="292558" y="4293096"/>
            <a:ext cx="3034477" cy="207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сауле\Desktop\Новая папка\20170605_111342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77" t="9484" r="15442" b="18432"/>
          <a:stretch/>
        </p:blipFill>
        <p:spPr bwMode="auto">
          <a:xfrm>
            <a:off x="3707904" y="4581128"/>
            <a:ext cx="3179507" cy="217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сауле\Desktop\Новая папка\20170605_111808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946" t="9991" r="9234" b="13311"/>
          <a:stretch/>
        </p:blipFill>
        <p:spPr bwMode="auto">
          <a:xfrm>
            <a:off x="6228185" y="3215410"/>
            <a:ext cx="2915816" cy="2155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9166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260648"/>
            <a:ext cx="9036496" cy="648072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endParaRPr lang="ru-RU" sz="24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сауле\Desktop\Новая папка\20170605_1123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529"/>
            <a:ext cx="4779543" cy="3584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сауле\Desktop\Новая папка\20170605_11194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996952"/>
            <a:ext cx="4806208" cy="36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сауле\Desktop\Новая папка\20170605_11173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121" b="13504"/>
          <a:stretch/>
        </p:blipFill>
        <p:spPr bwMode="auto">
          <a:xfrm>
            <a:off x="5508104" y="555475"/>
            <a:ext cx="3323273" cy="200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сауле\Desktop\Новая папка\20170605_111716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484" b="12839"/>
          <a:stretch/>
        </p:blipFill>
        <p:spPr bwMode="auto">
          <a:xfrm>
            <a:off x="5777808" y="2625612"/>
            <a:ext cx="3209288" cy="2173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9166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анимашки\грамоталар\091777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4990"/>
            <a:ext cx="9144000" cy="697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283968" y="279091"/>
            <a:ext cx="5030688" cy="22322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2016 жылы қаңтар айында  </a:t>
            </a:r>
          </a:p>
          <a:p>
            <a:r>
              <a:rPr lang="kk-KZ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апталық аясында өткізілген </a:t>
            </a:r>
            <a:r>
              <a:rPr lang="kk-KZ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әдіс алмасу </a:t>
            </a:r>
          </a:p>
          <a:p>
            <a:r>
              <a:rPr lang="kk-KZ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сабағынан көріністер</a:t>
            </a:r>
            <a:endParaRPr lang="ru-RU" sz="1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Акдаулетова С.Н</a:t>
            </a:r>
            <a:br>
              <a:rPr lang="kk-KZ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kk-KZ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сыныбымен</a:t>
            </a:r>
          </a:p>
        </p:txBody>
      </p:sp>
      <p:pic>
        <p:nvPicPr>
          <p:cNvPr id="10245" name="Picture 5" descr="E:\ӘБ құжаттары\апталык ӨНЕР 2017ж\IMG_54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1796"/>
            <a:ext cx="3395783" cy="254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E:\ӘБ құжаттары\апталык ӨНЕР 2017ж\IMG_541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70177"/>
            <a:ext cx="4461047" cy="334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484747842"/>
              </p:ext>
            </p:extLst>
          </p:nvPr>
        </p:nvGraphicFramePr>
        <p:xfrm>
          <a:off x="4928862" y="2511339"/>
          <a:ext cx="3747594" cy="31499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175831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сауле\Desktop\вапролджэ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2656"/>
            <a:ext cx="4680520" cy="6344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71352264"/>
              </p:ext>
            </p:extLst>
          </p:nvPr>
        </p:nvGraphicFramePr>
        <p:xfrm>
          <a:off x="4788024" y="1484784"/>
          <a:ext cx="4380114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4499992" y="279091"/>
            <a:ext cx="4814664" cy="14217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«Өнер» әдістемелік бірлестігінің апталық аясында өткізілген жұмыстар</a:t>
            </a:r>
            <a:endParaRPr lang="kk-KZ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8798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сауле\Desktop\ждлор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03" y="764704"/>
            <a:ext cx="4283848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941706794"/>
              </p:ext>
            </p:extLst>
          </p:nvPr>
        </p:nvGraphicFramePr>
        <p:xfrm>
          <a:off x="4283968" y="1302059"/>
          <a:ext cx="4860032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3075" name="Picture 3" descr="E:\Өлкетану\Ұлмекен тате\апа\IMG-20170203-WA002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40" y="3789040"/>
            <a:ext cx="4019573" cy="2262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:\Өлкетану\Ұлмекен тате\апа\IMG-20170203-WA001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46" y="1051620"/>
            <a:ext cx="3763765" cy="211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2619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614344617"/>
              </p:ext>
            </p:extLst>
          </p:nvPr>
        </p:nvGraphicFramePr>
        <p:xfrm>
          <a:off x="1547664" y="2060848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395536" y="404813"/>
            <a:ext cx="8038852" cy="1800051"/>
          </a:xfrm>
        </p:spPr>
        <p:txBody>
          <a:bodyPr/>
          <a:lstStyle/>
          <a:p>
            <a:pPr marL="182880" indent="0" algn="ctr">
              <a:buNone/>
            </a:pPr>
            <a:r>
              <a:rPr lang="kk-KZ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2016-2017 оқу жылы</a:t>
            </a:r>
            <a:r>
              <a:rPr lang="kk-K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Музыка пәні бойынша І жарты  жылдық</a:t>
            </a:r>
            <a:br>
              <a:rPr lang="kk-K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білім көрсеткіші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34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621195942"/>
              </p:ext>
            </p:extLst>
          </p:nvPr>
        </p:nvGraphicFramePr>
        <p:xfrm>
          <a:off x="1187624" y="1628800"/>
          <a:ext cx="6864424" cy="4480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683568" y="188640"/>
            <a:ext cx="8038852" cy="1800051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640080" indent="-45720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54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 algn="ctr">
              <a:buFont typeface="Georgia" pitchFamily="18" charset="0"/>
              <a:buNone/>
            </a:pPr>
            <a:r>
              <a:rPr lang="kk-KZ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2016-2017 оқу жылы</a:t>
            </a:r>
          </a:p>
          <a:p>
            <a:pPr marL="182880" indent="0" algn="ctr">
              <a:buFont typeface="Georgia" pitchFamily="18" charset="0"/>
              <a:buNone/>
            </a:pPr>
            <a:r>
              <a:rPr lang="kk-K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Музыка пәні бойынша ІІ  жарты  жылдық білім көрсеткіші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38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04664"/>
            <a:ext cx="9144000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kk-KZ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2016-2017 оқу жылы</a:t>
            </a:r>
            <a:r>
              <a:rPr lang="kk-K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Музыка пәні бойынша жылдық  білім көрсеткіші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987382633"/>
              </p:ext>
            </p:extLst>
          </p:nvPr>
        </p:nvGraphicFramePr>
        <p:xfrm>
          <a:off x="1187624" y="1628800"/>
          <a:ext cx="6864424" cy="4480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4360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88640"/>
            <a:ext cx="8856984" cy="648072"/>
          </a:xfrm>
        </p:spPr>
        <p:txBody>
          <a:bodyPr/>
          <a:lstStyle/>
          <a:p>
            <a:pPr marL="182880" indent="0" algn="ctr">
              <a:buNone/>
            </a:pPr>
            <a:r>
              <a:rPr lang="kk-K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Қорытынды 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0178173"/>
              </p:ext>
            </p:extLst>
          </p:nvPr>
        </p:nvGraphicFramePr>
        <p:xfrm>
          <a:off x="467544" y="1124744"/>
          <a:ext cx="8136903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2301"/>
                <a:gridCol w="2712301"/>
                <a:gridCol w="2712301"/>
              </a:tblGrid>
              <a:tr h="370840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Оң жағы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Теріс жағы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Тығырықтан</a:t>
                      </a:r>
                    </a:p>
                    <a:p>
                      <a:r>
                        <a:rPr lang="kk-K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ш</a:t>
                      </a:r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ығар жол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Барлық сынып оқушылары пәнді меңгерді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Кей сыныптарда тәртіп деңгейі қанағаттанарлық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Сынып жетекшілері арқылы ескерту жасап,жекеленген балалармен үдемелі жұмыс жүргізілді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Музыкалық сауаттылықтары бар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Оқулық</a:t>
                      </a:r>
                      <a:r>
                        <a:rPr lang="kk-K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жетіспеушілік орын алды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Оқулық жетіспеген оқушыға , қажетті тақырыпты параққа шығарылып берілді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Мектепішілік, кентішілік концерттерде өнер көрсетіп жүр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Аспаптар</a:t>
                      </a:r>
                      <a:r>
                        <a:rPr lang="kk-K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жетіспейді</a:t>
                      </a:r>
                      <a:endParaRPr lang="kk-KZ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Бар аспапты кезектесіп пайдаландық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Пәнге деген қызығушылықтары басым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708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сауле\Desktop\Новая папка\20170605_1124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3078342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сауле\Desktop\Новая папка\20170605_11242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9033"/>
          <a:stretch/>
        </p:blipFill>
        <p:spPr bwMode="auto">
          <a:xfrm>
            <a:off x="3635896" y="128386"/>
            <a:ext cx="4383325" cy="2661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сауле\Desktop\Новая папка\20170605_112516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31"/>
          <a:stretch/>
        </p:blipFill>
        <p:spPr bwMode="auto">
          <a:xfrm>
            <a:off x="2555776" y="2754627"/>
            <a:ext cx="2884783" cy="4093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сауле\Desktop\Новая папка\20170605_11253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2430" y="2855771"/>
            <a:ext cx="2918206" cy="3890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40254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4505400" cy="337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233" y="3404090"/>
            <a:ext cx="5237652" cy="3142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039" y="404664"/>
            <a:ext cx="4079846" cy="2447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07504" y="3789040"/>
            <a:ext cx="3600400" cy="1512168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 algn="ctr">
              <a:buFont typeface="Georgia" pitchFamily="18" charset="0"/>
              <a:buNone/>
            </a:pPr>
            <a:r>
              <a:rPr lang="kk-K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«Күмбірлеген күміс күй» үйірмесінің оқушылары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3636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494" y="632690"/>
            <a:ext cx="2976331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6307" y="286916"/>
            <a:ext cx="4086128" cy="3064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17" t="11936" r="26411" b="16818"/>
          <a:stretch/>
        </p:blipFill>
        <p:spPr bwMode="auto">
          <a:xfrm rot="5400000">
            <a:off x="6154976" y="3951575"/>
            <a:ext cx="3118757" cy="2465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 descr="E:\фото\Суреттер\DCIM\мұғалімдер күні\IMG_474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129" t="3710" r="38117"/>
          <a:stretch/>
        </p:blipFill>
        <p:spPr bwMode="auto">
          <a:xfrm>
            <a:off x="4139952" y="3625003"/>
            <a:ext cx="2204358" cy="307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763688" y="992730"/>
            <a:ext cx="3600400" cy="1512168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 algn="ctr">
              <a:buFont typeface="Georgia" pitchFamily="18" charset="0"/>
              <a:buNone/>
            </a:pPr>
            <a:r>
              <a:rPr lang="kk-K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Әнші</a:t>
            </a:r>
          </a:p>
          <a:p>
            <a:pPr marL="182880" indent="0" algn="ctr">
              <a:buFont typeface="Georgia" pitchFamily="18" charset="0"/>
              <a:buNone/>
            </a:pPr>
            <a:r>
              <a:rPr lang="kk-K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жұлдыздар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3687400" cy="276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02176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88640"/>
            <a:ext cx="8856984" cy="1512168"/>
          </a:xfrm>
        </p:spPr>
        <p:txBody>
          <a:bodyPr/>
          <a:lstStyle/>
          <a:p>
            <a:pPr marL="182880" indent="0" algn="ctr">
              <a:buNone/>
            </a:pPr>
            <a:r>
              <a:rPr lang="kk-K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Таңдау курстары мен үйірме жұмыстарының жүргізілуі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сауле\Desktop\Күмбірлеген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90" y="2852936"/>
            <a:ext cx="2605322" cy="3751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сауле\Desktop\өлкетану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230" y="2492896"/>
            <a:ext cx="2630574" cy="3751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сауле\Desktop\сәтпаевтану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9012" y="2279914"/>
            <a:ext cx="2613584" cy="3654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сауле\Desktop\домбыра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173" y="1988840"/>
            <a:ext cx="2536846" cy="3628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сауле\Desktop\краеведение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44" y="1628800"/>
            <a:ext cx="2780817" cy="398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сауле\Desktop\құлыншақ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312457"/>
            <a:ext cx="2651811" cy="3911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918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4073536"/>
              </p:ext>
            </p:extLst>
          </p:nvPr>
        </p:nvGraphicFramePr>
        <p:xfrm>
          <a:off x="287016" y="476672"/>
          <a:ext cx="8856984" cy="490728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952328"/>
                <a:gridCol w="2952328"/>
                <a:gridCol w="295232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Таңдау курсы,үйірме атауы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Қанша оқушы қатысады?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Нені меңгерді?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Өлкетану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10/11-7,7а-23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Өлке тарихын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Күмбірлеген күміс күй</a:t>
                      </a:r>
                      <a:endParaRPr lang="ru-RU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33 бала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Балбырауын</a:t>
                      </a:r>
                    </a:p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Өрнек,</a:t>
                      </a:r>
                      <a:r>
                        <a:rPr lang="kk-K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Жастар,Еркем ай, Әй-әй бөпем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Құлыншақ 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10 бала 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Мектеп ұя, Қазақстан, Айналайын, Аналардың тілегі.....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Сәтпаевтану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18 бала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Сәтпаевтың ғылыми зерттеулері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Краеведение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Өлке тарихы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Домбыра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829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4944157"/>
              </p:ext>
            </p:extLst>
          </p:nvPr>
        </p:nvGraphicFramePr>
        <p:xfrm>
          <a:off x="323528" y="188640"/>
          <a:ext cx="8568954" cy="646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7"/>
                <a:gridCol w="3096343"/>
                <a:gridCol w="2448274"/>
              </a:tblGrid>
              <a:tr h="370840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Оң жағы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Теріс жағы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Тығырықтан шығар жол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Жекеленген курс,үйірме жұмыстары бойынша нәтижелер бар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Қыс мезгіліндегі ауа райы, мектепішілік кей мерекелік шараларға байланысты кей сабақтар уақытында жүргізілмей қалды.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Қосымша </a:t>
                      </a:r>
                      <a:r>
                        <a:rPr lang="kk-K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жұмыстар жүргізілді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Оқушылар өлкетану,домбыра, құлыншақ курс,үйірмелеріне қызығушылық танытып отырды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Домбыра үйірмесіне домбыра аспабы жоқ</a:t>
                      </a:r>
                      <a:r>
                        <a:rPr lang="kk-K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мүлдем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Кей оқушылар аспап</a:t>
                      </a:r>
                      <a:r>
                        <a:rPr lang="kk-K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сатып алды. Кезектесіп дайындалдық.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Өлкетану курсы бойынша оқушылар кентішілік, аудандық , Республика</a:t>
                      </a:r>
                      <a:r>
                        <a:rPr lang="kk-K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көлемінде өз жұмыстарын көрсете алды.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889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сауле\Desktop\кенг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7156"/>
            <a:ext cx="4700973" cy="675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E:\Өлкетану\Ұлмекен тате\Рисунок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60648"/>
            <a:ext cx="2848013" cy="3516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E:\Өлкетану\Ұлмекен тате\IMG_000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353" y="3933056"/>
            <a:ext cx="3607562" cy="2705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93539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1095" y="188640"/>
            <a:ext cx="8890340" cy="487363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kk-KZ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Мектептің даму стратегиясы аясында жүргізілетін </a:t>
            </a:r>
            <a:br>
              <a:rPr lang="kk-KZ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kk-K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8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«Қарсақбайтану» </a:t>
            </a:r>
            <a:r>
              <a:rPr lang="kk-KZ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педагогикалық жоба</a:t>
            </a:r>
            <a:endParaRPr lang="ru-RU" sz="2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899592" y="1232756"/>
            <a:ext cx="4536504" cy="4392488"/>
          </a:xfrm>
          <a:prstGeom prst="ellipse">
            <a:avLst/>
          </a:prstGeom>
          <a:solidFill>
            <a:srgbClr val="FFFF99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kk-KZ" sz="1100" dirty="0" smtClean="0">
                <a:effectLst/>
                <a:ea typeface="Calibri"/>
                <a:cs typeface="Times New Roman"/>
              </a:rPr>
              <a:t> </a:t>
            </a:r>
            <a:endParaRPr lang="ru-RU" sz="1100" dirty="0" smtClean="0">
              <a:effectLst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kk-KZ" sz="1100" dirty="0" smtClean="0">
                <a:effectLst/>
                <a:ea typeface="Calibri"/>
                <a:cs typeface="Times New Roman"/>
              </a:rPr>
              <a:t> </a:t>
            </a:r>
            <a:endParaRPr lang="ru-RU" sz="1100" dirty="0" smtClean="0">
              <a:effectLst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kk-KZ" sz="1100" dirty="0" smtClean="0">
                <a:effectLst/>
                <a:ea typeface="Calibri"/>
                <a:cs typeface="Times New Roman"/>
              </a:rPr>
              <a:t> </a:t>
            </a:r>
            <a:endParaRPr lang="ru-RU" sz="1100" dirty="0" smtClean="0">
              <a:effectLst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kk-KZ" sz="1100" dirty="0" smtClean="0">
                <a:effectLst/>
                <a:ea typeface="Calibri"/>
                <a:cs typeface="Times New Roman"/>
              </a:rPr>
              <a:t> </a:t>
            </a:r>
            <a:endParaRPr lang="ru-RU" sz="1100" dirty="0" smtClean="0">
              <a:effectLst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kk-KZ" sz="1100" dirty="0" smtClean="0">
                <a:effectLst/>
                <a:ea typeface="Calibri"/>
                <a:cs typeface="Times New Roman"/>
              </a:rPr>
              <a:t> </a:t>
            </a:r>
            <a:endParaRPr lang="ru-RU" sz="1100" dirty="0" smtClean="0">
              <a:effectLst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kk-KZ" sz="1100" dirty="0" smtClean="0">
                <a:effectLst/>
                <a:ea typeface="Calibri"/>
                <a:cs typeface="Times New Roman"/>
              </a:rPr>
              <a:t> </a:t>
            </a:r>
            <a:endParaRPr lang="ru-RU" sz="1100" dirty="0">
              <a:effectLst/>
              <a:ea typeface="Calibri"/>
              <a:cs typeface="Times New Roman"/>
            </a:endParaRPr>
          </a:p>
        </p:txBody>
      </p:sp>
      <p:sp>
        <p:nvSpPr>
          <p:cNvPr id="5" name="Поле 6"/>
          <p:cNvSpPr txBox="1"/>
          <p:nvPr/>
        </p:nvSpPr>
        <p:spPr>
          <a:xfrm>
            <a:off x="1475656" y="1733815"/>
            <a:ext cx="3226272" cy="2088232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prstTxWarp prst="textArchUp">
              <a:avLst>
                <a:gd name="adj" fmla="val 11782909"/>
              </a:avLst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kk-KZ" sz="2000" b="1" cap="all" dirty="0">
                <a:ln w="9004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reflection blurRad="12700" stA="28000" endPos="45000" dist="1003" dir="5400000" sy="-100000" algn="bl"/>
                </a:effectLst>
                <a:latin typeface="Times New Roman"/>
                <a:ea typeface="Calibri"/>
                <a:cs typeface="Times New Roman"/>
              </a:rPr>
              <a:t>Қарсақбайтану</a:t>
            </a:r>
            <a:endParaRPr lang="ru-RU" sz="11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6" name="Рисунок 5" descr="E:\Өлкетану\карсакпай\Рисунок1.jpg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10000" r="98667">
                        <a14:foregroundMark x1="53500" y1="46667" x2="53500" y2="49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598" t="36232" r="2173"/>
          <a:stretch/>
        </p:blipFill>
        <p:spPr bwMode="auto">
          <a:xfrm>
            <a:off x="1403648" y="2669919"/>
            <a:ext cx="3243108" cy="16854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E:\Өлкетану\карсакпай\Рисунок19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29" t="8032" r="16466" b="33060"/>
          <a:stretch/>
        </p:blipFill>
        <p:spPr bwMode="auto">
          <a:xfrm>
            <a:off x="3203848" y="2237871"/>
            <a:ext cx="1517464" cy="10801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E:\Өлкетану\карсакпай\4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65863"/>
            <a:ext cx="1628602" cy="12187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оле 7"/>
          <p:cNvSpPr txBox="1"/>
          <p:nvPr/>
        </p:nvSpPr>
        <p:spPr>
          <a:xfrm>
            <a:off x="1835696" y="4470119"/>
            <a:ext cx="2517150" cy="680844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prstTxWarp prst="textPlain">
              <a:avLst>
                <a:gd name="adj" fmla="val 49920"/>
              </a:avLst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100" b="1" dirty="0">
                <a:solidFill>
                  <a:srgbClr val="00206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Жамбыл </a:t>
            </a:r>
            <a:r>
              <a:rPr lang="ru-RU" sz="1100" b="1" dirty="0" err="1">
                <a:solidFill>
                  <a:srgbClr val="00206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Жабаев</a:t>
            </a:r>
            <a:r>
              <a:rPr lang="ru-RU" sz="1100" b="1" dirty="0">
                <a:solidFill>
                  <a:srgbClr val="00206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1100" b="1" dirty="0" err="1">
                <a:solidFill>
                  <a:srgbClr val="00206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атындағы</a:t>
            </a:r>
            <a:endParaRPr lang="ru-RU" sz="1100" b="1" dirty="0">
              <a:solidFill>
                <a:srgbClr val="002060"/>
              </a:solidFill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100" b="1" dirty="0">
                <a:solidFill>
                  <a:srgbClr val="00206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№15 </a:t>
            </a:r>
            <a:r>
              <a:rPr lang="ru-RU" sz="1100" b="1" dirty="0" err="1">
                <a:solidFill>
                  <a:srgbClr val="00206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Қарсақбай</a:t>
            </a:r>
            <a:r>
              <a:rPr lang="ru-RU" sz="1100" b="1" dirty="0">
                <a:solidFill>
                  <a:srgbClr val="00206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ЖОББ МБ ТМ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484784"/>
            <a:ext cx="2736304" cy="3888432"/>
          </a:xfrm>
          <a:prstGeom prst="rect">
            <a:avLst/>
          </a:prstGeom>
          <a:ln w="6350">
            <a:solidFill>
              <a:schemeClr val="bg1">
                <a:lumMod val="6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1476813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2880320" cy="1143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kk-KZ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Мақсаты:</a:t>
            </a:r>
            <a:endParaRPr lang="ru-RU" sz="4000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186914"/>
            <a:ext cx="829624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k-K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Ғасырлық ғұмыры бар туған </a:t>
            </a:r>
            <a:r>
              <a:rPr lang="kk-KZ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өлке тарихын зерттеу, табиғи, мәдени, тарихи ескерткіштерді анықтау</a:t>
            </a:r>
            <a:r>
              <a:rPr lang="kk-K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жерлес </a:t>
            </a:r>
            <a:r>
              <a:rPr lang="kk-KZ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ақын-жазушыларымыздың шығармашылығын дәріптеу</a:t>
            </a:r>
            <a:r>
              <a:rPr lang="kk-K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белгілі </a:t>
            </a:r>
            <a:r>
              <a:rPr lang="kk-KZ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тұлғалардың ерен еңбектерін таныту арқылы өсіп келе жатқан ұрпаққа рухани тәрбие беру,белгілі бір мамандыққа баулу, «Мәңгілік Ел» ұлттық идеясын жүзеге асыруға бағытталған тәжірибені және шығармашылық инновациялық қызметті насихаттау.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5104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3819" y="125872"/>
            <a:ext cx="292419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err="1" smtClean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Міндеттері</a:t>
            </a:r>
            <a:r>
              <a:rPr lang="ru-RU" sz="4000" b="1" cap="none" spc="0" dirty="0" smtClean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000" b="1" cap="none" spc="0" dirty="0">
              <a:ln w="0"/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 txBox="1">
            <a:spLocks/>
          </p:cNvSpPr>
          <p:nvPr/>
        </p:nvSpPr>
        <p:spPr>
          <a:xfrm>
            <a:off x="179512" y="1124744"/>
            <a:ext cx="8964488" cy="54006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rmAutofit fontScale="90000" lnSpcReduction="20000"/>
          </a:bodyPr>
          <a:lstStyle>
            <a:lvl1pPr marL="640080" indent="-45720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54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>
              <a:buNone/>
            </a:pP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kk-KZ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kk-KZ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оқушылардың танымдық қызығушылықтарын тереңдету;</a:t>
            </a:r>
            <a:r>
              <a:rPr lang="ru-RU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-</a:t>
            </a:r>
            <a:r>
              <a:rPr lang="kk-KZ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практикалық және интеллектуалдық дағды мен шеберлікті  қалыптастыру және дамыту;</a:t>
            </a:r>
            <a:r>
              <a:rPr lang="ru-RU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-</a:t>
            </a:r>
            <a:r>
              <a:rPr lang="kk-KZ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болашақ мамандықты саналы түрде таңдауға көмектесу; </a:t>
            </a:r>
            <a:r>
              <a:rPr lang="ru-RU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-</a:t>
            </a:r>
            <a:r>
              <a:rPr lang="kk-KZ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жеке тұлғаның бойында ізденушілік-зерттеушілік қасиетін, экспедициялық жұмыс дағдыларын қалыптастыру;</a:t>
            </a:r>
            <a:r>
              <a:rPr lang="ru-RU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-</a:t>
            </a:r>
            <a:r>
              <a:rPr lang="kk-KZ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магниттік мектеп оқушыларын іс-шараларға тарту.</a:t>
            </a:r>
            <a:r>
              <a:rPr lang="ru-RU" sz="360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3539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2942189"/>
              </p:ext>
            </p:extLst>
          </p:nvPr>
        </p:nvGraphicFramePr>
        <p:xfrm>
          <a:off x="215008" y="404664"/>
          <a:ext cx="8928992" cy="55816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59657"/>
                <a:gridCol w="3822460"/>
                <a:gridCol w="2106027"/>
                <a:gridCol w="2240848"/>
              </a:tblGrid>
              <a:tr h="446058">
                <a:tc>
                  <a:txBody>
                    <a:bodyPr/>
                    <a:lstStyle/>
                    <a:p>
                      <a:pPr marL="457200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kk-K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200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р/с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ts val="1200"/>
                        </a:lnSpc>
                        <a:spcAft>
                          <a:spcPts val="800"/>
                        </a:spcAft>
                      </a:pPr>
                      <a:endParaRPr lang="kk-K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200" algn="l">
                        <a:lnSpc>
                          <a:spcPts val="1200"/>
                        </a:lnSpc>
                        <a:spcAft>
                          <a:spcPts val="80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Мазмұны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endParaRPr lang="kk-K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Мерзімі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endParaRPr lang="kk-K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Жауаптылыр 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</a:tr>
              <a:tr h="421277">
                <a:tc gridSpan="4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endParaRPr lang="kk-K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2016-2017 </a:t>
                      </a: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оқу жылы 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82506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«Қарсақбайтану»  педагогикалық жобасы бойынша жұмыс істейтін мұғалімдер тобын құру 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2016-2017ж.ж қаңтар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Жоба жетекшісі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</a:tr>
              <a:tr h="820778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«Қарсақбайтану» жоба бағдарламасын құру,таңдау курстарының бағдарламасын дайындау,/7-8-9-10/                                                                        Топты жұмыс  жоспарымен  таныстыру; Топ мүшелерінен кіру сауалнамасын  алу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2016-2017ж.ж қаңтар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мүшелері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</a:tr>
              <a:tr h="321669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Туған өлкенің ауызша деректері жайында акция өткізу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2016-2017ж.ж  ақпан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мұғалімдері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</a:tr>
              <a:tr h="832642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«Қарсақбай мыс зауытының тарихы» </a:t>
                      </a:r>
                      <a:endParaRPr lang="ru-RU" sz="14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«Қарсақбай мыс зауыты-ҰОС жылдарында     </a:t>
                      </a:r>
                      <a:endParaRPr lang="ru-RU" sz="14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«ҚМЗ-ның қазіргі күйі»     /саяхат,сұхбат алу,жоба/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наурыз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мүшелері</a:t>
                      </a:r>
                      <a:endParaRPr lang="ru-RU" sz="14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Зауыт мамандары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</a:tr>
              <a:tr h="461512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Тарихи</a:t>
                      </a:r>
                      <a:r>
                        <a:rPr lang="kk-K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ескерткіштерге саяхат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сәуір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мүшелері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</a:tr>
              <a:tr h="1053798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«Батырлар рухы өшпейді» -ҰОС және ауған соғысы ардагерлері және тыл ардагерлерімен кездесу кештерін өткізу</a:t>
                      </a:r>
                      <a:endParaRPr lang="ru-RU" sz="14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«Мен өлкемді зерттеймін!» ғылыми-практикалық конференция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мамыр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мүшелері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</a:tr>
              <a:tr h="685930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Атқарылған жұмыстар нәтижесін шығару./БАҚ-қа жіберу,жинақ шығару,қорытынды /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маусым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мүшелері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5953" marR="5595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93539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9250913"/>
              </p:ext>
            </p:extLst>
          </p:nvPr>
        </p:nvGraphicFramePr>
        <p:xfrm>
          <a:off x="179512" y="1196751"/>
          <a:ext cx="8784975" cy="54432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47405"/>
                <a:gridCol w="3760806"/>
                <a:gridCol w="2072058"/>
                <a:gridCol w="2204706"/>
              </a:tblGrid>
              <a:tr h="311434">
                <a:tc gridSpan="4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2017-2018 </a:t>
                      </a: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оқу жылы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3917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«Туған жердің тума таланты-Х.Құсайынұлы». </a:t>
                      </a:r>
                      <a:endParaRPr lang="ru-RU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Жыр сайысын өткізу</a:t>
                      </a:r>
                      <a:endParaRPr lang="ru-RU" sz="1400" dirty="0" smtClean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2017-2018ж.ж қыркүйек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Курс жетекшілері.</a:t>
                      </a:r>
                      <a:endParaRPr lang="ru-RU" sz="14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мүшелері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15875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</a:rPr>
                        <a:t>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«Еңбек жетістікке жетуге көмектеседі»танымал тұлғалармен кездесу кештері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қазан 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мүшелері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543917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</a:rPr>
                        <a:t>10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«Жерімді мен жырлаймын»-</a:t>
                      </a:r>
                      <a:endParaRPr lang="ru-RU" sz="14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жас ақындардың жыр сайысы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қараша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С.Н.Акдаулетова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93126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</a:rPr>
                        <a:t>11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«Туған өлке бейнесі» сурет байқауы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желтоқсан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Б.Ш.Телбаев.</a:t>
                      </a:r>
                      <a:endParaRPr lang="ru-RU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мүшелері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543917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</a:rPr>
                        <a:t>12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«Қандай көркем-туған өлкем!» ғылыми-практикалық конференция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қаңтар 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Ф.Т.Лисота.                       Топ мүшелері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71958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</a:rPr>
                        <a:t>13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Қ.И.Сәтбаев атындағы мұражай-үйінің тарихы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ақпан 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мүшелері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543917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</a:rPr>
                        <a:t>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Қарсақбай кентіндегі білім ошақтарыың тарихы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наурыз 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мүшелері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67896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</a:rPr>
                        <a:t>15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Қарсақбай ОДА тарихы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сәуір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мүшелері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93126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</a:rPr>
                        <a:t>16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«Тарих тағылымы» ғылыми-практикалық конференция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мамыр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Ф.Т.Лисота.                                        Топ мүшелері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18014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</a:rPr>
                        <a:t>17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«Өмір өткелдері»                              Жинақтау жұмыстары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маусым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жетекшісі, топ мүшелері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93539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5880039"/>
              </p:ext>
            </p:extLst>
          </p:nvPr>
        </p:nvGraphicFramePr>
        <p:xfrm>
          <a:off x="251520" y="476672"/>
          <a:ext cx="8424935" cy="51867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16773"/>
                <a:gridCol w="3606675"/>
                <a:gridCol w="1987138"/>
                <a:gridCol w="2114349"/>
              </a:tblGrid>
              <a:tr h="522461">
                <a:tc gridSpan="4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endParaRPr lang="kk-K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2018-2019 </a:t>
                      </a: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оқу жылы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073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</a:rPr>
                        <a:t>18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Жазғы саябақ тарихы,Қарсақбай көлі-тіршілік көзі 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қыркүйек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жетекшісі, топ мүшелері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07844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</a:rPr>
                        <a:t>19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Қарсақбай агро-техникалық колледж тариххы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қазан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жетекшісі, топ мүшелері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04817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</a:rPr>
                        <a:t>20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Қарсақбай мәдениет үйі тарихы</a:t>
                      </a:r>
                      <a:endParaRPr lang="ru-RU" sz="14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«Құмында бабалардың ізі қалған» көше аттарының берілу тарихы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қараша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жетекшісі, топ мүшелері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70073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</a:rPr>
                        <a:t>21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Қарсақбай  «Балдәурен» балабақшасы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желтоқсан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жетекшісі, топ мүшелері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70073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</a:rPr>
                        <a:t>22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«Тарихи зерделілік» ғылыми-практикалық конференция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қаңтар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жетекшісі, топ мүшелері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70073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</a:rPr>
                        <a:t>23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Қарсақбай өрт сөндіру мекемесі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ақпан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жетекшісі, топ мүшелері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70073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</a:rPr>
                        <a:t>24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Қарсақбайдың «Қызыл кеншісі»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наурыз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жетекшісі, топ мүшелері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20560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</a:rPr>
                        <a:t>25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Болман ақынның құрметіне айтыс ұйымдастыру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сәуір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жетекшісі, топ мүшелері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32012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</a:rPr>
                        <a:t>26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«Болашақтағы Қарсақбай» /макет,сызба жұмыстары,бизнес жоспарлар/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мамыр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жетекшісі, топ мүшелері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70073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</a:rPr>
                        <a:t>27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«Өткеннің өазынасы-болашққа» мұражай қызметкерлерімен кездесу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мамыр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Ф.Т.Лисота.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578581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</a:rPr>
                        <a:t>28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 Өлкетану-Мәңгілік Ел мұрасы» қорытынды кеш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маусым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жетекшісі, топ мүшелері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93539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3632" y="220903"/>
            <a:ext cx="29642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kk-KZ" sz="4000" b="1" dirty="0">
                <a:solidFill>
                  <a:srgbClr val="C00000"/>
                </a:solidFill>
              </a:rPr>
              <a:t>Не береді?</a:t>
            </a:r>
            <a:endParaRPr lang="ru-RU" sz="4000" dirty="0">
              <a:solidFill>
                <a:srgbClr val="C0000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3016487"/>
              </p:ext>
            </p:extLst>
          </p:nvPr>
        </p:nvGraphicFramePr>
        <p:xfrm>
          <a:off x="457200" y="1318095"/>
          <a:ext cx="8435280" cy="54521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11380"/>
                <a:gridCol w="2811950"/>
                <a:gridCol w="2811950"/>
              </a:tblGrid>
              <a:tr h="245366">
                <a:tc gridSpan="3">
                  <a:txBody>
                    <a:bodyPr/>
                    <a:lstStyle/>
                    <a:p>
                      <a:pPr algn="ctr"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r>
                        <a:rPr lang="kk-KZ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Мақсаты</a:t>
                      </a: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5390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r>
                        <a:rPr lang="kk-KZ" sz="18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ектеп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үшін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Мұғалім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үшін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Оқушылар үшін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</a:tr>
              <a:tr h="1206119">
                <a:tc>
                  <a:txBody>
                    <a:bodyPr/>
                    <a:lstStyle/>
                    <a:p>
                      <a:pPr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endParaRPr lang="kk-KZ" sz="18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r>
                        <a:rPr lang="kk-KZ" sz="18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Іздену</a:t>
                      </a:r>
                      <a:r>
                        <a:rPr lang="kk-KZ" sz="18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зерттеу барысында оқушылардың қабілеттері жоғарылайды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endParaRPr lang="kk-KZ" sz="1800" dirty="0" smtClean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r>
                        <a:rPr lang="kk-KZ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кәсіби </a:t>
                      </a: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даму, жаңа әдістерді қолдану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endParaRPr lang="kk-KZ" sz="1800" dirty="0" smtClean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r>
                        <a:rPr lang="kk-KZ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ортақ </a:t>
                      </a: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тіл табысудың жаңа дағдыларын дамыту, жоғары нәтижелерге жету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</a:tr>
              <a:tr h="1489187">
                <a:tc>
                  <a:txBody>
                    <a:bodyPr/>
                    <a:lstStyle/>
                    <a:p>
                      <a:pPr algn="just"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endParaRPr lang="kk-KZ" sz="18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r>
                        <a:rPr lang="kk-KZ" sz="18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Кент </a:t>
                      </a:r>
                      <a:r>
                        <a:rPr lang="kk-KZ" sz="18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тұрғындарын мектеп өміріне тарту;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r>
                        <a:rPr lang="kk-KZ" sz="18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2016-2019 жылдарға арналған даму стратегиясын іске асырады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endParaRPr lang="kk-KZ" sz="1800" dirty="0" smtClean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r>
                        <a:rPr lang="kk-KZ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Жаңашыл </a:t>
                      </a: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педагогтарды, жас мамандарды,оқушыларды тарту;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endParaRPr lang="kk-KZ" sz="1800" dirty="0" smtClean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r>
                        <a:rPr lang="kk-KZ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Мәңгілік елдің» жалпы ұлттық  құндылықтарын жоғары бағалау;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</a:tr>
              <a:tr h="467679">
                <a:tc gridSpan="3">
                  <a:txBody>
                    <a:bodyPr/>
                    <a:lstStyle/>
                    <a:p>
                      <a:pPr algn="ctr"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endParaRPr lang="kk-KZ" sz="18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r>
                        <a:rPr lang="kk-KZ" sz="18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Топ </a:t>
                      </a:r>
                      <a:r>
                        <a:rPr lang="kk-KZ" sz="18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мүшелерінен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күтілетін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нәтиже</a:t>
                      </a:r>
                      <a:r>
                        <a:rPr lang="kk-KZ" sz="18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67526">
                <a:tc>
                  <a:txBody>
                    <a:bodyPr/>
                    <a:lstStyle/>
                    <a:p>
                      <a:pPr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endParaRPr lang="kk-KZ" sz="18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r>
                        <a:rPr lang="kk-KZ" sz="18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ейтингісі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көтеріледі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және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оқушылардың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kk-KZ" sz="18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ізденіс жұмыстарының нәтижесі жинаққа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енеді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endParaRPr lang="kk-KZ" sz="1800" dirty="0" smtClean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r>
                        <a:rPr lang="kk-KZ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әсіби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деңгейі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өседі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және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жобаға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жаңа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тәсілдері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қолданады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бір-бірімен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тәжірибе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және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ақпарат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алмасады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endParaRPr lang="kk-KZ" sz="1800" dirty="0" smtClean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fontAlgn="base">
                        <a:lnSpc>
                          <a:spcPts val="1500"/>
                        </a:lnSpc>
                        <a:spcAft>
                          <a:spcPts val="750"/>
                        </a:spcAft>
                      </a:pPr>
                      <a:r>
                        <a:rPr lang="kk-KZ" sz="18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оғары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нәтижелерге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жетеді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93539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30262">
            <a:off x="5422266" y="3305846"/>
            <a:ext cx="3247616" cy="24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74424" y="3180322"/>
            <a:ext cx="3195151" cy="2396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34353">
            <a:off x="454572" y="3510372"/>
            <a:ext cx="3177841" cy="2383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7799" y="548680"/>
            <a:ext cx="6248400" cy="10081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kk-KZ" sz="2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«Қарсақбайтану» орталығының </a:t>
            </a:r>
            <a:br>
              <a:rPr lang="kk-KZ" sz="2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kk-KZ" sz="2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ғылыми-педагогикалық журналы.</a:t>
            </a:r>
            <a:br>
              <a:rPr lang="kk-KZ" sz="2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kk-KZ" sz="2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/</a:t>
            </a:r>
            <a:r>
              <a:rPr lang="kk-KZ" sz="1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Екі айда бір рет шығады</a:t>
            </a:r>
            <a:r>
              <a:rPr lang="kk-KZ" sz="2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/</a:t>
            </a:r>
            <a:endParaRPr lang="ru-RU" sz="2000" b="1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33767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548680"/>
            <a:ext cx="5742384" cy="7575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kk-KZ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«Қарсақбайтану» мұражайының ашылу салтанаты</a:t>
            </a:r>
            <a:endParaRPr lang="ru-RU" sz="2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сауле\Desktop\САКЕН\өлкетану 2\Сурет Музей ашылуы\100NIKON\DSCN506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8"/>
            <a:ext cx="2592288" cy="1944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сауле\Desktop\САКЕН\өлкетану 2\Сурет Музей ашылуы\101NIKON\DSCN51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500484"/>
            <a:ext cx="2544369" cy="1908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сауле\Desktop\САКЕН\өлкетану 2\Сурет Музей ашылуы\101NIKON\DSCN51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437112"/>
            <a:ext cx="2664297" cy="1998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сауле\Desktop\САКЕН\өлкетану 2\Сурет Музей ашылуы\101NIKON\DSCN511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365104"/>
            <a:ext cx="2727767" cy="204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906942"/>
            <a:ext cx="2592288" cy="19442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5085184"/>
            <a:ext cx="2203664" cy="1652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693" y="1268760"/>
            <a:ext cx="2234613" cy="16759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0" y="3429000"/>
            <a:ext cx="3419872" cy="85953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Мектеп директоры Касенова М.А,</a:t>
            </a:r>
          </a:p>
          <a:p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Ұлағатты ұстаз Күнжан Баймендеқызы,</a:t>
            </a:r>
          </a:p>
          <a:p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Аудандық білім бөлімінен Жылқыбаев С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084168" y="3429000"/>
            <a:ext cx="2880320" cy="355476"/>
          </a:xfrm>
          <a:prstGeom prst="rect">
            <a:avLst/>
          </a:prstGeom>
        </p:spPr>
        <p:txBody>
          <a:bodyPr anchor="ctr">
            <a:normAutofit fontScale="92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Ашылу салтанатына келген қонақтар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179512" y="6021288"/>
            <a:ext cx="3419872" cy="114756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Мұражайды тамашалау сәтінен..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6372200" y="6093296"/>
            <a:ext cx="3419872" cy="114756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Мұражайды тамашалау сәтінен..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3491880" y="4725144"/>
            <a:ext cx="2520280" cy="42748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Мұражайдың ішкі көрінісі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 descr="F:\эмблема школа.pn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0"/>
            <a:ext cx="1191900" cy="11247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40355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136904" cy="7200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kk-KZ" sz="20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Аудандық «Жаңалықтар әлемі-2017. Жас турист. Жас ізденуші» ҒПК</a:t>
            </a:r>
            <a:endParaRPr lang="ru-RU" sz="2000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58"/>
          <a:stretch/>
        </p:blipFill>
        <p:spPr bwMode="auto">
          <a:xfrm>
            <a:off x="467544" y="735495"/>
            <a:ext cx="3688013" cy="210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328"/>
          <a:stretch/>
        </p:blipFill>
        <p:spPr bwMode="auto">
          <a:xfrm>
            <a:off x="5148064" y="735495"/>
            <a:ext cx="3342995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13" t="25429"/>
          <a:stretch/>
        </p:blipFill>
        <p:spPr bwMode="auto">
          <a:xfrm rot="5400000">
            <a:off x="169430" y="3223058"/>
            <a:ext cx="2781603" cy="218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36" t="20655" r="-3086" b="14007"/>
          <a:stretch/>
        </p:blipFill>
        <p:spPr bwMode="auto">
          <a:xfrm>
            <a:off x="7236296" y="4221088"/>
            <a:ext cx="1785521" cy="1419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27"/>
          <a:stretch/>
        </p:blipFill>
        <p:spPr bwMode="auto">
          <a:xfrm>
            <a:off x="3537242" y="2924944"/>
            <a:ext cx="2069516" cy="1301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81" t="15967" r="17162" b="15618"/>
          <a:stretch/>
        </p:blipFill>
        <p:spPr bwMode="auto">
          <a:xfrm>
            <a:off x="5724128" y="4077072"/>
            <a:ext cx="1440160" cy="1567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84" b="11780"/>
          <a:stretch/>
        </p:blipFill>
        <p:spPr bwMode="auto">
          <a:xfrm>
            <a:off x="3275856" y="4437112"/>
            <a:ext cx="2097172" cy="1231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179512" y="5805264"/>
            <a:ext cx="8964488" cy="1052736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kk-KZ" sz="1600" dirty="0" smtClean="0">
                <a:effectLst/>
                <a:latin typeface="Times New Roman" pitchFamily="18" charset="0"/>
                <a:cs typeface="Times New Roman" pitchFamily="18" charset="0"/>
              </a:rPr>
              <a:t>Барлығы 6 оқушы, 2 мұғалім қатысты. Жоба нәтижесі бойынша Өтеген А-1орын, әдеби альманах бойынша Асан А-2 орын, Үздің баспа  материалдары Сұлтан Н-2 орын, туристік өлкетану жұмыстарын ұйымдастыру бағыты бойынша Казкенова С.З-1орын,үздік жобалар жиынын дайындағаны үшін  Акдаулетова С.Н  марапатталды.</a:t>
            </a:r>
            <a:endParaRPr lang="ru-RU" sz="1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1865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анимашки\грамоталар\091777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6" y="-84990"/>
            <a:ext cx="9144000" cy="697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E:\фото\мугалим\123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60" t="-521" r="2160" b="11419"/>
          <a:stretch/>
        </p:blipFill>
        <p:spPr bwMode="auto">
          <a:xfrm flipH="1">
            <a:off x="3608911" y="0"/>
            <a:ext cx="1510895" cy="195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с вырезом 5"/>
          <p:cNvSpPr/>
          <p:nvPr/>
        </p:nvSpPr>
        <p:spPr>
          <a:xfrm rot="20481714" flipH="1">
            <a:off x="2408573" y="1129101"/>
            <a:ext cx="1650324" cy="1152128"/>
          </a:xfrm>
          <a:prstGeom prst="notchedRightArrow">
            <a:avLst/>
          </a:prstGeom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Оқушылар жетістігі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сауле\Desktop\марапат 2017\4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6256"/>
            <a:ext cx="2535894" cy="184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право с вырезом 4"/>
          <p:cNvSpPr/>
          <p:nvPr/>
        </p:nvSpPr>
        <p:spPr>
          <a:xfrm rot="860648">
            <a:off x="4557309" y="1179119"/>
            <a:ext cx="1754413" cy="1052097"/>
          </a:xfrm>
          <a:prstGeom prst="notchedRightArrow">
            <a:avLst/>
          </a:prstGeom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Мұғалім жетістігі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сауле\Desktop\марапат 2017\5.jpe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35"/>
          <a:stretch/>
        </p:blipFill>
        <p:spPr bwMode="auto">
          <a:xfrm>
            <a:off x="6270129" y="755180"/>
            <a:ext cx="2740036" cy="1899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сауле\Desktop\марапат 2017\8.jpe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71" r="3157"/>
          <a:stretch/>
        </p:blipFill>
        <p:spPr bwMode="auto">
          <a:xfrm>
            <a:off x="6305842" y="1705166"/>
            <a:ext cx="2764796" cy="1891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сауле\Desktop\марапат 2017\6.jpe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08"/>
          <a:stretch/>
        </p:blipFill>
        <p:spPr bwMode="auto">
          <a:xfrm>
            <a:off x="6212374" y="2594478"/>
            <a:ext cx="2924131" cy="200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сауле\Desktop\марапат 2017\9.jpe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5" b="2469"/>
          <a:stretch/>
        </p:blipFill>
        <p:spPr bwMode="auto">
          <a:xfrm>
            <a:off x="4413817" y="2075825"/>
            <a:ext cx="1856312" cy="2648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сауле\Desktop\марапат 2017\2.jpe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95" b="7400"/>
          <a:stretch/>
        </p:blipFill>
        <p:spPr bwMode="auto">
          <a:xfrm>
            <a:off x="7131928" y="3115612"/>
            <a:ext cx="1938710" cy="2657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сауле\Desktop\марапат 2017\11.jpe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6" t="3018" r="3970" b="3377"/>
          <a:stretch/>
        </p:blipFill>
        <p:spPr bwMode="auto">
          <a:xfrm>
            <a:off x="5988723" y="3596885"/>
            <a:ext cx="1923488" cy="2734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сауле\Desktop\марапат 2017\1.jpe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757" y="2817061"/>
            <a:ext cx="1875372" cy="2579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сауле\Desktop\марапат 2017\12.jpe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3" y="4459642"/>
            <a:ext cx="1653888" cy="22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сауле\Desktop\марапат 2017\10.jpe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329" y="3650591"/>
            <a:ext cx="1693461" cy="2329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сауле\Desktop\марапат 2017\Мұғалім С\20170517_104839.jp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402" t="4449" r="6472"/>
          <a:stretch/>
        </p:blipFill>
        <p:spPr bwMode="auto">
          <a:xfrm>
            <a:off x="4587930" y="4304028"/>
            <a:ext cx="1508086" cy="2311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сауле\Desktop\Оқушы\1.jpe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6657"/>
            <a:ext cx="1743417" cy="2397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сауле\Desktop\Оқушы\2.jpeg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96" r="4210"/>
          <a:stretch/>
        </p:blipFill>
        <p:spPr bwMode="auto">
          <a:xfrm>
            <a:off x="395536" y="1385522"/>
            <a:ext cx="2275611" cy="1613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сауле\Desktop\Оқушы\3.jpe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1900132"/>
            <a:ext cx="2397846" cy="17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C:\Users\сауле\Desktop\Оқушы\4.jpe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618" y="2455373"/>
            <a:ext cx="2406764" cy="1749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C:\Users\сауле\Desktop\Оқушы\5.jpeg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69"/>
          <a:stretch/>
        </p:blipFill>
        <p:spPr bwMode="auto">
          <a:xfrm>
            <a:off x="355054" y="3081947"/>
            <a:ext cx="2438329" cy="1693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C:\Users\сауле\Desktop\Оқушы\6.jpeg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17" b="7022"/>
          <a:stretch/>
        </p:blipFill>
        <p:spPr bwMode="auto">
          <a:xfrm>
            <a:off x="355054" y="3587717"/>
            <a:ext cx="2438328" cy="1689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C:\Users\сауле\Desktop\Оқушы\7.jpe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14" y="4221088"/>
            <a:ext cx="2457368" cy="1786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C:\Users\сауле\Desktop\Оқушы\8.jpe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839040"/>
            <a:ext cx="2120200" cy="2915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21" descr="C:\Users\сауле\Desktop\Оқушы\9.jpe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0591" y="3487425"/>
            <a:ext cx="1838452" cy="2528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 descr="C:\Users\сауле\Desktop\Оқушы\10.jpe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753" y="4102235"/>
            <a:ext cx="1564128" cy="2151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23" descr="C:\Users\сауле\Desktop\Оқушы\11.jpe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782" y="4932559"/>
            <a:ext cx="1419920" cy="195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 descr="C:\Users\сауле\Desktop\Оқушы\12.jpe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08" y="5052407"/>
            <a:ext cx="1308680" cy="179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25" descr="C:\Users\сауле\Desktop\Оқушы\13.jpeg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36" y="5079319"/>
            <a:ext cx="1269544" cy="1746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 descr="C:\Users\сауле\Desktop\Оқушы\14.jpeg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506" y="5211293"/>
            <a:ext cx="1158395" cy="1593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27" descr="C:\Users\сауле\Desktop\Оқушы\20170517_104708.jpg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533" y="5204348"/>
            <a:ext cx="1205279" cy="160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28" descr="C:\Users\сауле\Desktop\Оқушы\20170517_104716.jpg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673" y="5249587"/>
            <a:ext cx="1137420" cy="151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1" name="Picture 29" descr="C:\Users\сауле\Desktop\Оқушы\20170517_104745.jpg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041" y="5177812"/>
            <a:ext cx="1186840" cy="1582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2" name="Picture 30" descr="C:\Users\сауле\Desktop\Оқушы\20170517_104753.jpg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2676" y="5211293"/>
            <a:ext cx="1169915" cy="1559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D:\марапат 2017\дип1.jpeg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4451" y="4643571"/>
            <a:ext cx="1641108" cy="2319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марапат 2017\сеним.jpeg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082169" y="5074715"/>
            <a:ext cx="1531070" cy="2120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сауле\Desktop\Қойшыбай Нұргелді.png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102" y="5186964"/>
            <a:ext cx="1016827" cy="1585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сауле\Desktop\АСАН АЛТЫНАЙ.png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3811" y="5249587"/>
            <a:ext cx="1069053" cy="1510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сауле\Desktop\САУЛЕ1.png"/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980" y="5596943"/>
            <a:ext cx="993036" cy="1398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сауле\Desktop\САУЛЕ3.png"/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431" y="5618797"/>
            <a:ext cx="916718" cy="129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476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4730249"/>
              </p:ext>
            </p:extLst>
          </p:nvPr>
        </p:nvGraphicFramePr>
        <p:xfrm>
          <a:off x="0" y="0"/>
          <a:ext cx="9252520" cy="69520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2320"/>
                <a:gridCol w="7014007"/>
                <a:gridCol w="1716193"/>
              </a:tblGrid>
              <a:tr h="49072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Құрмет грамотасы «Үздік автор» / Төсбелгі</a:t>
                      </a:r>
                      <a:endParaRPr lang="ru-RU" sz="14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«Өрлеу» БІЛІМ ҒЫЛЫМ технология порталы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</a:tr>
              <a:tr h="24536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Грамота/ төсбелгі    ҚР «Білім шыңы-ғылым шыңы»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</a:tr>
              <a:tr h="354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Грамота/ төсбелгі    ҚР «Білім шыңы-ғылым шыңы» 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Қазақ елінің үздік ұстазы/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</a:tr>
              <a:tr h="354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ІІ дәрежелі диплом    «Шығармашыл ұстаз» республикалық ұстаздар сайысы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 27.03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</a:tr>
              <a:tr h="354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Алғыс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хат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Қарсақбай </a:t>
                      </a: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кент әкімшілігі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 20 наурыз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</a:tr>
              <a:tr h="354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Алғыс хат    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Ұлытау </a:t>
                      </a: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ауданының білім бөлімі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</a:tr>
              <a:tr h="354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Құрмет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грамотасы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Қарсақбай </a:t>
                      </a: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кент әкімшілігі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 28 сәуір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</a:tr>
              <a:tr h="354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 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Астана </a:t>
                      </a: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қаласы «Шабыт» білім беру орталығы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2017ж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</a:tr>
              <a:tr h="354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Мадақтама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«Ұлытау </a:t>
                      </a: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ауданының білім бөлімі» мемлекеттік мекемесі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</a:tr>
              <a:tr h="354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Алғыс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хат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Республикалық </a:t>
                      </a:r>
                      <a:r>
                        <a:rPr lang="en-US" sz="1400" u="sng" dirty="0"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www</a:t>
                      </a:r>
                      <a:r>
                        <a:rPr lang="ru-RU" sz="1400" u="sng" dirty="0"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.</a:t>
                      </a:r>
                      <a:r>
                        <a:rPr lang="en-US" sz="1400" u="sng" dirty="0" err="1"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orleu</a:t>
                      </a:r>
                      <a:r>
                        <a:rPr lang="ru-RU" sz="1400" u="sng" dirty="0"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.</a:t>
                      </a:r>
                      <a:r>
                        <a:rPr lang="en-US" sz="1400" u="sng" dirty="0" err="1"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kz</a:t>
                      </a: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порталы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 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</a:tr>
              <a:tr h="53714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Алғыс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хат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«Жарқын </a:t>
                      </a: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болашақ» ІХ Республикалық «КАТЕV» қазақ тілі олимпиадасы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</a:tr>
              <a:tr h="354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Алғыс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хат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«Нұр </a:t>
                      </a: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Отан» партиясының Жезқазған филиалы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</a:tr>
              <a:tr h="354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Мадақтама 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Жамбыл </a:t>
                      </a: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Жабаев атындағы №15 Қарсақбай Тірек мектебі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</a:tr>
              <a:tr h="354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 дәрежелі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дплом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Жамбыл </a:t>
                      </a: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Жабаев атындағы №15 Қарсақбай Тірек мектебі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мамыр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</a:tr>
              <a:tr h="354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Сенім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сертификаты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Жамбыл </a:t>
                      </a: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Жабаев атындағы №15 Қарсақбай Тірек мектебі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</a:tr>
              <a:tr h="53714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Алғыс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хат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Республикалық </a:t>
                      </a: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қосымша білім беру оқу әдістемелік орталығы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</a:tr>
              <a:tr h="53714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Алғыс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хат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Республикалық </a:t>
                      </a: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қосымша білім беру оқу әдістемелік орталығы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</a:tr>
              <a:tr h="354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Мадақтама 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r>
                        <a:rPr lang="kk-K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Жамбыл </a:t>
                      </a: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Жабаев атындағы №15 Қарсақбай Тірек мектебі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2016ж 12 желтоқсан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477" marR="31477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885604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сауле\Desktop\С.jpeg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1540"/>
            <a:ext cx="2760345" cy="3855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сауле\Desktop\с1.jpeg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701" y="1124743"/>
            <a:ext cx="2880320" cy="3855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сауле\Desktop\с2.jpeg"/>
          <p:cNvPicPr/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53" t="6624" r="4706"/>
          <a:stretch/>
        </p:blipFill>
        <p:spPr bwMode="auto">
          <a:xfrm rot="10800000">
            <a:off x="5770022" y="2561263"/>
            <a:ext cx="3373978" cy="41170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232385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305712449"/>
              </p:ext>
            </p:extLst>
          </p:nvPr>
        </p:nvGraphicFramePr>
        <p:xfrm>
          <a:off x="179511" y="32859"/>
          <a:ext cx="8657872" cy="67598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6390"/>
                <a:gridCol w="3234051"/>
                <a:gridCol w="3960440"/>
                <a:gridCol w="736991"/>
              </a:tblGrid>
              <a:tr h="1229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Оқушының аты-жөні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Марапаттау түрі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Мерзімі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305509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Айтбайұлы Нұрислам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Алматы.</a:t>
                      </a:r>
                      <a:r>
                        <a:rPr lang="ru-RU" sz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ІІІ </a:t>
                      </a: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дәрежелі диплом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2016ж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49566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2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Асан Алтынай 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ІІ дәрежелі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</a:t>
                      </a:r>
                      <a:r>
                        <a:rPr lang="ru-RU" sz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Республикалық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49566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3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Өтеген Арайлым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Грамота/Төсбелгі</a:t>
                      </a:r>
                      <a:endParaRPr lang="ru-RU" sz="12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  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4956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Қарықбол  Мира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 орын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</a:t>
                      </a:r>
                      <a:r>
                        <a:rPr lang="ru-RU" sz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Республикалық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ж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59414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Асан  </a:t>
                      </a: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Алтынай  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ІІ орын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</a:t>
                      </a:r>
                      <a:r>
                        <a:rPr lang="ru-RU" sz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Республикалық</a:t>
                      </a:r>
                      <a:endParaRPr lang="ru-RU" sz="12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ж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4956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Әділбекова  Гүлім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ІІ орын 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</a:t>
                      </a:r>
                      <a:r>
                        <a:rPr lang="ru-RU" sz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Республикалық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ж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4956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Асан  Алтынай </a:t>
                      </a:r>
                      <a:endParaRPr lang="ru-RU" sz="12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Грамота/Төсбелгі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  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4956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Асан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Алтынай</a:t>
                      </a:r>
                      <a:endParaRPr lang="ru-RU" sz="12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Сертификат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ж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4956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Қыдырәлі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Нұртас</a:t>
                      </a:r>
                      <a:endParaRPr lang="ru-RU" sz="12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Сертификат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4956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Өтеген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Арайлым</a:t>
                      </a:r>
                      <a:endParaRPr lang="ru-RU" sz="12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Сертификат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ж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4956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Побединский  Аркадий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ІІІ дәрежелі диплом/аудандық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ж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4956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Әділбекова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Гүлім</a:t>
                      </a:r>
                      <a:endParaRPr lang="ru-RU" sz="12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Мадақтама /мектепішілік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4956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Асан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Алтынай</a:t>
                      </a:r>
                      <a:endParaRPr lang="ru-RU" sz="12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Мадақтама /мектепішілік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46128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Сәмет Еркеназ,Абдрахманова Нұрай, Побединский Аркадий,Өтеген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Арайлым</a:t>
                      </a:r>
                      <a:endParaRPr lang="ru-RU" sz="12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Алғыс хат/кентішілік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 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4956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Қыдырәлі  Нұртас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  ІІІ дәрежелі  Республикалық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4956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Асан  Алтынай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  ІІ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дәрежелі</a:t>
                      </a:r>
                      <a:r>
                        <a:rPr lang="ru-RU" sz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Республикалық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4956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Өтеген Арайлым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  І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дәрежелі</a:t>
                      </a:r>
                      <a:r>
                        <a:rPr lang="ru-RU" sz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Республикалық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4956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Қыдырәлі  Нұрай 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  ІІІ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дәрежелі</a:t>
                      </a:r>
                      <a:r>
                        <a:rPr lang="ru-RU" sz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Республикалық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4956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Өтеген Арайлым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  І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дәрежелі</a:t>
                      </a:r>
                      <a:r>
                        <a:rPr lang="ru-RU" sz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Аудандық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4956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Сұлтан Назерке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    ІІ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дәрежелі</a:t>
                      </a:r>
                      <a:r>
                        <a:rPr lang="ru-RU" sz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Аудандық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4956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Асан Алтынай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   ІІІ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дәрежелі</a:t>
                      </a:r>
                      <a:r>
                        <a:rPr lang="ru-RU" sz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Аудандық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248871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Асан Алтынай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  ІІІ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дәрежелі</a:t>
                      </a:r>
                      <a:r>
                        <a:rPr lang="ru-RU" sz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Республикалық </a:t>
                      </a: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интернет-байқауы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378494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Қойшыбай Нұргелді 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  І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дәрежелі</a:t>
                      </a:r>
                      <a:r>
                        <a:rPr lang="ru-RU" sz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Республикалық </a:t>
                      </a: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интернет-байқауы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2017ж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  <a:tr h="378494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2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24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Әбілқасым  Қаршыға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  І дәрежелі</a:t>
                      </a:r>
                      <a:r>
                        <a:rPr lang="ru-RU" sz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r>
                        <a:rPr lang="kk-K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Республикалық интернет-байқауы</a:t>
                      </a:r>
                      <a:endParaRPr lang="ru-RU" sz="120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2017ж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1792" marR="2179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342618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сауле\Desktop\а2.jpe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98" r="11600" b="32406"/>
          <a:stretch/>
        </p:blipFill>
        <p:spPr bwMode="auto">
          <a:xfrm>
            <a:off x="179512" y="188640"/>
            <a:ext cx="2988473" cy="36689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 descr="C:\Users\сауле\Desktop\а.jpe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76672"/>
            <a:ext cx="2880320" cy="385760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сауле\Desktop\ж1.jpe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98" b="6251"/>
          <a:stretch/>
        </p:blipFill>
        <p:spPr bwMode="auto">
          <a:xfrm rot="5400000">
            <a:off x="4925701" y="2630573"/>
            <a:ext cx="3240360" cy="454918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26738384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178</TotalTime>
  <Words>1518</Words>
  <Application>Microsoft Office PowerPoint</Application>
  <PresentationFormat>Экран (4:3)</PresentationFormat>
  <Paragraphs>426</Paragraphs>
  <Slides>42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Воздушный поток</vt:lpstr>
      <vt:lpstr>Презентация PowerPoint</vt:lpstr>
      <vt:lpstr>Презентация PowerPoint</vt:lpstr>
      <vt:lpstr>Презентация PowerPoint</vt:lpstr>
      <vt:lpstr>2016-2017 оқу жылы</vt:lpstr>
      <vt:lpstr>«Терең білім-тәуелсіздігіміздің тірегі, ақыл-ой-азаматтығымыздың алдаспаны»                                                                                                      Н.Ә.Назарбаев</vt:lpstr>
      <vt:lpstr>Презентация PowerPoint</vt:lpstr>
      <vt:lpstr>Ұлытау ауданының мектеп басшылары мен педагогтарына арналған аудандық оқыту семинары</vt:lpstr>
      <vt:lpstr>Жеке білім көтеру тақырыбым:  Музыка  пәнінің оқытуда интеграциялық кешенді оқыту әдісінің тиімділігі   Тәжірибедегі сынып:   4-6  Жұмыстың басталуы: 2015-2016 оқу жылы  Жұмыстың аяқталуы: 2018-2019 оқу жылы</vt:lpstr>
      <vt:lpstr>2015-2016 оқу жылында 4а сыныбымен атқарылған жұмыс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2016-2017 оқу жылы Музыка пәні бойынша І жарты  жылдық  білім көрсеткіші</vt:lpstr>
      <vt:lpstr>Презентация PowerPoint</vt:lpstr>
      <vt:lpstr>2016-2017 оқу жылы Музыка пәні бойынша жылдық  білім көрсеткіші</vt:lpstr>
      <vt:lpstr>Қорытынды </vt:lpstr>
      <vt:lpstr>Презентация PowerPoint</vt:lpstr>
      <vt:lpstr>Презентация PowerPoint</vt:lpstr>
      <vt:lpstr>Презентация PowerPoint</vt:lpstr>
      <vt:lpstr>Таңдау курстары мен үйірме жұмыстарының жүргізілуі</vt:lpstr>
      <vt:lpstr>Презентация PowerPoint</vt:lpstr>
      <vt:lpstr>Презентация PowerPoint</vt:lpstr>
      <vt:lpstr>Презентация PowerPoint</vt:lpstr>
      <vt:lpstr>Мектептің даму стратегиясы аясында жүргізілетін    «Қарсақбайтану» педагогикалық жоба</vt:lpstr>
      <vt:lpstr>Мақсаты: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«Қарсақбайтану» орталығының   ғылыми-педагогикалық журналы.  /Екі айда бір рет шығады/</vt:lpstr>
      <vt:lpstr>«Қарсақбайтану» мұражайының ашылу салтанаты</vt:lpstr>
      <vt:lpstr>Аудандық «Жаңалықтар әлемі-2017. Жас турист. Жас ізденуші» ҒПК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сауле</dc:creator>
  <cp:lastModifiedBy>сауле</cp:lastModifiedBy>
  <cp:revision>30</cp:revision>
  <dcterms:created xsi:type="dcterms:W3CDTF">2017-05-27T13:11:14Z</dcterms:created>
  <dcterms:modified xsi:type="dcterms:W3CDTF">2017-06-06T15:26:48Z</dcterms:modified>
</cp:coreProperties>
</file>