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3" r:id="rId8"/>
    <p:sldId id="267" r:id="rId9"/>
    <p:sldId id="262" r:id="rId10"/>
    <p:sldId id="264" r:id="rId11"/>
    <p:sldId id="265" r:id="rId12"/>
    <p:sldId id="268" r:id="rId13"/>
    <p:sldId id="266" r:id="rId14"/>
    <p:sldId id="271" r:id="rId15"/>
    <p:sldId id="270" r:id="rId16"/>
    <p:sldId id="272" r:id="rId17"/>
    <p:sldId id="269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0779-F10B-41E4-BEAA-79959DB75B22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EB9F9-F349-4830-B39C-02C82E07AD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643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0779-F10B-41E4-BEAA-79959DB75B22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EB9F9-F349-4830-B39C-02C82E07AD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278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0779-F10B-41E4-BEAA-79959DB75B22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EB9F9-F349-4830-B39C-02C82E07AD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085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0779-F10B-41E4-BEAA-79959DB75B22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EB9F9-F349-4830-B39C-02C82E07AD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63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0779-F10B-41E4-BEAA-79959DB75B22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EB9F9-F349-4830-B39C-02C82E07AD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602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0779-F10B-41E4-BEAA-79959DB75B22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EB9F9-F349-4830-B39C-02C82E07AD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93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0779-F10B-41E4-BEAA-79959DB75B22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EB9F9-F349-4830-B39C-02C82E07AD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076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0779-F10B-41E4-BEAA-79959DB75B22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EB9F9-F349-4830-B39C-02C82E07AD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904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0779-F10B-41E4-BEAA-79959DB75B22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EB9F9-F349-4830-B39C-02C82E07AD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860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0779-F10B-41E4-BEAA-79959DB75B22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EB9F9-F349-4830-B39C-02C82E07AD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439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0779-F10B-41E4-BEAA-79959DB75B22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EB9F9-F349-4830-B39C-02C82E07AD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742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70779-F10B-41E4-BEAA-79959DB75B22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EB9F9-F349-4830-B39C-02C82E07AD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476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5" Type="http://schemas.openxmlformats.org/officeDocument/2006/relationships/image" Target="../media/image2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jpeg"/><Relationship Id="rId9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image" Target="../media/image1.jp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39.emf"/><Relationship Id="rId4" Type="http://schemas.openxmlformats.org/officeDocument/2006/relationships/image" Target="../media/image40.jpeg"/><Relationship Id="rId9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TIF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ngime.org/saba-tairibi-sin-trfisinan-ojlaudi-tesilderin-oldana-otirip-ou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13" Type="http://schemas.openxmlformats.org/officeDocument/2006/relationships/image" Target="../media/image73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12" Type="http://schemas.openxmlformats.org/officeDocument/2006/relationships/image" Target="../media/image7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jpeg"/><Relationship Id="rId11" Type="http://schemas.openxmlformats.org/officeDocument/2006/relationships/image" Target="../media/image71.jpeg"/><Relationship Id="rId5" Type="http://schemas.openxmlformats.org/officeDocument/2006/relationships/image" Target="../media/image65.jpeg"/><Relationship Id="rId10" Type="http://schemas.openxmlformats.org/officeDocument/2006/relationships/image" Target="../media/image70.png"/><Relationship Id="rId4" Type="http://schemas.openxmlformats.org/officeDocument/2006/relationships/image" Target="../media/image64.jpeg"/><Relationship Id="rId9" Type="http://schemas.openxmlformats.org/officeDocument/2006/relationships/image" Target="../media/image6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168" y="0"/>
            <a:ext cx="12904633" cy="686380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286878" y="276607"/>
            <a:ext cx="7776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«Семей қаласының №37 гимназиясы» </a:t>
            </a:r>
            <a:r>
              <a:rPr lang="kk-KZ" sz="28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КММ</a:t>
            </a:r>
            <a:endParaRPr lang="ru-RU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79508" y="1372554"/>
            <a:ext cx="666528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800" b="1" i="1" spc="4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ХИМИЯ ЖӘНЕ БИОЛОГИЯ ПӘНІ МҰҒАЛІМІ </a:t>
            </a:r>
          </a:p>
          <a:p>
            <a:pPr algn="ctr"/>
            <a:r>
              <a:rPr lang="kk-KZ" sz="3600" b="1" i="1" spc="4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ШӘРІПХАН АЛМА </a:t>
            </a:r>
          </a:p>
          <a:p>
            <a:pPr algn="ctr"/>
            <a:r>
              <a:rPr lang="kk-KZ" sz="3600" b="1" i="1" spc="4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ЕРМЕКҚЫЗЫНЫҢ</a:t>
            </a:r>
          </a:p>
          <a:p>
            <a:pPr algn="ctr"/>
            <a:endParaRPr lang="kk-KZ" sz="3600" b="1" i="1" spc="40" dirty="0" smtClean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4800" b="1" i="1" spc="4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ПОРТФОЛИОСЫ</a:t>
            </a:r>
            <a:endParaRPr lang="ru-RU" sz="4800" b="1" spc="4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878" y="5976191"/>
            <a:ext cx="6665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800" b="1" spc="4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Семей қаласы</a:t>
            </a:r>
            <a:endParaRPr lang="ru-RU" sz="4800" b="1" spc="4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437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803"/>
            <a:ext cx="12904633" cy="686380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22713" y="568510"/>
            <a:ext cx="6096000" cy="51469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-228600" algn="ctr">
              <a:lnSpc>
                <a:spcPts val="1365"/>
              </a:lnSpc>
              <a:spcAft>
                <a:spcPts val="0"/>
              </a:spcAft>
            </a:pPr>
            <a:endParaRPr lang="kk-KZ" sz="2800" b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algn="ctr">
              <a:lnSpc>
                <a:spcPts val="1365"/>
              </a:lnSpc>
              <a:spcAft>
                <a:spcPts val="0"/>
              </a:spcAft>
            </a:pPr>
            <a:r>
              <a:rPr lang="kk-KZ" sz="36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ПОРТФОЛИО МАЗМҰНЫ</a:t>
            </a:r>
          </a:p>
        </p:txBody>
      </p:sp>
      <p:grpSp>
        <p:nvGrpSpPr>
          <p:cNvPr id="13" name="Группа 12"/>
          <p:cNvGrpSpPr/>
          <p:nvPr/>
        </p:nvGrpSpPr>
        <p:grpSpPr>
          <a:xfrm>
            <a:off x="1484243" y="1302360"/>
            <a:ext cx="6138324" cy="3892164"/>
            <a:chOff x="1484243" y="1156591"/>
            <a:chExt cx="6138324" cy="3892164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484243" y="1156591"/>
              <a:ext cx="6096000" cy="49064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-228600">
                <a:lnSpc>
                  <a:spcPts val="1365"/>
                </a:lnSpc>
                <a:spcAft>
                  <a:spcPts val="0"/>
                </a:spcAft>
              </a:pPr>
              <a:endPara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indent="-228600">
                <a:lnSpc>
                  <a:spcPts val="1365"/>
                </a:lnSpc>
                <a:spcAft>
                  <a:spcPts val="0"/>
                </a:spcAft>
              </a:pPr>
              <a:r>
                <a:rPr lang="ru-RU" sz="2800" b="1" dirty="0" smtClean="0">
                  <a:solidFill>
                    <a:schemeClr val="accent5">
                      <a:lumMod val="50000"/>
                    </a:schemeClr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1. МҰҒАЛІМ ТУРАЛЫ МӘЛІМЕТ</a:t>
              </a: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1484243" y="1735858"/>
              <a:ext cx="6096000" cy="49064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-228600">
                <a:lnSpc>
                  <a:spcPts val="1365"/>
                </a:lnSpc>
                <a:spcAft>
                  <a:spcPts val="0"/>
                </a:spcAft>
              </a:pPr>
              <a:endParaRPr lang="kk-KZ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indent="-228600">
                <a:lnSpc>
                  <a:spcPts val="1365"/>
                </a:lnSpc>
                <a:spcAft>
                  <a:spcPts val="450"/>
                </a:spcAft>
              </a:pPr>
              <a:r>
                <a:rPr lang="ru-RU" sz="2800" b="1" dirty="0" smtClean="0">
                  <a:solidFill>
                    <a:schemeClr val="accent5">
                      <a:lumMod val="50000"/>
                    </a:schemeClr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2. БІЛІКТІЛІКТІ КӨТЕРУ</a:t>
              </a: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1484243" y="2226505"/>
              <a:ext cx="6096000" cy="7984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-228600">
                <a:lnSpc>
                  <a:spcPts val="1365"/>
                </a:lnSpc>
                <a:spcAft>
                  <a:spcPts val="450"/>
                </a:spcAft>
              </a:pPr>
              <a:endParaRPr lang="kk-KZ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indent="-228600">
                <a:lnSpc>
                  <a:spcPts val="1365"/>
                </a:lnSpc>
                <a:spcAft>
                  <a:spcPts val="450"/>
                </a:spcAft>
              </a:pPr>
              <a:r>
                <a:rPr lang="ru-RU" sz="2800" b="1" dirty="0" smtClean="0">
                  <a:solidFill>
                    <a:schemeClr val="accent5">
                      <a:lumMod val="50000"/>
                    </a:schemeClr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3. МҰҒАЛІМ ЖЕТІСТІКТЕРІ</a:t>
              </a:r>
            </a:p>
            <a:p>
              <a:pPr indent="-228600">
                <a:lnSpc>
                  <a:spcPts val="1365"/>
                </a:lnSpc>
                <a:spcAft>
                  <a:spcPts val="450"/>
                </a:spcAft>
              </a:pPr>
              <a:endPara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510750" y="2800012"/>
              <a:ext cx="6096000" cy="55476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-228600">
                <a:lnSpc>
                  <a:spcPts val="1365"/>
                </a:lnSpc>
                <a:spcAft>
                  <a:spcPts val="450"/>
                </a:spcAft>
              </a:pPr>
              <a:endPara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indent="-228600">
                <a:lnSpc>
                  <a:spcPts val="1365"/>
                </a:lnSpc>
                <a:spcAft>
                  <a:spcPts val="450"/>
                </a:spcAft>
              </a:pPr>
              <a:r>
                <a:rPr lang="kk-KZ" sz="2800" b="1" dirty="0" smtClean="0">
                  <a:solidFill>
                    <a:schemeClr val="accent5">
                      <a:lumMod val="50000"/>
                    </a:schemeClr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4. БАСПА МАТЕРИАЛДАРЫ</a:t>
              </a:r>
              <a:endPara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1524002" y="3326390"/>
              <a:ext cx="6096000" cy="55476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-228600">
                <a:lnSpc>
                  <a:spcPts val="1365"/>
                </a:lnSpc>
                <a:spcAft>
                  <a:spcPts val="450"/>
                </a:spcAft>
              </a:pPr>
              <a:endParaRPr lang="kk-KZ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indent="-228600" algn="just">
                <a:lnSpc>
                  <a:spcPts val="1365"/>
                </a:lnSpc>
                <a:spcAft>
                  <a:spcPts val="600"/>
                </a:spcAft>
              </a:pPr>
              <a:r>
                <a:rPr lang="ru-RU" sz="2800" b="1" dirty="0" smtClean="0">
                  <a:solidFill>
                    <a:schemeClr val="accent5">
                      <a:lumMod val="50000"/>
                    </a:schemeClr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5. ОЗАТ ІС – ТӘЖІРИБЕ</a:t>
              </a: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1524002" y="3888393"/>
              <a:ext cx="6096000" cy="5796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-228600" algn="just">
                <a:lnSpc>
                  <a:spcPts val="1365"/>
                </a:lnSpc>
                <a:spcAft>
                  <a:spcPts val="600"/>
                </a:spcAft>
              </a:pPr>
              <a:endParaRPr lang="kk-KZ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indent="-228600" algn="just">
                <a:lnSpc>
                  <a:spcPts val="1365"/>
                </a:lnSpc>
                <a:spcAft>
                  <a:spcPts val="600"/>
                </a:spcAft>
              </a:pPr>
              <a:r>
                <a:rPr lang="ru-RU" sz="2800" b="1" dirty="0" smtClean="0">
                  <a:solidFill>
                    <a:schemeClr val="accent5">
                      <a:lumMod val="50000"/>
                    </a:schemeClr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6. ОҚУШЫЛАР ЖЕТІСТІГІ</a:t>
              </a: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1526567" y="4505208"/>
              <a:ext cx="6096000" cy="54354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-228600" algn="just">
                <a:lnSpc>
                  <a:spcPts val="1365"/>
                </a:lnSpc>
                <a:spcAft>
                  <a:spcPts val="600"/>
                </a:spcAft>
              </a:pPr>
              <a:endParaRPr lang="kk-KZ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indent="-228600" algn="just">
                <a:lnSpc>
                  <a:spcPts val="1365"/>
                </a:lnSpc>
                <a:spcAft>
                  <a:spcPts val="600"/>
                </a:spcAft>
              </a:pPr>
              <a:r>
                <a:rPr lang="ru-RU" sz="2800" b="1" dirty="0" smtClean="0">
                  <a:solidFill>
                    <a:schemeClr val="accent5">
                      <a:lumMod val="50000"/>
                    </a:schemeClr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7. САБАҚТАН ТЫС ЖҰМЫСТАР</a:t>
              </a:r>
              <a:endParaRPr lang="kk-KZ" sz="28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738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6672" y="0"/>
            <a:ext cx="12904633" cy="6863803"/>
          </a:xfrm>
          <a:prstGeom prst="rect">
            <a:avLst/>
          </a:prstGeom>
        </p:spPr>
      </p:pic>
      <p:pic>
        <p:nvPicPr>
          <p:cNvPr id="3" name="Picture 1" descr="C:\Documents and Settings\User\Рабочий стол\Алма Ш.Е\КОНКУРС МО ФОТО\100CANON\IMG_0008.JPG"/>
          <p:cNvPicPr>
            <a:picLocks noChangeAspect="1" noChangeArrowheads="1"/>
          </p:cNvPicPr>
          <p:nvPr/>
        </p:nvPicPr>
        <p:blipFill>
          <a:blip r:embed="rId3" cstate="print"/>
          <a:srcRect l="9733" t="51496" r="76641" b="21428"/>
          <a:stretch>
            <a:fillRect/>
          </a:stretch>
        </p:blipFill>
        <p:spPr bwMode="auto">
          <a:xfrm>
            <a:off x="1303916" y="1084393"/>
            <a:ext cx="2700757" cy="35776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4687889" y="253397"/>
            <a:ext cx="5217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МҰҒАЛІМ ТУРАЛЫ ЖАЛПЫ МӘЛІМЕТ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46257" y="1027045"/>
            <a:ext cx="654222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00063" eaLnBrk="0" hangingPunct="0"/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ТУҒАН ЖЫЛЫ:  </a:t>
            </a:r>
            <a:r>
              <a:rPr lang="kk-KZ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25.03.1971Ж.</a:t>
            </a:r>
            <a:endParaRPr lang="ru-RU" sz="11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500063" eaLnBrk="0" hangingPunct="0"/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ҰЛТЫ:  </a:t>
            </a:r>
            <a:r>
              <a:rPr lang="kk-KZ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ҚАЗАҚ</a:t>
            </a:r>
            <a:endParaRPr lang="ru-RU" sz="11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500063" eaLnBrk="0" hangingPunct="0"/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САНАТЫ:   </a:t>
            </a:r>
            <a:r>
              <a:rPr lang="kk-KZ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ЖОҒАРЫ </a:t>
            </a:r>
            <a:endParaRPr lang="ru-RU" sz="11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500063" eaLnBrk="0" hangingPunct="0"/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БІЛІМІ: </a:t>
            </a:r>
            <a:r>
              <a:rPr lang="kk-KZ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ЖОҒАРЫ</a:t>
            </a:r>
          </a:p>
          <a:p>
            <a:pPr indent="500063" eaLnBrk="0" hangingPunct="0"/>
            <a:r>
              <a:rPr lang="kk-KZ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 БІТІРГЕН ОҚУ- ОРЫНЫ:</a:t>
            </a:r>
            <a:r>
              <a:rPr lang="ru-RU" sz="11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1994 Ж ШӘКӘРІМ            </a:t>
            </a:r>
          </a:p>
          <a:p>
            <a:pPr indent="500063" eaLnBrk="0" hangingPunct="0"/>
            <a:r>
              <a:rPr lang="kk-KZ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АТЫНДАҒЫ    СЕМЕЙ ПЕДАГОГИКА                </a:t>
            </a:r>
          </a:p>
          <a:p>
            <a:pPr indent="500063" eaLnBrk="0" hangingPunct="0"/>
            <a:r>
              <a:rPr lang="kk-KZ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ИНСТИТУТЫ ХИМИЯ ЖӘНЕ БИОЛОГИЯ БӨЛІМІ</a:t>
            </a:r>
            <a:endParaRPr lang="ru-RU" sz="11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500063" eaLnBrk="0" hangingPunct="0"/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6.МАМАНДЫҒЫ:</a:t>
            </a:r>
            <a:r>
              <a:rPr lang="kk-KZ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ХИМИЯ ЖӘНЕ БИОЛОГИЯ  </a:t>
            </a:r>
          </a:p>
          <a:p>
            <a:pPr indent="500063" eaLnBrk="0" hangingPunct="0"/>
            <a:r>
              <a:rPr lang="kk-KZ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ПӘНІНІҢ МҰҒАЛІМІ </a:t>
            </a:r>
            <a:endParaRPr lang="kk-KZ" b="1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C:\Documents and Settings\User\Мои документы\алма\Мама\мама\документы\5.jpg"/>
          <p:cNvPicPr>
            <a:picLocks noChangeAspect="1" noChangeArrowheads="1"/>
          </p:cNvPicPr>
          <p:nvPr/>
        </p:nvPicPr>
        <p:blipFill>
          <a:blip r:embed="rId4" cstate="print"/>
          <a:srcRect t="16997" r="1824" b="31803"/>
          <a:stretch>
            <a:fillRect/>
          </a:stretch>
        </p:blipFill>
        <p:spPr bwMode="auto">
          <a:xfrm>
            <a:off x="4942587" y="3612368"/>
            <a:ext cx="4016114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6909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для презентации: 13 тыс изображений найдено в Яндекс.Картинках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" y="-36456"/>
            <a:ext cx="12188548" cy="695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88639" y="539552"/>
            <a:ext cx="1087692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ӨЗЕКТІ ІЗДЕНІС ТАҚЫРЫБЫМ:</a:t>
            </a:r>
          </a:p>
          <a:p>
            <a:pPr algn="ctr"/>
            <a:r>
              <a:rPr lang="kk-KZ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</a:t>
            </a:r>
            <a:r>
              <a:rPr lang="kk-KZ" sz="3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«СЫНДАРЛЫ ОҚЫТУ       ТЕОРИЯСЫ  АРҚЫЛЫ  </a:t>
            </a: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 ӘДІС – ТӘСІЛДЕРІН ҚОЛДАНА ОТЫРЫП,</a:t>
            </a:r>
          </a:p>
          <a:p>
            <a:pPr algn="ctr"/>
            <a:r>
              <a:rPr lang="kk-KZ" sz="3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ДИАЛОГТЫҚ  ОҚЫТУДА СЫНИ ТҰРҒЫДАН   ОЙЛАУ,  ЛОГИКАЛЫҚ ОЙЛАУ ҚАБІЛЕТТЕРІН ДАМЫТУ</a:t>
            </a:r>
            <a:endParaRPr lang="ru-RU" sz="32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76288" y="3946404"/>
            <a:ext cx="22879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85865" y="4460157"/>
            <a:ext cx="872432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</a:rPr>
              <a:t>АҚПАРАТТЫҚ ҚҰЗІРЕТТІЛІКТІ ҚАЛЫПТАСТЫРУ , АКТ-НЫ САБАҚТА ТИІМДІ ҚОЛДАНУ ШЕБЕРЛІГІН АРТТЫРУ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954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2633" y="-8252"/>
            <a:ext cx="12904633" cy="6863803"/>
          </a:xfrm>
          <a:prstGeom prst="rect">
            <a:avLst/>
          </a:prstGeom>
        </p:spPr>
      </p:pic>
      <p:pic>
        <p:nvPicPr>
          <p:cNvPr id="3" name="Picture 3" descr="C:\Documents and Settings\User\Рабочий стол\ф2 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360971" y="280246"/>
            <a:ext cx="2740081" cy="377152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417564" y="272750"/>
            <a:ext cx="4327916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ru-RU" sz="2800" b="1" kern="1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БІЛІМ КӨТЕРУ КУРСЫ</a:t>
            </a:r>
            <a:endParaRPr lang="ru-RU" sz="2800" b="1" kern="1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8251" y="3597774"/>
            <a:ext cx="578647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ҚР педагог кадрларының біліктілігін арттырудың деңгейлі бағдарламалары аясында БІРІНШІ (ілгері) деңгей бағдарламасы бойынша мұғалімдерді оқыту курстарын аяқтады </a:t>
            </a:r>
          </a:p>
          <a:p>
            <a:pPr algn="ctr"/>
            <a:r>
              <a:rPr lang="kk-KZ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kk-KZ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Өскемен қаласы “Өрлеу”  ИПК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Куәлік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kk-KZ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0007779</a:t>
            </a:r>
          </a:p>
          <a:p>
            <a:pPr algn="ctr" defTabSz="1280160">
              <a:defRPr/>
            </a:pPr>
            <a:r>
              <a:rPr lang="kk-KZ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30.11.2015ж</a:t>
            </a:r>
            <a:endParaRPr lang="ru-RU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890052" y="83615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k-KZ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31.01.2016ж. ННУ “ УЧЕБНО – МЕТОДИЧЕСКИЙ ЦЕНТР “ПЕРСПЕКТИВА”. ОҚУ ҮРДІСІНДЕ ЭЛЕКТРОНДЫ БІЛІМ БЕРУ КОНТЕНТІН ЖАСАУ ЖӘНЕ ҚОЛДАНУ ТЕХНОЛОГИЯЛАРЫ. №04673</a:t>
            </a:r>
            <a:endParaRPr lang="kk-KZ" sz="16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" descr="C:\Documents and Settings\User\Рабочий стол\1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41411" y="2057264"/>
            <a:ext cx="1196751" cy="1647245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82112" y="1800762"/>
            <a:ext cx="1826205" cy="25143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36015" y="3631746"/>
            <a:ext cx="1941467" cy="26730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47022" y="3649772"/>
            <a:ext cx="2032773" cy="2798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52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9106" y="0"/>
            <a:ext cx="12904633" cy="6863803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716431" y="164928"/>
            <a:ext cx="8641080" cy="8267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МҰҒАЛІМ ЖЕТІСТІКТЕРІ</a:t>
            </a: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43761" y="759596"/>
            <a:ext cx="1398451" cy="192539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45600" y="2334258"/>
            <a:ext cx="1415429" cy="21194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99664" y="740505"/>
            <a:ext cx="1462272" cy="19646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274" y="4697777"/>
            <a:ext cx="1406647" cy="19366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648" y="4697777"/>
            <a:ext cx="1426080" cy="19634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93296" y="2357560"/>
            <a:ext cx="1579081" cy="217408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3451" y="4697776"/>
            <a:ext cx="1293065" cy="178029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29635" y="2249531"/>
            <a:ext cx="1488283" cy="204907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9" t="751"/>
          <a:stretch/>
        </p:blipFill>
        <p:spPr>
          <a:xfrm>
            <a:off x="5741854" y="4697777"/>
            <a:ext cx="1303513" cy="193667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" t="4793" r="2996" b="4683"/>
          <a:stretch/>
        </p:blipFill>
        <p:spPr>
          <a:xfrm>
            <a:off x="1955069" y="4697776"/>
            <a:ext cx="1251462" cy="188043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124" y="2776108"/>
            <a:ext cx="2099471" cy="148384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0769" y="1023067"/>
            <a:ext cx="2107545" cy="132666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791" y="1023066"/>
            <a:ext cx="1877075" cy="132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04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6672" y="0"/>
            <a:ext cx="12904633" cy="68638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11412" y="90152"/>
            <a:ext cx="8748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kk-KZ" sz="4800" b="1" dirty="0" smtClean="0">
                <a:solidFill>
                  <a:schemeClr val="accent5">
                    <a:lumMod val="75000"/>
                  </a:schemeClr>
                </a:solidFill>
                <a:latin typeface="Palatino Linotype" pitchFamily="18" charset="0"/>
              </a:rPr>
              <a:t>Мұғалім мадақтамалары</a:t>
            </a:r>
            <a:endParaRPr lang="ru-RU" sz="4800" b="1" dirty="0">
              <a:solidFill>
                <a:schemeClr val="accent5">
                  <a:lumMod val="75000"/>
                </a:schemeClr>
              </a:solidFill>
              <a:latin typeface="Palatino Linotype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1256619" y="908720"/>
            <a:ext cx="9320722" cy="2414156"/>
            <a:chOff x="-263087" y="908720"/>
            <a:chExt cx="9320722" cy="2414156"/>
          </a:xfrm>
        </p:grpSpPr>
        <p:pic>
          <p:nvPicPr>
            <p:cNvPr id="4" name="Picture 1" descr="C:\Documents and Settings\User\Мои документы\Downloads\сертификат (1)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73617" y="1412776"/>
              <a:ext cx="2304256" cy="1629738"/>
            </a:xfrm>
            <a:prstGeom prst="rect">
              <a:avLst/>
            </a:prstGeom>
            <a:noFill/>
          </p:spPr>
        </p:pic>
        <p:pic>
          <p:nvPicPr>
            <p:cNvPr id="5" name="Picture 12" descr="C:\Documents and Settings\User\Рабочий стол\Алма Ш.Е\грамота инф\сертификат (2)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193297" y="1412776"/>
              <a:ext cx="2304256" cy="1629737"/>
            </a:xfrm>
            <a:prstGeom prst="rect">
              <a:avLst/>
            </a:prstGeom>
            <a:noFill/>
          </p:spPr>
        </p:pic>
        <p:pic>
          <p:nvPicPr>
            <p:cNvPr id="7" name="Picture 4" descr="C:\Documents and Settings\User\Рабочий стол\17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5400000">
              <a:off x="349878" y="1015834"/>
              <a:ext cx="1726397" cy="2376264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-82559" y="908720"/>
              <a:ext cx="914019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k-KZ" sz="1600" b="1" dirty="0" smtClean="0">
                  <a:solidFill>
                    <a:schemeClr val="accent5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РЕСПУБЛИКАЛЫҚ КИО ОЛИМПИАДАСЫ. ХИМИЯ ЖӘНЕ БИОЛОГИЯ ПӘНДЕРІНЕН </a:t>
              </a:r>
              <a:endPara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-263087" y="3068960"/>
              <a:ext cx="3334567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k-KZ" sz="1050" b="1" dirty="0" smtClean="0">
                  <a:solidFill>
                    <a:schemeClr val="accent5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БИОЛОГИЯ ПӘНІНЕН ІІІ ДӘРЕЖЕЛІ ДИПЛОМ.</a:t>
              </a:r>
              <a:endParaRPr lang="ru-RU" sz="105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905265" y="3068960"/>
              <a:ext cx="2914580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k-KZ" sz="1050" b="1" dirty="0" smtClean="0">
                  <a:solidFill>
                    <a:schemeClr val="accent5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ХИМИЯ ПӘНІНЕН “ҮЗДІК КӨРСЕТКІШ”.</a:t>
              </a:r>
              <a:endParaRPr lang="ru-RU" sz="105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85585" y="3068960"/>
              <a:ext cx="3158237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k-KZ" sz="1050" b="1" dirty="0" smtClean="0">
                  <a:solidFill>
                    <a:schemeClr val="accent5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БИОЛОГИЯ ПӘНІНЕН “ҚОЛА КӨРСЕТКІШ</a:t>
              </a:r>
              <a:r>
                <a:rPr lang="kk-KZ" sz="1000" b="1" dirty="0" smtClean="0">
                  <a:solidFill>
                    <a:schemeClr val="accent5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”.</a:t>
              </a:r>
              <a:endParaRPr lang="ru-RU" sz="1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1580388" y="3645024"/>
            <a:ext cx="8287077" cy="2941295"/>
            <a:chOff x="395536" y="3645024"/>
            <a:chExt cx="8287077" cy="2941295"/>
          </a:xfrm>
        </p:grpSpPr>
        <p:pic>
          <p:nvPicPr>
            <p:cNvPr id="12" name="Picture 6" descr="C:\Documents and Settings\User\Рабочий стол\Алма Ш.Е\грамота инф\format_A5_document_207717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9552" y="4149080"/>
              <a:ext cx="1376856" cy="1947584"/>
            </a:xfrm>
            <a:prstGeom prst="rect">
              <a:avLst/>
            </a:prstGeom>
            <a:noFill/>
          </p:spPr>
        </p:pic>
        <p:pic>
          <p:nvPicPr>
            <p:cNvPr id="13" name="Picture 7" descr="C:\Documents and Settings\User\Рабочий стол\Алма Ш.Е\грамота инф\format_A5_document_216168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932040" y="4005064"/>
              <a:ext cx="1563074" cy="2210995"/>
            </a:xfrm>
            <a:prstGeom prst="rect">
              <a:avLst/>
            </a:prstGeom>
            <a:noFill/>
          </p:spPr>
        </p:pic>
        <p:pic>
          <p:nvPicPr>
            <p:cNvPr id="14" name="Picture 8" descr="C:\Documents and Settings\User\Рабочий стол\Алма Ш.Е\грамота инф\format_A5_document_861600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948264" y="4149080"/>
              <a:ext cx="1314864" cy="1859897"/>
            </a:xfrm>
            <a:prstGeom prst="rect">
              <a:avLst/>
            </a:prstGeom>
            <a:noFill/>
          </p:spPr>
        </p:pic>
        <p:sp>
          <p:nvSpPr>
            <p:cNvPr id="15" name="TextBox 14"/>
            <p:cNvSpPr txBox="1"/>
            <p:nvPr/>
          </p:nvSpPr>
          <p:spPr>
            <a:xfrm>
              <a:off x="395536" y="3645024"/>
              <a:ext cx="828707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k-KZ" sz="1600" b="1" dirty="0" smtClean="0">
                  <a:solidFill>
                    <a:schemeClr val="accent5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ХАЛЫҚАРАЛЫҚ “ИНФОУРОК” САЙЫСЫ. ХИМИЯ ЖӘНЕ БИОЛОГИЯ ПӘНДЕРІ</a:t>
              </a:r>
              <a:endPara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16" name="Picture 13" descr="C:\Documents and Settings\User\Мои документы\Downloads\3\format_A5_document_469388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555776" y="4005064"/>
              <a:ext cx="1584176" cy="2240841"/>
            </a:xfrm>
            <a:prstGeom prst="rect">
              <a:avLst/>
            </a:prstGeom>
            <a:noFill/>
          </p:spPr>
        </p:pic>
        <p:sp>
          <p:nvSpPr>
            <p:cNvPr id="17" name="TextBox 16"/>
            <p:cNvSpPr txBox="1"/>
            <p:nvPr/>
          </p:nvSpPr>
          <p:spPr>
            <a:xfrm>
              <a:off x="683568" y="6309320"/>
              <a:ext cx="752731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k-KZ" sz="1200" b="1" dirty="0" smtClean="0">
                  <a:solidFill>
                    <a:schemeClr val="accent5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ХИМИЯ ЖӘНЕ БИОЛОГИЯ ПӘНДЕРІНЕН І, ІІ,ІІІ ОРЫН ЖЕҢІМПАЗДАРЫН ДАЯРЛАҒАНЫ ҮШІН</a:t>
              </a:r>
              <a:endParaRPr lang="ru-RU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543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6672" y="0"/>
            <a:ext cx="12904633" cy="686380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1151" y="277203"/>
            <a:ext cx="86170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РЕСПУБЛИКАЛЫҚ  ЖӘНЕ ХАЛЫҚАРАЛЫҚ БАСПА МАТЕРИАЛДАРЫ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1195178" y="270459"/>
            <a:ext cx="9067464" cy="6390620"/>
            <a:chOff x="-79832" y="0"/>
            <a:chExt cx="9067464" cy="6390620"/>
          </a:xfrm>
        </p:grpSpPr>
        <p:sp>
          <p:nvSpPr>
            <p:cNvPr id="4" name="TextBox 3"/>
            <p:cNvSpPr txBox="1"/>
            <p:nvPr/>
          </p:nvSpPr>
          <p:spPr>
            <a:xfrm>
              <a:off x="0" y="0"/>
              <a:ext cx="874846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ru-RU" sz="4400" b="1" dirty="0">
                <a:latin typeface="Palatino Linotype" pitchFamily="18" charset="0"/>
              </a:endParaRPr>
            </a:p>
          </p:txBody>
        </p:sp>
        <p:pic>
          <p:nvPicPr>
            <p:cNvPr id="5" name="Picture 1" descr="C:\Documents and Settings\User\Рабочий стол\Алма Ш.Е\грамота инф\грамота 00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764705"/>
              <a:ext cx="1621719" cy="2232248"/>
            </a:xfrm>
            <a:prstGeom prst="rect">
              <a:avLst/>
            </a:prstGeom>
            <a:noFill/>
          </p:spPr>
        </p:pic>
        <p:pic>
          <p:nvPicPr>
            <p:cNvPr id="7" name="Picture 2" descr="C:\Documents and Settings\User\Рабочий стол\Алма Ш.Е\грамота инф\грамота 005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6200000">
              <a:off x="2007643" y="1024807"/>
              <a:ext cx="1296142" cy="1784048"/>
            </a:xfrm>
            <a:prstGeom prst="rect">
              <a:avLst/>
            </a:prstGeom>
            <a:noFill/>
          </p:spPr>
        </p:pic>
        <p:pic>
          <p:nvPicPr>
            <p:cNvPr id="8" name="Picture 4" descr="C:\Documents and Settings\User\Рабочий стол\Алма Ш.Е\грамота инф\Свидетельство Химиялық реакция типтері тақырыбына презентация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436096" y="1035163"/>
              <a:ext cx="1374474" cy="1944216"/>
            </a:xfrm>
            <a:prstGeom prst="rect">
              <a:avLst/>
            </a:prstGeom>
            <a:noFill/>
          </p:spPr>
        </p:pic>
        <p:pic>
          <p:nvPicPr>
            <p:cNvPr id="9" name="Picture 5" descr="C:\Documents and Settings\User\Рабочий стол\Алма Ш.Е\грамота инф\Свидетельство_Конспекты-уроков.рф_4789.jpg"/>
            <p:cNvPicPr>
              <a:picLocks noChangeAspect="1" noChangeArrowheads="1"/>
            </p:cNvPicPr>
            <p:nvPr/>
          </p:nvPicPr>
          <p:blipFill>
            <a:blip r:embed="rId6" cstate="print"/>
            <a:srcRect t="3125" r="3414"/>
            <a:stretch>
              <a:fillRect/>
            </a:stretch>
          </p:blipFill>
          <p:spPr bwMode="auto">
            <a:xfrm>
              <a:off x="7236296" y="764704"/>
              <a:ext cx="1584176" cy="2232248"/>
            </a:xfrm>
            <a:prstGeom prst="rect">
              <a:avLst/>
            </a:prstGeom>
            <a:noFill/>
          </p:spPr>
        </p:pic>
        <p:pic>
          <p:nvPicPr>
            <p:cNvPr id="10" name="Picture 6" descr="C:\Documents and Settings\User\Мои документы\Downloads\Свидетельство -Физические и химические свойства водорода. Применение-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-79832" y="3789040"/>
              <a:ext cx="2874775" cy="2055739"/>
            </a:xfrm>
            <a:prstGeom prst="rect">
              <a:avLst/>
            </a:prstGeom>
            <a:noFill/>
          </p:spPr>
        </p:pic>
        <p:pic>
          <p:nvPicPr>
            <p:cNvPr id="11" name="Picture 7" descr="C:\Documents and Settings\User\Мои документы\Downloads\Свидетельство Химия пәнінен «Химиялық реакциялардың типтері»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084168" y="3789040"/>
              <a:ext cx="2903464" cy="2076255"/>
            </a:xfrm>
            <a:prstGeom prst="rect">
              <a:avLst/>
            </a:prstGeom>
            <a:noFill/>
          </p:spPr>
        </p:pic>
        <p:pic>
          <p:nvPicPr>
            <p:cNvPr id="12" name="Picture 8" descr="C:\Documents and Settings\User\Мои документы\Downloads\Свидетельство Химия пәнінен «Физикалық және химиялық құбылыстар».pn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987824" y="3789040"/>
              <a:ext cx="2845515" cy="2034816"/>
            </a:xfrm>
            <a:prstGeom prst="rect">
              <a:avLst/>
            </a:prstGeom>
            <a:noFill/>
          </p:spPr>
        </p:pic>
        <p:pic>
          <p:nvPicPr>
            <p:cNvPr id="13" name="Picture 9" descr="C:\Documents and Settings\User\Мои документы\Downloads\Сертификат Шәріпхан Алма Ермекқызы.pn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707904" y="980728"/>
              <a:ext cx="1425380" cy="2016224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395536" y="3212976"/>
              <a:ext cx="2763898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k-KZ" sz="800" b="1" dirty="0" smtClean="0"/>
                <a:t>ОҚЫТУ- ТӘРБИЕЛУ ТЕХНОЛОГИЯСЫ ЖУРНАЛЫ</a:t>
              </a:r>
              <a:endParaRPr lang="ru-RU" sz="800" b="1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131840" y="3140968"/>
              <a:ext cx="251383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k-KZ" sz="800" b="1" dirty="0" smtClean="0"/>
                <a:t>ИНТЕРНЕТТЕН ЖЕКЕ САЙТ АШҚАНЫ ҮШІН</a:t>
              </a:r>
              <a:endParaRPr lang="ru-RU" sz="800" b="1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148064" y="3128661"/>
              <a:ext cx="21996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k-KZ" sz="900" b="1" dirty="0" smtClean="0"/>
                <a:t>“ХИМИЯЛЫҚ РЕАКЦИЯ ТИПТЕРІ”</a:t>
              </a:r>
            </a:p>
            <a:p>
              <a:pPr algn="ctr"/>
              <a:r>
                <a:rPr lang="kk-KZ" sz="900" b="1" dirty="0" smtClean="0"/>
                <a:t>САБАҚ ЖОСПАРЫ</a:t>
              </a:r>
              <a:endParaRPr lang="ru-RU" sz="900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76256" y="3140968"/>
              <a:ext cx="2010487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k-KZ" sz="1100" b="1" dirty="0" smtClean="0"/>
                <a:t>“ В МИРЕ ЖИВОТНЫХ” </a:t>
              </a:r>
            </a:p>
            <a:p>
              <a:r>
                <a:rPr lang="kk-KZ" sz="1100" b="1" dirty="0" smtClean="0"/>
                <a:t>ПОЗНАВАТЕЛЬНАЯ ИГРА</a:t>
              </a:r>
              <a:endParaRPr lang="ru-RU" sz="1100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979712" y="6021288"/>
              <a:ext cx="52772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k-KZ" b="1" dirty="0" smtClean="0"/>
                <a:t>КОПИЛКА УРОКОВ -  САЙТ ДЛЯ УЧИТЕЛЕЙ</a:t>
              </a:r>
              <a:endParaRPr lang="ru-RU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04052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6672" y="0"/>
            <a:ext cx="12904633" cy="686380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640" y="890745"/>
            <a:ext cx="1796503" cy="25411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0" y="3968121"/>
            <a:ext cx="3519255" cy="25215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1200" y="3968121"/>
            <a:ext cx="3519254" cy="2521592"/>
          </a:xfrm>
          <a:prstGeom prst="rect">
            <a:avLst/>
          </a:prstGeom>
        </p:spPr>
      </p:pic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91898"/>
              </p:ext>
            </p:extLst>
          </p:nvPr>
        </p:nvGraphicFramePr>
        <p:xfrm>
          <a:off x="4785059" y="890745"/>
          <a:ext cx="1836141" cy="25981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Acrobat Document" r:id="rId7" imgW="5667037" imgH="8019948" progId="AcroExch.Document.11">
                  <p:embed/>
                </p:oleObj>
              </mc:Choice>
              <mc:Fallback>
                <p:oleObj name="Acrobat Document" r:id="rId7" imgW="5667037" imgH="8019948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785059" y="890745"/>
                        <a:ext cx="1836141" cy="25981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3711284"/>
              </p:ext>
            </p:extLst>
          </p:nvPr>
        </p:nvGraphicFramePr>
        <p:xfrm>
          <a:off x="990284" y="785613"/>
          <a:ext cx="1984736" cy="28084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Acrobat Document" r:id="rId9" imgW="5667037" imgH="8019948" progId="AcroExch.Document.11">
                  <p:embed/>
                </p:oleObj>
              </mc:Choice>
              <mc:Fallback>
                <p:oleObj name="Acrobat Document" r:id="rId9" imgW="5667037" imgH="8019948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90284" y="785613"/>
                        <a:ext cx="1984736" cy="28084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3932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8035" y="-5803"/>
            <a:ext cx="12904633" cy="686380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2"/>
          <a:stretch/>
        </p:blipFill>
        <p:spPr>
          <a:xfrm>
            <a:off x="1725769" y="936587"/>
            <a:ext cx="1867437" cy="28416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3" t="2911"/>
          <a:stretch/>
        </p:blipFill>
        <p:spPr>
          <a:xfrm>
            <a:off x="5017245" y="1046112"/>
            <a:ext cx="1879507" cy="27321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4132" y="1046112"/>
            <a:ext cx="1648615" cy="26372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350" y="4228154"/>
            <a:ext cx="2762434" cy="195370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5" t="3380"/>
          <a:stretch/>
        </p:blipFill>
        <p:spPr>
          <a:xfrm>
            <a:off x="5113549" y="3927871"/>
            <a:ext cx="1783203" cy="25441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0" t="2441" r="1859" b="-563"/>
          <a:stretch/>
        </p:blipFill>
        <p:spPr>
          <a:xfrm>
            <a:off x="8723873" y="3852354"/>
            <a:ext cx="1818874" cy="2619674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1716431" y="164928"/>
            <a:ext cx="8641080" cy="8267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ОҚУШЫ </a:t>
            </a:r>
            <a:r>
              <a:rPr lang="kk-KZ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ЖЕТІСТІКТЕРІ</a:t>
            </a: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614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915" y="0"/>
            <a:ext cx="12904633" cy="68638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00022" y="173753"/>
            <a:ext cx="67439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3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“Сабақты зерттеу” </a:t>
            </a:r>
          </a:p>
          <a:p>
            <a:pPr algn="ctr"/>
            <a:r>
              <a:rPr lang="kk-KZ" sz="3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жұмыстарының жүргізілуі</a:t>
            </a:r>
            <a:endParaRPr lang="ru-RU" sz="36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0145" y="173753"/>
            <a:ext cx="279510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Мұғалімнің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күнделікті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жұмысы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оқу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үдерісіне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оқушылардың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оқу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нәтижелеріне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оң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ықпал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етеді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04918" y="2053040"/>
            <a:ext cx="30803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Barber and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Maurshad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(2007 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168" y="1687538"/>
            <a:ext cx="2161248" cy="16209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800" y="1687538"/>
            <a:ext cx="2161248" cy="16209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162" y="3987432"/>
            <a:ext cx="2464157" cy="18481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8577" y="3987432"/>
            <a:ext cx="2416935" cy="18127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65"/>
          <a:stretch/>
        </p:blipFill>
        <p:spPr>
          <a:xfrm>
            <a:off x="8475248" y="3977156"/>
            <a:ext cx="2944969" cy="1822977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103348" y="2578863"/>
            <a:ext cx="2296673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Зерттеу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тапсырмалары</a:t>
            </a:r>
            <a:r>
              <a:rPr lang="ru-RU" sz="16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63854" y="3104864"/>
            <a:ext cx="2752236" cy="34163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Wingdings" pitchFamily="2" charset="2"/>
              <a:buChar char="§"/>
            </a:pP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А, В, С </a:t>
            </a:r>
            <a:r>
              <a:rPr lang="ru-RU" sz="1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деңгейіне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жататын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оқушыларды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анықтау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Пән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мұғалімдерімен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жұмыс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Оқушының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деңгейін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анықтайтын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іс-әрекеттердің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тізімін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жасау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Оқушыларды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сырттай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бақылау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Қорытынды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шығару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 мониторинг</a:t>
            </a:r>
            <a:r>
              <a:rPr lang="ru-RU" sz="16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5358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9400" y="0"/>
            <a:ext cx="12904633" cy="686380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28034" y="201367"/>
            <a:ext cx="11217497" cy="2771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kk-KZ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«Семей қаласының </a:t>
            </a:r>
            <a:r>
              <a:rPr lang="kk-KZ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№37 гимназиясы» КММ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kk-KZ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Зерттеу сабағының тақырыбы: </a:t>
            </a:r>
            <a:r>
              <a:rPr lang="kk-KZ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Күкірт қышқылы және оның тұздары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kk-KZ" b="1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Мақсаты:</a:t>
            </a:r>
            <a:r>
              <a:rPr lang="kk-KZ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Сабақты зерттеу әдісін тәжірибеде қолдану, зерттеу сабақтарын жүргізу арқылы әріптестерді сабақты зерттеу әдісінің мақсатымен, жүргізілу ретімен, нәтижесімен таныстыра отырып, оның тәжірибеге енгізілуін насихаттау арқылы мектеп дәстүріне айналдыру.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kk-KZ" b="1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Күтілетін нәтиже:</a:t>
            </a:r>
            <a:r>
              <a:rPr lang="kk-KZ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Пән сабақтарында оқушыларға оқыту мен оқудың тиімді </a:t>
            </a:r>
            <a:r>
              <a:rPr lang="kk-KZ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тәсілдерін қолдана отырып</a:t>
            </a:r>
            <a:r>
              <a:rPr lang="kk-KZ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әдіс-тәсілдер топтамасын жасақтау арқылы «барлық оқушыны» оқуға , сыни ойлауға тартудың жолдарын меңгеру және оқу сапасын арттыру.</a:t>
            </a:r>
            <a:r>
              <a:rPr lang="kk-KZ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3047" y="2972382"/>
            <a:ext cx="4122219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kk-KZ" b="1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Зерттеу сабағының кезеңдерінен:</a:t>
            </a:r>
            <a:endParaRPr lang="ru-RU" sz="16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C:\Users\User\Desktop\сабақты зерттеу\PHOTO-2020-02-21-17-19-29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2" t="19571" r="22439" b="10129"/>
          <a:stretch/>
        </p:blipFill>
        <p:spPr bwMode="auto">
          <a:xfrm>
            <a:off x="1646147" y="3676117"/>
            <a:ext cx="2486025" cy="16694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User\Desktop\сабақты зерттеу\PHOTO-2020-02-21-17-19-36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9" t="11073" r="22294"/>
          <a:stretch/>
        </p:blipFill>
        <p:spPr bwMode="auto">
          <a:xfrm>
            <a:off x="5217110" y="3676117"/>
            <a:ext cx="2710815" cy="16383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User\Desktop\сабақты зерттеу\PHOTO-2020-02-21-17-18-49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62" r="23599"/>
          <a:stretch/>
        </p:blipFill>
        <p:spPr bwMode="auto">
          <a:xfrm>
            <a:off x="8832901" y="3635169"/>
            <a:ext cx="2305050" cy="16580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Надпись 16"/>
          <p:cNvSpPr txBox="1"/>
          <p:nvPr/>
        </p:nvSpPr>
        <p:spPr>
          <a:xfrm>
            <a:off x="1491599" y="5732493"/>
            <a:ext cx="2758428" cy="371475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sz="1200" b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Күкірт қышқылының моделін құрау.</a:t>
            </a:r>
            <a:endParaRPr lang="ru-RU" sz="1100" b="1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Надпись 15"/>
          <p:cNvSpPr txBox="1"/>
          <p:nvPr/>
        </p:nvSpPr>
        <p:spPr>
          <a:xfrm>
            <a:off x="5217109" y="5603334"/>
            <a:ext cx="2710815" cy="48577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1200" b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Күкірт қышқылының тұздарының</a:t>
            </a:r>
            <a:endParaRPr lang="ru-RU" sz="1100" b="1">
              <a:solidFill>
                <a:schemeClr val="accent5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1200" b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қасиеттерін зерттеу</a:t>
            </a:r>
            <a:endParaRPr lang="ru-RU" sz="1100" b="1">
              <a:solidFill>
                <a:schemeClr val="accent5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100" b="1">
                <a:solidFill>
                  <a:schemeClr val="accent5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3" name="Надпись 17"/>
          <p:cNvSpPr txBox="1"/>
          <p:nvPr/>
        </p:nvSpPr>
        <p:spPr>
          <a:xfrm>
            <a:off x="8639716" y="5617621"/>
            <a:ext cx="2603540" cy="457200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1200" b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Күкірт қышқылының индикаторға </a:t>
            </a:r>
            <a:endParaRPr lang="ru-RU" sz="1100" b="1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1200" b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әсерін зерттеу</a:t>
            </a:r>
            <a:endParaRPr lang="ru-RU" sz="1100" b="1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sz="1200" b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ә.</a:t>
            </a:r>
            <a:endParaRPr lang="ru-RU" sz="1100" b="1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80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6672" y="0"/>
            <a:ext cx="12904633" cy="68638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40924" y="205863"/>
            <a:ext cx="8178084" cy="619942"/>
          </a:xfrm>
          <a:prstGeom prst="rect">
            <a:avLst/>
          </a:prstGeom>
          <a:noFill/>
        </p:spPr>
        <p:txBody>
          <a:bodyPr wrap="square" lIns="65306" tIns="32653" rIns="65306" bIns="32653" rtlCol="0">
            <a:spAutoFit/>
          </a:bodyPr>
          <a:lstStyle/>
          <a:p>
            <a:pPr algn="ctr"/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Сыныптағы </a:t>
            </a:r>
            <a:r>
              <a:rPr lang="kk-KZ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иалогтық оқытудың маңыздылығы мен тиімділігін айқындау мақсатында өткізілген </a:t>
            </a:r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сабақ</a:t>
            </a:r>
            <a:endParaRPr lang="ru-RU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esktop\сабақты зерттеу\PHOTO-2020-02-21-17-18-42 (1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487" y="1104461"/>
            <a:ext cx="2647950" cy="18268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Desktop\сабақты зерттеу\PHOTO-2020-02-21-17-18-40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0" t="20729" b="24265"/>
          <a:stretch/>
        </p:blipFill>
        <p:spPr bwMode="auto">
          <a:xfrm>
            <a:off x="8371402" y="1029655"/>
            <a:ext cx="2628900" cy="19132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User\Desktop\сабақты зерттеу\PHOTO-2020-02-21-17-19-4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64" y="3785522"/>
            <a:ext cx="3185795" cy="1888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User\Desktop\сабақты зерттеу\PHOTO-2020-02-21-17-18-4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394" y="3798401"/>
            <a:ext cx="2495550" cy="1932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User\Desktop\сабақты зерттеу\PHOTO-2020-02-21-17-18-37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979" y="3756751"/>
            <a:ext cx="3543300" cy="1994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User\Desktop\сабақты зерттеу\PHOTO-2020-02-21-17-19-33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" r="20171" b="5030"/>
          <a:stretch/>
        </p:blipFill>
        <p:spPr bwMode="auto">
          <a:xfrm>
            <a:off x="4724209" y="1018835"/>
            <a:ext cx="2733675" cy="19125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Надпись 18"/>
          <p:cNvSpPr txBox="1"/>
          <p:nvPr/>
        </p:nvSpPr>
        <p:spPr>
          <a:xfrm>
            <a:off x="4596499" y="3106424"/>
            <a:ext cx="2718700" cy="476250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12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Күкірт қышқылының металдармен</a:t>
            </a:r>
            <a:endParaRPr lang="ru-RU" sz="1100" b="1" dirty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12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әрекеттесуін зерттеу.</a:t>
            </a:r>
            <a:endParaRPr lang="ru-RU" sz="1100" b="1" dirty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Надпись 19"/>
          <p:cNvSpPr txBox="1"/>
          <p:nvPr/>
        </p:nvSpPr>
        <p:spPr>
          <a:xfrm>
            <a:off x="1186025" y="3106424"/>
            <a:ext cx="2916872" cy="438150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12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«Тарсия» әдісі арқылы сабақты бекіту </a:t>
            </a:r>
            <a:endParaRPr lang="ru-RU" sz="1100" b="1" dirty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12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кезеңдерінен.</a:t>
            </a:r>
            <a:endParaRPr lang="ru-RU" sz="1100" b="1" dirty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Надпись 20"/>
          <p:cNvSpPr txBox="1"/>
          <p:nvPr/>
        </p:nvSpPr>
        <p:spPr>
          <a:xfrm>
            <a:off x="8817959" y="3115503"/>
            <a:ext cx="1924050" cy="371475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sz="1200" b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Рефлексия:  «Лайк» басу.</a:t>
            </a:r>
            <a:endParaRPr lang="ru-RU" sz="1100" b="1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Надпись 23"/>
          <p:cNvSpPr txBox="1"/>
          <p:nvPr/>
        </p:nvSpPr>
        <p:spPr>
          <a:xfrm>
            <a:off x="2990044" y="5998074"/>
            <a:ext cx="3397878" cy="438150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1400" b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Зерттеу сабағын бақылау кезеңдерінен.</a:t>
            </a:r>
            <a:endParaRPr lang="ru-RU" sz="1200" b="1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kk-KZ" sz="1400" b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b="1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b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5" name="Надпись 25"/>
          <p:cNvSpPr txBox="1"/>
          <p:nvPr/>
        </p:nvSpPr>
        <p:spPr>
          <a:xfrm>
            <a:off x="7680978" y="5943485"/>
            <a:ext cx="3543301" cy="621642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kk-KZ" sz="14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Зерттеу сабағынан кейінгі ойлар, пікірлір, талқылар.....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kk-KZ" sz="14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1629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8035" y="-5803"/>
            <a:ext cx="12904633" cy="6863803"/>
          </a:xfrm>
          <a:prstGeom prst="rect">
            <a:avLst/>
          </a:prstGeom>
        </p:spPr>
      </p:pic>
      <p:grpSp>
        <p:nvGrpSpPr>
          <p:cNvPr id="23" name="Группа 22"/>
          <p:cNvGrpSpPr/>
          <p:nvPr/>
        </p:nvGrpSpPr>
        <p:grpSpPr>
          <a:xfrm>
            <a:off x="1328707" y="303179"/>
            <a:ext cx="9888799" cy="6014451"/>
            <a:chOff x="955220" y="412106"/>
            <a:chExt cx="9888799" cy="6014451"/>
          </a:xfrm>
        </p:grpSpPr>
        <p:grpSp>
          <p:nvGrpSpPr>
            <p:cNvPr id="2" name="Группа 1"/>
            <p:cNvGrpSpPr/>
            <p:nvPr/>
          </p:nvGrpSpPr>
          <p:grpSpPr>
            <a:xfrm>
              <a:off x="955220" y="412106"/>
              <a:ext cx="9888799" cy="6014451"/>
              <a:chOff x="92328" y="412106"/>
              <a:chExt cx="6765672" cy="8608597"/>
            </a:xfrm>
          </p:grpSpPr>
          <p:pic>
            <p:nvPicPr>
              <p:cNvPr id="3" name="Picture 2" descr="C:\Users\Bekjan\Desktop\Жадыра сабақ фото\Camera\20141025_100959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54619" y="3067631"/>
                <a:ext cx="2081941" cy="222652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Прямоугольник 3"/>
              <p:cNvSpPr/>
              <p:nvPr/>
            </p:nvSpPr>
            <p:spPr>
              <a:xfrm>
                <a:off x="144577" y="412106"/>
                <a:ext cx="6588732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800" b="1" i="1" dirty="0" err="1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Басқаларды</a:t>
                </a:r>
                <a:r>
                  <a:rPr lang="ru-RU" sz="2800" b="1" i="1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800" b="1" i="1" dirty="0" err="1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үйрете</a:t>
                </a:r>
                <a:r>
                  <a:rPr lang="ru-RU" sz="2800" b="1" i="1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800" b="1" i="1" dirty="0" err="1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жүріп</a:t>
                </a:r>
                <a:r>
                  <a:rPr lang="ru-RU" sz="2800" b="1" i="1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800" b="1" i="1" dirty="0" err="1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біз</a:t>
                </a:r>
                <a:r>
                  <a:rPr lang="ru-RU" sz="2800" b="1" i="1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800" b="1" i="1" dirty="0" err="1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өзіміз</a:t>
                </a:r>
                <a:r>
                  <a:rPr lang="ru-RU" sz="2800" b="1" i="1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800" b="1" i="1" dirty="0" err="1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үйренеміз</a:t>
                </a:r>
                <a:r>
                  <a:rPr lang="ru-RU" sz="2800" b="1" i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pPr algn="ctr"/>
                <a:r>
                  <a:rPr lang="ru-RU" sz="2800" i="1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800" i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                                                                            </a:t>
                </a:r>
                <a:endParaRPr lang="ru-RU" sz="2400" b="1" i="1" dirty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5" name="Picture 5" descr="C:\Users\Bekjan\Desktop\Жадыра сабақ фото\фото сабақ\20141023_112429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8422">
                <a:off x="1933829" y="1663952"/>
                <a:ext cx="1845215" cy="197335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" name="Picture 6" descr="C:\Users\Bekjan\Desktop\Жадыра сабақ фото\Camera\20141025_103048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90306" y="1464374"/>
                <a:ext cx="1661814" cy="1777217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7" descr="C:\Users\Bekjan\Desktop\Жадыра сабақ фото\Camera\20141023_112601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6591" y="3269058"/>
                <a:ext cx="2064853" cy="2208244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8" descr="C:\Users\Bekjan\Desktop\Жадыра сабақ фото\SAM_3001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81034" y="4102759"/>
                <a:ext cx="1694126" cy="225883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3" descr="C:\Users\Bekjan\Desktop\Жадыра сабақ фото\фото сабақ\20141023_112608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2961" y="5581894"/>
                <a:ext cx="2241073" cy="2942111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4" descr="C:\Users\Bekjan\Desktop\Жадыра сабақ фото\Camera\20141025_101624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85911" y="6652697"/>
                <a:ext cx="1868708" cy="2340904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3940" y="3333973"/>
                <a:ext cx="1327273" cy="105185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3" name="Picture 3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04350" y="8141947"/>
                <a:ext cx="1157543" cy="76411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4" name="Picture 5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0455" y="5518203"/>
                <a:ext cx="950864" cy="7641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V="1">
                <a:off x="1942565" y="3338611"/>
                <a:ext cx="1135043" cy="8251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3281034" y="3316540"/>
                <a:ext cx="181492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k-KZ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Мәтінмен</a:t>
                </a:r>
              </a:p>
              <a:p>
                <a:pPr algn="ctr"/>
                <a:r>
                  <a:rPr lang="kk-KZ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жұмыс</a:t>
                </a:r>
                <a:endParaRPr lang="ru-RU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17" name="Picture 2" descr="C:\Users\Bekjan\Desktop\курс\Жадыра сабақ фото\фото сабақ\20141009_111533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52741" y="6585646"/>
                <a:ext cx="1826293" cy="243505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3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42084" y="8190690"/>
                <a:ext cx="1315916" cy="76411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9" name="Picture 5" descr="C:\Users\Bekjan\Desktop\курс\Жадыра сабақ фото\Camera\20141023_111740.jpg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1042380" flipH="1">
                <a:off x="92328" y="1515391"/>
                <a:ext cx="1926787" cy="214946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2" name="TextBox 21"/>
            <p:cNvSpPr txBox="1"/>
            <p:nvPr/>
          </p:nvSpPr>
          <p:spPr>
            <a:xfrm>
              <a:off x="3863766" y="2441307"/>
              <a:ext cx="123793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k-KZ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Қарлы </a:t>
              </a:r>
            </a:p>
            <a:p>
              <a:pPr algn="ctr"/>
              <a:r>
                <a:rPr lang="kk-KZ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кесек</a:t>
              </a:r>
              <a:endPara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9324033" y="3889568"/>
            <a:ext cx="920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Жигсо</a:t>
            </a:r>
            <a:r>
              <a:rPr lang="kk-KZ" dirty="0" smtClean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81930" y="5656368"/>
            <a:ext cx="1088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Қол соғу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457367" y="4996399"/>
            <a:ext cx="1135043" cy="82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3435663" y="5085805"/>
            <a:ext cx="115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Қызыл </a:t>
            </a:r>
          </a:p>
          <a:p>
            <a:pPr algn="ctr"/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лента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9053" y="5641141"/>
            <a:ext cx="1893472" cy="72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9454975" y="5650898"/>
            <a:ext cx="1375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Кері </a:t>
            </a:r>
          </a:p>
          <a:p>
            <a:pPr algn="ctr"/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байланыс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53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8035" y="-5803"/>
            <a:ext cx="12904633" cy="686380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06074" y="289812"/>
            <a:ext cx="8216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k-KZ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Әріптестеріммен бірлесе жұмыс істей отырып, жаңа білімді қалыптастыруға атсалысамын</a:t>
            </a:r>
            <a:endParaRPr lang="kk-KZ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810" y="1806579"/>
            <a:ext cx="2605402" cy="19540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066" y="1806578"/>
            <a:ext cx="2526406" cy="18948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2799" y="1806579"/>
            <a:ext cx="2526405" cy="18948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810" y="4182693"/>
            <a:ext cx="2919212" cy="21894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808" y="4268332"/>
            <a:ext cx="2805026" cy="21037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313" y="4268332"/>
            <a:ext cx="2805026" cy="2103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07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8035" y="-5803"/>
            <a:ext cx="12904633" cy="6863803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1326537" y="0"/>
            <a:ext cx="8748464" cy="6387921"/>
            <a:chOff x="0" y="0"/>
            <a:chExt cx="8748464" cy="6701176"/>
          </a:xfrm>
        </p:grpSpPr>
        <p:sp>
          <p:nvSpPr>
            <p:cNvPr id="3" name="TextBox 2"/>
            <p:cNvSpPr txBox="1"/>
            <p:nvPr/>
          </p:nvSpPr>
          <p:spPr>
            <a:xfrm>
              <a:off x="0" y="0"/>
              <a:ext cx="874846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k-KZ" sz="3600" b="1" dirty="0" smtClean="0">
                  <a:solidFill>
                    <a:schemeClr val="accent5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Мұғалімнің сайыс, семинарларға қатысуы нәтижелері</a:t>
              </a:r>
              <a:endParaRPr lang="ru-RU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" name="Picture 13"/>
            <p:cNvPicPr>
              <a:picLocks noChangeAspect="1" noChangeArrowheads="1"/>
            </p:cNvPicPr>
            <p:nvPr/>
          </p:nvPicPr>
          <p:blipFill>
            <a:blip r:embed="rId3" cstate="print"/>
            <a:srcRect l="14337" t="12551" r="29184" b="22902"/>
            <a:stretch>
              <a:fillRect/>
            </a:stretch>
          </p:blipFill>
          <p:spPr bwMode="auto">
            <a:xfrm>
              <a:off x="5364088" y="4149080"/>
              <a:ext cx="3024336" cy="252028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5" name="Picture 8" descr="C:\Documents and Settings\User\Рабочий стол\мама\КОНКУРС МО ФОТО\100CANON\IMG_0014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499992" y="1196752"/>
              <a:ext cx="4104456" cy="2736304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7" name="Picture 6" descr="C:\Documents and Settings\User\Рабочий стол\Алма Ш.Е\фото мектеп\IMG_8345.jpg"/>
            <p:cNvPicPr>
              <a:picLocks noChangeAspect="1" noChangeArrowheads="1"/>
            </p:cNvPicPr>
            <p:nvPr/>
          </p:nvPicPr>
          <p:blipFill>
            <a:blip r:embed="rId5" cstate="print"/>
            <a:srcRect l="3079" t="12113" r="12594"/>
            <a:stretch>
              <a:fillRect/>
            </a:stretch>
          </p:blipFill>
          <p:spPr bwMode="auto">
            <a:xfrm>
              <a:off x="0" y="4293096"/>
              <a:ext cx="4104456" cy="240808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Picture 7" descr="C:\Documents and Settings\User\Рабочий стол\Алма Ш.Е\фото мектеп\IMG_8340.jpg"/>
            <p:cNvPicPr>
              <a:picLocks noChangeAspect="1" noChangeArrowheads="1"/>
            </p:cNvPicPr>
            <p:nvPr/>
          </p:nvPicPr>
          <p:blipFill>
            <a:blip r:embed="rId6" cstate="print"/>
            <a:srcRect l="5704" t="13861" r="35891"/>
            <a:stretch>
              <a:fillRect/>
            </a:stretch>
          </p:blipFill>
          <p:spPr bwMode="auto">
            <a:xfrm>
              <a:off x="395536" y="1268760"/>
              <a:ext cx="3312368" cy="275004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70205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8035" y="-5803"/>
            <a:ext cx="12904633" cy="686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98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600</TotalTime>
  <Words>453</Words>
  <Application>Microsoft Office PowerPoint</Application>
  <PresentationFormat>Широкоэкранный</PresentationFormat>
  <Paragraphs>110</Paragraphs>
  <Slides>17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Calibri</vt:lpstr>
      <vt:lpstr>Calibri Light</vt:lpstr>
      <vt:lpstr>Palatino Linotype</vt:lpstr>
      <vt:lpstr>Symbol</vt:lpstr>
      <vt:lpstr>Times New Roman</vt:lpstr>
      <vt:lpstr>Wingdings</vt:lpstr>
      <vt:lpstr>Тема Office</vt:lpstr>
      <vt:lpstr>Adobe Acrobat 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20</cp:revision>
  <dcterms:created xsi:type="dcterms:W3CDTF">2020-05-20T17:42:30Z</dcterms:created>
  <dcterms:modified xsi:type="dcterms:W3CDTF">2020-05-21T12:50:53Z</dcterms:modified>
</cp:coreProperties>
</file>