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77" r:id="rId6"/>
    <p:sldId id="271" r:id="rId7"/>
    <p:sldId id="272" r:id="rId8"/>
    <p:sldId id="273" r:id="rId9"/>
    <p:sldId id="274" r:id="rId10"/>
    <p:sldId id="275" r:id="rId11"/>
    <p:sldId id="276" r:id="rId12"/>
    <p:sldId id="266" r:id="rId13"/>
    <p:sldId id="267" r:id="rId14"/>
    <p:sldId id="268" r:id="rId15"/>
    <p:sldId id="269" r:id="rId16"/>
    <p:sldId id="270" r:id="rId1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106" d="100"/>
          <a:sy n="106" d="100"/>
        </p:scale>
        <p:origin x="-1680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79FFB8-0371-4F9C-813B-6B4DBA67BA08}" type="datetimeFigureOut">
              <a:rPr lang="ru-RU" smtClean="0"/>
              <a:pPr/>
              <a:t>14.02.2017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88201A-FB6C-419A-AD31-1E0B2EEB027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3854176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79FFB8-0371-4F9C-813B-6B4DBA67BA08}" type="datetimeFigureOut">
              <a:rPr lang="ru-RU" smtClean="0"/>
              <a:pPr/>
              <a:t>14.02.2017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88201A-FB6C-419A-AD31-1E0B2EEB027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8132536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79FFB8-0371-4F9C-813B-6B4DBA67BA08}" type="datetimeFigureOut">
              <a:rPr lang="ru-RU" smtClean="0"/>
              <a:pPr/>
              <a:t>14.02.2017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88201A-FB6C-419A-AD31-1E0B2EEB027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5279376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79FFB8-0371-4F9C-813B-6B4DBA67BA08}" type="datetimeFigureOut">
              <a:rPr lang="ru-RU" smtClean="0"/>
              <a:pPr/>
              <a:t>14.02.2017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88201A-FB6C-419A-AD31-1E0B2EEB027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3321091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79FFB8-0371-4F9C-813B-6B4DBA67BA08}" type="datetimeFigureOut">
              <a:rPr lang="ru-RU" smtClean="0"/>
              <a:pPr/>
              <a:t>14.02.2017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88201A-FB6C-419A-AD31-1E0B2EEB027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5863390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79FFB8-0371-4F9C-813B-6B4DBA67BA08}" type="datetimeFigureOut">
              <a:rPr lang="ru-RU" smtClean="0"/>
              <a:pPr/>
              <a:t>14.02.2017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88201A-FB6C-419A-AD31-1E0B2EEB027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3866279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79FFB8-0371-4F9C-813B-6B4DBA67BA08}" type="datetimeFigureOut">
              <a:rPr lang="ru-RU" smtClean="0"/>
              <a:pPr/>
              <a:t>14.02.2017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88201A-FB6C-419A-AD31-1E0B2EEB027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8528097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79FFB8-0371-4F9C-813B-6B4DBA67BA08}" type="datetimeFigureOut">
              <a:rPr lang="ru-RU" smtClean="0"/>
              <a:pPr/>
              <a:t>14.02.2017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88201A-FB6C-419A-AD31-1E0B2EEB027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739582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79FFB8-0371-4F9C-813B-6B4DBA67BA08}" type="datetimeFigureOut">
              <a:rPr lang="ru-RU" smtClean="0"/>
              <a:pPr/>
              <a:t>14.02.2017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88201A-FB6C-419A-AD31-1E0B2EEB027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7476918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79FFB8-0371-4F9C-813B-6B4DBA67BA08}" type="datetimeFigureOut">
              <a:rPr lang="ru-RU" smtClean="0"/>
              <a:pPr/>
              <a:t>14.02.2017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88201A-FB6C-419A-AD31-1E0B2EEB027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0697953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79FFB8-0371-4F9C-813B-6B4DBA67BA08}" type="datetimeFigureOut">
              <a:rPr lang="ru-RU" smtClean="0"/>
              <a:pPr/>
              <a:t>14.02.2017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88201A-FB6C-419A-AD31-1E0B2EEB027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1921427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79FFB8-0371-4F9C-813B-6B4DBA67BA08}" type="datetimeFigureOut">
              <a:rPr lang="ru-RU" smtClean="0"/>
              <a:pPr/>
              <a:t>14.02.2017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88201A-FB6C-419A-AD31-1E0B2EEB027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9402262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image" Target="../media/image2.jpeg"/><Relationship Id="rId7" Type="http://schemas.openxmlformats.org/officeDocument/2006/relationships/image" Target="../media/image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NULL"/><Relationship Id="rId5" Type="http://schemas.openxmlformats.org/officeDocument/2006/relationships/image" Target="../media/image4.jpeg"/><Relationship Id="rId4" Type="http://schemas.openxmlformats.org/officeDocument/2006/relationships/image" Target="../media/image3.jpeg"/><Relationship Id="rId9" Type="http://schemas.openxmlformats.org/officeDocument/2006/relationships/image" Target="../media/image7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hyperlink" Target="1.%20&#1041;&#1110;&#1083;&#1110;&#1084;%20&#1073;&#1077;&#1088;&#1091;-2020.mp4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79512" y="0"/>
            <a:ext cx="8784976" cy="1470025"/>
          </a:xfrm>
        </p:spPr>
        <p:txBody>
          <a:bodyPr>
            <a:normAutofit/>
          </a:bodyPr>
          <a:lstStyle/>
          <a:p>
            <a:r>
              <a:rPr lang="kk-KZ" i="1" dirty="0" smtClean="0">
                <a:latin typeface="Century Schoolbook" pitchFamily="18" charset="0"/>
              </a:rPr>
              <a:t>"</a:t>
            </a:r>
            <a:r>
              <a:rPr lang="kk-KZ" b="1" cap="all" dirty="0" smtClean="0">
                <a:effectLst>
                  <a:outerShdw blurRad="50800" dist="38100" algn="tr" rotWithShape="0">
                    <a:prstClr val="black">
                      <a:alpha val="40000"/>
                    </a:prstClr>
                  </a:outerShdw>
                </a:effectLst>
                <a:latin typeface="Century Schoolbook" pitchFamily="18" charset="0"/>
              </a:rPr>
              <a:t> </a:t>
            </a:r>
            <a:r>
              <a:rPr lang="kk-KZ" b="1" i="1" dirty="0" smtClean="0">
                <a:latin typeface="Century Schoolbook" pitchFamily="18" charset="0"/>
              </a:rPr>
              <a:t>Диалогтік оқытуда үш тілділік мәселесі</a:t>
            </a:r>
            <a:r>
              <a:rPr lang="kk-KZ" i="1" dirty="0" smtClean="0">
                <a:latin typeface="Century Schoolbook" pitchFamily="18" charset="0"/>
              </a:rPr>
              <a:t>"</a:t>
            </a:r>
            <a:endParaRPr lang="ru-RU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Schoolbook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23528" y="1484784"/>
            <a:ext cx="8496944" cy="4968552"/>
          </a:xfrm>
        </p:spPr>
        <p:txBody>
          <a:bodyPr>
            <a:normAutofit fontScale="47500" lnSpcReduction="20000"/>
          </a:bodyPr>
          <a:lstStyle/>
          <a:p>
            <a:pPr algn="l"/>
            <a:r>
              <a:rPr lang="kk-KZ" dirty="0" smtClean="0">
                <a:solidFill>
                  <a:schemeClr val="tx2">
                    <a:lumMod val="50000"/>
                  </a:schemeClr>
                </a:solidFill>
                <a:latin typeface="Century Schoolbook" pitchFamily="18" charset="0"/>
              </a:rPr>
              <a:t>Мақсаты: </a:t>
            </a:r>
          </a:p>
          <a:p>
            <a:pPr algn="l"/>
            <a:endParaRPr lang="kk-KZ" dirty="0" smtClean="0">
              <a:solidFill>
                <a:schemeClr val="tx2">
                  <a:lumMod val="50000"/>
                </a:schemeClr>
              </a:solidFill>
              <a:latin typeface="Century Schoolbook" pitchFamily="18" charset="0"/>
            </a:endParaRPr>
          </a:p>
          <a:p>
            <a:pPr marL="457200" indent="-457200" algn="l">
              <a:buFontTx/>
              <a:buChar char="-"/>
            </a:pPr>
            <a:r>
              <a:rPr lang="kk-KZ" dirty="0" smtClean="0">
                <a:solidFill>
                  <a:schemeClr val="tx2">
                    <a:lumMod val="50000"/>
                  </a:schemeClr>
                </a:solidFill>
                <a:latin typeface="Century Schoolbook" pitchFamily="18" charset="0"/>
              </a:rPr>
              <a:t>Диалогтік оқыту, әнгіменің түрлері  мен сұрақтың түрлері жайлы түсінік қалыптастыру. </a:t>
            </a:r>
          </a:p>
          <a:p>
            <a:pPr marL="457200" indent="-457200" algn="l">
              <a:buFontTx/>
              <a:buChar char="-"/>
            </a:pPr>
            <a:r>
              <a:rPr lang="kk-KZ" dirty="0" smtClean="0">
                <a:solidFill>
                  <a:schemeClr val="tx2">
                    <a:lumMod val="50000"/>
                  </a:schemeClr>
                </a:solidFill>
                <a:latin typeface="Century Schoolbook" pitchFamily="18" charset="0"/>
              </a:rPr>
              <a:t>Диалогтік оқытуда қолданылатын әдіс тәсілдер туралы әдістемелік көмек көрсету.</a:t>
            </a:r>
          </a:p>
          <a:p>
            <a:pPr marL="457200" indent="-457200" algn="l">
              <a:buFontTx/>
              <a:buChar char="-"/>
            </a:pPr>
            <a:r>
              <a:rPr lang="kk-KZ" dirty="0" smtClean="0">
                <a:solidFill>
                  <a:schemeClr val="tx2">
                    <a:lumMod val="50000"/>
                  </a:schemeClr>
                </a:solidFill>
                <a:latin typeface="Century Schoolbook" pitchFamily="18" charset="0"/>
              </a:rPr>
              <a:t>Көптілдік оқытуда диалогтік оқытудың маңыздылығын түсіндіру.</a:t>
            </a:r>
          </a:p>
          <a:p>
            <a:pPr algn="l"/>
            <a:endParaRPr lang="kk-KZ" dirty="0" smtClean="0">
              <a:solidFill>
                <a:schemeClr val="tx2">
                  <a:lumMod val="50000"/>
                </a:schemeClr>
              </a:solidFill>
              <a:latin typeface="Century Schoolbook" pitchFamily="18" charset="0"/>
            </a:endParaRPr>
          </a:p>
          <a:p>
            <a:pPr algn="l"/>
            <a:r>
              <a:rPr lang="kk-KZ" dirty="0" smtClean="0">
                <a:solidFill>
                  <a:schemeClr val="tx2">
                    <a:lumMod val="50000"/>
                  </a:schemeClr>
                </a:solidFill>
                <a:latin typeface="Century Schoolbook" pitchFamily="18" charset="0"/>
              </a:rPr>
              <a:t>Күтілетін нәтиже: </a:t>
            </a:r>
          </a:p>
          <a:p>
            <a:pPr algn="l"/>
            <a:endParaRPr lang="kk-KZ" dirty="0" smtClean="0">
              <a:solidFill>
                <a:schemeClr val="tx2">
                  <a:lumMod val="50000"/>
                </a:schemeClr>
              </a:solidFill>
              <a:latin typeface="Century Schoolbook" pitchFamily="18" charset="0"/>
            </a:endParaRPr>
          </a:p>
          <a:p>
            <a:pPr algn="l"/>
            <a:r>
              <a:rPr lang="ru-RU" smtClean="0">
                <a:solidFill>
                  <a:schemeClr val="tx2">
                    <a:lumMod val="50000"/>
                  </a:schemeClr>
                </a:solidFill>
                <a:latin typeface="Century Schoolbook" pitchFamily="18" charset="0"/>
              </a:rPr>
              <a:t>-        </a:t>
            </a:r>
            <a:r>
              <a:rPr lang="kk-KZ" smtClean="0">
                <a:solidFill>
                  <a:schemeClr val="tx2">
                    <a:lumMod val="50000"/>
                  </a:schemeClr>
                </a:solidFill>
                <a:latin typeface="Century Schoolbook" pitchFamily="18" charset="0"/>
              </a:rPr>
              <a:t>Диалогтік </a:t>
            </a:r>
            <a:r>
              <a:rPr lang="kk-KZ" dirty="0" smtClean="0">
                <a:solidFill>
                  <a:schemeClr val="tx2">
                    <a:lumMod val="50000"/>
                  </a:schemeClr>
                </a:solidFill>
                <a:latin typeface="Century Schoolbook" pitchFamily="18" charset="0"/>
              </a:rPr>
              <a:t>оқытудың маңызы түрлері туралы түсініктері қалыптасады. </a:t>
            </a:r>
          </a:p>
          <a:p>
            <a:pPr marL="457200" indent="-457200" algn="l">
              <a:buFontTx/>
              <a:buChar char="-"/>
            </a:pPr>
            <a:r>
              <a:rPr lang="kk-KZ" dirty="0" smtClean="0">
                <a:solidFill>
                  <a:schemeClr val="tx2">
                    <a:lumMod val="50000"/>
                  </a:schemeClr>
                </a:solidFill>
                <a:latin typeface="Century Schoolbook" pitchFamily="18" charset="0"/>
              </a:rPr>
              <a:t>Диалогтік оқытуды оқыту үдерісінде қолданудың әдістері туралы ой қортады.</a:t>
            </a:r>
          </a:p>
          <a:p>
            <a:pPr marL="457200" indent="-457200" algn="l">
              <a:buFontTx/>
              <a:buChar char="-"/>
            </a:pPr>
            <a:r>
              <a:rPr lang="kk-KZ" dirty="0" smtClean="0">
                <a:solidFill>
                  <a:schemeClr val="tx2">
                    <a:lumMod val="50000"/>
                  </a:schemeClr>
                </a:solidFill>
                <a:latin typeface="Century Schoolbook" pitchFamily="18" charset="0"/>
              </a:rPr>
              <a:t>Билингвальді оқытуда диалогтың маңыздылығын түсінеді.</a:t>
            </a:r>
          </a:p>
          <a:p>
            <a:pPr algn="l"/>
            <a:endParaRPr lang="kk-KZ" dirty="0" smtClean="0">
              <a:solidFill>
                <a:schemeClr val="tx2">
                  <a:lumMod val="50000"/>
                </a:schemeClr>
              </a:solidFill>
              <a:latin typeface="Century Schoolbook" pitchFamily="18" charset="0"/>
            </a:endParaRPr>
          </a:p>
          <a:p>
            <a:pPr algn="l"/>
            <a:r>
              <a:rPr lang="kk-KZ" dirty="0" smtClean="0">
                <a:solidFill>
                  <a:schemeClr val="tx2">
                    <a:lumMod val="50000"/>
                  </a:schemeClr>
                </a:solidFill>
                <a:latin typeface="Century Schoolbook" pitchFamily="18" charset="0"/>
              </a:rPr>
              <a:t>Қолданылатын әдістер:     сүретпен сөйлеп болжау стратегиясы , ой қозғау, атомдар мен малекулалар.</a:t>
            </a:r>
          </a:p>
          <a:p>
            <a:pPr algn="l"/>
            <a:endParaRPr lang="kk-KZ" dirty="0" smtClean="0">
              <a:solidFill>
                <a:schemeClr val="tx2">
                  <a:lumMod val="50000"/>
                </a:schemeClr>
              </a:solidFill>
              <a:latin typeface="Century Schoolbook" pitchFamily="18" charset="0"/>
            </a:endParaRPr>
          </a:p>
          <a:p>
            <a:pPr algn="l"/>
            <a:r>
              <a:rPr lang="kk-KZ" dirty="0" smtClean="0">
                <a:solidFill>
                  <a:schemeClr val="tx2">
                    <a:lumMod val="50000"/>
                  </a:schemeClr>
                </a:solidFill>
                <a:latin typeface="Century Schoolbook" pitchFamily="18" charset="0"/>
              </a:rPr>
              <a:t>Жұмыс түрі:     Топтық, жұптық.</a:t>
            </a:r>
          </a:p>
          <a:p>
            <a:pPr algn="l"/>
            <a:endParaRPr lang="kk-KZ" dirty="0" smtClean="0">
              <a:solidFill>
                <a:schemeClr val="tx2">
                  <a:lumMod val="50000"/>
                </a:schemeClr>
              </a:solidFill>
              <a:latin typeface="Century Schoolbook" pitchFamily="18" charset="0"/>
            </a:endParaRPr>
          </a:p>
          <a:p>
            <a:pPr algn="l"/>
            <a:r>
              <a:rPr lang="kk-KZ" dirty="0" smtClean="0">
                <a:solidFill>
                  <a:schemeClr val="tx2">
                    <a:lumMod val="50000"/>
                  </a:schemeClr>
                </a:solidFill>
                <a:latin typeface="Century Schoolbook" pitchFamily="18" charset="0"/>
              </a:rPr>
              <a:t>Ресурстар:     интербелсенді тақта, түрлі тақырыптағы сүреттер, постер, маркер.</a:t>
            </a:r>
          </a:p>
          <a:p>
            <a:pPr algn="l"/>
            <a:endParaRPr lang="ru-RU" dirty="0">
              <a:solidFill>
                <a:schemeClr val="tx2">
                  <a:lumMod val="50000"/>
                </a:schemeClr>
              </a:solidFill>
              <a:latin typeface="Century Schoolbook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387756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85800"/>
            <a:ext cx="8229600" cy="1143000"/>
          </a:xfrm>
        </p:spPr>
        <p:txBody>
          <a:bodyPr>
            <a:noAutofit/>
          </a:bodyPr>
          <a:lstStyle/>
          <a:p>
            <a:r>
              <a:rPr lang="ru-RU" sz="28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Schoolbook" pitchFamily="18" charset="0"/>
              </a:rPr>
              <a:t>Ортада</a:t>
            </a:r>
            <a:r>
              <a:rPr lang="ru-RU" sz="28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Schoolbook" pitchFamily="18" charset="0"/>
              </a:rPr>
              <a:t> </a:t>
            </a:r>
            <a:r>
              <a:rPr lang="ru-RU" sz="28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Schoolbook" pitchFamily="18" charset="0"/>
              </a:rPr>
              <a:t>шашылып</a:t>
            </a:r>
            <a:r>
              <a:rPr lang="ru-RU" sz="28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Schoolbook" pitchFamily="18" charset="0"/>
              </a:rPr>
              <a:t> </a:t>
            </a:r>
            <a:r>
              <a:rPr lang="ru-RU" sz="28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Schoolbook" pitchFamily="18" charset="0"/>
              </a:rPr>
              <a:t>жатқан</a:t>
            </a:r>
            <a:r>
              <a:rPr lang="ru-RU" sz="28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Schoolbook" pitchFamily="18" charset="0"/>
              </a:rPr>
              <a:t> </a:t>
            </a:r>
            <a:r>
              <a:rPr lang="ru-RU" sz="28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Schoolbook" pitchFamily="18" charset="0"/>
              </a:rPr>
              <a:t>түрлі</a:t>
            </a:r>
            <a:r>
              <a:rPr lang="ru-RU" sz="28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Schoolbook" pitchFamily="18" charset="0"/>
              </a:rPr>
              <a:t> </a:t>
            </a:r>
            <a:r>
              <a:rPr lang="ru-RU" sz="28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Schoolbook" pitchFamily="18" charset="0"/>
              </a:rPr>
              <a:t>сүреттердің</a:t>
            </a:r>
            <a:r>
              <a:rPr lang="ru-RU" sz="28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Schoolbook" pitchFamily="18" charset="0"/>
              </a:rPr>
              <a:t> </a:t>
            </a:r>
            <a:r>
              <a:rPr lang="ru-RU" sz="28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Schoolbook" pitchFamily="18" charset="0"/>
              </a:rPr>
              <a:t>ішінен</a:t>
            </a:r>
            <a:r>
              <a:rPr lang="ru-RU" sz="28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Schoolbook" pitchFamily="18" charset="0"/>
              </a:rPr>
              <a:t> </a:t>
            </a:r>
            <a:r>
              <a:rPr lang="ru-RU" sz="28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Schoolbook" pitchFamily="18" charset="0"/>
              </a:rPr>
              <a:t>біреуін</a:t>
            </a:r>
            <a:r>
              <a:rPr lang="ru-RU" sz="28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Schoolbook" pitchFamily="18" charset="0"/>
              </a:rPr>
              <a:t> </a:t>
            </a:r>
            <a:r>
              <a:rPr lang="ru-RU" sz="28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Schoolbook" pitchFamily="18" charset="0"/>
              </a:rPr>
              <a:t>таңдап</a:t>
            </a:r>
            <a:r>
              <a:rPr lang="ru-RU" sz="28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Schoolbook" pitchFamily="18" charset="0"/>
              </a:rPr>
              <a:t> </a:t>
            </a:r>
            <a:r>
              <a:rPr lang="ru-RU" sz="28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Schoolbook" pitchFamily="18" charset="0"/>
              </a:rPr>
              <a:t>алып</a:t>
            </a:r>
            <a:r>
              <a:rPr lang="ru-RU" sz="28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Schoolbook" pitchFamily="18" charset="0"/>
              </a:rPr>
              <a:t>, </a:t>
            </a:r>
            <a:r>
              <a:rPr lang="ru-RU" sz="28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Schoolbook" pitchFamily="18" charset="0"/>
              </a:rPr>
              <a:t>сүреттің</a:t>
            </a:r>
            <a:r>
              <a:rPr lang="ru-RU" sz="28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Schoolbook" pitchFamily="18" charset="0"/>
              </a:rPr>
              <a:t> </a:t>
            </a:r>
            <a:r>
              <a:rPr lang="ru-RU" sz="28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Schoolbook" pitchFamily="18" charset="0"/>
              </a:rPr>
              <a:t>мазмұнын</a:t>
            </a:r>
            <a:r>
              <a:rPr lang="ru-RU" sz="28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Schoolbook" pitchFamily="18" charset="0"/>
              </a:rPr>
              <a:t> </a:t>
            </a:r>
            <a:r>
              <a:rPr lang="ru-RU" sz="28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Schoolbook" pitchFamily="18" charset="0"/>
              </a:rPr>
              <a:t>оқыту</a:t>
            </a:r>
            <a:r>
              <a:rPr lang="ru-RU" sz="28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Schoolbook" pitchFamily="18" charset="0"/>
              </a:rPr>
              <a:t> </a:t>
            </a:r>
            <a:r>
              <a:rPr lang="ru-RU" sz="28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Schoolbook" pitchFamily="18" charset="0"/>
              </a:rPr>
              <a:t>үдерісі</a:t>
            </a:r>
            <a:r>
              <a:rPr lang="ru-RU" sz="28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Schoolbook" pitchFamily="18" charset="0"/>
              </a:rPr>
              <a:t> мен </a:t>
            </a:r>
            <a:r>
              <a:rPr lang="ru-RU" sz="28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Schoolbook" pitchFamily="18" charset="0"/>
              </a:rPr>
              <a:t>байланыстырып</a:t>
            </a:r>
            <a:r>
              <a:rPr lang="ru-RU" sz="28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Schoolbook" pitchFamily="18" charset="0"/>
              </a:rPr>
              <a:t>, </a:t>
            </a:r>
            <a:r>
              <a:rPr lang="ru-RU" sz="28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Schoolbook" pitchFamily="18" charset="0"/>
              </a:rPr>
              <a:t>өз</a:t>
            </a:r>
            <a:r>
              <a:rPr lang="ru-RU" sz="28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Schoolbook" pitchFamily="18" charset="0"/>
              </a:rPr>
              <a:t> </a:t>
            </a:r>
            <a:r>
              <a:rPr lang="ru-RU" sz="28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Schoolbook" pitchFamily="18" charset="0"/>
              </a:rPr>
              <a:t>ойын</a:t>
            </a:r>
            <a:r>
              <a:rPr lang="ru-RU" sz="28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Schoolbook" pitchFamily="18" charset="0"/>
              </a:rPr>
              <a:t> </a:t>
            </a:r>
            <a:r>
              <a:rPr lang="ru-RU" sz="28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Schoolbook" pitchFamily="18" charset="0"/>
              </a:rPr>
              <a:t>ортаға</a:t>
            </a:r>
            <a:r>
              <a:rPr lang="ru-RU" sz="28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Schoolbook" pitchFamily="18" charset="0"/>
              </a:rPr>
              <a:t> </a:t>
            </a:r>
            <a:r>
              <a:rPr lang="ru-RU" sz="28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Schoolbook" pitchFamily="18" charset="0"/>
              </a:rPr>
              <a:t>салады</a:t>
            </a:r>
            <a:r>
              <a:rPr lang="ru-RU" sz="28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Schoolbook" pitchFamily="18" charset="0"/>
              </a:rPr>
              <a:t>.</a:t>
            </a:r>
            <a:endParaRPr lang="ru-RU" sz="28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Schoolbook" pitchFamily="18" charset="0"/>
            </a:endParaRPr>
          </a:p>
        </p:txBody>
      </p:sp>
      <p:pic>
        <p:nvPicPr>
          <p:cNvPr id="3" name="Picture 2" descr="http://smak.ua/store/public/Novosti_statii/ss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36818" y="2852936"/>
            <a:ext cx="2135182" cy="150019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Picture 4" descr="http://pronoutbuki.ru/wp-content/uploads/2012/11/101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499992" y="3019997"/>
            <a:ext cx="2273492" cy="156113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8" descr="http://news.city.zt.ua/uploads/posts/2010-07/1278657154_zhyeensovet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747781" y="4797150"/>
            <a:ext cx="2739811" cy="194421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6" descr="http://www.zastavki.com/pictures/640x480/2012/Movies_Men_in_Black_III_034114_29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572000" y="4797150"/>
            <a:ext cx="2592288" cy="194421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Picture 2" descr="http://www.psrc.net/Images/welcomesmilely.gif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072330" y="2432288"/>
            <a:ext cx="1922817" cy="171679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Picture 4" descr="http://www.withmuna.com/wp-content/uploads/2015/01/welcome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0" y="1995585"/>
            <a:ext cx="2431206" cy="243120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Picture 2" descr="https://emedtravel.files.wordpress.com/2012/06/india-medical-nurse-greeting.jpg?w=500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107504" y="4426793"/>
            <a:ext cx="1714500" cy="23145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Picture 4" descr="http://waking-up.org/wp-content/uploads/2012/10/86535_or.jpg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7178008" y="4341053"/>
            <a:ext cx="1714472" cy="240031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17915051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k-KZ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Schoolbook" pitchFamily="18" charset="0"/>
              </a:rPr>
              <a:t>Ой шақыру</a:t>
            </a:r>
            <a:endParaRPr lang="ru-RU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Schoolbook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/>
            <a:r>
              <a:rPr lang="kk-KZ" i="1" dirty="0" smtClean="0">
                <a:latin typeface="Century Schoolbook" pitchFamily="18" charset="0"/>
              </a:rPr>
              <a:t>Қалай ойлайсыздар бүгінгі біздің шеберлік сағатына арқау болатын қандай тақырып екен?</a:t>
            </a:r>
            <a:endParaRPr lang="ru-RU" i="1" dirty="0">
              <a:latin typeface="Century Schoolbook" pitchFamily="18" charset="0"/>
            </a:endParaRPr>
          </a:p>
        </p:txBody>
      </p:sp>
      <p:pic>
        <p:nvPicPr>
          <p:cNvPr id="4" name="Picture 3" descr="question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6357950" y="3929066"/>
            <a:ext cx="8001056" cy="44848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895453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k-KZ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Schoolbook" pitchFamily="18" charset="0"/>
              </a:rPr>
              <a:t>Топқа бөлу</a:t>
            </a:r>
            <a:endParaRPr lang="ru-RU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Schoolbook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351309"/>
            <a:ext cx="8229600" cy="4525963"/>
          </a:xfrm>
        </p:spPr>
        <p:txBody>
          <a:bodyPr/>
          <a:lstStyle/>
          <a:p>
            <a:pPr algn="ctr"/>
            <a:r>
              <a:rPr lang="kk-KZ" i="1" dirty="0" smtClean="0">
                <a:latin typeface="Century Schoolbook" pitchFamily="18" charset="0"/>
              </a:rPr>
              <a:t>Қатысушылар әр қайсысынан бір заттан жинап алып, жиналған заттарды екі партаның үстіне бөліп қою. Кімнің заты қай партада болса сонда отыру арқылы топтасады.</a:t>
            </a:r>
            <a:endParaRPr lang="ru-RU" i="1" dirty="0">
              <a:latin typeface="Century Schoolbook" pitchFamily="18" charset="0"/>
            </a:endParaRPr>
          </a:p>
        </p:txBody>
      </p:sp>
      <p:pic>
        <p:nvPicPr>
          <p:cNvPr id="4" name="Рисунок 6" descr="Узбекские авиалинии авиабилеты - Лучшие перелеты в мире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76256" y="212978"/>
            <a:ext cx="1910251" cy="11079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10" descr="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496" y="4053607"/>
            <a:ext cx="3060700" cy="247173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10" descr="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123555" y="3717032"/>
            <a:ext cx="3060700" cy="247173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Picture 10" descr="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057971" y="4125615"/>
            <a:ext cx="3060700" cy="247173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grpSp>
        <p:nvGrpSpPr>
          <p:cNvPr id="8" name="Группа 3"/>
          <p:cNvGrpSpPr/>
          <p:nvPr/>
        </p:nvGrpSpPr>
        <p:grpSpPr>
          <a:xfrm>
            <a:off x="785786" y="1428736"/>
            <a:ext cx="8030931" cy="2520280"/>
            <a:chOff x="1872204" y="-26520"/>
            <a:chExt cx="3931980" cy="885640"/>
          </a:xfrm>
          <a:scene3d>
            <a:camera prst="orthographicFront"/>
            <a:lightRig rig="threePt" dir="t">
              <a:rot lat="0" lon="0" rev="7500000"/>
            </a:lightRig>
          </a:scene3d>
        </p:grpSpPr>
        <p:sp>
          <p:nvSpPr>
            <p:cNvPr id="9" name="Скругленный прямоугольник 8"/>
            <p:cNvSpPr/>
            <p:nvPr/>
          </p:nvSpPr>
          <p:spPr>
            <a:xfrm>
              <a:off x="1872204" y="-26520"/>
              <a:ext cx="3931980" cy="885640"/>
            </a:xfrm>
            <a:prstGeom prst="roundRect">
              <a:avLst/>
            </a:prstGeom>
            <a:sp3d prstMaterial="plastic">
              <a:bevelT w="127000" h="25400" prst="relaxedInset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2">
                <a:hueOff val="0"/>
                <a:satOff val="0"/>
                <a:lumOff val="0"/>
                <a:alphaOff val="0"/>
              </a:schemeClr>
            </a:fillRef>
            <a:effectRef idx="2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0" name="Скругленный прямоугольник 4"/>
            <p:cNvSpPr/>
            <p:nvPr/>
          </p:nvSpPr>
          <p:spPr>
            <a:xfrm>
              <a:off x="1915437" y="158851"/>
              <a:ext cx="3845514" cy="576817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tIns="91440" bIns="91440" spcCol="1270" anchor="ctr"/>
            <a:lstStyle/>
            <a:p>
              <a:pPr algn="ctr" defTabSz="1066800" fontAlgn="auto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kk-KZ" sz="4000" b="1" i="1" dirty="0">
                  <a:solidFill>
                    <a:srgbClr val="FFFF00"/>
                  </a:solidFill>
                  <a:latin typeface="Times New Roman" pitchFamily="18" charset="0"/>
                  <a:cs typeface="Times New Roman" pitchFamily="18" charset="0"/>
                </a:rPr>
                <a:t>Рөлдерге бөліп, топтың ережелерін құрып алайық.</a:t>
              </a:r>
              <a:endParaRPr lang="ru-RU" sz="40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  <p:pic>
        <p:nvPicPr>
          <p:cNvPr id="11" name="Рисунок 10" descr="Продаю цифровой фотоаппарат CANON A1100 IS недорого срочно! Новороссийский форум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496" y="57164"/>
            <a:ext cx="1857388" cy="15716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9387348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3714752"/>
            <a:ext cx="7643834" cy="2786058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kk-KZ" sz="1600" dirty="0" smtClean="0">
                <a:latin typeface="Century Schoolbook" pitchFamily="18" charset="0"/>
              </a:rPr>
              <a:t>      </a:t>
            </a:r>
            <a:r>
              <a:rPr lang="en-US" sz="1600" dirty="0" smtClean="0">
                <a:latin typeface="Century Schoolbook" pitchFamily="18" charset="0"/>
              </a:rPr>
              <a:t>3 1 15 38 25       14 21 3 8 16 8 14      24 12 42 15 25 38.    20 18 38</a:t>
            </a:r>
            <a:r>
              <a:rPr lang="kk-KZ" sz="1600" dirty="0" smtClean="0">
                <a:latin typeface="Century Schoolbook" pitchFamily="18" charset="0"/>
              </a:rPr>
              <a:t/>
            </a:r>
            <a:br>
              <a:rPr lang="kk-KZ" sz="1600" dirty="0" smtClean="0">
                <a:latin typeface="Century Schoolbook" pitchFamily="18" charset="0"/>
              </a:rPr>
            </a:br>
            <a:r>
              <a:rPr lang="ru-RU" sz="1600" i="1" dirty="0" smtClean="0">
                <a:latin typeface="Century Schoolbook" pitchFamily="18" charset="0"/>
              </a:rPr>
              <a:t/>
            </a:r>
            <a:br>
              <a:rPr lang="ru-RU" sz="1600" i="1" dirty="0" smtClean="0">
                <a:latin typeface="Century Schoolbook" pitchFamily="18" charset="0"/>
              </a:rPr>
            </a:br>
            <a:r>
              <a:rPr lang="en-US" sz="1600" dirty="0" smtClean="0">
                <a:latin typeface="Century Schoolbook" pitchFamily="18" charset="0"/>
              </a:rPr>
              <a:t>28 24 25 1 26 6 1     25 38 23 38 24 15 1 18     24 1 13 38 18    15 20 16 7 1 18 </a:t>
            </a:r>
            <a:r>
              <a:rPr lang="kk-KZ" sz="1600" dirty="0" smtClean="0">
                <a:latin typeface="Century Schoolbook" pitchFamily="18" charset="0"/>
              </a:rPr>
              <a:t/>
            </a:r>
            <a:br>
              <a:rPr lang="kk-KZ" sz="1600" dirty="0" smtClean="0">
                <a:latin typeface="Century Schoolbook" pitchFamily="18" charset="0"/>
              </a:rPr>
            </a:br>
            <a:r>
              <a:rPr lang="ru-RU" sz="1600" i="1" dirty="0" smtClean="0">
                <a:latin typeface="Century Schoolbook" pitchFamily="18" charset="0"/>
              </a:rPr>
              <a:t/>
            </a:r>
            <a:br>
              <a:rPr lang="ru-RU" sz="1600" i="1" dirty="0" smtClean="0">
                <a:latin typeface="Century Schoolbook" pitchFamily="18" charset="0"/>
              </a:rPr>
            </a:br>
            <a:r>
              <a:rPr lang="en-US" sz="1600" dirty="0" smtClean="0">
                <a:latin typeface="Century Schoolbook" pitchFamily="18" charset="0"/>
              </a:rPr>
              <a:t>24 38 23 6 12     3 8 23 8 7 36.    3 36 23 1 15     8 5 8 23       24 36 11   </a:t>
            </a:r>
            <a:r>
              <a:rPr lang="kk-KZ" sz="1600" dirty="0" smtClean="0">
                <a:latin typeface="Century Schoolbook" pitchFamily="18" charset="0"/>
              </a:rPr>
              <a:t/>
            </a:r>
            <a:br>
              <a:rPr lang="kk-KZ" sz="1600" dirty="0" smtClean="0">
                <a:latin typeface="Century Schoolbook" pitchFamily="18" charset="0"/>
              </a:rPr>
            </a:br>
            <a:r>
              <a:rPr lang="ru-RU" sz="1600" i="1" dirty="0" smtClean="0">
                <a:latin typeface="Century Schoolbook" pitchFamily="18" charset="0"/>
              </a:rPr>
              <a:t/>
            </a:r>
            <a:br>
              <a:rPr lang="ru-RU" sz="1600" i="1" dirty="0" smtClean="0">
                <a:latin typeface="Century Schoolbook" pitchFamily="18" charset="0"/>
              </a:rPr>
            </a:br>
            <a:r>
              <a:rPr lang="en-US" sz="1600" dirty="0" smtClean="0">
                <a:latin typeface="Century Schoolbook" pitchFamily="18" charset="0"/>
              </a:rPr>
              <a:t>11 8 13 36 18 36 19 36 11 7 36         3 1 24 15 1      18 2 23 24 8 16 8 23 5 8</a:t>
            </a:r>
            <a:r>
              <a:rPr lang="kk-KZ" sz="1600" dirty="0" smtClean="0">
                <a:latin typeface="Century Schoolbook" pitchFamily="18" charset="0"/>
              </a:rPr>
              <a:t/>
            </a:r>
            <a:br>
              <a:rPr lang="kk-KZ" sz="1600" dirty="0" smtClean="0">
                <a:latin typeface="Century Schoolbook" pitchFamily="18" charset="0"/>
              </a:rPr>
            </a:br>
            <a:r>
              <a:rPr lang="ru-RU" sz="1600" i="1" dirty="0" smtClean="0">
                <a:latin typeface="Century Schoolbook" pitchFamily="18" charset="0"/>
              </a:rPr>
              <a:t/>
            </a:r>
            <a:br>
              <a:rPr lang="ru-RU" sz="1600" i="1" dirty="0" smtClean="0">
                <a:latin typeface="Century Schoolbook" pitchFamily="18" charset="0"/>
              </a:rPr>
            </a:br>
            <a:r>
              <a:rPr lang="en-US" sz="1600" dirty="0" smtClean="0">
                <a:latin typeface="Century Schoolbook" pitchFamily="18" charset="0"/>
              </a:rPr>
              <a:t>1 26 7 1 23 24 1 19 38 11,    20 16     21 11 36    14 8 16 8 7 36    7 8,   10 2 13  </a:t>
            </a:r>
            <a:r>
              <a:rPr lang="kk-KZ" sz="1600" dirty="0" smtClean="0">
                <a:latin typeface="Century Schoolbook" pitchFamily="18" charset="0"/>
              </a:rPr>
              <a:t/>
            </a:r>
            <a:br>
              <a:rPr lang="kk-KZ" sz="1600" dirty="0" smtClean="0">
                <a:latin typeface="Century Schoolbook" pitchFamily="18" charset="0"/>
              </a:rPr>
            </a:br>
            <a:r>
              <a:rPr lang="ru-RU" sz="1600" i="1" dirty="0" smtClean="0">
                <a:latin typeface="Century Schoolbook" pitchFamily="18" charset="0"/>
              </a:rPr>
              <a:t/>
            </a:r>
            <a:br>
              <a:rPr lang="ru-RU" sz="1600" i="1" dirty="0" smtClean="0">
                <a:latin typeface="Century Schoolbook" pitchFamily="18" charset="0"/>
              </a:rPr>
            </a:br>
            <a:r>
              <a:rPr lang="en-US" sz="1600" dirty="0" smtClean="0">
                <a:latin typeface="Century Schoolbook" pitchFamily="18" charset="0"/>
              </a:rPr>
              <a:t>6 1 18 1     12 38 6 38 19 38 11 6 1     15 20 18 1 7 38.</a:t>
            </a:r>
            <a:r>
              <a:rPr lang="ru-RU" sz="1600" i="1" dirty="0" smtClean="0">
                <a:latin typeface="Century Schoolbook" pitchFamily="18" charset="0"/>
              </a:rPr>
              <a:t/>
            </a:r>
            <a:br>
              <a:rPr lang="ru-RU" sz="1600" i="1" dirty="0" smtClean="0">
                <a:latin typeface="Century Schoolbook" pitchFamily="18" charset="0"/>
              </a:rPr>
            </a:br>
            <a:r>
              <a:rPr lang="en-US" sz="1600" dirty="0" smtClean="0">
                <a:latin typeface="Century Schoolbook" pitchFamily="18" charset="0"/>
              </a:rPr>
              <a:t> </a:t>
            </a:r>
            <a:r>
              <a:rPr lang="ru-RU" sz="1600" i="1" dirty="0" smtClean="0">
                <a:latin typeface="Century Schoolbook" pitchFamily="18" charset="0"/>
              </a:rPr>
              <a:t/>
            </a:r>
            <a:br>
              <a:rPr lang="ru-RU" sz="1600" i="1" dirty="0" smtClean="0">
                <a:latin typeface="Century Schoolbook" pitchFamily="18" charset="0"/>
              </a:rPr>
            </a:br>
            <a:endParaRPr lang="ru-RU" sz="1600" dirty="0">
              <a:latin typeface="Century Schoolbook" pitchFamily="18" charset="0"/>
            </a:endParaRPr>
          </a:p>
        </p:txBody>
      </p:sp>
      <p:pic>
        <p:nvPicPr>
          <p:cNvPr id="9220" name="Picture 4" descr="http://ru.static.z-dn.net/files/dce/235cfdc370999ec786b0c47de032ac2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472" y="928670"/>
            <a:ext cx="7838468" cy="264320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Заголовок 1"/>
          <p:cNvSpPr txBox="1">
            <a:spLocks/>
          </p:cNvSpPr>
          <p:nvPr/>
        </p:nvSpPr>
        <p:spPr>
          <a:xfrm>
            <a:off x="428596" y="0"/>
            <a:ext cx="8229600" cy="57148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>
                <a:schemeClr val="accent6">
                  <a:lumMod val="75000"/>
                </a:schemeClr>
              </a:buClr>
              <a:buSzPct val="128000"/>
              <a:buFont typeface="Georgia" pitchFamily="18" charset="0"/>
              <a:buNone/>
              <a:tabLst/>
              <a:defRPr/>
            </a:pPr>
            <a:r>
              <a:rPr kumimoji="0" lang="kk-KZ" sz="44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  <a:uLnTx/>
                <a:uFillTx/>
                <a:latin typeface="Century Schoolbook" pitchFamily="18" charset="0"/>
                <a:ea typeface="+mj-ea"/>
                <a:cs typeface="Times New Roman" pitchFamily="18" charset="0"/>
              </a:rPr>
              <a:t>Сандарда сөйлейді</a:t>
            </a:r>
            <a:endParaRPr kumimoji="0" lang="ru-RU" sz="4400" b="1" i="1" u="none" strike="noStrike" kern="1200" cap="none" spc="0" normalizeH="0" baseline="0" noProof="0" dirty="0">
              <a:ln>
                <a:noFill/>
              </a:ln>
              <a:solidFill>
                <a:schemeClr val="tx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55000" endA="300" endPos="45500" dir="5400000" sy="-100000" algn="bl" rotWithShape="0"/>
              </a:effectLst>
              <a:uLnTx/>
              <a:uFillTx/>
              <a:latin typeface="Century Schoolbook" pitchFamily="18" charset="0"/>
              <a:ea typeface="+mj-ea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954818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k-KZ" b="1" i="1" dirty="0" smtClean="0">
                <a:latin typeface="Century Schoolbook" pitchFamily="18" charset="0"/>
              </a:rPr>
              <a:t>Болжау стратегиясы</a:t>
            </a:r>
            <a:endParaRPr lang="ru-RU" b="1" i="1" dirty="0">
              <a:latin typeface="Century Schoolbook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r>
              <a:rPr lang="kk-KZ" i="1" dirty="0" smtClean="0">
                <a:latin typeface="Century Schoolbook" pitchFamily="18" charset="0"/>
              </a:rPr>
              <a:t>Қатысушылар бейне таспаны жартысына дейін  тамашалайды, көрсетілген апсананың соңын өз болжамдарын салыстыра отырып, өз өздерін бағалайды.</a:t>
            </a:r>
            <a:endParaRPr lang="ru-RU" i="1" dirty="0">
              <a:latin typeface="Century Schoolbook" pitchFamily="18" charset="0"/>
            </a:endParaRPr>
          </a:p>
        </p:txBody>
      </p:sp>
      <p:pic>
        <p:nvPicPr>
          <p:cNvPr id="4" name="Рисунок 3" descr="http://aimblog.ru/wp-content/uploads/2012/03/kak_vstavit_video_na_blog_Plagin_Video_Embedder.jpg">
            <a:hlinkClick r:id="rId2" action="ppaction://hlinkfile"/>
          </p:cNvPr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00100" y="1428736"/>
            <a:ext cx="7704856" cy="446449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xmlns="" val="33133409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kk-KZ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Schoolbook" pitchFamily="18" charset="0"/>
              </a:rPr>
              <a:t>Атомдар мен молекулалар</a:t>
            </a:r>
            <a:endParaRPr lang="ru-RU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Schoolbook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k-KZ" i="1" dirty="0" smtClean="0">
                <a:latin typeface="Century Schoolbook" pitchFamily="18" charset="0"/>
              </a:rPr>
              <a:t>Қатысушыларды екі молекуладан бөліп алып, жұптастыру.</a:t>
            </a:r>
            <a:endParaRPr lang="ru-RU" i="1" dirty="0">
              <a:latin typeface="Century Schoolbook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94725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557808"/>
            <a:ext cx="9144000" cy="1143000"/>
          </a:xfrm>
        </p:spPr>
        <p:txBody>
          <a:bodyPr>
            <a:noAutofit/>
          </a:bodyPr>
          <a:lstStyle/>
          <a:p>
            <a:r>
              <a:rPr lang="kk-KZ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Schoolbook" pitchFamily="18" charset="0"/>
              </a:rPr>
              <a:t>Жұптық жұмыс</a:t>
            </a:r>
            <a:r>
              <a:rPr lang="ru-RU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Schoolbook" pitchFamily="18" charset="0"/>
              </a:rPr>
              <a:t>.</a:t>
            </a:r>
            <a:br>
              <a:rPr lang="ru-RU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Schoolbook" pitchFamily="18" charset="0"/>
              </a:rPr>
            </a:br>
            <a:r>
              <a:rPr lang="ru-RU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Schoolbook" pitchFamily="18" charset="0"/>
              </a:rPr>
              <a:t>Жуан </a:t>
            </a:r>
            <a:r>
              <a:rPr lang="ru-RU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Schoolbook" pitchFamily="18" charset="0"/>
              </a:rPr>
              <a:t>және</a:t>
            </a:r>
            <a:r>
              <a:rPr lang="ru-RU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Schoolbook" pitchFamily="18" charset="0"/>
              </a:rPr>
              <a:t> </a:t>
            </a:r>
            <a:r>
              <a:rPr lang="ru-RU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Schoolbook" pitchFamily="18" charset="0"/>
              </a:rPr>
              <a:t>жіңішке</a:t>
            </a:r>
            <a:r>
              <a:rPr lang="ru-RU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Schoolbook" pitchFamily="18" charset="0"/>
              </a:rPr>
              <a:t> </a:t>
            </a:r>
            <a:r>
              <a:rPr lang="ru-RU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Schoolbook" pitchFamily="18" charset="0"/>
              </a:rPr>
              <a:t>сұрақтар</a:t>
            </a:r>
            <a:endParaRPr lang="ru-RU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Schoolbook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2924944"/>
            <a:ext cx="8229600" cy="3201219"/>
          </a:xfrm>
        </p:spPr>
        <p:txBody>
          <a:bodyPr/>
          <a:lstStyle/>
          <a:p>
            <a:r>
              <a:rPr lang="kk-KZ" i="1" dirty="0" smtClean="0">
                <a:latin typeface="Century Schoolbook" pitchFamily="18" charset="0"/>
              </a:rPr>
              <a:t>Көрсетілген бейне таспаға бір жуан және бір жіңішке сұрақ қою.</a:t>
            </a:r>
            <a:endParaRPr lang="ru-RU" i="1" dirty="0">
              <a:latin typeface="Century Schoolbook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6025413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k-KZ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Schoolbook" pitchFamily="18" charset="0"/>
              </a:rPr>
              <a:t>Диалог </a:t>
            </a:r>
            <a:endParaRPr lang="ru-RU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Schoolbook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r>
              <a:rPr lang="kk-KZ" i="1" dirty="0" smtClean="0">
                <a:latin typeface="Century Schoolbook" pitchFamily="18" charset="0"/>
              </a:rPr>
              <a:t>Сүреттер мен жұмыс</a:t>
            </a:r>
          </a:p>
          <a:p>
            <a:pPr algn="ctr"/>
            <a:endParaRPr lang="kk-KZ" i="1" dirty="0">
              <a:latin typeface="Century Schoolbook" pitchFamily="18" charset="0"/>
            </a:endParaRPr>
          </a:p>
          <a:p>
            <a:pPr marL="0" indent="0" algn="ctr">
              <a:buNone/>
            </a:pPr>
            <a:r>
              <a:rPr lang="kk-KZ" i="1" dirty="0" smtClean="0">
                <a:latin typeface="Century Schoolbook" pitchFamily="18" charset="0"/>
              </a:rPr>
              <a:t> </a:t>
            </a:r>
            <a:endParaRPr lang="ru-RU" i="1" dirty="0">
              <a:latin typeface="Century Schoolbook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7165947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Documents and Settings\Admin\Рабочий стол\12.05\138458175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835696" y="3140968"/>
            <a:ext cx="7056784" cy="3600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3" descr="C:\Documents and Settings\Admin\Рабочий стол\12.05\azRuG23rrZ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5536" y="0"/>
            <a:ext cx="6264696" cy="31409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0946828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Documents and Settings\Admin\Рабочий стол\12.05\eJMX7TDWS9I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3528" y="116632"/>
            <a:ext cx="6408711" cy="3384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Documents and Settings\Admin\Рабочий стол\12.05\Смайлова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627784" y="3212976"/>
            <a:ext cx="6192688" cy="3312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1397196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706" name="Picture 2" descr="http://ped-kopilka.ru/upload/blogs/12881_2f53434e995b56ff553f09378a3e6cbf.jpg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34" y="3000372"/>
            <a:ext cx="4114825" cy="34290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2716" name="AutoShape 12" descr="http://d3mlntcv38ck9k.cloudfront.net/content/konspekt_image/87354/46442dd0_5db0_0131_09d0_12313b01b931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" name="Picture 2" descr="http://go1.imgsmail.ru/imgpreview?key=1d264a6cf9605318&amp;mb=imgdb_preview_58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357686" y="1000108"/>
            <a:ext cx="3919517" cy="31321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Заголовок 1"/>
          <p:cNvSpPr>
            <a:spLocks noGrp="1"/>
          </p:cNvSpPr>
          <p:nvPr>
            <p:ph type="title"/>
          </p:nvPr>
        </p:nvSpPr>
        <p:spPr>
          <a:xfrm>
            <a:off x="500034" y="142852"/>
            <a:ext cx="8229600" cy="79690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kk-KZ" b="1" i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Schoolbook" pitchFamily="18" charset="0"/>
                <a:cs typeface="Times New Roman" pitchFamily="18" charset="0"/>
              </a:rPr>
              <a:t>Кім керемет суретші?</a:t>
            </a:r>
            <a:endParaRPr lang="ru-RU" b="1" i="1" dirty="0">
              <a:solidFill>
                <a:schemeClr val="tx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Schoolbook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040964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4294967295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/>
          <a:lstStyle/>
          <a:p>
            <a:endParaRPr lang="ru-RU" dirty="0"/>
          </a:p>
        </p:txBody>
      </p:sp>
      <p:pic>
        <p:nvPicPr>
          <p:cNvPr id="1026" name="Picture 2" descr="https://upload.wikimedia.org/wikipedia/commons/9/9a/DinmukhametAkhimov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34" y="1071546"/>
            <a:ext cx="3511303" cy="528810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8" name="Picture 4" descr="http://img.fdb.cz/obrazky/b7760d2b91b127700fbedb1b06af849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0" y="1071546"/>
            <a:ext cx="3929060" cy="530423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Заголовок 1"/>
          <p:cNvSpPr txBox="1">
            <a:spLocks/>
          </p:cNvSpPr>
          <p:nvPr/>
        </p:nvSpPr>
        <p:spPr>
          <a:xfrm>
            <a:off x="457200" y="274638"/>
            <a:ext cx="8229600" cy="654032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>
                <a:schemeClr val="accent6">
                  <a:lumMod val="75000"/>
                </a:schemeClr>
              </a:buClr>
              <a:buSzPct val="128000"/>
              <a:buFont typeface="Georgia" pitchFamily="18" charset="0"/>
              <a:buNone/>
              <a:tabLst/>
              <a:defRPr/>
            </a:pPr>
            <a:r>
              <a:rPr kumimoji="0" lang="kk-KZ" sz="44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  <a:uLnTx/>
                <a:uFillTx/>
                <a:latin typeface="Century Schoolbook" pitchFamily="18" charset="0"/>
                <a:ea typeface="+mj-ea"/>
                <a:cs typeface="Times New Roman" pitchFamily="18" charset="0"/>
              </a:rPr>
              <a:t>Психологиялық мінездеме</a:t>
            </a:r>
            <a:endParaRPr kumimoji="0" lang="ru-RU" sz="4400" b="1" i="1" u="none" strike="noStrike" kern="1200" cap="none" spc="0" normalizeH="0" baseline="0" noProof="0" dirty="0">
              <a:ln>
                <a:noFill/>
              </a:ln>
              <a:solidFill>
                <a:schemeClr val="tx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55000" endA="300" endPos="45500" dir="5400000" sy="-100000" algn="bl" rotWithShape="0"/>
              </a:effectLst>
              <a:uLnTx/>
              <a:uFillTx/>
              <a:latin typeface="Century Schoolbook" pitchFamily="18" charset="0"/>
              <a:ea typeface="+mj-ea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085911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225536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kk-KZ" b="1" i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Schoolbook" pitchFamily="18" charset="0"/>
                <a:cs typeface="Times New Roman" pitchFamily="18" charset="0"/>
              </a:rPr>
              <a:t>Ыстық орындық</a:t>
            </a:r>
            <a:endParaRPr lang="ru-RU" b="1" i="1" dirty="0">
              <a:solidFill>
                <a:schemeClr val="tx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Schoolbook" pitchFamily="18" charset="0"/>
              <a:cs typeface="Times New Roman" pitchFamily="18" charset="0"/>
            </a:endParaRPr>
          </a:p>
        </p:txBody>
      </p:sp>
      <p:sp>
        <p:nvSpPr>
          <p:cNvPr id="5" name="Заголовок 4"/>
          <p:cNvSpPr txBox="1">
            <a:spLocks/>
          </p:cNvSpPr>
          <p:nvPr/>
        </p:nvSpPr>
        <p:spPr>
          <a:xfrm>
            <a:off x="2357422" y="2428868"/>
            <a:ext cx="4250926" cy="461665"/>
          </a:xfrm>
          <a:prstGeom prst="rect">
            <a:avLst/>
          </a:prstGeom>
          <a:effectLst/>
        </p:spPr>
        <p:txBody>
          <a:bodyPr vert="horz" wrap="square" lIns="91440" tIns="45720" rIns="91440" bIns="45720" rtlCol="0" anchor="t" anchorCtr="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marL="4572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>
                <a:schemeClr val="accent6">
                  <a:lumMod val="75000"/>
                </a:schemeClr>
              </a:buClr>
              <a:buSzPct val="128000"/>
              <a:buFont typeface="Georgia" pitchFamily="18" charset="0"/>
              <a:buNone/>
              <a:tabLst/>
              <a:defRPr/>
            </a:pPr>
            <a:r>
              <a:rPr kumimoji="0" lang="ru-RU" sz="2400" b="1" i="0" u="none" strike="noStrike" kern="1200" cap="none" spc="0" normalizeH="0" baseline="0" noProof="0" dirty="0" smtClean="0">
                <a:ln>
                  <a:noFill/>
                </a:ln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>
                  <a:reflection blurRad="6350" stA="55000" endA="300" endPos="45500" dir="5400000" sy="-100000" algn="bl" rotWithShape="0"/>
                </a:effectLst>
                <a:uLnTx/>
                <a:uFillTx/>
                <a:latin typeface="+mj-lt"/>
                <a:ea typeface="+mj-ea"/>
                <a:cs typeface="+mj-cs"/>
              </a:rPr>
              <a:t>Импровизация</a:t>
            </a:r>
            <a:endParaRPr kumimoji="0" lang="ru-RU" sz="2400" b="1" i="0" u="none" strike="noStrike" kern="1200" cap="all" spc="0" normalizeH="0" baseline="0" noProof="0" dirty="0">
              <a:ln/>
              <a:solidFill>
                <a:srgbClr val="FF0000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  <a:uLnTx/>
              <a:uFillTx/>
              <a:latin typeface="Cambria Math" pitchFamily="18" charset="0"/>
              <a:ea typeface="Cambria Math" pitchFamily="18" charset="0"/>
              <a:cs typeface="+mj-cs"/>
            </a:endParaRPr>
          </a:p>
        </p:txBody>
      </p:sp>
      <p:sp>
        <p:nvSpPr>
          <p:cNvPr id="6" name="Объект 2"/>
          <p:cNvSpPr>
            <a:spLocks noGrp="1"/>
          </p:cNvSpPr>
          <p:nvPr>
            <p:ph sz="quarter" idx="4294967295"/>
          </p:nvPr>
        </p:nvSpPr>
        <p:spPr>
          <a:xfrm>
            <a:off x="2285984" y="2786058"/>
            <a:ext cx="4857784" cy="2991212"/>
          </a:xfrm>
          <a:prstGeom prst="rect">
            <a:avLst/>
          </a:prstGeom>
        </p:spPr>
        <p:txBody>
          <a:bodyPr>
            <a:normAutofit fontScale="92500" lnSpcReduction="10000"/>
          </a:bodyPr>
          <a:lstStyle/>
          <a:p>
            <a:pPr marL="45720" indent="0">
              <a:buNone/>
            </a:pPr>
            <a:r>
              <a:rPr lang="kk-KZ" dirty="0" smtClean="0"/>
              <a:t>Суырып салмалық көркем туындыны орындау кезінде әр тұлғанын аяқ астынан туындыға өз жанынан жаңалық қосып, оны орындауды жалғастырып әкетуі.</a:t>
            </a:r>
            <a:endParaRPr lang="ru-RU" dirty="0"/>
          </a:p>
        </p:txBody>
      </p:sp>
      <p:pic>
        <p:nvPicPr>
          <p:cNvPr id="4" name="Picture 5" descr="HotSeat"/>
          <p:cNvPicPr>
            <a:picLocks noGrp="1" noChangeAspect="1" noChangeArrowheads="1"/>
          </p:cNvPicPr>
          <p:nvPr>
            <p:ph idx="4294967295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500166" y="1357298"/>
            <a:ext cx="5953864" cy="46071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335151867"/>
      </p:ext>
    </p:extLst>
  </p:cSld>
  <p:clrMapOvr>
    <a:masterClrMapping/>
  </p:clrMapOvr>
  <p:transition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Блок-схема: несколько документов 3"/>
          <p:cNvSpPr/>
          <p:nvPr/>
        </p:nvSpPr>
        <p:spPr>
          <a:xfrm>
            <a:off x="323528" y="1268759"/>
            <a:ext cx="8136904" cy="4722649"/>
          </a:xfrm>
          <a:prstGeom prst="flowChartMultidocument">
            <a:avLst/>
          </a:prstGeom>
          <a:solidFill>
            <a:schemeClr val="accent2">
              <a:lumMod val="40000"/>
              <a:lumOff val="60000"/>
            </a:schemeClr>
          </a:solidFill>
          <a:ln w="76200">
            <a:solidFill>
              <a:srgbClr val="FF0000"/>
            </a:soli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bliqueTopRight"/>
            <a:lightRig rig="contrasting" dir="t">
              <a:rot lat="0" lon="0" rev="1500000"/>
            </a:lightRig>
          </a:scene3d>
          <a:sp3d prstMaterial="metal">
            <a:bevelT w="88900" h="889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k-KZ" sz="2800" b="1" dirty="0" smtClean="0">
                <a:solidFill>
                  <a:schemeClr val="bg2">
                    <a:lumMod val="10000"/>
                  </a:schemeClr>
                </a:solidFill>
                <a:latin typeface="Cambria Math" pitchFamily="18" charset="0"/>
                <a:ea typeface="Cambria Math" pitchFamily="18" charset="0"/>
              </a:rPr>
              <a:t>1.Бүгінгі сабақ сізге несімен ұнады ?</a:t>
            </a:r>
          </a:p>
          <a:p>
            <a:pPr algn="ctr"/>
            <a:r>
              <a:rPr lang="kk-KZ" sz="2800" b="1" dirty="0" smtClean="0">
                <a:solidFill>
                  <a:schemeClr val="bg2">
                    <a:lumMod val="10000"/>
                  </a:schemeClr>
                </a:solidFill>
                <a:latin typeface="Cambria Math" pitchFamily="18" charset="0"/>
                <a:ea typeface="Cambria Math" pitchFamily="18" charset="0"/>
              </a:rPr>
              <a:t>(немесе ұнамады ?)</a:t>
            </a:r>
          </a:p>
          <a:p>
            <a:pPr algn="ctr"/>
            <a:r>
              <a:rPr lang="kk-KZ" sz="2800" b="1" dirty="0" smtClean="0">
                <a:solidFill>
                  <a:schemeClr val="bg2">
                    <a:lumMod val="10000"/>
                  </a:schemeClr>
                </a:solidFill>
                <a:latin typeface="Cambria Math" pitchFamily="18" charset="0"/>
                <a:ea typeface="Cambria Math" pitchFamily="18" charset="0"/>
              </a:rPr>
              <a:t>2.Бүгінгі сабақтан қандай жаңалықтар алдыңыз?</a:t>
            </a:r>
          </a:p>
          <a:p>
            <a:pPr algn="ctr"/>
            <a:r>
              <a:rPr lang="kk-KZ" sz="2800" b="1" dirty="0" smtClean="0">
                <a:solidFill>
                  <a:schemeClr val="bg2">
                    <a:lumMod val="10000"/>
                  </a:schemeClr>
                </a:solidFill>
                <a:latin typeface="Cambria Math" pitchFamily="18" charset="0"/>
                <a:ea typeface="Cambria Math" pitchFamily="18" charset="0"/>
              </a:rPr>
              <a:t>3.Келесі сабақтарда нені үйренгіңіз келеді?</a:t>
            </a:r>
          </a:p>
          <a:p>
            <a:pPr algn="ctr"/>
            <a:r>
              <a:rPr lang="ru-RU" sz="2800" b="1" dirty="0" smtClean="0">
                <a:solidFill>
                  <a:schemeClr val="bg2">
                    <a:lumMod val="10000"/>
                  </a:schemeClr>
                </a:solidFill>
                <a:latin typeface="Cambria Math" pitchFamily="18" charset="0"/>
                <a:ea typeface="Cambria Math" pitchFamily="18" charset="0"/>
              </a:rPr>
              <a:t>4. Т</a:t>
            </a:r>
            <a:r>
              <a:rPr lang="kk-KZ" sz="2800" b="1" dirty="0" smtClean="0">
                <a:solidFill>
                  <a:schemeClr val="bg2">
                    <a:lumMod val="10000"/>
                  </a:schemeClr>
                </a:solidFill>
                <a:latin typeface="Cambria Math" pitchFamily="18" charset="0"/>
                <a:ea typeface="Cambria Math" pitchFamily="18" charset="0"/>
              </a:rPr>
              <a:t>ілек.</a:t>
            </a:r>
            <a:endParaRPr lang="ru-RU" sz="2800" b="1" dirty="0">
              <a:solidFill>
                <a:schemeClr val="bg2">
                  <a:lumMod val="10000"/>
                </a:schemeClr>
              </a:solidFill>
              <a:latin typeface="Cambria Math" pitchFamily="18" charset="0"/>
              <a:ea typeface="Cambria Math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2123728" y="116632"/>
            <a:ext cx="5616624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k-KZ" sz="4400" b="1" i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Schoolbook" pitchFamily="18" charset="0"/>
                <a:ea typeface="Cambria Math" pitchFamily="18" charset="0"/>
              </a:rPr>
              <a:t>Кері байланыс:</a:t>
            </a:r>
          </a:p>
        </p:txBody>
      </p:sp>
    </p:spTree>
    <p:extLst>
      <p:ext uri="{BB962C8B-B14F-4D97-AF65-F5344CB8AC3E}">
        <p14:creationId xmlns:p14="http://schemas.microsoft.com/office/powerpoint/2010/main" xmlns="" val="24570572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Таблица 9"/>
          <p:cNvGraphicFramePr>
            <a:graphicFrameLocks noGrp="1"/>
          </p:cNvGraphicFramePr>
          <p:nvPr/>
        </p:nvGraphicFramePr>
        <p:xfrm>
          <a:off x="0" y="1214423"/>
          <a:ext cx="9144000" cy="5429288"/>
        </p:xfrm>
        <a:graphic>
          <a:graphicData uri="http://schemas.openxmlformats.org/drawingml/2006/table">
            <a:tbl>
              <a:tblPr/>
              <a:tblGrid>
                <a:gridCol w="1206531"/>
                <a:gridCol w="7937469"/>
              </a:tblGrid>
              <a:tr h="186589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kk-KZ" sz="1800" dirty="0">
                        <a:solidFill>
                          <a:srgbClr val="548DD4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2791" marR="62791" marT="1046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800" b="1" dirty="0">
                          <a:latin typeface="Times New Roman"/>
                          <a:ea typeface="Times New Roman"/>
                          <a:cs typeface="Times New Roman"/>
                        </a:rPr>
                        <a:t>Бүгінгі сабақта  басың  арқылы нені меңгердің?</a:t>
                      </a:r>
                      <a:endParaRPr lang="ru-RU" sz="18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2791" marR="62791" marT="1046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9872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kk-KZ" sz="1800">
                        <a:solidFill>
                          <a:srgbClr val="548DD4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2791" marR="62791" marT="1046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800" b="1" dirty="0">
                          <a:latin typeface="Times New Roman"/>
                          <a:ea typeface="Times New Roman"/>
                          <a:cs typeface="Times New Roman"/>
                        </a:rPr>
                        <a:t>Бүгінгі сабақта қолың арқылы нені жасай алдың?</a:t>
                      </a:r>
                      <a:endParaRPr lang="ru-RU" sz="18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2791" marR="62791" marT="1046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6466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kk-KZ" sz="1800">
                        <a:solidFill>
                          <a:srgbClr val="548DD4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2791" marR="62791" marT="1046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800" b="1" dirty="0">
                          <a:latin typeface="Times New Roman"/>
                          <a:ea typeface="Times New Roman"/>
                          <a:cs typeface="Times New Roman"/>
                        </a:rPr>
                        <a:t>Бүгінгі сабақта жүрегің арқылы нені сезіндің?</a:t>
                      </a:r>
                      <a:endParaRPr lang="ru-RU" sz="18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2791" marR="62791" marT="1046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2056" name="Рисунок 1" descr="http://www.drugmetal.ru/uploads/images/d/1/3/a/18/d6de6f4b9d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5424" y="1285860"/>
            <a:ext cx="1037552" cy="1571636"/>
          </a:xfrm>
          <a:prstGeom prst="rect">
            <a:avLst/>
          </a:prstGeom>
          <a:noFill/>
        </p:spPr>
      </p:pic>
      <p:pic>
        <p:nvPicPr>
          <p:cNvPr id="2055" name="Рисунок 7" descr="http://www.artsides.ru/big/item_4258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2844" y="3214686"/>
            <a:ext cx="968382" cy="1357322"/>
          </a:xfrm>
          <a:prstGeom prst="rect">
            <a:avLst/>
          </a:prstGeom>
          <a:noFill/>
        </p:spPr>
      </p:pic>
      <p:pic>
        <p:nvPicPr>
          <p:cNvPr id="2054" name="Рисунок 4" descr="http://go1.imgsmail.ru/imgpreview?key=5e41c226e7d89c&amp;mb=imgdb_preview_126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1406" y="5000636"/>
            <a:ext cx="1071570" cy="1357322"/>
          </a:xfrm>
          <a:prstGeom prst="rect">
            <a:avLst/>
          </a:prstGeom>
          <a:noFill/>
        </p:spPr>
      </p:pic>
      <p:sp>
        <p:nvSpPr>
          <p:cNvPr id="2057" name="Rectangle 9"/>
          <p:cNvSpPr>
            <a:spLocks noChangeArrowheads="1"/>
          </p:cNvSpPr>
          <p:nvPr/>
        </p:nvSpPr>
        <p:spPr bwMode="auto">
          <a:xfrm>
            <a:off x="1965175" y="-92333"/>
            <a:ext cx="4724371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kk-KZ" sz="4400" b="1" i="1" u="none" strike="noStrike" cap="none" normalizeH="0" baseline="0" dirty="0" smtClean="0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Schoolbook" pitchFamily="18" charset="0"/>
                <a:ea typeface="Times New Roman" pitchFamily="18" charset="0"/>
                <a:cs typeface="Times New Roman" pitchFamily="18" charset="0"/>
              </a:rPr>
              <a:t>Кері байланыс</a:t>
            </a:r>
            <a:endParaRPr kumimoji="0" lang="kk-KZ" sz="4400" b="0" i="1" u="none" strike="noStrike" cap="none" normalizeH="0" baseline="0" dirty="0" smtClean="0">
              <a:ln>
                <a:noFill/>
              </a:ln>
              <a:solidFill>
                <a:schemeClr val="tx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Schoolbook" pitchFamily="18" charset="0"/>
              <a:cs typeface="Arial" pitchFamily="34" charset="0"/>
            </a:endParaRPr>
          </a:p>
        </p:txBody>
      </p:sp>
      <p:sp>
        <p:nvSpPr>
          <p:cNvPr id="2058" name="Rectangle 10"/>
          <p:cNvSpPr>
            <a:spLocks noChangeArrowheads="1"/>
          </p:cNvSpPr>
          <p:nvPr/>
        </p:nvSpPr>
        <p:spPr bwMode="auto">
          <a:xfrm>
            <a:off x="0" y="786190"/>
            <a:ext cx="2313134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kk-KZ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Мұғалімнің  аты-жөні:</a:t>
            </a:r>
            <a:endParaRPr kumimoji="0" lang="kk-KZ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083299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196</TotalTime>
  <Words>336</Words>
  <Application>Microsoft Office PowerPoint</Application>
  <PresentationFormat>Экран (4:3)</PresentationFormat>
  <Paragraphs>52</Paragraphs>
  <Slides>16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Тема Office</vt:lpstr>
      <vt:lpstr>" Диалогтік оқытуда үш тілділік мәселесі"</vt:lpstr>
      <vt:lpstr>Ортада шашылып жатқан түрлі сүреттердің ішінен біреуін таңдап алып, сүреттің мазмұнын оқыту үдерісі мен байланыстырып, өз ойын ортаға салады.</vt:lpstr>
      <vt:lpstr>Ой шақыру</vt:lpstr>
      <vt:lpstr>Топқа бөлу</vt:lpstr>
      <vt:lpstr>      3 1 15 38 25       14 21 3 8 16 8 14      24 12 42 15 25 38.    20 18 38  28 24 25 1 26 6 1     25 38 23 38 24 15 1 18     24 1 13 38 18    15 20 16 7 1 18   24 38 23 6 12     3 8 23 8 7 36.    3 36 23 1 15     8 5 8 23       24 36 11     11 8 13 36 18 36 19 36 11 7 36         3 1 24 15 1      18 2 23 24 8 16 8 23 5 8  1 26 7 1 23 24 1 19 38 11,    20 16     21 11 36    14 8 16 8 7 36    7 8,   10 2 13    6 1 18 1     12 38 6 38 19 38 11 6 1     15 20 18 1 7 38.   </vt:lpstr>
      <vt:lpstr>Болжау стратегиясы</vt:lpstr>
      <vt:lpstr>Атомдар мен молекулалар</vt:lpstr>
      <vt:lpstr>Жұптық жұмыс. Жуан және жіңішке сұрақтар</vt:lpstr>
      <vt:lpstr>Диалог </vt:lpstr>
      <vt:lpstr>Слайд 10</vt:lpstr>
      <vt:lpstr>Слайд 11</vt:lpstr>
      <vt:lpstr>Кім керемет суретші?</vt:lpstr>
      <vt:lpstr>Слайд 13</vt:lpstr>
      <vt:lpstr>Ыстық орындық</vt:lpstr>
      <vt:lpstr>Слайд 15</vt:lpstr>
      <vt:lpstr>Слайд 16</vt:lpstr>
    </vt:vector>
  </TitlesOfParts>
  <Company>SPecialiST RePack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Диалогтік оқытудың тиімді жолдары</dc:title>
  <dc:creator>User</dc:creator>
  <cp:lastModifiedBy>PC</cp:lastModifiedBy>
  <cp:revision>27</cp:revision>
  <dcterms:created xsi:type="dcterms:W3CDTF">2016-05-14T06:45:01Z</dcterms:created>
  <dcterms:modified xsi:type="dcterms:W3CDTF">2017-02-14T15:46:28Z</dcterms:modified>
</cp:coreProperties>
</file>