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6"/>
  </p:notesMasterIdLst>
  <p:sldIdLst>
    <p:sldId id="279" r:id="rId2"/>
    <p:sldId id="286" r:id="rId3"/>
    <p:sldId id="287" r:id="rId4"/>
    <p:sldId id="284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B48E8172-2B23-48E4-B9A1-D6015B3BE252}">
          <p14:sldIdLst/>
        </p14:section>
        <p14:section name="Раздел без заголовка" id="{3343D109-BDFF-4F9B-A5A1-4CE9ADD42B08}">
          <p14:sldIdLst>
            <p14:sldId id="279"/>
            <p14:sldId id="286"/>
            <p14:sldId id="287"/>
            <p14:sldId id="28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3818" autoAdjust="0"/>
  </p:normalViewPr>
  <p:slideViewPr>
    <p:cSldViewPr snapToGrid="0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19444-C7A5-4148-B772-8EFE5AC0CD19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04BEEE-84AF-4BE0-8AEF-259A2ED8DC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258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4BEEE-84AF-4BE0-8AEF-259A2ED8DC1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926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816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9996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649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409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6250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259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570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832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154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4967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284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949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764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5015A-8EDC-4360-97BA-05CA9F452645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F5B82-3688-41D4-8DE1-4B7515C101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657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950" y="176667"/>
            <a:ext cx="10491651" cy="1325563"/>
          </a:xfrm>
        </p:spPr>
        <p:txBody>
          <a:bodyPr>
            <a:normAutofit/>
          </a:bodyPr>
          <a:lstStyle/>
          <a:p>
            <a:r>
              <a:rPr lang="kk-KZ" sz="20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Химия пәні 9 сынып</a:t>
            </a:r>
            <a:br>
              <a:rPr lang="kk-KZ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kk-KZ" sz="20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Мектеп: Ақшұқыр мектеп-лицейі           Жангакбаева Кулаш Турсыналиевна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9269" y="1502230"/>
            <a:ext cx="10598332" cy="512064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kk-KZ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тақырыбы: </a:t>
            </a:r>
            <a:r>
              <a:rPr lang="kk-KZ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 және оның қосылыстары</a:t>
            </a:r>
          </a:p>
          <a:p>
            <a:pPr marL="0" indent="0">
              <a:buNone/>
            </a:pPr>
            <a:r>
              <a:rPr lang="kk-KZ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оқу мақсаты</a:t>
            </a:r>
            <a:r>
              <a:rPr lang="kk-KZ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9.2.1.5.атом құрылысы негізінде алюминийдің қасиеттерін түсіндіру,оның  маңызды қосылыстары мен құймаларын қолдану аймағын атау;</a:t>
            </a:r>
          </a:p>
          <a:p>
            <a:pPr marL="0" indent="0">
              <a:buNone/>
            </a:pPr>
            <a:r>
              <a:rPr lang="kk-KZ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9.2.1.6. алюминий,оның оксиді мен гидроксидінің екідайлы қасиеттерін зерттеу.</a:t>
            </a:r>
          </a:p>
          <a:p>
            <a:pPr marL="0" indent="0">
              <a:buNone/>
            </a:pPr>
            <a:r>
              <a:rPr lang="kk-KZ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мақсаттары:  </a:t>
            </a:r>
          </a:p>
          <a:p>
            <a:pPr marL="0" indent="0">
              <a:buNone/>
            </a:pPr>
            <a:r>
              <a:rPr lang="kk-KZ" sz="8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Барлық оқушылар істей алады</a:t>
            </a:r>
            <a:r>
              <a:rPr lang="kk-KZ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kk-KZ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Алюминийдің атом құрылысы арқылы қасиетін сипаттайды. Алюминийдің   екідайлы қасиетін  дәлелдейді. Алюминий және оның қосылыстарының  қолданылуын түсіндіреді</a:t>
            </a:r>
          </a:p>
          <a:p>
            <a:pPr marL="0" indent="0">
              <a:buNone/>
            </a:pPr>
            <a:r>
              <a:rPr lang="kk-KZ" sz="8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Оқушылардың көпшілігі істей алады: </a:t>
            </a:r>
            <a:r>
              <a:rPr lang="kk-KZ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 және оның қосылыстары екідайлылығын салыстырады </a:t>
            </a:r>
          </a:p>
          <a:p>
            <a:pPr marL="0" indent="0">
              <a:buNone/>
            </a:pPr>
            <a:r>
              <a:rPr lang="kk-KZ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kk-KZ" sz="8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Кейбір оқушылар істей алады:</a:t>
            </a:r>
            <a:r>
              <a:rPr lang="kk-KZ" sz="8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 және оның оксиді мен гидроксиді генетикалық байланысына  жаттығулар жасайды, қасиеттерін үйренеді</a:t>
            </a:r>
          </a:p>
          <a:p>
            <a:pPr marL="0" indent="0">
              <a:buNone/>
            </a:pPr>
            <a:r>
              <a:rPr lang="kk-KZ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8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Құндылықтарға баулу: </a:t>
            </a:r>
            <a:r>
              <a:rPr lang="kk-KZ" sz="8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 және оның қосылыстары қасиеттерін топтық тапсырманы орындау барысында оқушыларды ынтымақтастыққа, бірін-бірі тыңдауға, жұптық жұмыс арқылы қоспаның құрамын есептеуде, химиялық  қасиеттерін  танып  білуде жауапкершілікке, жеке жұмыс тапсырманы орындау арқылы өмір бойы білім алуға баулу.</a:t>
            </a:r>
            <a:endParaRPr lang="kk-KZ" sz="6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</a:t>
            </a: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</a:p>
          <a:p>
            <a:pPr marL="0" indent="0">
              <a:buNone/>
            </a:pPr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55900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293" y="116006"/>
            <a:ext cx="10515600" cy="535577"/>
          </a:xfrm>
        </p:spPr>
        <p:txBody>
          <a:bodyPr>
            <a:normAutofit/>
          </a:bodyPr>
          <a:lstStyle/>
          <a:p>
            <a:pPr algn="ctr"/>
            <a:r>
              <a:rPr lang="kk-KZ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Белсенді оқу әдістері</a:t>
            </a: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0805576"/>
              </p:ext>
            </p:extLst>
          </p:nvPr>
        </p:nvGraphicFramePr>
        <p:xfrm>
          <a:off x="263110" y="651583"/>
          <a:ext cx="11715626" cy="3627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2469">
                  <a:extLst>
                    <a:ext uri="{9D8B030D-6E8A-4147-A177-3AD203B41FA5}">
                      <a16:colId xmlns:a16="http://schemas.microsoft.com/office/drawing/2014/main" val="3056364430"/>
                    </a:ext>
                  </a:extLst>
                </a:gridCol>
                <a:gridCol w="2180154">
                  <a:extLst>
                    <a:ext uri="{9D8B030D-6E8A-4147-A177-3AD203B41FA5}">
                      <a16:colId xmlns:a16="http://schemas.microsoft.com/office/drawing/2014/main" val="2465564631"/>
                    </a:ext>
                  </a:extLst>
                </a:gridCol>
                <a:gridCol w="7943003">
                  <a:extLst>
                    <a:ext uri="{9D8B030D-6E8A-4147-A177-3AD203B41FA5}">
                      <a16:colId xmlns:a16="http://schemas.microsoft.com/office/drawing/2014/main" val="4175660945"/>
                    </a:ext>
                  </a:extLst>
                </a:gridCol>
              </a:tblGrid>
              <a:tr h="310895">
                <a:tc>
                  <a:txBody>
                    <a:bodyPr/>
                    <a:lstStyle/>
                    <a:p>
                      <a:r>
                        <a:rPr lang="kk-KZ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Әдісі</a:t>
                      </a:r>
                      <a:endParaRPr lang="ru-RU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Оқыту формасы</a:t>
                      </a:r>
                      <a:endParaRPr lang="ru-RU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Тасырма мазмұны</a:t>
                      </a:r>
                      <a:endParaRPr lang="ru-RU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4627102"/>
                  </a:ext>
                </a:extLst>
              </a:tr>
              <a:tr h="1165855">
                <a:tc>
                  <a:txBody>
                    <a:bodyPr/>
                    <a:lstStyle/>
                    <a:p>
                      <a:r>
                        <a:rPr lang="kk-KZ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 тапсырмасы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Ұжымдық</a:t>
                      </a:r>
                      <a:r>
                        <a:rPr lang="kk-KZ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жұмыс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Берілген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заттардың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формуласын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жазыңыздар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хлориді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натрий алюминаты, алюминий сульфаты,    натрий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тетрагидроксо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-алюминаты, натрий алюминаты.   </a:t>
                      </a:r>
                    </a:p>
                    <a:p>
                      <a:endParaRPr lang="ru-RU" dirty="0"/>
                    </a:p>
                    <a:p>
                      <a:r>
                        <a:rPr lang="ru-RU" dirty="0"/>
                        <a:t>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4536716"/>
                  </a:ext>
                </a:extLst>
              </a:tr>
              <a:tr h="906776">
                <a:tc>
                  <a:txBody>
                    <a:bodyPr/>
                    <a:lstStyle/>
                    <a:p>
                      <a:r>
                        <a:rPr lang="kk-KZ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Ойлан-жұптас-бөліс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Топтық жұмыс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Тақырып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бойынша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жеке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оқиды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талқылайды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Содан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соң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әр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топ 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өздеріне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берілген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тасырмаларды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бірлесіп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орындайды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1-топ .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Кестені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толықтыру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Алюминийдің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құймалары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Қолданылуы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6991918"/>
                  </a:ext>
                </a:extLst>
              </a:tr>
              <a:tr h="699513">
                <a:tc>
                  <a:txBody>
                    <a:bodyPr/>
                    <a:lstStyle/>
                    <a:p>
                      <a:r>
                        <a:rPr lang="kk-KZ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Есептер алаңы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Жұптық</a:t>
                      </a:r>
                      <a:r>
                        <a:rPr lang="kk-KZ" sz="16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жұмыс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жұп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Есептеулер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жүргізіңдер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Массасы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10г мыс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алюминийдің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қоспасын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тұз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қышқылымен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өңдегенде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6,72л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сутек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түзілді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Қоспаның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құрамын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анықтаңдар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1798448"/>
                  </a:ext>
                </a:extLst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240821"/>
              </p:ext>
            </p:extLst>
          </p:nvPr>
        </p:nvGraphicFramePr>
        <p:xfrm>
          <a:off x="263110" y="4278703"/>
          <a:ext cx="1171562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15626">
                  <a:extLst>
                    <a:ext uri="{9D8B030D-6E8A-4147-A177-3AD203B41FA5}">
                      <a16:colId xmlns:a16="http://schemas.microsoft.com/office/drawing/2014/main" val="24381513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8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Жеке жұмыс:Қалыптастырушы бағалау тапсырмалары  ( қосымша №1</a:t>
                      </a:r>
                      <a:r>
                        <a:rPr lang="kk-KZ" sz="1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64672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Рефлексия                                                         « Бесбармақ»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76994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3988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38200" y="533120"/>
            <a:ext cx="10534933" cy="614150"/>
          </a:xfrm>
        </p:spPr>
        <p:txBody>
          <a:bodyPr>
            <a:normAutofit fontScale="90000"/>
          </a:bodyPr>
          <a:lstStyle/>
          <a:p>
            <a:br>
              <a:rPr lang="kk-KZ" dirty="0"/>
            </a:br>
            <a:endParaRPr lang="ru-RU" dirty="0"/>
          </a:p>
        </p:txBody>
      </p:sp>
      <p:graphicFrame>
        <p:nvGraphicFramePr>
          <p:cNvPr id="10" name="Объект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2238567"/>
              </p:ext>
            </p:extLst>
          </p:nvPr>
        </p:nvGraphicFramePr>
        <p:xfrm>
          <a:off x="191069" y="1073949"/>
          <a:ext cx="11778018" cy="57712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5713">
                  <a:extLst>
                    <a:ext uri="{9D8B030D-6E8A-4147-A177-3AD203B41FA5}">
                      <a16:colId xmlns:a16="http://schemas.microsoft.com/office/drawing/2014/main" val="1630852905"/>
                    </a:ext>
                  </a:extLst>
                </a:gridCol>
                <a:gridCol w="5773072">
                  <a:extLst>
                    <a:ext uri="{9D8B030D-6E8A-4147-A177-3AD203B41FA5}">
                      <a16:colId xmlns:a16="http://schemas.microsoft.com/office/drawing/2014/main" val="2810661594"/>
                    </a:ext>
                  </a:extLst>
                </a:gridCol>
                <a:gridCol w="2429233">
                  <a:extLst>
                    <a:ext uri="{9D8B030D-6E8A-4147-A177-3AD203B41FA5}">
                      <a16:colId xmlns:a16="http://schemas.microsoft.com/office/drawing/2014/main" val="2931180023"/>
                    </a:ext>
                  </a:extLst>
                </a:gridCol>
              </a:tblGrid>
              <a:tr h="576604">
                <a:tc>
                  <a:txBody>
                    <a:bodyPr/>
                    <a:lstStyle/>
                    <a:p>
                      <a:r>
                        <a:rPr lang="kk-KZ" sz="1800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Сабақтың мақсаты</a:t>
                      </a:r>
                      <a:endParaRPr lang="ru-RU" sz="18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тапсырмалар</a:t>
                      </a:r>
                      <a:endParaRPr lang="ru-RU" sz="18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800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Саралаудың</a:t>
                      </a:r>
                      <a:r>
                        <a:rPr lang="kk-KZ" sz="1800" b="0" baseline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қай түрі орын алады</a:t>
                      </a:r>
                      <a:endParaRPr lang="ru-RU" sz="18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3933317"/>
                  </a:ext>
                </a:extLst>
              </a:tr>
              <a:tr h="215116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b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Барлық</a:t>
                      </a:r>
                      <a:r>
                        <a:rPr lang="kk-KZ" sz="1200" b="0" baseline="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оқушылар істей алады </a:t>
                      </a:r>
                      <a:endParaRPr lang="ru-RU" sz="1200" b="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Алюминийдің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атом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құрылысы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арқылы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қасиетін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сипаттайды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Алюминидің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екідайлы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қасиетін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дәлелдейді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оның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қосылыстарының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қолданылуын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түсіндіреді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kk-KZ" sz="1200" b="0" baseline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200" b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Кестені толықтыр</a:t>
                      </a:r>
                      <a:r>
                        <a:rPr lang="en-US" sz="1200" b="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kk-KZ" sz="1200" b="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kk-KZ" sz="1200" b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люмиийдің  </a:t>
                      </a:r>
                      <a:r>
                        <a:rPr lang="kk-KZ" sz="1200" b="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құймалары, қолданылуы,</a:t>
                      </a:r>
                      <a:endParaRPr lang="kk-KZ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1200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Концептуалдық</a:t>
                      </a: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кесте</a:t>
                      </a: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Алюминий</a:t>
                      </a:r>
                      <a:r>
                        <a:rPr lang="kk-KZ" sz="12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сульфиді,алюминий карбиді,натрий алюминаты,натрий   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aseline="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тетрагидроксоалюминаты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ru-RU" sz="1200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Концептуалдық</a:t>
                      </a:r>
                      <a:r>
                        <a:rPr lang="ru-RU" sz="1200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dirty="0" err="1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кесте</a:t>
                      </a:r>
                      <a:endParaRPr lang="ru-RU" sz="1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Al+CuCl2→…..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Al+ZnSO4→……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Al+C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→…….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…..+........ → Al 2 O3+Fe       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en-US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……+….. →NaAlO2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kk-KZ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kk-KZ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Тапсырма,дереккөздер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622137"/>
                  </a:ext>
                </a:extLst>
              </a:tr>
              <a:tr h="10708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Оқушылардың көпшілігі істей алады:</a:t>
                      </a:r>
                    </a:p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оның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қосылыстары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екідайлылығын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салыстырады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жұп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Алюминийдің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атом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құрылысын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жазыңыз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2 .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жұп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Берілген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теңдеулерді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аяқтаңыз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</a:t>
                      </a:r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 2 O3+HCl→….+….</a:t>
                      </a:r>
                    </a:p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Al 2 O3 +</a:t>
                      </a:r>
                      <a:r>
                        <a:rPr lang="en-US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NaOH</a:t>
                      </a:r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→….+…</a:t>
                      </a:r>
                    </a:p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AL(OH)3+NaOH→….+….</a:t>
                      </a:r>
                    </a:p>
                    <a:p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AL(OH)3+HCl→….+….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Диалог,қолдау көрсету</a:t>
                      </a: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475993"/>
                  </a:ext>
                </a:extLst>
              </a:tr>
              <a:tr h="14003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Кейбір оқушылар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dirty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Істей алады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k-KZ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Алюминий және оның оксиді мен гидроксиді генетикалық байланысына жаттығулар жасайды, қасиеттерін үйренеді.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k-KZ" sz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Алюминий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және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оның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қосылыстарына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генетикалық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байланысты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жүзеге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асырып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</a:p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теңдеулерін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құрастырыңдар</a:t>
                      </a:r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                                    </a:t>
                      </a:r>
                    </a:p>
                    <a:p>
                      <a:r>
                        <a:rPr lang="ru-RU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lang="en-US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 → AlCl3 → Al(OH)3 → NaAlO2 → Al(OH)3 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Қарқын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1369021"/>
                  </a:ext>
                </a:extLst>
              </a:tr>
            </a:tbl>
          </a:graphicData>
        </a:graphic>
      </p:graphicFrame>
      <p:sp>
        <p:nvSpPr>
          <p:cNvPr id="60" name="Блок-схема: перфолента 59"/>
          <p:cNvSpPr/>
          <p:nvPr/>
        </p:nvSpPr>
        <p:spPr>
          <a:xfrm>
            <a:off x="1216926" y="33905"/>
            <a:ext cx="10644115" cy="866847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Саралау</a:t>
            </a:r>
            <a:r>
              <a:rPr lang="kk-KZ" dirty="0"/>
              <a:t> әдістері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4392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38200" y="-261257"/>
            <a:ext cx="10515600" cy="444137"/>
          </a:xfrm>
          <a:prstGeom prst="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Критериалды бағалау </a:t>
            </a: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18364" y="182880"/>
            <a:ext cx="11764370" cy="66751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kk-KZ" sz="1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Сабақтың  оқу мақсаты:   </a:t>
            </a: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9.2.1.5.атом құрылысы негізінде алюминийдің қасиеттерін түсіндіру, оның</a:t>
            </a:r>
          </a:p>
          <a:p>
            <a:pPr marL="0" indent="0">
              <a:buNone/>
            </a:pP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маңызды қосылыстары мен құймаларын қолдану аймағын атау;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9.2.1.6. алюминий,оның оксиді мен гидроксидінің екідайлы қасиеттерін зерттеу.</a:t>
            </a:r>
          </a:p>
          <a:p>
            <a:pPr marL="0" indent="0">
              <a:buNone/>
            </a:pPr>
            <a:r>
              <a:rPr lang="ru-RU" sz="1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Бағалау</a:t>
            </a:r>
            <a:r>
              <a:rPr lang="ru-RU" sz="1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критерийлері</a:t>
            </a:r>
            <a:r>
              <a:rPr lang="ru-RU" sz="1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Алюминийдің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атом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құрылысы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қасиеттерін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сипаттайды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2.Алюминий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қосылыстарының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екідайлы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қасиеттеріне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теңдеулер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құрастырады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3.Құймаларды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қолдануды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біледі</a:t>
            </a:r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kk-KZ" sz="1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Ойлау дағдыларының деңгейі: </a:t>
            </a: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Білу,түсіну,қолдану</a:t>
            </a:r>
          </a:p>
          <a:p>
            <a:pPr marL="0" indent="0">
              <a:buNone/>
            </a:pPr>
            <a:r>
              <a:rPr lang="kk-KZ" sz="1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Тасырма мазмұны:</a:t>
            </a:r>
            <a:r>
              <a:rPr lang="ru-RU" sz="1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Тапсырма.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Алюминийдің атом құрылысын жазыңыз: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2 .Тапсырма.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Берілген теңдеулерді аяқтаңыз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а )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kk-KZ" sz="1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kk-KZ" sz="1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+HCl→….+….                                                       б )  AL(OH)</a:t>
            </a:r>
            <a:r>
              <a:rPr lang="kk-KZ" sz="1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+HCl→….+….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ә)  Al</a:t>
            </a:r>
            <a:r>
              <a:rPr lang="kk-KZ" sz="1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kk-KZ" sz="1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+NaOH→….+                                                       в)  AL(OH)</a:t>
            </a:r>
            <a:r>
              <a:rPr lang="kk-KZ" sz="1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+NaOH→….+….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kk-KZ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3.Тапсырма: 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Aлюминийден жасалған құймалардың қолдану салаларын атаңыз.</a:t>
            </a:r>
          </a:p>
          <a:p>
            <a:pPr marL="0" indent="0">
              <a:buNone/>
            </a:pPr>
            <a:r>
              <a:rPr lang="kk-KZ" sz="1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Дескриптолар:                  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Алюминийдің атом құрылысын сипаттайды   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Алюминийдің физикалық, химиялық қасиетін  көрсететін теңдеулерін  жазады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Алюминий және оның қосылыстары екідайлы қасиет көрсететін теңдеулерді жазады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Химиялық реакция теңдеулерін теңестіреді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 Қолданылу саласын жазады</a:t>
            </a:r>
          </a:p>
          <a:p>
            <a:pPr marL="0" indent="0">
              <a:buNone/>
            </a:pPr>
            <a:r>
              <a:rPr lang="kk-KZ" sz="1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Қалытастырушы бағалау статегиясы: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1.Химиялық диктант 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ауызша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мада</a:t>
            </a: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қтамалар арқылы бағалау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kk-KZ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2. Зымыран сұрақтары (ашық жауап)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3.Топтық жұмыс (өзара мадақтау арқылы бағалау)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4.Жеке жұмыс (дескриптор арқылы кері байланыс)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5.Жұптық жұмыс (қызықты есептер, дайын үлгі арқылы бағалау)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6.Рефлексия (кері байланыс өзін-өзі бағалау)</a:t>
            </a:r>
          </a:p>
          <a:p>
            <a:pPr marL="0" indent="0">
              <a:buNone/>
            </a:pPr>
            <a:r>
              <a:rPr lang="kk-KZ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0" indent="0">
              <a:buNone/>
            </a:pPr>
            <a:r>
              <a:rPr lang="kk-K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</a:p>
          <a:p>
            <a:pPr marL="0" indent="0">
              <a:buNone/>
            </a:pPr>
            <a:r>
              <a:rPr lang="kk-K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</a:p>
          <a:p>
            <a:pPr marL="0" indent="0">
              <a:buNone/>
            </a:pPr>
            <a:endParaRPr lang="kk-KZ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kk-KZ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60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1260</TotalTime>
  <Words>744</Words>
  <Application>Microsoft Office PowerPoint</Application>
  <PresentationFormat>Широкоэкранный</PresentationFormat>
  <Paragraphs>102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                             Химия пәні 9 сынып Мектеп: Ақшұқыр мектеп-лицейі           Жангакбаева Кулаш Турсыналиевна</vt:lpstr>
      <vt:lpstr>Белсенді оқу әдістері</vt:lpstr>
      <vt:lpstr> </vt:lpstr>
      <vt:lpstr>Критериалды бағалау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Серикболсын</dc:creator>
  <cp:lastModifiedBy>Acer</cp:lastModifiedBy>
  <cp:revision>140</cp:revision>
  <dcterms:created xsi:type="dcterms:W3CDTF">2019-04-27T15:59:08Z</dcterms:created>
  <dcterms:modified xsi:type="dcterms:W3CDTF">2020-04-30T02:20:59Z</dcterms:modified>
</cp:coreProperties>
</file>