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7" r:id="rId4"/>
    <p:sldId id="259" r:id="rId5"/>
    <p:sldId id="260" r:id="rId6"/>
    <p:sldId id="262" r:id="rId7"/>
    <p:sldId id="261" r:id="rId8"/>
    <p:sldId id="263" r:id="rId9"/>
    <p:sldId id="268" r:id="rId10"/>
    <p:sldId id="266" r:id="rId11"/>
    <p:sldId id="267" r:id="rId12"/>
    <p:sldId id="264" r:id="rId13"/>
    <p:sldId id="265" r:id="rId14"/>
    <p:sldId id="269" r:id="rId15"/>
    <p:sldId id="282" r:id="rId16"/>
    <p:sldId id="270" r:id="rId17"/>
    <p:sldId id="283" r:id="rId18"/>
    <p:sldId id="271" r:id="rId19"/>
    <p:sldId id="284" r:id="rId20"/>
    <p:sldId id="272" r:id="rId21"/>
    <p:sldId id="285" r:id="rId22"/>
    <p:sldId id="273" r:id="rId23"/>
    <p:sldId id="274" r:id="rId24"/>
    <p:sldId id="275" r:id="rId25"/>
    <p:sldId id="276" r:id="rId26"/>
    <p:sldId id="277" r:id="rId27"/>
    <p:sldId id="278" r:id="rId28"/>
    <p:sldId id="279" r:id="rId29"/>
    <p:sldId id="280" r:id="rId30"/>
    <p:sldId id="286" r:id="rId31"/>
    <p:sldId id="281" r:id="rId32"/>
  </p:sldIdLst>
  <p:sldSz cx="6858000" cy="9144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2000" autoAdjust="0"/>
  </p:normalViewPr>
  <p:slideViewPr>
    <p:cSldViewPr>
      <p:cViewPr varScale="1">
        <p:scale>
          <a:sx n="50" d="100"/>
          <a:sy n="50" d="100"/>
        </p:scale>
        <p:origin x="-2316" y="-96"/>
      </p:cViewPr>
      <p:guideLst>
        <p:guide orient="horz" pos="2880"/>
        <p:guide pos="216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ight Triangle 6"/>
          <p:cNvSpPr/>
          <p:nvPr/>
        </p:nvSpPr>
        <p:spPr>
          <a:xfrm>
            <a:off x="1" y="3530600"/>
            <a:ext cx="2678906" cy="561340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1785" y="-1233"/>
            <a:ext cx="6859785" cy="9145233"/>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612835" y="2307204"/>
            <a:ext cx="4236467" cy="1605741"/>
          </a:xfrm>
        </p:spPr>
        <p:txBody>
          <a:bodyPr bIns="9144" anchor="b"/>
          <a:lstStyle>
            <a:lvl1pPr>
              <a:defRPr sz="3200"/>
            </a:lvl1pPr>
          </a:lstStyle>
          <a:p>
            <a:r>
              <a:rPr lang="ru-RU" smtClean="0"/>
              <a:t>Образец заголовка</a:t>
            </a:r>
            <a:endParaRPr lang="en-US" dirty="0"/>
          </a:p>
        </p:txBody>
      </p:sp>
      <p:sp>
        <p:nvSpPr>
          <p:cNvPr id="3" name="Subtitle 2"/>
          <p:cNvSpPr>
            <a:spLocks noGrp="1"/>
          </p:cNvSpPr>
          <p:nvPr>
            <p:ph type="subTitle" idx="1"/>
          </p:nvPr>
        </p:nvSpPr>
        <p:spPr>
          <a:xfrm rot="19140000">
            <a:off x="909208" y="3294567"/>
            <a:ext cx="4883348" cy="439012"/>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A4E140BA-5810-42F3-8A8F-E4E3C82FE335}" type="datetimeFigureOut">
              <a:rPr lang="ru-RU" smtClean="0"/>
              <a:pPr/>
              <a:t>18.02.2020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C5E897C-1843-4CBA-8F97-8DF2B23E41FA}"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A4E140BA-5810-42F3-8A8F-E4E3C82FE335}" type="datetimeFigureOut">
              <a:rPr lang="ru-RU" smtClean="0"/>
              <a:pPr/>
              <a:t>18.02.2020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C5E897C-1843-4CBA-8F97-8DF2B23E41FA}"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8" name="Freeform 7"/>
          <p:cNvSpPr/>
          <p:nvPr/>
        </p:nvSpPr>
        <p:spPr>
          <a:xfrm>
            <a:off x="-1785" y="-1233"/>
            <a:ext cx="6859785" cy="9145233"/>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1" y="3530600"/>
            <a:ext cx="2678906" cy="561340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14549" y="2302317"/>
            <a:ext cx="4238244" cy="1610012"/>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ru-RU" smtClean="0"/>
              <a:t>Образец заголовка</a:t>
            </a:r>
            <a:endParaRPr lang="en-US" dirty="0"/>
          </a:p>
        </p:txBody>
      </p:sp>
      <p:sp>
        <p:nvSpPr>
          <p:cNvPr id="3" name="Text Placeholder 2"/>
          <p:cNvSpPr>
            <a:spLocks noGrp="1"/>
          </p:cNvSpPr>
          <p:nvPr>
            <p:ph type="body" idx="1"/>
          </p:nvPr>
        </p:nvSpPr>
        <p:spPr>
          <a:xfrm rot="19140000">
            <a:off x="912114" y="3291072"/>
            <a:ext cx="4882896" cy="438912"/>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ru-RU" smtClean="0"/>
              <a:t>Образец текста</a:t>
            </a:r>
          </a:p>
        </p:txBody>
      </p:sp>
      <p:sp>
        <p:nvSpPr>
          <p:cNvPr id="4" name="Date Placeholder 3"/>
          <p:cNvSpPr>
            <a:spLocks noGrp="1"/>
          </p:cNvSpPr>
          <p:nvPr>
            <p:ph type="dt" sz="half" idx="10"/>
          </p:nvPr>
        </p:nvSpPr>
        <p:spPr/>
        <p:txBody>
          <a:bodyPr/>
          <a:lstStyle/>
          <a:p>
            <a:fld id="{A4E140BA-5810-42F3-8A8F-E4E3C82FE335}" type="datetimeFigureOut">
              <a:rPr lang="ru-RU" smtClean="0"/>
              <a:pPr/>
              <a:t>18.02.2020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C5E897C-1843-4CBA-8F97-8DF2B23E41FA}"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17220" y="1463040"/>
            <a:ext cx="2400300" cy="494995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525012" y="1463040"/>
            <a:ext cx="2400300" cy="494995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A4E140BA-5810-42F3-8A8F-E4E3C82FE335}" type="datetimeFigureOut">
              <a:rPr lang="ru-RU" smtClean="0"/>
              <a:pPr/>
              <a:t>18.02.2020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C5E897C-1843-4CBA-8F97-8DF2B23E41FA}" type="slidenum">
              <a:rPr lang="ru-RU" smtClean="0"/>
              <a:pPr/>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17220" y="1463040"/>
            <a:ext cx="2400300" cy="73152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ru-RU" smtClean="0"/>
              <a:t>Образец текста</a:t>
            </a:r>
          </a:p>
        </p:txBody>
      </p:sp>
      <p:sp>
        <p:nvSpPr>
          <p:cNvPr id="4" name="Content Placeholder 3"/>
          <p:cNvSpPr>
            <a:spLocks noGrp="1"/>
          </p:cNvSpPr>
          <p:nvPr>
            <p:ph sz="half" idx="2"/>
          </p:nvPr>
        </p:nvSpPr>
        <p:spPr>
          <a:xfrm>
            <a:off x="614363" y="2269131"/>
            <a:ext cx="2400300" cy="41452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525012" y="1463040"/>
            <a:ext cx="2400300" cy="73152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ru-RU" smtClean="0"/>
              <a:t>Образец текста</a:t>
            </a:r>
          </a:p>
        </p:txBody>
      </p:sp>
      <p:sp>
        <p:nvSpPr>
          <p:cNvPr id="6" name="Content Placeholder 5"/>
          <p:cNvSpPr>
            <a:spLocks noGrp="1"/>
          </p:cNvSpPr>
          <p:nvPr>
            <p:ph sz="quarter" idx="4"/>
          </p:nvPr>
        </p:nvSpPr>
        <p:spPr>
          <a:xfrm>
            <a:off x="3525012" y="2269131"/>
            <a:ext cx="2400300" cy="41452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A4E140BA-5810-42F3-8A8F-E4E3C82FE335}" type="datetimeFigureOut">
              <a:rPr lang="ru-RU" smtClean="0"/>
              <a:pPr/>
              <a:t>18.02.2020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1C5E897C-1843-4CBA-8F97-8DF2B23E41FA}"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A4E140BA-5810-42F3-8A8F-E4E3C82FE335}" type="datetimeFigureOut">
              <a:rPr lang="ru-RU" smtClean="0"/>
              <a:pPr/>
              <a:t>18.02.2020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1C5E897C-1843-4CBA-8F97-8DF2B23E41FA}"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E140BA-5810-42F3-8A8F-E4E3C82FE335}" type="datetimeFigureOut">
              <a:rPr lang="ru-RU" smtClean="0"/>
              <a:pPr/>
              <a:t>18.02.2020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1C5E897C-1843-4CBA-8F97-8DF2B23E41FA}"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7" name="Right Triangle 16"/>
          <p:cNvSpPr/>
          <p:nvPr/>
        </p:nvSpPr>
        <p:spPr>
          <a:xfrm>
            <a:off x="1" y="3530600"/>
            <a:ext cx="2678906" cy="561340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1675208" y="1675211"/>
            <a:ext cx="9144000" cy="5793584"/>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588698" y="2101472"/>
            <a:ext cx="3909060" cy="1452569"/>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ru-RU" smtClean="0"/>
              <a:t>Образец заголовка</a:t>
            </a:r>
            <a:endParaRPr lang="en-US" dirty="0"/>
          </a:p>
        </p:txBody>
      </p:sp>
      <p:sp>
        <p:nvSpPr>
          <p:cNvPr id="3" name="Content Placeholder 2"/>
          <p:cNvSpPr>
            <a:spLocks noGrp="1"/>
          </p:cNvSpPr>
          <p:nvPr>
            <p:ph idx="1"/>
          </p:nvPr>
        </p:nvSpPr>
        <p:spPr>
          <a:xfrm>
            <a:off x="3562165" y="3491883"/>
            <a:ext cx="2855834" cy="443291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rot="19140000">
            <a:off x="973466" y="3004514"/>
            <a:ext cx="4346070" cy="831085"/>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ru-RU" smtClean="0"/>
              <a:t>Образец текста</a:t>
            </a:r>
          </a:p>
        </p:txBody>
      </p:sp>
      <p:sp>
        <p:nvSpPr>
          <p:cNvPr id="5" name="Date Placeholder 4"/>
          <p:cNvSpPr>
            <a:spLocks noGrp="1"/>
          </p:cNvSpPr>
          <p:nvPr>
            <p:ph type="dt" sz="half" idx="10"/>
          </p:nvPr>
        </p:nvSpPr>
        <p:spPr/>
        <p:txBody>
          <a:bodyPr/>
          <a:lstStyle/>
          <a:p>
            <a:fld id="{A4E140BA-5810-42F3-8A8F-E4E3C82FE335}" type="datetimeFigureOut">
              <a:rPr lang="ru-RU" smtClean="0"/>
              <a:pPr/>
              <a:t>18.02.2020</a:t>
            </a:fld>
            <a:endParaRPr lang="ru-RU"/>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ru-RU"/>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1C5E897C-1843-4CBA-8F97-8DF2B23E41FA}"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1521619" y="0"/>
            <a:ext cx="5336381" cy="9144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ru-RU" smtClean="0"/>
              <a:t>Вставка рисунка</a:t>
            </a:r>
            <a:endParaRPr lang="en-US" dirty="0"/>
          </a:p>
        </p:txBody>
      </p:sp>
      <p:sp>
        <p:nvSpPr>
          <p:cNvPr id="9" name="Right Triangle 8"/>
          <p:cNvSpPr/>
          <p:nvPr/>
        </p:nvSpPr>
        <p:spPr>
          <a:xfrm>
            <a:off x="1" y="3530600"/>
            <a:ext cx="2678906" cy="561340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1" y="6731000"/>
            <a:ext cx="2678906" cy="241300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503398" y="2290001"/>
            <a:ext cx="4114800" cy="1156592"/>
          </a:xfrm>
        </p:spPr>
        <p:txBody>
          <a:bodyPr anchor="b"/>
          <a:lstStyle>
            <a:lvl1pPr algn="l">
              <a:defRPr sz="2800" b="0">
                <a:latin typeface="+mj-lt"/>
              </a:defRPr>
            </a:lvl1pPr>
          </a:lstStyle>
          <a:p>
            <a:r>
              <a:rPr lang="ru-RU" smtClean="0"/>
              <a:t>Образец заголовка</a:t>
            </a:r>
            <a:endParaRPr lang="en-US" dirty="0"/>
          </a:p>
        </p:txBody>
      </p:sp>
      <p:sp>
        <p:nvSpPr>
          <p:cNvPr id="4" name="Text Placeholder 3"/>
          <p:cNvSpPr>
            <a:spLocks noGrp="1"/>
          </p:cNvSpPr>
          <p:nvPr>
            <p:ph type="body" sz="half" idx="2"/>
          </p:nvPr>
        </p:nvSpPr>
        <p:spPr>
          <a:xfrm rot="19140000">
            <a:off x="857610" y="2907372"/>
            <a:ext cx="4572409" cy="987552"/>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A4E140BA-5810-42F3-8A8F-E4E3C82FE335}" type="datetimeFigureOut">
              <a:rPr lang="ru-RU" smtClean="0"/>
              <a:pPr/>
              <a:t>18.02.2020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C5E897C-1843-4CBA-8F97-8DF2B23E41FA}"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A4E140BA-5810-42F3-8A8F-E4E3C82FE335}" type="datetimeFigureOut">
              <a:rPr lang="ru-RU" smtClean="0"/>
              <a:pPr/>
              <a:t>18.02.2020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C5E897C-1843-4CBA-8F97-8DF2B23E41FA}"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5"/>
            <a:ext cx="1543050" cy="6237816"/>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342900" y="366185"/>
            <a:ext cx="4514850" cy="6237816"/>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A4E140BA-5810-42F3-8A8F-E4E3C82FE335}" type="datetimeFigureOut">
              <a:rPr lang="ru-RU" smtClean="0"/>
              <a:pPr/>
              <a:t>18.02.2020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C5E897C-1843-4CBA-8F97-8DF2B23E41FA}"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1786" y="6734177"/>
            <a:ext cx="2680693" cy="2409824"/>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1785" y="6735057"/>
            <a:ext cx="6859785" cy="240894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17220" y="487680"/>
            <a:ext cx="5640705" cy="731520"/>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617220" y="1467505"/>
            <a:ext cx="5640705" cy="4773132"/>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19140000">
            <a:off x="150876" y="7827264"/>
            <a:ext cx="1632204" cy="268224"/>
          </a:xfrm>
          <a:prstGeom prst="rect">
            <a:avLst/>
          </a:prstGeom>
        </p:spPr>
        <p:txBody>
          <a:bodyPr vert="horz" lIns="91440" tIns="45720" rIns="91440" bIns="45720" rtlCol="0" anchor="ctr"/>
          <a:lstStyle>
            <a:lvl1pPr algn="l">
              <a:defRPr sz="1200">
                <a:solidFill>
                  <a:srgbClr val="FFFFFF"/>
                </a:solidFill>
              </a:defRPr>
            </a:lvl1pPr>
          </a:lstStyle>
          <a:p>
            <a:fld id="{A4E140BA-5810-42F3-8A8F-E4E3C82FE335}" type="datetimeFigureOut">
              <a:rPr lang="ru-RU" smtClean="0"/>
              <a:pPr/>
              <a:t>18.02.2020</a:t>
            </a:fld>
            <a:endParaRPr lang="ru-RU"/>
          </a:p>
        </p:txBody>
      </p:sp>
      <p:sp>
        <p:nvSpPr>
          <p:cNvPr id="5" name="Footer Placeholder 4"/>
          <p:cNvSpPr>
            <a:spLocks noGrp="1"/>
          </p:cNvSpPr>
          <p:nvPr>
            <p:ph type="ftr" sz="quarter" idx="3"/>
          </p:nvPr>
        </p:nvSpPr>
        <p:spPr>
          <a:xfrm>
            <a:off x="2638136" y="8380163"/>
            <a:ext cx="3543300" cy="36576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ru-RU"/>
          </a:p>
        </p:txBody>
      </p:sp>
      <p:sp>
        <p:nvSpPr>
          <p:cNvPr id="6" name="Slide Number Placeholder 5"/>
          <p:cNvSpPr>
            <a:spLocks noGrp="1"/>
          </p:cNvSpPr>
          <p:nvPr>
            <p:ph type="sldNum" sz="quarter" idx="4"/>
          </p:nvPr>
        </p:nvSpPr>
        <p:spPr>
          <a:xfrm>
            <a:off x="6300779" y="8227763"/>
            <a:ext cx="377190" cy="67056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1C5E897C-1843-4CBA-8F97-8DF2B23E41FA}"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3.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3.xml"/><Relationship Id="rId5" Type="http://schemas.openxmlformats.org/officeDocument/2006/relationships/image" Target="../media/image11.jpeg"/><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3.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3.xml"/><Relationship Id="rId5" Type="http://schemas.openxmlformats.org/officeDocument/2006/relationships/image" Target="../media/image22.jpeg"/><Relationship Id="rId4" Type="http://schemas.openxmlformats.org/officeDocument/2006/relationships/image" Target="../media/image21.jpeg"/></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3.xml"/><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png"/><Relationship Id="rId1" Type="http://schemas.openxmlformats.org/officeDocument/2006/relationships/slideLayout" Target="../slideLayouts/slideLayout3.xml"/><Relationship Id="rId4" Type="http://schemas.openxmlformats.org/officeDocument/2006/relationships/image" Target="../media/image43.jpeg"/></Relationships>
</file>

<file path=ppt/slides/_rels/slide3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ChangeArrowheads="1"/>
          </p:cNvSpPr>
          <p:nvPr/>
        </p:nvSpPr>
        <p:spPr bwMode="auto">
          <a:xfrm>
            <a:off x="0" y="0"/>
            <a:ext cx="6858000" cy="88639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002060"/>
                </a:solidFill>
                <a:effectLst/>
                <a:latin typeface="Arial" pitchFamily="34" charset="0"/>
                <a:ea typeface="Times New Roman" pitchFamily="18" charset="0"/>
                <a:cs typeface="Arial" pitchFamily="34" charset="0"/>
              </a:rPr>
              <a:t>Атырау аграрлы-техникалық колледжі</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pPr>
            <a:endParaRPr lang="kk-KZ" sz="1400" b="1" dirty="0">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kk-KZ"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kk-KZ" sz="1400" b="1" dirty="0">
              <a:latin typeface="Arial" pitchFamily="34" charset="0"/>
              <a:ea typeface="Times New Roman" pitchFamily="18" charset="0"/>
              <a:cs typeface="Arial" pitchFamily="34" charset="0"/>
            </a:endParaRPr>
          </a:p>
          <a:p>
            <a:r>
              <a:rPr kumimoji="0" lang="kk-KZ" sz="1400" b="1" i="0" u="none" strike="noStrike" cap="none" normalizeH="0" baseline="0" dirty="0" smtClean="0">
                <a:ln>
                  <a:noFill/>
                </a:ln>
                <a:solidFill>
                  <a:srgbClr val="002060"/>
                </a:solidFill>
                <a:effectLst/>
                <a:latin typeface="Arial" pitchFamily="34" charset="0"/>
                <a:ea typeface="Times New Roman" pitchFamily="18" charset="0"/>
                <a:cs typeface="Arial" pitchFamily="34" charset="0"/>
              </a:rPr>
              <a:t>     </a:t>
            </a:r>
            <a:r>
              <a:rPr lang="kk-KZ" sz="1400" dirty="0" smtClean="0">
                <a:solidFill>
                  <a:srgbClr val="002060"/>
                </a:solidFill>
              </a:rPr>
              <a:t> «Келісілді»</a:t>
            </a:r>
            <a:r>
              <a:rPr lang="en-US" sz="1400" dirty="0" smtClean="0">
                <a:solidFill>
                  <a:srgbClr val="002060"/>
                </a:solidFill>
              </a:rPr>
              <a:t>                             </a:t>
            </a:r>
            <a:r>
              <a:rPr lang="kk-KZ" sz="1400" dirty="0" smtClean="0">
                <a:solidFill>
                  <a:srgbClr val="002060"/>
                </a:solidFill>
              </a:rPr>
              <a:t> </a:t>
            </a:r>
            <a:r>
              <a:rPr lang="en-US" sz="1400" dirty="0" smtClean="0">
                <a:solidFill>
                  <a:srgbClr val="002060"/>
                </a:solidFill>
              </a:rPr>
              <a:t>                                          </a:t>
            </a:r>
            <a:r>
              <a:rPr lang="ru-RU" sz="1400" b="1" dirty="0" smtClean="0">
                <a:solidFill>
                  <a:srgbClr val="002060"/>
                </a:solidFill>
                <a:latin typeface="Arial" pitchFamily="34" charset="0"/>
                <a:ea typeface="Times New Roman" pitchFamily="18" charset="0"/>
                <a:cs typeface="Arial" pitchFamily="34" charset="0"/>
              </a:rPr>
              <a:t>«</a:t>
            </a:r>
            <a:r>
              <a:rPr lang="kk-KZ" sz="1400" b="1" dirty="0" smtClean="0">
                <a:solidFill>
                  <a:srgbClr val="002060"/>
                </a:solidFill>
                <a:latin typeface="Arial" pitchFamily="34" charset="0"/>
                <a:ea typeface="Times New Roman" pitchFamily="18" charset="0"/>
                <a:cs typeface="Arial" pitchFamily="34" charset="0"/>
              </a:rPr>
              <a:t>Бекітемін»</a:t>
            </a:r>
            <a:endParaRPr lang="en-US" sz="600" b="1" dirty="0" smtClean="0">
              <a:solidFill>
                <a:srgbClr val="002060"/>
              </a:solidFill>
              <a:latin typeface="Arial" pitchFamily="34" charset="0"/>
              <a:ea typeface="Times New Roman" pitchFamily="18" charset="0"/>
              <a:cs typeface="Arial" pitchFamily="34" charset="0"/>
            </a:endParaRPr>
          </a:p>
          <a:p>
            <a:r>
              <a:rPr lang="kk-KZ" sz="1400" dirty="0" smtClean="0">
                <a:solidFill>
                  <a:srgbClr val="002060"/>
                </a:solidFill>
              </a:rPr>
              <a:t>Директордың ғылыми және</a:t>
            </a:r>
            <a:r>
              <a:rPr lang="en-US" sz="1400" dirty="0" smtClean="0">
                <a:solidFill>
                  <a:srgbClr val="002060"/>
                </a:solidFill>
              </a:rPr>
              <a:t>                                    </a:t>
            </a:r>
            <a:r>
              <a:rPr lang="kk-KZ" sz="1400" dirty="0" smtClean="0">
                <a:solidFill>
                  <a:srgbClr val="002060"/>
                </a:solidFill>
                <a:latin typeface="Arial" pitchFamily="34" charset="0"/>
                <a:ea typeface="Times New Roman" pitchFamily="18" charset="0"/>
                <a:cs typeface="Arial" pitchFamily="34" charset="0"/>
              </a:rPr>
              <a:t>директордың оқу ісі </a:t>
            </a:r>
            <a:r>
              <a:rPr lang="kk-KZ" sz="1400" dirty="0" smtClean="0">
                <a:solidFill>
                  <a:srgbClr val="002060"/>
                </a:solidFill>
              </a:rPr>
              <a:t>оқу – әдістемелік жұмыстары  </a:t>
            </a:r>
            <a:r>
              <a:rPr lang="en-US" sz="1400" dirty="0" smtClean="0">
                <a:solidFill>
                  <a:srgbClr val="002060"/>
                </a:solidFill>
              </a:rPr>
              <a:t>                                         </a:t>
            </a:r>
            <a:r>
              <a:rPr lang="kk-KZ" sz="1400" dirty="0" smtClean="0">
                <a:solidFill>
                  <a:srgbClr val="002060"/>
                </a:solidFill>
                <a:latin typeface="Arial" pitchFamily="34" charset="0"/>
                <a:ea typeface="Times New Roman" pitchFamily="18" charset="0"/>
                <a:cs typeface="Arial" pitchFamily="34" charset="0"/>
              </a:rPr>
              <a:t>жөніндегі </a:t>
            </a:r>
            <a:r>
              <a:rPr lang="en-US" sz="1400" dirty="0" smtClean="0">
                <a:solidFill>
                  <a:srgbClr val="002060"/>
                </a:solidFill>
              </a:rPr>
              <a:t>   </a:t>
            </a:r>
            <a:r>
              <a:rPr lang="kk-KZ" sz="1400" dirty="0" smtClean="0">
                <a:solidFill>
                  <a:srgbClr val="002060"/>
                </a:solidFill>
                <a:latin typeface="Arial" pitchFamily="34" charset="0"/>
                <a:ea typeface="Times New Roman" pitchFamily="18" charset="0"/>
                <a:cs typeface="Arial" pitchFamily="34" charset="0"/>
              </a:rPr>
              <a:t>орынбасары</a:t>
            </a:r>
            <a:r>
              <a:rPr lang="en-US" sz="1400" dirty="0" smtClean="0">
                <a:solidFill>
                  <a:srgbClr val="002060"/>
                </a:solidFill>
                <a:latin typeface="Arial" pitchFamily="34" charset="0"/>
                <a:ea typeface="Times New Roman" pitchFamily="18" charset="0"/>
                <a:cs typeface="Arial" pitchFamily="34" charset="0"/>
              </a:rPr>
              <a:t>           </a:t>
            </a:r>
            <a:r>
              <a:rPr lang="kk-KZ" sz="1400" dirty="0" smtClean="0">
                <a:solidFill>
                  <a:srgbClr val="002060"/>
                </a:solidFill>
              </a:rPr>
              <a:t>жөніндегі орынбасары</a:t>
            </a:r>
            <a:r>
              <a:rPr lang="kk-KZ" sz="1400" dirty="0" smtClean="0">
                <a:solidFill>
                  <a:srgbClr val="002060"/>
                </a:solidFill>
                <a:latin typeface="Arial" pitchFamily="34" charset="0"/>
                <a:ea typeface="Times New Roman" pitchFamily="18" charset="0"/>
                <a:cs typeface="Arial" pitchFamily="34" charset="0"/>
              </a:rPr>
              <a:t>                    </a:t>
            </a:r>
            <a:r>
              <a:rPr lang="en-US" sz="1400" dirty="0" smtClean="0">
                <a:solidFill>
                  <a:srgbClr val="002060"/>
                </a:solidFill>
                <a:latin typeface="Arial" pitchFamily="34" charset="0"/>
                <a:ea typeface="Times New Roman" pitchFamily="18" charset="0"/>
                <a:cs typeface="Arial" pitchFamily="34" charset="0"/>
              </a:rPr>
              <a:t>                 </a:t>
            </a:r>
            <a:r>
              <a:rPr lang="kk-KZ" sz="1400" dirty="0" smtClean="0">
                <a:solidFill>
                  <a:srgbClr val="002060"/>
                </a:solidFill>
                <a:latin typeface="Arial" pitchFamily="34" charset="0"/>
                <a:ea typeface="Times New Roman" pitchFamily="18" charset="0"/>
                <a:cs typeface="Arial" pitchFamily="34" charset="0"/>
              </a:rPr>
              <a:t>  </a:t>
            </a:r>
            <a:r>
              <a:rPr lang="en-US" sz="1400" dirty="0" smtClean="0">
                <a:solidFill>
                  <a:srgbClr val="002060"/>
                </a:solidFill>
                <a:latin typeface="Arial" pitchFamily="34" charset="0"/>
                <a:ea typeface="Times New Roman" pitchFamily="18" charset="0"/>
                <a:cs typeface="Arial" pitchFamily="34" charset="0"/>
              </a:rPr>
              <a:t>   </a:t>
            </a:r>
            <a:r>
              <a:rPr lang="kk-KZ" sz="1400" dirty="0" smtClean="0">
                <a:solidFill>
                  <a:srgbClr val="002060"/>
                </a:solidFill>
                <a:latin typeface="Arial" pitchFamily="34" charset="0"/>
                <a:ea typeface="Times New Roman" pitchFamily="18" charset="0"/>
                <a:cs typeface="Arial" pitchFamily="34" charset="0"/>
              </a:rPr>
              <a:t>_____________М.С.Лапиденова                                                             </a:t>
            </a:r>
            <a:r>
              <a:rPr lang="kk-KZ" sz="1400" dirty="0" smtClean="0">
                <a:solidFill>
                  <a:srgbClr val="002060"/>
                </a:solidFill>
              </a:rPr>
              <a:t>____________А.Г.Ержанова</a:t>
            </a:r>
            <a:r>
              <a:rPr lang="kk-KZ" sz="1400" dirty="0" smtClean="0">
                <a:solidFill>
                  <a:srgbClr val="002060"/>
                </a:solidFill>
                <a:latin typeface="Arial" pitchFamily="34" charset="0"/>
                <a:ea typeface="Times New Roman" pitchFamily="18" charset="0"/>
                <a:cs typeface="Arial" pitchFamily="34" charset="0"/>
              </a:rPr>
              <a:t> </a:t>
            </a:r>
            <a:r>
              <a:rPr lang="en-US" sz="1400" dirty="0" smtClean="0">
                <a:solidFill>
                  <a:srgbClr val="002060"/>
                </a:solidFill>
                <a:latin typeface="Arial" pitchFamily="34" charset="0"/>
                <a:ea typeface="Times New Roman" pitchFamily="18" charset="0"/>
                <a:cs typeface="Arial" pitchFamily="34" charset="0"/>
              </a:rPr>
              <a:t>                               </a:t>
            </a:r>
            <a:r>
              <a:rPr lang="kk-KZ" sz="1400" dirty="0" smtClean="0">
                <a:solidFill>
                  <a:srgbClr val="002060"/>
                </a:solidFill>
                <a:latin typeface="Arial" pitchFamily="34" charset="0"/>
                <a:ea typeface="Times New Roman" pitchFamily="18" charset="0"/>
                <a:cs typeface="Arial" pitchFamily="34" charset="0"/>
              </a:rPr>
              <a:t>«_____»________2017ж</a:t>
            </a:r>
            <a:endParaRPr lang="en-US" sz="1400" dirty="0" smtClean="0">
              <a:solidFill>
                <a:srgbClr val="002060"/>
              </a:solidFill>
            </a:endParaRPr>
          </a:p>
          <a:p>
            <a:r>
              <a:rPr lang="kk-KZ" sz="1400" dirty="0" smtClean="0">
                <a:solidFill>
                  <a:srgbClr val="002060"/>
                </a:solidFill>
              </a:rPr>
              <a:t>«___» ______ 2017ж.</a:t>
            </a:r>
            <a:r>
              <a:rPr lang="kk-KZ" sz="1400" b="1" dirty="0" smtClean="0">
                <a:solidFill>
                  <a:srgbClr val="002060"/>
                </a:solidFill>
                <a:latin typeface="Arial" pitchFamily="34" charset="0"/>
                <a:ea typeface="Times New Roman" pitchFamily="18" charset="0"/>
                <a:cs typeface="Arial" pitchFamily="34" charset="0"/>
              </a:rPr>
              <a:t> </a:t>
            </a:r>
            <a:r>
              <a:rPr lang="kk-KZ" sz="1400" dirty="0" smtClean="0">
                <a:solidFill>
                  <a:srgbClr val="002060"/>
                </a:solidFill>
                <a:latin typeface="Arial" pitchFamily="34" charset="0"/>
                <a:ea typeface="Times New Roman" pitchFamily="18" charset="0"/>
                <a:cs typeface="Arial" pitchFamily="34" charset="0"/>
              </a:rPr>
              <a:t>                                                                             </a:t>
            </a:r>
            <a:endParaRPr lang="ru-RU" sz="600" dirty="0" smtClean="0">
              <a:solidFill>
                <a:srgbClr val="002060"/>
              </a:solidFill>
              <a:latin typeface="Arial" pitchFamily="34" charset="0"/>
              <a:cs typeface="Arial" pitchFamily="34" charset="0"/>
            </a:endParaRPr>
          </a:p>
          <a:p>
            <a:pPr lvl="0" algn="ctr" eaLnBrk="0" fontAlgn="base" hangingPunct="0">
              <a:spcBef>
                <a:spcPct val="0"/>
              </a:spcBef>
              <a:spcAft>
                <a:spcPct val="0"/>
              </a:spcAft>
            </a:pPr>
            <a:r>
              <a:rPr lang="kk-KZ" sz="1400" dirty="0" smtClean="0">
                <a:solidFill>
                  <a:srgbClr val="002060"/>
                </a:solidFill>
                <a:latin typeface="Arial" pitchFamily="34" charset="0"/>
                <a:ea typeface="Times New Roman" pitchFamily="18" charset="0"/>
                <a:cs typeface="Arial" pitchFamily="34" charset="0"/>
              </a:rPr>
              <a:t>                                                                               </a:t>
            </a:r>
            <a:endParaRPr lang="ru-RU" sz="600" dirty="0" smtClean="0">
              <a:latin typeface="Arial" pitchFamily="34" charset="0"/>
              <a:cs typeface="Arial" pitchFamily="34" charset="0"/>
            </a:endParaRPr>
          </a:p>
          <a:p>
            <a:endParaRPr lang="ru-RU" sz="1400" dirty="0" smtClean="0"/>
          </a:p>
          <a:p>
            <a:endParaRPr lang="ru-RU" sz="1400" dirty="0" smtClean="0"/>
          </a:p>
          <a:p>
            <a:pPr algn="ctr"/>
            <a:r>
              <a:rPr kumimoji="0" lang="kk-KZ"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kk-KZ" sz="3600" b="1" i="1"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Әдістемелік нұсқау</a:t>
            </a:r>
          </a:p>
          <a:p>
            <a:pPr marL="0" marR="0" lvl="0" indent="0" algn="ctr" defTabSz="914400" rtl="0" eaLnBrk="0" fontAlgn="base" latinLnBrk="0" hangingPunct="0">
              <a:lnSpc>
                <a:spcPct val="100000"/>
              </a:lnSpc>
              <a:spcBef>
                <a:spcPct val="0"/>
              </a:spcBef>
              <a:spcAft>
                <a:spcPct val="0"/>
              </a:spcAft>
              <a:buClrTx/>
              <a:buSzTx/>
              <a:buFontTx/>
              <a:buNone/>
              <a:tabLst/>
            </a:pPr>
            <a:endParaRPr lang="kk-KZ" b="1" i="1" dirty="0">
              <a:solidFill>
                <a:srgbClr val="FF0000"/>
              </a:solidFill>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kk-KZ" sz="1600" b="1" i="1" u="none" strike="noStrike" cap="none" normalizeH="0" baseline="0" dirty="0" smtClean="0">
                <a:ln>
                  <a:noFill/>
                </a:ln>
                <a:solidFill>
                  <a:srgbClr val="FF0000"/>
                </a:solidFill>
                <a:effectLst/>
                <a:latin typeface="Arial" pitchFamily="34" charset="0"/>
                <a:cs typeface="Arial" pitchFamily="34" charset="0"/>
              </a:rPr>
              <a:t>Мамандығы: </a:t>
            </a:r>
            <a:r>
              <a:rPr kumimoji="0" lang="kk-KZ" sz="1600" b="1" i="1" u="none" strike="noStrike" cap="none" normalizeH="0" baseline="0" dirty="0" smtClean="0">
                <a:ln>
                  <a:noFill/>
                </a:ln>
                <a:solidFill>
                  <a:srgbClr val="002060"/>
                </a:solidFill>
                <a:effectLst/>
                <a:latin typeface="Arial" pitchFamily="34" charset="0"/>
                <a:cs typeface="Arial" pitchFamily="34" charset="0"/>
              </a:rPr>
              <a:t>1401000-Ғимараттар мен құрылымдарды салу және пайдалану</a:t>
            </a:r>
          </a:p>
          <a:p>
            <a:pPr marL="0" marR="0" lvl="0" indent="0" algn="ctr" defTabSz="914400" rtl="0" eaLnBrk="0" fontAlgn="base" latinLnBrk="0" hangingPunct="0">
              <a:lnSpc>
                <a:spcPct val="100000"/>
              </a:lnSpc>
              <a:spcBef>
                <a:spcPct val="0"/>
              </a:spcBef>
              <a:spcAft>
                <a:spcPct val="0"/>
              </a:spcAft>
              <a:buClrTx/>
              <a:buSzTx/>
              <a:buFontTx/>
              <a:buNone/>
              <a:tabLst/>
            </a:pPr>
            <a:endParaRPr lang="kk-KZ" sz="1600" b="1" i="1" dirty="0">
              <a:solidFill>
                <a:schemeClr val="tx1">
                  <a:lumMod val="95000"/>
                  <a:lumOff val="5000"/>
                </a:schemeClr>
              </a:solidFill>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kk-KZ" sz="1600" b="1" i="1" u="none" strike="noStrike" cap="none" normalizeH="0" baseline="0" dirty="0" smtClean="0">
                <a:ln>
                  <a:noFill/>
                </a:ln>
                <a:solidFill>
                  <a:srgbClr val="FF0000"/>
                </a:solidFill>
                <a:effectLst/>
                <a:latin typeface="Arial" pitchFamily="34" charset="0"/>
                <a:cs typeface="Arial" pitchFamily="34" charset="0"/>
              </a:rPr>
              <a:t>Пәні: </a:t>
            </a:r>
            <a:r>
              <a:rPr kumimoji="0" lang="kk-KZ" sz="1600" b="1" i="1" u="none" strike="noStrike" cap="none" normalizeH="0" baseline="0" dirty="0" smtClean="0">
                <a:ln>
                  <a:noFill/>
                </a:ln>
                <a:solidFill>
                  <a:srgbClr val="002060"/>
                </a:solidFill>
                <a:effectLst/>
                <a:latin typeface="Arial" pitchFamily="34" charset="0"/>
                <a:cs typeface="Arial" pitchFamily="34" charset="0"/>
              </a:rPr>
              <a:t>“Үйлер</a:t>
            </a:r>
            <a:r>
              <a:rPr kumimoji="0" lang="kk-KZ" sz="1600" b="1" i="1" u="none" strike="noStrike" cap="none" normalizeH="0" dirty="0" smtClean="0">
                <a:ln>
                  <a:noFill/>
                </a:ln>
                <a:solidFill>
                  <a:srgbClr val="002060"/>
                </a:solidFill>
                <a:effectLst/>
                <a:latin typeface="Arial" pitchFamily="34" charset="0"/>
                <a:cs typeface="Arial" pitchFamily="34" charset="0"/>
              </a:rPr>
              <a:t> мен ғимараттар құрылымдары</a:t>
            </a:r>
            <a:r>
              <a:rPr kumimoji="0" lang="kk-KZ" sz="1600" b="1" i="1" u="none" strike="noStrike" cap="none" normalizeH="0" baseline="0" dirty="0" smtClean="0">
                <a:ln>
                  <a:noFill/>
                </a:ln>
                <a:solidFill>
                  <a:srgbClr val="002060"/>
                </a:solidFill>
                <a:effectLst/>
                <a:latin typeface="Arial" pitchFamily="34" charset="0"/>
                <a:cs typeface="Arial" pitchFamily="34" charset="0"/>
              </a:rPr>
              <a:t>” және “Құрылыс құрылымдарын есептеу негіздері”</a:t>
            </a:r>
            <a:endParaRPr kumimoji="0" lang="ru-RU" sz="1600" b="0" i="0" u="none" strike="noStrike" cap="none" normalizeH="0" baseline="0" dirty="0" smtClean="0">
              <a:ln>
                <a:noFill/>
              </a:ln>
              <a:solidFill>
                <a:srgbClr val="002060"/>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kk-KZ" sz="1400" b="1" i="0" u="none" strike="noStrike" cap="none" normalizeH="0" baseline="0" dirty="0" smtClean="0">
              <a:ln>
                <a:noFill/>
              </a:ln>
              <a:solidFill>
                <a:srgbClr val="002060"/>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Тақырыбы</a:t>
            </a:r>
            <a:r>
              <a:rPr kumimoji="0" lang="kk-KZ" sz="1600" b="1" i="1"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a:t>
            </a:r>
            <a:r>
              <a:rPr kumimoji="0" lang="kk-KZ" sz="16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 </a:t>
            </a:r>
            <a:r>
              <a:rPr kumimoji="0" lang="kk-KZ" sz="1600" b="1" i="0" u="none" strike="noStrike" cap="none" normalizeH="0" baseline="0" dirty="0" smtClean="0">
                <a:ln>
                  <a:noFill/>
                </a:ln>
                <a:solidFill>
                  <a:srgbClr val="002060"/>
                </a:solidFill>
                <a:effectLst/>
                <a:latin typeface="Arial" pitchFamily="34" charset="0"/>
                <a:ea typeface="Times New Roman" pitchFamily="18" charset="0"/>
                <a:cs typeface="Arial" pitchFamily="34" charset="0"/>
              </a:rPr>
              <a:t>  «</a:t>
            </a:r>
            <a:r>
              <a:rPr lang="kk-KZ" sz="1600" b="1" dirty="0" smtClean="0">
                <a:solidFill>
                  <a:srgbClr val="002060"/>
                </a:solidFill>
                <a:latin typeface="Arial" pitchFamily="34" charset="0"/>
                <a:ea typeface="Times New Roman" pitchFamily="18" charset="0"/>
                <a:cs typeface="Arial" pitchFamily="34" charset="0"/>
              </a:rPr>
              <a:t>Өндірістік едендер. Оларға қойылатын талаптар</a:t>
            </a:r>
            <a:r>
              <a:rPr kumimoji="0" lang="kk-KZ" sz="1600" b="1" i="0" u="none" strike="noStrike" cap="none" normalizeH="0" baseline="0" dirty="0" smtClean="0">
                <a:ln>
                  <a:noFill/>
                </a:ln>
                <a:solidFill>
                  <a:srgbClr val="002060"/>
                </a:solidFill>
                <a:effectLst/>
                <a:latin typeface="Arial" pitchFamily="34" charset="0"/>
                <a:ea typeface="Times New Roman" pitchFamily="18" charset="0"/>
                <a:cs typeface="Arial" pitchFamily="34" charset="0"/>
              </a:rPr>
              <a:t>».</a:t>
            </a:r>
            <a:endParaRPr kumimoji="0" lang="ru-RU" sz="16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kk-KZ" sz="1400" b="1" i="0" u="none" strike="noStrike" cap="none" normalizeH="0" baseline="0" dirty="0" smtClean="0">
              <a:ln>
                <a:noFill/>
              </a:ln>
              <a:solidFill>
                <a:srgbClr val="002060"/>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kk-KZ" sz="1400" b="1" dirty="0">
              <a:solidFill>
                <a:srgbClr val="002060"/>
              </a:solidFill>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kk-KZ" sz="1400" b="1" i="0" u="none" strike="noStrike" cap="none" normalizeH="0" baseline="0" dirty="0" smtClean="0">
              <a:ln>
                <a:noFill/>
              </a:ln>
              <a:solidFill>
                <a:srgbClr val="002060"/>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kk-KZ" sz="1400" b="1" dirty="0">
              <a:solidFill>
                <a:srgbClr val="002060"/>
              </a:solidFill>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kk-KZ" sz="1400" b="1" i="0" u="none" strike="noStrike" cap="none" normalizeH="0" baseline="0" dirty="0" smtClean="0">
              <a:ln>
                <a:noFill/>
              </a:ln>
              <a:solidFill>
                <a:srgbClr val="002060"/>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kk-KZ" sz="1400" b="1" dirty="0">
              <a:solidFill>
                <a:srgbClr val="002060"/>
              </a:solidFill>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kk-KZ" sz="1400" b="1" i="0" u="none" strike="noStrike" cap="none" normalizeH="0" baseline="0" dirty="0" smtClean="0">
              <a:ln>
                <a:noFill/>
              </a:ln>
              <a:solidFill>
                <a:srgbClr val="002060"/>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kk-KZ" sz="1400" b="1" dirty="0">
              <a:solidFill>
                <a:srgbClr val="002060"/>
              </a:solidFill>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kk-KZ" sz="1400" b="1" i="0" u="none" strike="noStrike" cap="none" normalizeH="0" baseline="0" dirty="0" smtClean="0">
              <a:ln>
                <a:noFill/>
              </a:ln>
              <a:solidFill>
                <a:srgbClr val="002060"/>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kk-KZ" sz="1400" b="1" dirty="0">
              <a:solidFill>
                <a:srgbClr val="002060"/>
              </a:solidFill>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kk-KZ" sz="1400" b="1" i="0" u="none" strike="noStrike" cap="none" normalizeH="0" baseline="0" dirty="0" smtClean="0">
              <a:ln>
                <a:noFill/>
              </a:ln>
              <a:solidFill>
                <a:srgbClr val="002060"/>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kk-KZ" sz="1400" b="1" dirty="0">
              <a:solidFill>
                <a:srgbClr val="002060"/>
              </a:solidFill>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kk-KZ" sz="1400" b="1" dirty="0">
              <a:solidFill>
                <a:srgbClr val="002060"/>
              </a:solidFill>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kk-KZ" sz="1400" b="1" i="0" u="none" strike="noStrike" cap="none" normalizeH="0" baseline="0" dirty="0" smtClean="0">
              <a:ln>
                <a:noFill/>
              </a:ln>
              <a:solidFill>
                <a:srgbClr val="002060"/>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002060"/>
                </a:solidFill>
                <a:effectLst/>
                <a:latin typeface="Arial" pitchFamily="34" charset="0"/>
                <a:ea typeface="Times New Roman" pitchFamily="18" charset="0"/>
                <a:cs typeface="Arial" pitchFamily="34" charset="0"/>
              </a:rPr>
              <a:t>Атырау-2017 жыл</a:t>
            </a:r>
            <a:r>
              <a:rPr kumimoji="0" lang="kk-KZ" sz="1400" b="0" i="0" u="none" strike="noStrike" cap="none" normalizeH="0" baseline="0" dirty="0" smtClean="0">
                <a:ln>
                  <a:noFill/>
                </a:ln>
                <a:solidFill>
                  <a:srgbClr val="002060"/>
                </a:solidFill>
                <a:effectLst/>
                <a:latin typeface="Arial" pitchFamily="34" charset="0"/>
                <a:ea typeface="Times New Roman" pitchFamily="18" charset="0"/>
                <a:cs typeface="Arial" pitchFamily="34" charset="0"/>
              </a:rPr>
              <a:t>.</a:t>
            </a:r>
            <a:endParaRPr kumimoji="0" lang="kk-KZ"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0" y="6429388"/>
            <a:ext cx="6858000" cy="1851749"/>
          </a:xfrm>
          <a:prstGeom prst="rect">
            <a:avLst/>
          </a:prstGeom>
          <a:noFill/>
          <a:ln w="9525">
            <a:noFill/>
            <a:miter lim="800000"/>
            <a:headEnd/>
            <a:tailEnd/>
          </a:ln>
          <a:effectLst/>
        </p:spPr>
        <p:txBody>
          <a:bodyPr vert="horz" wrap="square" lIns="91440" tIns="126960" rIns="9144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90488" algn="l"/>
              </a:tabLst>
            </a:pPr>
            <a: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t>Әзірлегендер:  __________оқытушы    </a:t>
            </a:r>
            <a:r>
              <a:rPr lang="kk-KZ" sz="1400" u="sng" dirty="0" smtClean="0">
                <a:latin typeface="Times New Roman" pitchFamily="18" charset="0"/>
                <a:cs typeface="Times New Roman" pitchFamily="18" charset="0"/>
              </a:rPr>
              <a:t>А.Е.Суйесинова</a:t>
            </a:r>
            <a:r>
              <a:rPr kumimoji="0" lang="kk-KZ" sz="1400" b="0" i="0" u="sng" strike="noStrike" cap="none" normalizeH="0" baseline="0" dirty="0" smtClean="0">
                <a:ln>
                  <a:noFill/>
                </a:ln>
                <a:solidFill>
                  <a:schemeClr val="tx1"/>
                </a:solidFill>
                <a:effectLst/>
                <a:latin typeface="Times New Roman" pitchFamily="18" charset="0"/>
                <a:cs typeface="Times New Roman" pitchFamily="18" charset="0"/>
              </a:rPr>
              <a:t>    </a:t>
            </a:r>
            <a: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t>     _________</a:t>
            </a:r>
            <a:endParaRPr kumimoji="0" lang="ru-RU" sz="1400" b="1" i="0" u="none" strike="noStrike" cap="none" normalizeH="0" baseline="0" dirty="0" smtClean="0">
              <a:ln>
                <a:noFill/>
              </a:ln>
              <a:solidFill>
                <a:srgbClr val="4F81BD"/>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90488" algn="l"/>
              </a:tabLst>
            </a:pP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қолы                              аты-жөні                   мерзімі</a:t>
            </a:r>
          </a:p>
          <a:p>
            <a:pPr lvl="0" algn="ctr" fontAlgn="base">
              <a:spcBef>
                <a:spcPct val="0"/>
              </a:spcBef>
              <a:spcAft>
                <a:spcPct val="0"/>
              </a:spcAft>
              <a:tabLst>
                <a:tab pos="-90488" algn="l"/>
              </a:tabLst>
            </a:pPr>
            <a:r>
              <a:rPr lang="kk-KZ" sz="1400" dirty="0" smtClean="0">
                <a:latin typeface="Times New Roman" pitchFamily="18" charset="0"/>
                <a:cs typeface="Times New Roman" pitchFamily="18" charset="0"/>
              </a:rPr>
              <a:t>                          __________оқытушы    </a:t>
            </a:r>
            <a:r>
              <a:rPr lang="kk-KZ" sz="1400" u="sng" dirty="0" smtClean="0">
                <a:latin typeface="Times New Roman" pitchFamily="18" charset="0"/>
                <a:cs typeface="Times New Roman" pitchFamily="18" charset="0"/>
              </a:rPr>
              <a:t>А.М.Макашева    </a:t>
            </a:r>
            <a:r>
              <a:rPr lang="kk-KZ" sz="1400" dirty="0" smtClean="0">
                <a:latin typeface="Times New Roman" pitchFamily="18" charset="0"/>
                <a:cs typeface="Times New Roman" pitchFamily="18" charset="0"/>
              </a:rPr>
              <a:t>     _________</a:t>
            </a:r>
            <a:endParaRPr lang="ru-RU" sz="1400" b="1" dirty="0" smtClean="0">
              <a:solidFill>
                <a:srgbClr val="4F81BD"/>
              </a:solidFill>
              <a:latin typeface="Times New Roman" pitchFamily="18" charset="0"/>
              <a:cs typeface="Times New Roman" pitchFamily="18" charset="0"/>
            </a:endParaRPr>
          </a:p>
          <a:p>
            <a:pPr lvl="0" algn="ctr" eaLnBrk="0" fontAlgn="base" hangingPunct="0">
              <a:spcBef>
                <a:spcPct val="0"/>
              </a:spcBef>
              <a:spcAft>
                <a:spcPct val="0"/>
              </a:spcAft>
              <a:tabLst>
                <a:tab pos="-90488" algn="l"/>
              </a:tabLst>
            </a:pPr>
            <a:r>
              <a:rPr lang="kk-KZ" sz="1400" dirty="0" smtClean="0">
                <a:latin typeface="Times New Roman" pitchFamily="18" charset="0"/>
                <a:ea typeface="Times New Roman" pitchFamily="18" charset="0"/>
                <a:cs typeface="Times New Roman" pitchFamily="18" charset="0"/>
              </a:rPr>
              <a:t>		       қолы                              аты-жөні                   мерзімі</a:t>
            </a:r>
            <a:endParaRPr lang="ru-RU" sz="1400" dirty="0" smtClean="0">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90488" algn="l"/>
              </a:tabLst>
            </a:pP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90488" algn="l"/>
              </a:tabLst>
            </a:pPr>
            <a:endPar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90488" algn="l"/>
              </a:tabLst>
            </a:pP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Қаралды:        ___________  ЦКТ  </a:t>
            </a:r>
            <a:r>
              <a:rPr kumimoji="0" lang="kk-KZ" sz="14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А.Е.Суйесинова.</a:t>
            </a:r>
            <a:r>
              <a:rPr kumimoji="0" lang="kk-KZ"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_________ </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90488" algn="l"/>
              </a:tabLst>
            </a:pP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қолы                          аты-жөні                   мерзімі</a:t>
            </a:r>
            <a:endParaRPr kumimoji="0" lang="kk-KZ"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Rectangle 1"/>
          <p:cNvSpPr>
            <a:spLocks noChangeArrowheads="1"/>
          </p:cNvSpPr>
          <p:nvPr/>
        </p:nvSpPr>
        <p:spPr bwMode="auto">
          <a:xfrm>
            <a:off x="0" y="0"/>
            <a:ext cx="6858000" cy="393954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4870450" algn="l"/>
              </a:tabLst>
            </a:pPr>
            <a:endParaRPr kumimoji="0" lang="kk-KZ"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tab pos="4870450" algn="l"/>
              </a:tabLst>
            </a:pPr>
            <a:endParaRPr lang="kk-KZ" sz="1400" dirty="0">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tab pos="4870450" algn="l"/>
              </a:tabLst>
            </a:pPr>
            <a:endParaRPr kumimoji="0" lang="kk-KZ"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tab pos="4870450" algn="l"/>
              </a:tabLst>
            </a:pPr>
            <a:endParaRPr lang="kk-KZ" sz="1400" dirty="0">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tab pos="4870450" algn="l"/>
              </a:tabLst>
            </a:pPr>
            <a:endParaRPr kumimoji="0" lang="kk-KZ"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tab pos="4870450" algn="l"/>
              </a:tabLst>
            </a:pPr>
            <a:endParaRPr lang="kk-KZ" sz="1400" dirty="0">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tab pos="4870450" algn="l"/>
              </a:tabLst>
            </a:pPr>
            <a:endParaRPr kumimoji="0" lang="kk-KZ"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tab pos="4870450" algn="l"/>
              </a:tabLst>
            </a:pPr>
            <a:endParaRPr lang="kk-KZ" sz="1400" dirty="0">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4870450" algn="l"/>
              </a:tabLst>
            </a:pPr>
            <a:r>
              <a:rPr kumimoji="0" lang="kk-KZ"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Мазмұны</a:t>
            </a:r>
            <a:endParaRPr kumimoji="0" lang="ru-RU" sz="20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4870450" algn="l"/>
              </a:tabLst>
            </a:pPr>
            <a:r>
              <a:rPr kumimoji="0" lang="kk-KZ"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1.Кіріспе                                                                     4 бет</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4870450" algn="l"/>
              </a:tabLst>
            </a:pPr>
            <a:r>
              <a:rPr kumimoji="0" lang="kk-KZ"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 Әдістемелік нұсқауға  түсініктеме             </a:t>
            </a:r>
            <a:r>
              <a:rPr kumimoji="0" lang="kk-KZ" sz="2000"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a:t>
            </a:r>
            <a:r>
              <a:rPr kumimoji="0" lang="kk-KZ"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5 бет</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4870450" algn="l"/>
              </a:tabLst>
            </a:pPr>
            <a:r>
              <a:rPr kumimoji="0" lang="kk-KZ"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3.Сабақ жоспарының мазмұны                                 10 бет        4. Пайдаланған әдебиеттер                                        19 бет</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4870450" algn="l"/>
              </a:tabLst>
            </a:pPr>
            <a:r>
              <a:rPr kumimoji="0" lang="kk-KZ"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5. Пікір                             	         </a:t>
            </a:r>
            <a:r>
              <a:rPr kumimoji="0" lang="kk-KZ" sz="2000"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a:t>
            </a:r>
            <a:r>
              <a:rPr kumimoji="0" lang="kk-KZ"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20бет</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4870450" algn="l"/>
              </a:tabLst>
            </a:pP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642918" y="214282"/>
            <a:ext cx="6000792" cy="812530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180975" algn="just" eaLnBrk="0" fontAlgn="base" hangingPunct="0">
              <a:spcBef>
                <a:spcPct val="0"/>
              </a:spcBef>
              <a:spcAft>
                <a:spcPct val="0"/>
              </a:spcAft>
            </a:pPr>
            <a:endPar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lvl="0" indent="180975" algn="ctr" eaLnBrk="0" fontAlgn="base" hangingPunct="0">
              <a:spcBef>
                <a:spcPct val="0"/>
              </a:spcBef>
              <a:spcAft>
                <a:spcPct val="0"/>
              </a:spcAft>
            </a:pPr>
            <a:r>
              <a:rPr lang="kk-KZ" sz="1400" b="1" dirty="0" smtClean="0">
                <a:latin typeface="Times New Roman" pitchFamily="18" charset="0"/>
                <a:ea typeface="Times New Roman" pitchFamily="18" charset="0"/>
                <a:cs typeface="Times New Roman" pitchFamily="18" charset="0"/>
              </a:rPr>
              <a:t>Кіріспе</a:t>
            </a:r>
          </a:p>
          <a:p>
            <a:pPr lvl="0" indent="180975" algn="ctr" eaLnBrk="0" fontAlgn="base" hangingPunct="0">
              <a:spcBef>
                <a:spcPct val="0"/>
              </a:spcBef>
              <a:spcAft>
                <a:spcPct val="0"/>
              </a:spcAft>
            </a:pPr>
            <a:endParaRPr lang="kk-KZ" sz="1400" b="1" dirty="0">
              <a:latin typeface="Times New Roman" pitchFamily="18" charset="0"/>
              <a:ea typeface="Times New Roman" pitchFamily="18" charset="0"/>
              <a:cs typeface="Times New Roman" pitchFamily="18" charset="0"/>
            </a:endParaRPr>
          </a:p>
          <a:p>
            <a:pPr lvl="0" indent="180975" algn="just" eaLnBrk="0" fontAlgn="base" hangingPunct="0">
              <a:spcBef>
                <a:spcPct val="0"/>
              </a:spcBef>
              <a:spcAft>
                <a:spcPct val="0"/>
              </a:spcAft>
            </a:pPr>
            <a:r>
              <a:rPr kumimoji="0" lang="kk-K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Кәсіби –тұлғалық қабілеттердің дамуы әрдайым пәндік ортада және сол саладағы әлеуметтік қарым-қатынас кезеңінде жүзеге асады. Жалпы болашақ маманның кәсіби тұлғалық өсуіне  Оқытушының басты мақсаты білім сапасын арттыра отырып,оқытудың жаңа технологияларын ұтымды пайдалану.</a:t>
            </a:r>
            <a:endParaRPr kumimoji="0" lang="ru-RU" sz="1600" b="0" i="0" u="none" strike="noStrike" cap="none" normalizeH="0" baseline="0" dirty="0" smtClean="0">
              <a:ln>
                <a:noFill/>
              </a:ln>
              <a:solidFill>
                <a:schemeClr val="tx1"/>
              </a:solidFill>
              <a:effectLst/>
              <a:latin typeface="Times New Roman" pitchFamily="18" charset="0"/>
              <a:cs typeface="Times New Roman" pitchFamily="18" charset="0"/>
            </a:endParaRPr>
          </a:p>
          <a:p>
            <a:pPr lvl="0" indent="180975" algn="just" eaLnBrk="0" fontAlgn="base" hangingPunct="0">
              <a:spcBef>
                <a:spcPct val="0"/>
              </a:spcBef>
              <a:spcAft>
                <a:spcPct val="0"/>
              </a:spcAft>
            </a:pPr>
            <a:r>
              <a:rPr kumimoji="0" lang="kk-K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Студенттердің  өздігінен оқып үйрену,шығармашылық қабілетін дамыту алған білімін практикада қолдана білуі, олардың оқу бағдарламасын қалай меңгергенін айқындай түспек.</a:t>
            </a:r>
            <a:endParaRPr kumimoji="0" lang="ru-RU" sz="1600" b="0" i="0" u="none" strike="noStrike" cap="none" normalizeH="0" baseline="0" dirty="0" smtClean="0">
              <a:ln>
                <a:noFill/>
              </a:ln>
              <a:solidFill>
                <a:schemeClr val="tx1"/>
              </a:solidFill>
              <a:effectLst/>
              <a:latin typeface="Times New Roman" pitchFamily="18" charset="0"/>
              <a:cs typeface="Times New Roman" pitchFamily="18" charset="0"/>
            </a:endParaRPr>
          </a:p>
          <a:p>
            <a:pPr lvl="0" indent="180975" algn="just" eaLnBrk="0" fontAlgn="base" hangingPunct="0">
              <a:spcBef>
                <a:spcPct val="0"/>
              </a:spcBef>
              <a:spcAft>
                <a:spcPct val="0"/>
              </a:spcAft>
            </a:pPr>
            <a:r>
              <a:rPr kumimoji="0" lang="kk-K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Оқытушы өз уақытын ұтымды қолдана келе тараулардағы толық білімге қойылатын талаптарды меңертуде «Білімді  жан-жақты  тексеру</a:t>
            </a:r>
            <a:r>
              <a:rPr kumimoji="0" lang="kk-KZ"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kk-K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«Кім білгір?»</a:t>
            </a:r>
            <a:r>
              <a:rPr kumimoji="0" lang="kk-KZ"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kk-K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«Әлемнің жеті кереметі», «Кім шапшаң»,</a:t>
            </a:r>
            <a:r>
              <a:rPr kumimoji="0" lang="kk-KZ"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kk-K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Ой жаңғырту»,«Құрылыс  ғимараттарындығы геометриялық денелер»танымдық интеллектуалдық сұрақтар,  әр түрлі ойын элементтерін пайдалану студенттердің дағдылары мен іскерліктерін қалыптастырады.</a:t>
            </a:r>
            <a:endParaRPr kumimoji="0" lang="ru-RU" sz="1600" b="0" i="0" u="none" strike="noStrike" cap="none" normalizeH="0" baseline="0" dirty="0" smtClean="0">
              <a:ln>
                <a:noFill/>
              </a:ln>
              <a:solidFill>
                <a:schemeClr val="tx1"/>
              </a:solidFill>
              <a:effectLst/>
              <a:latin typeface="Times New Roman" pitchFamily="18" charset="0"/>
              <a:cs typeface="Times New Roman" pitchFamily="18" charset="0"/>
            </a:endParaRPr>
          </a:p>
          <a:p>
            <a:pPr lvl="0" indent="180975" algn="just" eaLnBrk="0" fontAlgn="base" hangingPunct="0">
              <a:spcBef>
                <a:spcPct val="0"/>
              </a:spcBef>
              <a:spcAft>
                <a:spcPct val="0"/>
              </a:spcAft>
            </a:pPr>
            <a:r>
              <a:rPr kumimoji="0" lang="kk-KZ"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Методикалық нұсқау мақсаты: </a:t>
            </a:r>
            <a:r>
              <a:rPr kumimoji="0" lang="kk-K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2с1 оқу тобында  «Инженерлік графика» пәні бойынша өткізілген ашық сабақ оқытушыларға студенттердің оқу материалын терең және берік игеруге  жету үшін белгілі бір дәрежеде қайталаудың белгілі бір формасы деп есептеймін.</a:t>
            </a:r>
            <a:endParaRPr kumimoji="0" lang="ru-RU" sz="1600" b="0" i="0" u="none" strike="noStrike" cap="none" normalizeH="0" baseline="0" dirty="0" smtClean="0">
              <a:ln>
                <a:noFill/>
              </a:ln>
              <a:solidFill>
                <a:schemeClr val="tx1"/>
              </a:solidFill>
              <a:effectLst/>
              <a:latin typeface="Times New Roman" pitchFamily="18" charset="0"/>
              <a:cs typeface="Times New Roman" pitchFamily="18" charset="0"/>
            </a:endParaRPr>
          </a:p>
          <a:p>
            <a:pPr lvl="0" indent="180975" algn="just" eaLnBrk="0" fontAlgn="base" hangingPunct="0">
              <a:spcBef>
                <a:spcPct val="0"/>
              </a:spcBef>
              <a:spcAft>
                <a:spcPct val="0"/>
              </a:spcAft>
            </a:pPr>
            <a:r>
              <a:rPr kumimoji="0" lang="kk-KZ"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Сабақты меңгерту тиімділігі – </a:t>
            </a:r>
            <a:r>
              <a:rPr kumimoji="0" lang="kk-K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білімді тексеру,бекіту,меңгерген білімдерін жинақтап, қорыту жұмыстарына байланысты. Студенттердің оқыған оқу материалынан алған білімдерін,біліктіліктерін тексеру шеберліктің  шыңдалуына бағыттып отырудың рөлі ерекше.</a:t>
            </a:r>
            <a:endParaRPr kumimoji="0" lang="ru-RU" sz="1600" b="0" i="0" u="none" strike="noStrike" cap="none" normalizeH="0" baseline="0" dirty="0" smtClean="0">
              <a:ln>
                <a:noFill/>
              </a:ln>
              <a:solidFill>
                <a:schemeClr val="tx1"/>
              </a:solidFill>
              <a:effectLst/>
              <a:latin typeface="Times New Roman" pitchFamily="18" charset="0"/>
              <a:cs typeface="Times New Roman" pitchFamily="18" charset="0"/>
            </a:endParaRPr>
          </a:p>
          <a:p>
            <a:pPr lvl="0" indent="180975" algn="just" eaLnBrk="0" fontAlgn="base" hangingPunct="0">
              <a:spcBef>
                <a:spcPct val="0"/>
              </a:spcBef>
              <a:spcAft>
                <a:spcPct val="0"/>
              </a:spcAft>
            </a:pPr>
            <a:r>
              <a:rPr kumimoji="0" lang="kk-KZ"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Базалық құзіреттілік:  </a:t>
            </a:r>
            <a:r>
              <a:rPr kumimoji="0" lang="kk-K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Студенттердің пәнге деген қызығушылығын арттыру, жаңаша әдістермен білімдерін дамыту және сабаққа қызықтыру үшін сабақты ғылыми негізде түрлендіріп өткізу оқытушының ең басты міндеті. </a:t>
            </a:r>
            <a:endParaRPr kumimoji="0" lang="ru-RU" sz="1600" b="0" i="0" u="none" strike="noStrike" cap="none" normalizeH="0" baseline="0" dirty="0" smtClean="0">
              <a:ln>
                <a:noFill/>
              </a:ln>
              <a:solidFill>
                <a:schemeClr val="tx1"/>
              </a:solidFill>
              <a:effectLst/>
              <a:latin typeface="Times New Roman" pitchFamily="18" charset="0"/>
              <a:cs typeface="Times New Roman" pitchFamily="18" charset="0"/>
            </a:endParaRPr>
          </a:p>
          <a:p>
            <a:pPr lvl="0" indent="180975" algn="just" eaLnBrk="0" fontAlgn="base" hangingPunct="0">
              <a:spcBef>
                <a:spcPct val="0"/>
              </a:spcBef>
              <a:spcAft>
                <a:spcPct val="0"/>
              </a:spcAft>
            </a:pPr>
            <a:r>
              <a:rPr kumimoji="0" lang="kk-K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kk-KZ" sz="16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ChangeArrowheads="1"/>
          </p:cNvSpPr>
          <p:nvPr/>
        </p:nvSpPr>
        <p:spPr bwMode="auto">
          <a:xfrm>
            <a:off x="642918" y="428596"/>
            <a:ext cx="5929354" cy="82681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14300" algn="just" defTabSz="914400" rtl="0" eaLnBrk="1" fontAlgn="base" latinLnBrk="0" hangingPunct="1">
              <a:lnSpc>
                <a:spcPct val="100000"/>
              </a:lnSpc>
              <a:spcBef>
                <a:spcPct val="0"/>
              </a:spcBef>
              <a:spcAft>
                <a:spcPct val="0"/>
              </a:spcAft>
              <a:buClrTx/>
              <a:buSzTx/>
              <a:buFontTx/>
              <a:buNone/>
              <a:tabLst/>
            </a:pPr>
            <a:r>
              <a:rPr kumimoji="0" lang="kk-KZ"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Әдістемелік нұсқауға  түсініктеме</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114300" algn="just" defTabSz="914400" rtl="0" eaLnBrk="0" fontAlgn="base" latinLnBrk="0" hangingPunct="0">
              <a:lnSpc>
                <a:spcPct val="100000"/>
              </a:lnSpc>
              <a:spcBef>
                <a:spcPct val="0"/>
              </a:spcBef>
              <a:spcAft>
                <a:spcPct val="0"/>
              </a:spcAft>
              <a:buClrTx/>
              <a:buSzTx/>
              <a:buFontTx/>
              <a:buNone/>
              <a:tabLst/>
            </a:pPr>
            <a:r>
              <a:rPr kumimoji="0" lang="kk-K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Студенттердің білімін жетілдіруге және белсенділігін, пәнге деген қызығушылығын арттыру мақсатында оқытудың жаңа тиімді  тәсілдері қолданылады. Жаңа сабақты меңгертуде сабақтарында тек қана сұрақ –жауаппен ғана шектеліп қоймай, сабақты  өткізудің әр түрлі әдістерін пайдалана отырып,олардың жеке шығармашылық мүмкіндіктерін дамудамын.Жаңа педогогикалық  технолгиялар студенттердің білім сапасын арттыруға,жан-жақты білім алуға жағдай жасалады.  </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114300" algn="just" defTabSz="914400" rtl="0" eaLnBrk="0" fontAlgn="base" latinLnBrk="0" hangingPunct="0">
              <a:lnSpc>
                <a:spcPct val="100000"/>
              </a:lnSpc>
              <a:spcBef>
                <a:spcPct val="0"/>
              </a:spcBef>
              <a:spcAft>
                <a:spcPct val="0"/>
              </a:spcAft>
              <a:buClrTx/>
              <a:buSzTx/>
              <a:buFontTx/>
              <a:buNone/>
              <a:tabLst/>
            </a:pPr>
            <a:r>
              <a:rPr kumimoji="0" lang="kk-K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Студенттердің білімге деген ынтасын арттыру,өз беттерінше ізденіске, шығармашылық   бағытқа  жетілдіру бағытындағы «Геометриялық денелерді жазықтықпен қию»атты   сабағын ұсынып отырмын.</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114300" algn="just"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Әдістемелік нұсқауды жазудағы мақсат</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114300" algn="just" defTabSz="914400" rtl="0" eaLnBrk="0" fontAlgn="base" latinLnBrk="0" hangingPunct="0">
              <a:lnSpc>
                <a:spcPct val="100000"/>
              </a:lnSpc>
              <a:spcBef>
                <a:spcPct val="0"/>
              </a:spcBef>
              <a:spcAft>
                <a:spcPct val="0"/>
              </a:spcAft>
              <a:buClrTx/>
              <a:buSzTx/>
              <a:buFontTx/>
              <a:buNone/>
              <a:tabLst/>
            </a:pPr>
            <a:r>
              <a:rPr kumimoji="0" lang="kk-K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Оқытушылармен  сабақты өту әдісі бойынша тәжірибе бөлісу,әдістемелік дайын материал ретінде қолдануға ұсыну.</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114300" algn="just"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Әдістемелік нұсқауды жазудағы міндет</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114300" algn="just" defTabSz="914400" rtl="0" eaLnBrk="0" fontAlgn="base" latinLnBrk="0" hangingPunct="0">
              <a:lnSpc>
                <a:spcPct val="100000"/>
              </a:lnSpc>
              <a:spcBef>
                <a:spcPct val="0"/>
              </a:spcBef>
              <a:spcAft>
                <a:spcPct val="0"/>
              </a:spcAft>
              <a:buClrTx/>
              <a:buSzTx/>
              <a:buFontTx/>
              <a:buNone/>
              <a:tabLst/>
            </a:pPr>
            <a:r>
              <a:rPr kumimoji="0" lang="kk-K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Сабақ барысында өткен геометриялық денелердің жазықтықпен қиылысып сызуына сипаттама беріліп,басқа ұқсастықтарымен ерекшеліктерін айқындады және өздерінің теориялық алған білімдерін практикамен ұштастырды.Сабақ өту барысында білмегендерін толық  меңгерулеріне  жағдайлар  жасалды.Мұндайда оқытушының жаңаша ізденісі, талпынысы,шеберлігі аса маңызды.</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11430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1"/>
          <p:cNvSpPr>
            <a:spLocks noChangeArrowheads="1"/>
          </p:cNvSpPr>
          <p:nvPr/>
        </p:nvSpPr>
        <p:spPr bwMode="auto">
          <a:xfrm>
            <a:off x="214290" y="142845"/>
            <a:ext cx="6429420" cy="243143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600075" algn="l"/>
              </a:tabLst>
            </a:pPr>
            <a:endParaRPr kumimoji="0" lang="kk-KZ" sz="12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tab pos="600075" algn="l"/>
              </a:tabLst>
            </a:pPr>
            <a:r>
              <a:rPr kumimoji="0" lang="kk-KZ" sz="12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АТЫРАУ ОБЛЫСЫ БІЛІМ БЕРУ БАСҚАРМАСЫ</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600075" algn="l"/>
              </a:tabLst>
            </a:pPr>
            <a:r>
              <a:rPr kumimoji="0" lang="kk-KZ" sz="1200" b="1"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АТЫРАУ АГРАРЛЫ </a:t>
            </a:r>
            <a:r>
              <a:rPr kumimoji="0" lang="kk-KZ" sz="1200" b="1"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ТЕХНИКАЛЫҚ КОЛЛЕДЖІ</a:t>
            </a:r>
            <a:r>
              <a:rPr kumimoji="0" lang="kk-KZ" sz="1200" b="1"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2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КМҚК</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r>
              <a:rPr kumimoji="0" lang="kk-KZ"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p>
          <a:p>
            <a:r>
              <a:rPr kumimoji="0" lang="kk-KZ"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«Келісілді»                                                                                  </a:t>
            </a:r>
            <a:r>
              <a:rPr lang="kk-KZ" sz="1200" dirty="0" smtClean="0">
                <a:latin typeface="Times New Roman" pitchFamily="18" charset="0"/>
                <a:cs typeface="Times New Roman" pitchFamily="18" charset="0"/>
              </a:rPr>
              <a:t>«Бекітемін»</a:t>
            </a:r>
            <a:endParaRPr lang="ru-RU" sz="1200" dirty="0" smtClean="0">
              <a:latin typeface="Times New Roman" pitchFamily="18" charset="0"/>
              <a:cs typeface="Times New Roman" pitchFamily="18" charset="0"/>
            </a:endParaRPr>
          </a:p>
          <a:p>
            <a:pPr lvl="0"/>
            <a:r>
              <a:rPr lang="kk-KZ" sz="1200" dirty="0" smtClean="0">
                <a:latin typeface="Times New Roman" pitchFamily="18" charset="0"/>
                <a:cs typeface="Times New Roman" pitchFamily="18" charset="0"/>
              </a:rPr>
              <a:t>     </a:t>
            </a:r>
            <a:r>
              <a:rPr kumimoji="0" lang="kk-KZ"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Директордың ғылыми және                                                      </a:t>
            </a:r>
            <a:r>
              <a:rPr lang="kk-KZ" sz="1200" dirty="0" smtClean="0">
                <a:latin typeface="Times New Roman" pitchFamily="18" charset="0"/>
                <a:cs typeface="Times New Roman" pitchFamily="18" charset="0"/>
              </a:rPr>
              <a:t>Директордың   оқу  ісі </a:t>
            </a:r>
            <a:endParaRPr kumimoji="0" lang="ru-RU" sz="1200" b="0" i="0" u="none" strike="noStrike" cap="none" normalizeH="0" baseline="0" dirty="0" smtClean="0">
              <a:ln>
                <a:noFill/>
              </a:ln>
              <a:solidFill>
                <a:schemeClr val="tx1"/>
              </a:solidFill>
              <a:effectLst/>
              <a:latin typeface="Times New Roman" pitchFamily="18" charset="0"/>
              <a:cs typeface="Times New Roman" pitchFamily="18" charset="0"/>
            </a:endParaRPr>
          </a:p>
          <a:p>
            <a:r>
              <a:rPr lang="kk-KZ" sz="1200" dirty="0" smtClean="0">
                <a:latin typeface="Times New Roman" pitchFamily="18" charset="0"/>
                <a:cs typeface="Times New Roman" pitchFamily="18" charset="0"/>
              </a:rPr>
              <a:t>  </a:t>
            </a:r>
            <a:r>
              <a:rPr kumimoji="0" lang="kk-KZ"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оқу – әдістемелік жұмыстары </a:t>
            </a:r>
            <a:r>
              <a:rPr lang="kk-KZ" sz="1200" dirty="0" smtClean="0">
                <a:latin typeface="Times New Roman" pitchFamily="18" charset="0"/>
                <a:cs typeface="Times New Roman" pitchFamily="18" charset="0"/>
              </a:rPr>
              <a:t>                                                      жөніндегі орынбасары</a:t>
            </a:r>
            <a:endParaRPr lang="ru-RU" sz="1200" dirty="0" smtClean="0">
              <a:latin typeface="Times New Roman" pitchFamily="18" charset="0"/>
              <a:cs typeface="Times New Roman" pitchFamily="18" charset="0"/>
            </a:endParaRPr>
          </a:p>
          <a:p>
            <a:r>
              <a:rPr lang="kk-KZ" sz="1200" dirty="0" smtClean="0">
                <a:latin typeface="Times New Roman" pitchFamily="18" charset="0"/>
                <a:cs typeface="Times New Roman" pitchFamily="18" charset="0"/>
              </a:rPr>
              <a:t>        </a:t>
            </a:r>
            <a:r>
              <a:rPr kumimoji="0" lang="kk-KZ"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жөніндегі орынбасары</a:t>
            </a:r>
            <a:r>
              <a:rPr lang="kk-KZ" sz="1200" dirty="0" smtClean="0">
                <a:latin typeface="Times New Roman" pitchFamily="18" charset="0"/>
                <a:cs typeface="Times New Roman" pitchFamily="18" charset="0"/>
              </a:rPr>
              <a:t>_                                                           ________М.С.Лапиденова</a:t>
            </a:r>
            <a:endParaRPr lang="ru-RU" sz="1200" dirty="0" smtClean="0">
              <a:latin typeface="Times New Roman" pitchFamily="18" charset="0"/>
              <a:cs typeface="Times New Roman" pitchFamily="18" charset="0"/>
            </a:endParaRPr>
          </a:p>
          <a:p>
            <a:pPr lvl="0"/>
            <a:r>
              <a:rPr lang="kk-KZ" sz="1200" dirty="0" smtClean="0">
                <a:latin typeface="Times New Roman" pitchFamily="18" charset="0"/>
                <a:cs typeface="Times New Roman" pitchFamily="18" charset="0"/>
              </a:rPr>
              <a:t> </a:t>
            </a:r>
            <a:r>
              <a:rPr kumimoji="0" lang="kk-KZ"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____________А.Г.Ержанова                                                            « ___» ______ 2017ж.</a:t>
            </a:r>
            <a:endParaRPr kumimoji="0" lang="ru-RU" sz="1200" b="0" i="0" u="none" strike="noStrike" cap="none" normalizeH="0" baseline="0" dirty="0" smtClean="0">
              <a:ln>
                <a:noFill/>
              </a:ln>
              <a:solidFill>
                <a:schemeClr val="tx1"/>
              </a:solidFill>
              <a:effectLst/>
              <a:latin typeface="Times New Roman" pitchFamily="18" charset="0"/>
              <a:cs typeface="Times New Roman" pitchFamily="18" charset="0"/>
            </a:endParaRPr>
          </a:p>
          <a:p>
            <a:r>
              <a:rPr lang="kk-KZ" sz="1200" dirty="0" smtClean="0">
                <a:latin typeface="Times New Roman" pitchFamily="18" charset="0"/>
                <a:cs typeface="Times New Roman" pitchFamily="18" charset="0"/>
              </a:rPr>
              <a:t> «___» ______ 2017ж.</a:t>
            </a:r>
            <a:endParaRPr kumimoji="0" lang="ru-RU" sz="1200" b="0" i="0" u="none" strike="noStrike" cap="none" normalizeH="0" baseline="0" dirty="0" smtClean="0">
              <a:ln>
                <a:noFill/>
              </a:ln>
              <a:solidFill>
                <a:schemeClr val="tx1"/>
              </a:solidFill>
              <a:effectLst/>
              <a:latin typeface="Times New Roman" pitchFamily="18" charset="0"/>
              <a:cs typeface="Times New Roman" pitchFamily="18" charset="0"/>
            </a:endParaRPr>
          </a:p>
          <a:p>
            <a:r>
              <a:rPr lang="kk-KZ" sz="1200" dirty="0" smtClean="0">
                <a:latin typeface="Times New Roman" pitchFamily="18" charset="0"/>
                <a:cs typeface="Times New Roman" pitchFamily="18" charset="0"/>
              </a:rPr>
              <a:t> </a:t>
            </a:r>
            <a:r>
              <a:rPr kumimoji="0" lang="kk-KZ"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ТҮСІНДІРМЕЛІК ЖАЗБА</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600075" algn="l"/>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7" name="Таблица 6"/>
          <p:cNvGraphicFramePr>
            <a:graphicFrameLocks noGrp="1"/>
          </p:cNvGraphicFramePr>
          <p:nvPr/>
        </p:nvGraphicFramePr>
        <p:xfrm>
          <a:off x="357166" y="2428860"/>
          <a:ext cx="6286541" cy="6429421"/>
        </p:xfrm>
        <a:graphic>
          <a:graphicData uri="http://schemas.openxmlformats.org/drawingml/2006/table">
            <a:tbl>
              <a:tblPr/>
              <a:tblGrid>
                <a:gridCol w="2286015"/>
                <a:gridCol w="398555"/>
                <a:gridCol w="838000"/>
                <a:gridCol w="1325087"/>
                <a:gridCol w="1438884"/>
              </a:tblGrid>
              <a:tr h="950307">
                <a:tc>
                  <a:txBody>
                    <a:bodyPr/>
                    <a:lstStyle/>
                    <a:p>
                      <a:pPr algn="l">
                        <a:lnSpc>
                          <a:spcPct val="115000"/>
                        </a:lnSpc>
                        <a:spcAft>
                          <a:spcPts val="0"/>
                        </a:spcAft>
                      </a:pPr>
                      <a:r>
                        <a:rPr lang="kk-KZ" sz="1200" b="1" dirty="0">
                          <a:latin typeface="Times New Roman" pitchFamily="18" charset="0"/>
                          <a:ea typeface="Calibri"/>
                          <a:cs typeface="Times New Roman" pitchFamily="18" charset="0"/>
                        </a:rPr>
                        <a:t>Сабақ атауы:</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gridSpan="2">
                  <a:txBody>
                    <a:bodyPr/>
                    <a:lstStyle/>
                    <a:p>
                      <a:pPr algn="l">
                        <a:lnSpc>
                          <a:spcPct val="115000"/>
                        </a:lnSpc>
                        <a:spcAft>
                          <a:spcPts val="0"/>
                        </a:spcAft>
                      </a:pPr>
                      <a:endParaRPr lang="ru-RU" sz="1200" dirty="0">
                        <a:latin typeface="Times New Roman" pitchFamily="18" charset="0"/>
                        <a:ea typeface="Times New Roman"/>
                        <a:cs typeface="Times New Roman" pitchFamily="18" charset="0"/>
                      </a:endParaRPr>
                    </a:p>
                    <a:p>
                      <a:pPr algn="ctr">
                        <a:lnSpc>
                          <a:spcPct val="115000"/>
                        </a:lnSpc>
                        <a:spcAft>
                          <a:spcPts val="0"/>
                        </a:spcAft>
                      </a:pPr>
                      <a:r>
                        <a:rPr lang="kk-KZ" sz="1200" u="sng" dirty="0">
                          <a:solidFill>
                            <a:srgbClr val="000000"/>
                          </a:solidFill>
                          <a:latin typeface="Times New Roman" pitchFamily="18" charset="0"/>
                          <a:ea typeface="Calibri"/>
                          <a:cs typeface="Times New Roman" pitchFamily="18" charset="0"/>
                        </a:rPr>
                        <a:t>Үйлер мен ғимараттар конструкциясы</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a:txBody>
                    <a:bodyPr/>
                    <a:lstStyle/>
                    <a:p>
                      <a:pPr algn="ctr">
                        <a:lnSpc>
                          <a:spcPct val="115000"/>
                        </a:lnSpc>
                        <a:spcAft>
                          <a:spcPts val="0"/>
                        </a:spcAft>
                      </a:pPr>
                      <a:r>
                        <a:rPr lang="kk-KZ" sz="1200" b="1" dirty="0">
                          <a:latin typeface="Times New Roman" pitchFamily="18" charset="0"/>
                          <a:ea typeface="Calibri"/>
                          <a:cs typeface="Times New Roman" pitchFamily="18" charset="0"/>
                        </a:rPr>
                        <a:t>Сабақ нөмірі</a:t>
                      </a:r>
                      <a:endParaRPr lang="ru-RU" sz="1200" dirty="0">
                        <a:latin typeface="Times New Roman" pitchFamily="18" charset="0"/>
                        <a:ea typeface="Times New Roman"/>
                        <a:cs typeface="Times New Roman" pitchFamily="18" charset="0"/>
                      </a:endParaRPr>
                    </a:p>
                    <a:p>
                      <a:pPr algn="ctr">
                        <a:lnSpc>
                          <a:spcPct val="115000"/>
                        </a:lnSpc>
                        <a:spcAft>
                          <a:spcPts val="0"/>
                        </a:spcAft>
                      </a:pPr>
                      <a:r>
                        <a:rPr lang="kk-KZ" sz="1200" b="1" dirty="0">
                          <a:latin typeface="Times New Roman" pitchFamily="18" charset="0"/>
                          <a:ea typeface="Calibri"/>
                          <a:cs typeface="Times New Roman" pitchFamily="18" charset="0"/>
                        </a:rPr>
                        <a:t>(пара)</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endParaRPr lang="ru-RU"/>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7577">
                <a:tc>
                  <a:txBody>
                    <a:bodyPr/>
                    <a:lstStyle/>
                    <a:p>
                      <a:pPr algn="l">
                        <a:lnSpc>
                          <a:spcPct val="115000"/>
                        </a:lnSpc>
                        <a:spcAft>
                          <a:spcPts val="0"/>
                        </a:spcAft>
                      </a:pPr>
                      <a:r>
                        <a:rPr lang="kk-KZ" sz="1200" b="1" dirty="0">
                          <a:latin typeface="Times New Roman" pitchFamily="18" charset="0"/>
                          <a:ea typeface="Calibri"/>
                          <a:cs typeface="Times New Roman" pitchFamily="18" charset="0"/>
                        </a:rPr>
                        <a:t>Модульдің атауы:</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gridSpan="4">
                  <a:txBody>
                    <a:bodyPr/>
                    <a:lstStyle/>
                    <a:p>
                      <a:pPr algn="ctr">
                        <a:lnSpc>
                          <a:spcPct val="115000"/>
                        </a:lnSpc>
                        <a:spcAft>
                          <a:spcPts val="0"/>
                        </a:spcAft>
                      </a:pPr>
                      <a:r>
                        <a:rPr lang="kk-KZ" sz="1200" dirty="0">
                          <a:latin typeface="Times New Roman" pitchFamily="18" charset="0"/>
                          <a:ea typeface="Calibri"/>
                          <a:cs typeface="Times New Roman" pitchFamily="18" charset="0"/>
                        </a:rPr>
                        <a:t>Арнайы модуль</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r>
              <a:tr h="237577">
                <a:tc>
                  <a:txBody>
                    <a:bodyPr/>
                    <a:lstStyle/>
                    <a:p>
                      <a:pPr algn="just">
                        <a:lnSpc>
                          <a:spcPct val="115000"/>
                        </a:lnSpc>
                        <a:spcAft>
                          <a:spcPts val="0"/>
                        </a:spcAft>
                      </a:pPr>
                      <a:r>
                        <a:rPr lang="kk-KZ" sz="1200" b="1">
                          <a:latin typeface="Times New Roman" pitchFamily="18" charset="0"/>
                          <a:ea typeface="Calibri"/>
                          <a:cs typeface="Times New Roman" pitchFamily="18" charset="0"/>
                        </a:rPr>
                        <a:t>Сабақ тақырыбы</a:t>
                      </a:r>
                      <a:r>
                        <a:rPr lang="ru-RU" sz="1200" b="1">
                          <a:latin typeface="Times New Roman" pitchFamily="18" charset="0"/>
                          <a:ea typeface="Calibri"/>
                          <a:cs typeface="Times New Roman" pitchFamily="18" charset="0"/>
                        </a:rPr>
                        <a:t>:</a:t>
                      </a:r>
                      <a:endParaRPr lang="ru-RU" sz="120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gridSpan="4">
                  <a:txBody>
                    <a:bodyPr/>
                    <a:lstStyle/>
                    <a:p>
                      <a:pPr algn="just">
                        <a:lnSpc>
                          <a:spcPct val="115000"/>
                        </a:lnSpc>
                        <a:spcAft>
                          <a:spcPts val="0"/>
                        </a:spcAft>
                      </a:pPr>
                      <a:r>
                        <a:rPr lang="kk-KZ" sz="1200" dirty="0">
                          <a:latin typeface="Times New Roman" pitchFamily="18" charset="0"/>
                          <a:ea typeface="Calibri"/>
                          <a:cs typeface="Times New Roman" pitchFamily="18" charset="0"/>
                        </a:rPr>
                        <a:t>Едендердің түрлері оларға қойылатын  талаптар</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r>
              <a:tr h="727579">
                <a:tc>
                  <a:txBody>
                    <a:bodyPr/>
                    <a:lstStyle/>
                    <a:p>
                      <a:pPr algn="l">
                        <a:lnSpc>
                          <a:spcPct val="115000"/>
                        </a:lnSpc>
                        <a:spcAft>
                          <a:spcPts val="0"/>
                        </a:spcAft>
                      </a:pPr>
                      <a:r>
                        <a:rPr lang="kk-KZ" sz="1200" b="1" dirty="0">
                          <a:latin typeface="Times New Roman" pitchFamily="18" charset="0"/>
                          <a:ea typeface="Calibri"/>
                          <a:cs typeface="Times New Roman" pitchFamily="18" charset="0"/>
                        </a:rPr>
                        <a:t>Күні:</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gridSpan="2">
                  <a:txBody>
                    <a:bodyPr/>
                    <a:lstStyle/>
                    <a:p>
                      <a:pPr algn="just">
                        <a:lnSpc>
                          <a:spcPct val="115000"/>
                        </a:lnSpc>
                        <a:spcAft>
                          <a:spcPts val="0"/>
                        </a:spcAft>
                      </a:pPr>
                      <a:r>
                        <a:rPr lang="ru-RU" sz="1200" dirty="0">
                          <a:solidFill>
                            <a:srgbClr val="000000"/>
                          </a:solidFill>
                          <a:latin typeface="Times New Roman" pitchFamily="18" charset="0"/>
                          <a:ea typeface="Calibri"/>
                          <a:cs typeface="Times New Roman" pitchFamily="18" charset="0"/>
                        </a:rPr>
                        <a:t>«__</a:t>
                      </a:r>
                      <a:r>
                        <a:rPr lang="kk-KZ" sz="1200" dirty="0">
                          <a:solidFill>
                            <a:srgbClr val="000000"/>
                          </a:solidFill>
                          <a:latin typeface="Times New Roman" pitchFamily="18" charset="0"/>
                          <a:ea typeface="Calibri"/>
                          <a:cs typeface="Times New Roman" pitchFamily="18" charset="0"/>
                        </a:rPr>
                        <a:t>24</a:t>
                      </a:r>
                      <a:r>
                        <a:rPr lang="ru-RU" sz="1200" dirty="0">
                          <a:solidFill>
                            <a:srgbClr val="000000"/>
                          </a:solidFill>
                          <a:latin typeface="Times New Roman" pitchFamily="18" charset="0"/>
                          <a:ea typeface="Calibri"/>
                          <a:cs typeface="Times New Roman" pitchFamily="18" charset="0"/>
                        </a:rPr>
                        <a:t>__» ____</a:t>
                      </a:r>
                      <a:r>
                        <a:rPr lang="kk-KZ" sz="1200" dirty="0">
                          <a:solidFill>
                            <a:srgbClr val="000000"/>
                          </a:solidFill>
                          <a:latin typeface="Times New Roman" pitchFamily="18" charset="0"/>
                          <a:ea typeface="Calibri"/>
                          <a:cs typeface="Times New Roman" pitchFamily="18" charset="0"/>
                        </a:rPr>
                        <a:t>10</a:t>
                      </a:r>
                      <a:r>
                        <a:rPr lang="ru-RU" sz="1200" dirty="0">
                          <a:solidFill>
                            <a:srgbClr val="000000"/>
                          </a:solidFill>
                          <a:latin typeface="Times New Roman" pitchFamily="18" charset="0"/>
                          <a:ea typeface="Calibri"/>
                          <a:cs typeface="Times New Roman" pitchFamily="18" charset="0"/>
                        </a:rPr>
                        <a:t>___201</a:t>
                      </a:r>
                      <a:r>
                        <a:rPr lang="kk-KZ" sz="1200" dirty="0">
                          <a:solidFill>
                            <a:srgbClr val="000000"/>
                          </a:solidFill>
                          <a:latin typeface="Times New Roman" pitchFamily="18" charset="0"/>
                          <a:ea typeface="Calibri"/>
                          <a:cs typeface="Times New Roman" pitchFamily="18" charset="0"/>
                        </a:rPr>
                        <a:t>7ж</a:t>
                      </a:r>
                      <a:r>
                        <a:rPr lang="ru-RU" sz="1200" dirty="0">
                          <a:solidFill>
                            <a:srgbClr val="000000"/>
                          </a:solidFill>
                          <a:latin typeface="Times New Roman" pitchFamily="18" charset="0"/>
                          <a:ea typeface="Calibri"/>
                          <a:cs typeface="Times New Roman" pitchFamily="18" charset="0"/>
                        </a:rPr>
                        <a:t>.</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a:txBody>
                    <a:bodyPr/>
                    <a:lstStyle/>
                    <a:p>
                      <a:pPr algn="l">
                        <a:lnSpc>
                          <a:spcPct val="115000"/>
                        </a:lnSpc>
                        <a:spcAft>
                          <a:spcPts val="0"/>
                        </a:spcAft>
                      </a:pPr>
                      <a:r>
                        <a:rPr lang="kk-KZ" sz="1200" b="1" dirty="0">
                          <a:latin typeface="Times New Roman" pitchFamily="18" charset="0"/>
                          <a:ea typeface="Calibri"/>
                          <a:cs typeface="Times New Roman" pitchFamily="18" charset="0"/>
                        </a:rPr>
                        <a:t>Ұзақтығы:</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endParaRPr lang="ru-RU"/>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2730">
                <a:tc gridSpan="2">
                  <a:txBody>
                    <a:bodyPr/>
                    <a:lstStyle/>
                    <a:p>
                      <a:pPr algn="l">
                        <a:lnSpc>
                          <a:spcPct val="115000"/>
                        </a:lnSpc>
                        <a:spcAft>
                          <a:spcPts val="0"/>
                        </a:spcAft>
                      </a:pPr>
                      <a:r>
                        <a:rPr lang="kk-KZ" sz="1200" b="1" dirty="0">
                          <a:latin typeface="Times New Roman" pitchFamily="18" charset="0"/>
                          <a:ea typeface="Calibri"/>
                          <a:cs typeface="Times New Roman" pitchFamily="18" charset="0"/>
                        </a:rPr>
                        <a:t>Өткізу орны:</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hMerge="1">
                  <a:txBody>
                    <a:bodyPr/>
                    <a:lstStyle/>
                    <a:p>
                      <a:endParaRPr lang="ru-RU"/>
                    </a:p>
                  </a:txBody>
                  <a:tcPr/>
                </a:tc>
                <a:tc gridSpan="3">
                  <a:txBody>
                    <a:bodyPr/>
                    <a:lstStyle/>
                    <a:p>
                      <a:pPr algn="just">
                        <a:lnSpc>
                          <a:spcPct val="115000"/>
                        </a:lnSpc>
                        <a:spcAft>
                          <a:spcPts val="0"/>
                        </a:spcAft>
                      </a:pPr>
                      <a:endParaRPr lang="kk-KZ" sz="1200" dirty="0">
                        <a:latin typeface="Times New Roman" pitchFamily="18" charset="0"/>
                        <a:ea typeface="Calibri"/>
                        <a:cs typeface="Times New Roman" pitchFamily="18" charset="0"/>
                      </a:endParaRPr>
                    </a:p>
                    <a:p>
                      <a:pPr algn="just">
                        <a:lnSpc>
                          <a:spcPct val="115000"/>
                        </a:lnSpc>
                        <a:spcAft>
                          <a:spcPts val="0"/>
                        </a:spcAft>
                      </a:pPr>
                      <a:r>
                        <a:rPr lang="kk-KZ" sz="1200" dirty="0">
                          <a:latin typeface="Times New Roman" pitchFamily="18" charset="0"/>
                          <a:ea typeface="Calibri"/>
                          <a:cs typeface="Times New Roman" pitchFamily="18" charset="0"/>
                        </a:rPr>
                        <a:t>Атырау аграрлы – техникалық  колледжінің </a:t>
                      </a:r>
                      <a:r>
                        <a:rPr lang="kk-KZ" sz="1200" dirty="0">
                          <a:solidFill>
                            <a:srgbClr val="000000"/>
                          </a:solidFill>
                          <a:latin typeface="Times New Roman" pitchFamily="18" charset="0"/>
                          <a:ea typeface="Calibri"/>
                          <a:cs typeface="Times New Roman" pitchFamily="18" charset="0"/>
                        </a:rPr>
                        <a:t>№304 кабинет </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tr>
              <a:tr h="475153">
                <a:tc gridSpan="2">
                  <a:txBody>
                    <a:bodyPr/>
                    <a:lstStyle/>
                    <a:p>
                      <a:pPr algn="l">
                        <a:lnSpc>
                          <a:spcPct val="115000"/>
                        </a:lnSpc>
                        <a:spcAft>
                          <a:spcPts val="0"/>
                        </a:spcAft>
                      </a:pPr>
                      <a:r>
                        <a:rPr lang="kk-KZ" sz="1200" b="1" dirty="0">
                          <a:latin typeface="Times New Roman" pitchFamily="18" charset="0"/>
                          <a:ea typeface="Calibri"/>
                          <a:cs typeface="Times New Roman" pitchFamily="18" charset="0"/>
                        </a:rPr>
                        <a:t>Қатысушылар:</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hMerge="1">
                  <a:txBody>
                    <a:bodyPr/>
                    <a:lstStyle/>
                    <a:p>
                      <a:endParaRPr lang="ru-RU"/>
                    </a:p>
                  </a:txBody>
                  <a:tcPr/>
                </a:tc>
                <a:tc gridSpan="3">
                  <a:txBody>
                    <a:bodyPr/>
                    <a:lstStyle/>
                    <a:p>
                      <a:pPr algn="just">
                        <a:lnSpc>
                          <a:spcPct val="115000"/>
                        </a:lnSpc>
                        <a:spcAft>
                          <a:spcPts val="0"/>
                        </a:spcAft>
                        <a:tabLst>
                          <a:tab pos="457200" algn="l"/>
                          <a:tab pos="1371600" algn="l"/>
                        </a:tabLst>
                      </a:pPr>
                      <a:r>
                        <a:rPr lang="kk-KZ" sz="1200" u="sng" dirty="0">
                          <a:latin typeface="Times New Roman" pitchFamily="18" charset="0"/>
                          <a:ea typeface="Calibri"/>
                          <a:cs typeface="Times New Roman" pitchFamily="18" charset="0"/>
                        </a:rPr>
                        <a:t>1401000-«Ғимараттар мен құрылымдарды салу және пайдалану мамандығы»  3  с 1 оқу топ  студенттері</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r>
              <a:tr h="237577">
                <a:tc gridSpan="2">
                  <a:txBody>
                    <a:bodyPr/>
                    <a:lstStyle/>
                    <a:p>
                      <a:pPr algn="just">
                        <a:lnSpc>
                          <a:spcPct val="115000"/>
                        </a:lnSpc>
                        <a:spcAft>
                          <a:spcPts val="0"/>
                        </a:spcAft>
                      </a:pPr>
                      <a:r>
                        <a:rPr lang="kk-KZ" sz="1200" b="1">
                          <a:latin typeface="Times New Roman" pitchFamily="18" charset="0"/>
                          <a:ea typeface="Calibri"/>
                          <a:cs typeface="Times New Roman" pitchFamily="18" charset="0"/>
                        </a:rPr>
                        <a:t>Сабақ мақсаты:</a:t>
                      </a:r>
                      <a:endParaRPr lang="ru-RU" sz="120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hMerge="1">
                  <a:txBody>
                    <a:bodyPr/>
                    <a:lstStyle/>
                    <a:p>
                      <a:endParaRPr lang="ru-RU"/>
                    </a:p>
                  </a:txBody>
                  <a:tcPr/>
                </a:tc>
                <a:tc gridSpan="3">
                  <a:txBody>
                    <a:bodyPr/>
                    <a:lstStyle/>
                    <a:p>
                      <a:pPr algn="just">
                        <a:lnSpc>
                          <a:spcPct val="115000"/>
                        </a:lnSpc>
                        <a:spcAft>
                          <a:spcPts val="0"/>
                        </a:spcAft>
                      </a:pPr>
                      <a:r>
                        <a:rPr lang="ru-RU" sz="1200" dirty="0">
                          <a:latin typeface="Times New Roman" pitchFamily="18" charset="0"/>
                          <a:ea typeface="Calibri"/>
                          <a:cs typeface="Times New Roman" pitchFamily="18" charset="0"/>
                        </a:rPr>
                        <a:t> </a:t>
                      </a:r>
                      <a:r>
                        <a:rPr lang="kk-KZ" sz="1200" dirty="0">
                          <a:latin typeface="Times New Roman" pitchFamily="18" charset="0"/>
                          <a:ea typeface="Calibri"/>
                          <a:cs typeface="Times New Roman" pitchFamily="18" charset="0"/>
                        </a:rPr>
                        <a:t>Еденнің  түрлерін,  құрылыста  қолдануын  түсіндіру.</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tr>
              <a:tr h="2850921">
                <a:tc gridSpan="2">
                  <a:txBody>
                    <a:bodyPr/>
                    <a:lstStyle/>
                    <a:p>
                      <a:pPr algn="l">
                        <a:lnSpc>
                          <a:spcPct val="115000"/>
                        </a:lnSpc>
                        <a:spcAft>
                          <a:spcPts val="0"/>
                        </a:spcAft>
                      </a:pPr>
                      <a:r>
                        <a:rPr lang="kk-KZ" sz="1200" b="1" dirty="0">
                          <a:latin typeface="Times New Roman" pitchFamily="18" charset="0"/>
                          <a:ea typeface="Calibri"/>
                          <a:cs typeface="Times New Roman" pitchFamily="18" charset="0"/>
                        </a:rPr>
                        <a:t>Сабақ міндеттері</a:t>
                      </a:r>
                      <a:r>
                        <a:rPr lang="ru-RU" sz="1200" b="1" dirty="0">
                          <a:latin typeface="Times New Roman" pitchFamily="18" charset="0"/>
                          <a:ea typeface="Calibri"/>
                          <a:cs typeface="Times New Roman" pitchFamily="18" charset="0"/>
                        </a:rPr>
                        <a:t>:</a:t>
                      </a:r>
                      <a:br>
                        <a:rPr lang="ru-RU" sz="1200" b="1" dirty="0">
                          <a:latin typeface="Times New Roman" pitchFamily="18" charset="0"/>
                          <a:ea typeface="Calibri"/>
                          <a:cs typeface="Times New Roman" pitchFamily="18" charset="0"/>
                        </a:rPr>
                      </a:b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hMerge="1">
                  <a:txBody>
                    <a:bodyPr/>
                    <a:lstStyle/>
                    <a:p>
                      <a:endParaRPr lang="ru-RU"/>
                    </a:p>
                  </a:txBody>
                  <a:tcPr/>
                </a:tc>
                <a:tc gridSpan="3">
                  <a:txBody>
                    <a:bodyPr/>
                    <a:lstStyle/>
                    <a:p>
                      <a:pPr algn="just">
                        <a:lnSpc>
                          <a:spcPct val="115000"/>
                        </a:lnSpc>
                        <a:spcAft>
                          <a:spcPts val="0"/>
                        </a:spcAft>
                        <a:tabLst>
                          <a:tab pos="291465" algn="l"/>
                        </a:tabLst>
                      </a:pPr>
                      <a:r>
                        <a:rPr lang="kk-KZ" sz="1200" dirty="0">
                          <a:latin typeface="Times New Roman" pitchFamily="18" charset="0"/>
                          <a:ea typeface="Calibri"/>
                          <a:cs typeface="Times New Roman" pitchFamily="18" charset="0"/>
                        </a:rPr>
                        <a:t>Білім алушылардың білімі,білуі мен дағдыны жетілдіру:</a:t>
                      </a:r>
                      <a:endParaRPr lang="ru-RU" sz="1200" dirty="0">
                        <a:latin typeface="Times New Roman" pitchFamily="18" charset="0"/>
                        <a:ea typeface="Times New Roman"/>
                        <a:cs typeface="Times New Roman" pitchFamily="18" charset="0"/>
                      </a:endParaRPr>
                    </a:p>
                    <a:p>
                      <a:pPr algn="l">
                        <a:lnSpc>
                          <a:spcPct val="115000"/>
                        </a:lnSpc>
                        <a:spcAft>
                          <a:spcPts val="0"/>
                        </a:spcAft>
                      </a:pPr>
                      <a:r>
                        <a:rPr lang="kk-KZ" sz="1200" b="1" dirty="0">
                          <a:latin typeface="Times New Roman" pitchFamily="18" charset="0"/>
                          <a:ea typeface="Calibri"/>
                          <a:cs typeface="Times New Roman" pitchFamily="18" charset="0"/>
                        </a:rPr>
                        <a:t>Білімділік :   </a:t>
                      </a:r>
                      <a:r>
                        <a:rPr lang="kk-KZ" sz="1200" dirty="0">
                          <a:latin typeface="Times New Roman" pitchFamily="18" charset="0"/>
                          <a:ea typeface="Calibri"/>
                          <a:cs typeface="Times New Roman" pitchFamily="18" charset="0"/>
                        </a:rPr>
                        <a:t>Өндірістік  құрылыс қолданылатын едендер. Түрлері.   </a:t>
                      </a:r>
                      <a:endParaRPr lang="ru-RU" sz="1200" dirty="0">
                        <a:latin typeface="Times New Roman" pitchFamily="18" charset="0"/>
                        <a:ea typeface="Times New Roman"/>
                        <a:cs typeface="Times New Roman" pitchFamily="18" charset="0"/>
                      </a:endParaRPr>
                    </a:p>
                    <a:p>
                      <a:pPr algn="l">
                        <a:lnSpc>
                          <a:spcPct val="115000"/>
                        </a:lnSpc>
                        <a:spcAft>
                          <a:spcPts val="0"/>
                        </a:spcAft>
                      </a:pPr>
                      <a:r>
                        <a:rPr lang="kk-KZ" sz="1200" dirty="0">
                          <a:latin typeface="Times New Roman" pitchFamily="18" charset="0"/>
                          <a:ea typeface="Calibri"/>
                          <a:cs typeface="Times New Roman" pitchFamily="18" charset="0"/>
                        </a:rPr>
                        <a:t> </a:t>
                      </a:r>
                      <a:r>
                        <a:rPr lang="kk-KZ" sz="1200" dirty="0" smtClean="0">
                          <a:latin typeface="Times New Roman" pitchFamily="18" charset="0"/>
                          <a:ea typeface="Calibri"/>
                          <a:cs typeface="Times New Roman" pitchFamily="18" charset="0"/>
                        </a:rPr>
                        <a:t>Қайда </a:t>
                      </a:r>
                      <a:r>
                        <a:rPr lang="kk-KZ" sz="1200" dirty="0">
                          <a:latin typeface="Times New Roman" pitchFamily="18" charset="0"/>
                          <a:ea typeface="Calibri"/>
                          <a:cs typeface="Times New Roman" pitchFamily="18" charset="0"/>
                        </a:rPr>
                        <a:t>қалай қолдана  алатынын үйренеді.</a:t>
                      </a:r>
                      <a:endParaRPr lang="ru-RU" sz="1200" dirty="0">
                        <a:latin typeface="Times New Roman" pitchFamily="18" charset="0"/>
                        <a:ea typeface="Times New Roman"/>
                        <a:cs typeface="Times New Roman" pitchFamily="18" charset="0"/>
                      </a:endParaRPr>
                    </a:p>
                    <a:p>
                      <a:pPr algn="just">
                        <a:lnSpc>
                          <a:spcPct val="115000"/>
                        </a:lnSpc>
                        <a:spcAft>
                          <a:spcPts val="0"/>
                        </a:spcAft>
                      </a:pPr>
                      <a:r>
                        <a:rPr lang="kk-KZ" sz="1200" b="1" dirty="0">
                          <a:latin typeface="Times New Roman" pitchFamily="18" charset="0"/>
                          <a:ea typeface="Calibri"/>
                          <a:cs typeface="Times New Roman" pitchFamily="18" charset="0"/>
                        </a:rPr>
                        <a:t>Дамытушылық:</a:t>
                      </a:r>
                      <a:r>
                        <a:rPr lang="kk-KZ" sz="1200" b="1" i="1" dirty="0">
                          <a:latin typeface="Times New Roman" pitchFamily="18" charset="0"/>
                          <a:ea typeface="Calibri"/>
                          <a:cs typeface="Times New Roman" pitchFamily="18" charset="0"/>
                        </a:rPr>
                        <a:t> </a:t>
                      </a:r>
                      <a:r>
                        <a:rPr lang="kk-KZ" sz="1200" b="1" dirty="0">
                          <a:latin typeface="Times New Roman" pitchFamily="18" charset="0"/>
                          <a:ea typeface="Calibri"/>
                          <a:cs typeface="Times New Roman" pitchFamily="18" charset="0"/>
                        </a:rPr>
                        <a:t>  </a:t>
                      </a:r>
                      <a:r>
                        <a:rPr lang="kk-KZ" sz="1200" dirty="0">
                          <a:latin typeface="Times New Roman" pitchFamily="18" charset="0"/>
                          <a:ea typeface="Calibri"/>
                          <a:cs typeface="Times New Roman" pitchFamily="18" charset="0"/>
                        </a:rPr>
                        <a:t>Студенттердің  ойлау қабілетін жаңа инновацияға </a:t>
                      </a:r>
                      <a:r>
                        <a:rPr lang="kk-KZ" sz="1200" dirty="0" smtClean="0">
                          <a:latin typeface="Times New Roman" pitchFamily="18" charset="0"/>
                          <a:ea typeface="Calibri"/>
                          <a:cs typeface="Times New Roman" pitchFamily="18" charset="0"/>
                        </a:rPr>
                        <a:t>бағытт  </a:t>
                      </a:r>
                      <a:r>
                        <a:rPr lang="kk-KZ" sz="1200" dirty="0">
                          <a:latin typeface="Times New Roman" pitchFamily="18" charset="0"/>
                          <a:ea typeface="Calibri"/>
                          <a:cs typeface="Times New Roman" pitchFamily="18" charset="0"/>
                        </a:rPr>
                        <a:t>дағдысын дамыту,  қабілеттерін  арттыру, дамыту.</a:t>
                      </a:r>
                      <a:endParaRPr lang="ru-RU" sz="1200" dirty="0">
                        <a:latin typeface="Times New Roman" pitchFamily="18" charset="0"/>
                        <a:ea typeface="Times New Roman"/>
                        <a:cs typeface="Times New Roman" pitchFamily="18" charset="0"/>
                      </a:endParaRPr>
                    </a:p>
                    <a:p>
                      <a:pPr algn="just">
                        <a:lnSpc>
                          <a:spcPct val="115000"/>
                        </a:lnSpc>
                        <a:spcAft>
                          <a:spcPts val="0"/>
                        </a:spcAft>
                      </a:pPr>
                      <a:r>
                        <a:rPr lang="kk-KZ" sz="1200" b="1" dirty="0">
                          <a:latin typeface="Times New Roman" pitchFamily="18" charset="0"/>
                          <a:ea typeface="Calibri"/>
                          <a:cs typeface="Times New Roman" pitchFamily="18" charset="0"/>
                        </a:rPr>
                        <a:t>Тәрбиелік: </a:t>
                      </a:r>
                      <a:r>
                        <a:rPr lang="kk-KZ" sz="1200" dirty="0">
                          <a:latin typeface="Times New Roman" pitchFamily="18" charset="0"/>
                          <a:ea typeface="Calibri"/>
                          <a:cs typeface="Times New Roman" pitchFamily="18" charset="0"/>
                        </a:rPr>
                        <a:t>Мамандыққа деген сүйіспеншілікті, қызығушылықты қалыптастыру. </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nvGraphicFramePr>
        <p:xfrm>
          <a:off x="428604" y="1928794"/>
          <a:ext cx="6072230" cy="4882896"/>
        </p:xfrm>
        <a:graphic>
          <a:graphicData uri="http://schemas.openxmlformats.org/drawingml/2006/table">
            <a:tbl>
              <a:tblPr/>
              <a:tblGrid>
                <a:gridCol w="2726740"/>
                <a:gridCol w="343277"/>
                <a:gridCol w="3002213"/>
              </a:tblGrid>
              <a:tr h="257632">
                <a:tc gridSpan="3">
                  <a:txBody>
                    <a:bodyPr/>
                    <a:lstStyle/>
                    <a:p>
                      <a:pPr algn="just">
                        <a:lnSpc>
                          <a:spcPct val="115000"/>
                        </a:lnSpc>
                        <a:spcAft>
                          <a:spcPts val="0"/>
                        </a:spcAft>
                        <a:tabLst>
                          <a:tab pos="600075" algn="l"/>
                        </a:tabLst>
                      </a:pPr>
                      <a:r>
                        <a:rPr lang="kk-KZ" sz="1200" b="1" dirty="0">
                          <a:latin typeface="Times New Roman" pitchFamily="18" charset="0"/>
                          <a:ea typeface="Calibri"/>
                          <a:cs typeface="Times New Roman" pitchFamily="18" charset="0"/>
                        </a:rPr>
                        <a:t>Оқыту әдістері, әдістемелік шаралар, педагогикалық техникалар, педагогикалық технологиялар:</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hMerge="1">
                  <a:txBody>
                    <a:bodyPr/>
                    <a:lstStyle/>
                    <a:p>
                      <a:endParaRPr lang="ru-RU"/>
                    </a:p>
                  </a:txBody>
                  <a:tcPr/>
                </a:tc>
                <a:tc hMerge="1">
                  <a:txBody>
                    <a:bodyPr/>
                    <a:lstStyle/>
                    <a:p>
                      <a:endParaRPr lang="ru-RU"/>
                    </a:p>
                  </a:txBody>
                  <a:tcPr/>
                </a:tc>
              </a:tr>
              <a:tr h="506789">
                <a:tc gridSpan="3">
                  <a:txBody>
                    <a:bodyPr/>
                    <a:lstStyle/>
                    <a:p>
                      <a:pPr algn="ctr">
                        <a:lnSpc>
                          <a:spcPct val="115000"/>
                        </a:lnSpc>
                        <a:spcAft>
                          <a:spcPts val="0"/>
                        </a:spcAft>
                      </a:pPr>
                      <a:r>
                        <a:rPr lang="kk-KZ" sz="1200" dirty="0">
                          <a:solidFill>
                            <a:srgbClr val="000000"/>
                          </a:solidFill>
                          <a:latin typeface="Times New Roman" pitchFamily="18" charset="0"/>
                          <a:ea typeface="Calibri"/>
                          <a:cs typeface="Times New Roman" pitchFamily="18" charset="0"/>
                        </a:rPr>
                        <a:t>Көрнекілік-иллюстрациялық</a:t>
                      </a:r>
                      <a:r>
                        <a:rPr lang="kk-KZ" sz="1200" dirty="0">
                          <a:latin typeface="Times New Roman" pitchFamily="18" charset="0"/>
                          <a:ea typeface="Calibri"/>
                          <a:cs typeface="Times New Roman" pitchFamily="18" charset="0"/>
                        </a:rPr>
                        <a:t> (презентация), оқытушының жетекшілігімен оқу жұмыстарының   </a:t>
                      </a:r>
                      <a:r>
                        <a:rPr lang="ru-RU" sz="1200" dirty="0">
                          <a:latin typeface="Times New Roman" pitchFamily="18" charset="0"/>
                          <a:ea typeface="Calibri"/>
                          <a:cs typeface="Times New Roman" pitchFamily="18" charset="0"/>
                        </a:rPr>
                        <a:t>                                                </a:t>
                      </a:r>
                      <a:r>
                        <a:rPr lang="kk-KZ" sz="1200" dirty="0">
                          <a:latin typeface="Times New Roman" pitchFamily="18" charset="0"/>
                          <a:ea typeface="Calibri"/>
                          <a:cs typeface="Times New Roman" pitchFamily="18" charset="0"/>
                        </a:rPr>
                        <a:t>       </a:t>
                      </a:r>
                      <a:r>
                        <a:rPr lang="ru-RU" sz="1200" dirty="0">
                          <a:latin typeface="Times New Roman" pitchFamily="18" charset="0"/>
                          <a:ea typeface="Calibri"/>
                          <a:cs typeface="Times New Roman" pitchFamily="18" charset="0"/>
                        </a:rPr>
                        <a:t>                                      </a:t>
                      </a:r>
                      <a:r>
                        <a:rPr lang="kk-KZ" sz="1200" dirty="0">
                          <a:latin typeface="Times New Roman" pitchFamily="18" charset="0"/>
                          <a:ea typeface="Calibri"/>
                          <a:cs typeface="Times New Roman" pitchFamily="18" charset="0"/>
                        </a:rPr>
                        <a:t>әдістері,СТО технологиясының  элементтерін  пайдалану арқылы түсіндіру,   сұрақ -жауап арқылы шығармашылық  қабілеттерін , </a:t>
                      </a:r>
                      <a:r>
                        <a:rPr lang="kk-KZ" sz="1200" b="1" dirty="0">
                          <a:latin typeface="Times New Roman" pitchFamily="18" charset="0"/>
                          <a:ea typeface="Calibri"/>
                          <a:cs typeface="Times New Roman" pitchFamily="18" charset="0"/>
                        </a:rPr>
                        <a:t> </a:t>
                      </a:r>
                      <a:r>
                        <a:rPr lang="kk-KZ" sz="1200" dirty="0">
                          <a:latin typeface="Times New Roman" pitchFamily="18" charset="0"/>
                          <a:ea typeface="Calibri"/>
                          <a:cs typeface="Times New Roman" pitchFamily="18" charset="0"/>
                        </a:rPr>
                        <a:t>ізденістерін дамыту</a:t>
                      </a:r>
                      <a:r>
                        <a:rPr lang="kk-KZ" sz="1200" dirty="0">
                          <a:solidFill>
                            <a:srgbClr val="000000"/>
                          </a:solidFill>
                          <a:latin typeface="Times New Roman" pitchFamily="18" charset="0"/>
                          <a:ea typeface="Calibri"/>
                          <a:cs typeface="Times New Roman" pitchFamily="18" charset="0"/>
                        </a:rPr>
                        <a:t>;бейне материал.</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r>
              <a:tr h="257632">
                <a:tc>
                  <a:txBody>
                    <a:bodyPr/>
                    <a:lstStyle/>
                    <a:p>
                      <a:pPr algn="just">
                        <a:lnSpc>
                          <a:spcPct val="115000"/>
                        </a:lnSpc>
                        <a:spcAft>
                          <a:spcPts val="0"/>
                        </a:spcAft>
                        <a:tabLst>
                          <a:tab pos="600075" algn="l"/>
                        </a:tabLst>
                      </a:pPr>
                      <a:r>
                        <a:rPr lang="kk-KZ" sz="1200" b="1">
                          <a:latin typeface="Times New Roman" pitchFamily="18" charset="0"/>
                          <a:ea typeface="Calibri"/>
                          <a:cs typeface="Times New Roman" pitchFamily="18" charset="0"/>
                        </a:rPr>
                        <a:t>Қажетті құралдар мен жабдықтар:</a:t>
                      </a:r>
                      <a:endParaRPr lang="ru-RU" sz="120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gridSpan="2">
                  <a:txBody>
                    <a:bodyPr/>
                    <a:lstStyle/>
                    <a:p>
                      <a:pPr algn="just">
                        <a:lnSpc>
                          <a:spcPct val="115000"/>
                        </a:lnSpc>
                        <a:spcAft>
                          <a:spcPts val="0"/>
                        </a:spcAft>
                      </a:pPr>
                      <a:r>
                        <a:rPr lang="kk-KZ" sz="1200" dirty="0">
                          <a:latin typeface="Times New Roman" pitchFamily="18" charset="0"/>
                          <a:ea typeface="Calibri"/>
                          <a:cs typeface="Times New Roman" pitchFamily="18" charset="0"/>
                        </a:rPr>
                        <a:t>ДК, проектор, экран, маркерлер, флипчарт, презентация</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r>
              <a:tr h="1241265">
                <a:tc>
                  <a:txBody>
                    <a:bodyPr/>
                    <a:lstStyle/>
                    <a:p>
                      <a:pPr algn="l">
                        <a:lnSpc>
                          <a:spcPct val="115000"/>
                        </a:lnSpc>
                        <a:spcAft>
                          <a:spcPts val="0"/>
                        </a:spcAft>
                        <a:tabLst>
                          <a:tab pos="600075" algn="l"/>
                        </a:tabLst>
                      </a:pPr>
                      <a:r>
                        <a:rPr lang="kk-KZ" sz="1200" b="1">
                          <a:latin typeface="Times New Roman" pitchFamily="18" charset="0"/>
                          <a:ea typeface="Calibri"/>
                          <a:cs typeface="Times New Roman" pitchFamily="18" charset="0"/>
                        </a:rPr>
                        <a:t>Қосымша дереккөздері (әдебиет):</a:t>
                      </a:r>
                      <a:endParaRPr lang="ru-RU" sz="120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gridSpan="2">
                  <a:txBody>
                    <a:bodyPr/>
                    <a:lstStyle/>
                    <a:p>
                      <a:pPr algn="just">
                        <a:lnSpc>
                          <a:spcPct val="115000"/>
                        </a:lnSpc>
                        <a:spcAft>
                          <a:spcPts val="0"/>
                        </a:spcAft>
                      </a:pPr>
                      <a:r>
                        <a:rPr lang="ru-RU" sz="1200" dirty="0">
                          <a:latin typeface="Times New Roman" pitchFamily="18" charset="0"/>
                          <a:ea typeface="Calibri"/>
                          <a:cs typeface="Times New Roman" pitchFamily="18" charset="0"/>
                        </a:rPr>
                        <a:t>1</a:t>
                      </a:r>
                      <a:r>
                        <a:rPr lang="kk-KZ" sz="1200" dirty="0">
                          <a:latin typeface="Times New Roman" pitchFamily="18" charset="0"/>
                          <a:ea typeface="Calibri"/>
                          <a:cs typeface="Times New Roman" pitchFamily="18" charset="0"/>
                        </a:rPr>
                        <a:t>.Н.Разақов «Ғимараттар мен имараттардың құрылымдары» Астана 2010</a:t>
                      </a:r>
                      <a:endParaRPr lang="ru-RU" sz="1200" dirty="0">
                        <a:latin typeface="Times New Roman" pitchFamily="18" charset="0"/>
                        <a:ea typeface="Times New Roman"/>
                        <a:cs typeface="Times New Roman" pitchFamily="18" charset="0"/>
                      </a:endParaRPr>
                    </a:p>
                    <a:p>
                      <a:pPr algn="just">
                        <a:lnSpc>
                          <a:spcPct val="115000"/>
                        </a:lnSpc>
                        <a:spcAft>
                          <a:spcPts val="0"/>
                        </a:spcAft>
                      </a:pPr>
                      <a:r>
                        <a:rPr lang="kk-KZ" sz="1200" dirty="0">
                          <a:latin typeface="Times New Roman" pitchFamily="18" charset="0"/>
                          <a:ea typeface="Calibri"/>
                          <a:cs typeface="Times New Roman" pitchFamily="18" charset="0"/>
                        </a:rPr>
                        <a:t>2. </a:t>
                      </a:r>
                      <a:r>
                        <a:rPr lang="ru-RU" sz="1200" dirty="0" err="1">
                          <a:latin typeface="Times New Roman" pitchFamily="18" charset="0"/>
                          <a:ea typeface="Calibri"/>
                          <a:cs typeface="Times New Roman" pitchFamily="18" charset="0"/>
                        </a:rPr>
                        <a:t>Өндірістік ғимараттар </a:t>
                      </a:r>
                      <a:r>
                        <a:rPr lang="ru-RU" sz="1200" dirty="0">
                          <a:latin typeface="Times New Roman" pitchFamily="18" charset="0"/>
                          <a:ea typeface="Calibri"/>
                          <a:cs typeface="Times New Roman" pitchFamily="18" charset="0"/>
                        </a:rPr>
                        <a:t>мен нысандар конструирлеуі. </a:t>
                      </a:r>
                      <a:endParaRPr lang="ru-RU" sz="1200" dirty="0">
                        <a:latin typeface="Times New Roman" pitchFamily="18" charset="0"/>
                        <a:ea typeface="Times New Roman"/>
                        <a:cs typeface="Times New Roman" pitchFamily="18" charset="0"/>
                      </a:endParaRPr>
                    </a:p>
                    <a:p>
                      <a:pPr algn="just">
                        <a:spcAft>
                          <a:spcPts val="0"/>
                        </a:spcAft>
                      </a:pPr>
                      <a:r>
                        <a:rPr lang="ru-RU" sz="1200" dirty="0">
                          <a:solidFill>
                            <a:srgbClr val="000000"/>
                          </a:solidFill>
                          <a:latin typeface="Times New Roman" pitchFamily="18" charset="0"/>
                          <a:ea typeface="Calibri"/>
                          <a:cs typeface="Times New Roman" pitchFamily="18" charset="0"/>
                        </a:rPr>
                        <a:t>Шерешевский И. А. </a:t>
                      </a:r>
                      <a:r>
                        <a:rPr lang="ru-RU" sz="1200" dirty="0" err="1">
                          <a:solidFill>
                            <a:srgbClr val="000000"/>
                          </a:solidFill>
                          <a:latin typeface="Times New Roman" pitchFamily="18" charset="0"/>
                          <a:ea typeface="Calibri"/>
                          <a:cs typeface="Times New Roman" pitchFamily="18" charset="0"/>
                        </a:rPr>
                        <a:t>Мәскеу </a:t>
                      </a:r>
                      <a:r>
                        <a:rPr lang="ru-RU" sz="1200" dirty="0">
                          <a:solidFill>
                            <a:srgbClr val="000000"/>
                          </a:solidFill>
                          <a:latin typeface="Times New Roman" pitchFamily="18" charset="0"/>
                          <a:ea typeface="Calibri"/>
                          <a:cs typeface="Times New Roman" pitchFamily="18" charset="0"/>
                        </a:rPr>
                        <a:t>2005</a:t>
                      </a:r>
                      <a:r>
                        <a:rPr lang="kk-KZ" sz="1200" dirty="0">
                          <a:solidFill>
                            <a:srgbClr val="000000"/>
                          </a:solidFill>
                          <a:latin typeface="Times New Roman" pitchFamily="18" charset="0"/>
                          <a:ea typeface="Calibri"/>
                          <a:cs typeface="Times New Roman" pitchFamily="18" charset="0"/>
                        </a:rPr>
                        <a:t> ж.</a:t>
                      </a:r>
                      <a:endParaRPr lang="ru-RU" sz="1200" dirty="0">
                        <a:solidFill>
                          <a:srgbClr val="000000"/>
                        </a:solidFill>
                        <a:latin typeface="Times New Roman" pitchFamily="18" charset="0"/>
                        <a:ea typeface="Times New Roman"/>
                        <a:cs typeface="Times New Roman" pitchFamily="18" charset="0"/>
                      </a:endParaRPr>
                    </a:p>
                    <a:p>
                      <a:pPr algn="just">
                        <a:spcAft>
                          <a:spcPts val="0"/>
                        </a:spcAft>
                      </a:pPr>
                      <a:r>
                        <a:rPr lang="kk-KZ" sz="1200" dirty="0">
                          <a:solidFill>
                            <a:srgbClr val="000000"/>
                          </a:solidFill>
                          <a:latin typeface="Times New Roman" pitchFamily="18" charset="0"/>
                          <a:ea typeface="Calibri"/>
                          <a:cs typeface="Times New Roman" pitchFamily="18" charset="0"/>
                        </a:rPr>
                        <a:t>3.Темірбетон конструкциялары. Теория, есеп және конструирелу негіздері.</a:t>
                      </a:r>
                      <a:r>
                        <a:rPr lang="ru-RU" sz="1200" dirty="0">
                          <a:solidFill>
                            <a:srgbClr val="000000"/>
                          </a:solidFill>
                          <a:latin typeface="Times New Roman" pitchFamily="18" charset="0"/>
                          <a:ea typeface="Calibri"/>
                          <a:cs typeface="Times New Roman" pitchFamily="18" charset="0"/>
                        </a:rPr>
                        <a:t>Пецольд Т.М., Тур В.В. Брест 2008 </a:t>
                      </a:r>
                      <a:r>
                        <a:rPr lang="kk-KZ" sz="1200" dirty="0">
                          <a:solidFill>
                            <a:srgbClr val="000000"/>
                          </a:solidFill>
                          <a:latin typeface="Times New Roman" pitchFamily="18" charset="0"/>
                          <a:ea typeface="Calibri"/>
                          <a:cs typeface="Times New Roman" pitchFamily="18" charset="0"/>
                        </a:rPr>
                        <a:t>ж</a:t>
                      </a:r>
                      <a:endParaRPr lang="ru-RU" sz="1200" dirty="0">
                        <a:solidFill>
                          <a:srgbClr val="000000"/>
                        </a:solidFill>
                        <a:latin typeface="Times New Roman" pitchFamily="18" charset="0"/>
                        <a:ea typeface="Times New Roman"/>
                        <a:cs typeface="Times New Roman" pitchFamily="18" charset="0"/>
                      </a:endParaRPr>
                    </a:p>
                    <a:p>
                      <a:pPr algn="just">
                        <a:spcAft>
                          <a:spcPts val="0"/>
                        </a:spcAft>
                      </a:pPr>
                      <a:r>
                        <a:rPr lang="kk-KZ" sz="1200" dirty="0">
                          <a:solidFill>
                            <a:srgbClr val="000000"/>
                          </a:solidFill>
                          <a:latin typeface="Times New Roman" pitchFamily="18" charset="0"/>
                          <a:ea typeface="Calibri"/>
                          <a:cs typeface="Times New Roman" pitchFamily="18" charset="0"/>
                        </a:rPr>
                        <a:t>4.Құрылыс </a:t>
                      </a:r>
                      <a:r>
                        <a:rPr lang="ru-RU" sz="1200" dirty="0">
                          <a:solidFill>
                            <a:srgbClr val="000000"/>
                          </a:solidFill>
                          <a:latin typeface="Times New Roman" pitchFamily="18" charset="0"/>
                          <a:ea typeface="Calibri"/>
                          <a:cs typeface="Times New Roman" pitchFamily="18" charset="0"/>
                        </a:rPr>
                        <a:t>конструкициялары Ю., Дуамбеков М., Хуснутди-нов Р Астана </a:t>
                      </a:r>
                      <a:r>
                        <a:rPr lang="kk-KZ" sz="1200" dirty="0">
                          <a:solidFill>
                            <a:srgbClr val="000000"/>
                          </a:solidFill>
                          <a:latin typeface="Times New Roman" pitchFamily="18" charset="0"/>
                          <a:ea typeface="Calibri"/>
                          <a:cs typeface="Times New Roman" pitchFamily="18" charset="0"/>
                        </a:rPr>
                        <a:t>2011ж</a:t>
                      </a:r>
                      <a:endParaRPr lang="ru-RU" sz="1200" dirty="0">
                        <a:solidFill>
                          <a:srgbClr val="000000"/>
                        </a:solidFill>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r>
              <a:tr h="168930">
                <a:tc gridSpan="3">
                  <a:txBody>
                    <a:bodyPr/>
                    <a:lstStyle/>
                    <a:p>
                      <a:pPr algn="l">
                        <a:lnSpc>
                          <a:spcPct val="115000"/>
                        </a:lnSpc>
                        <a:spcAft>
                          <a:spcPts val="0"/>
                        </a:spcAft>
                        <a:tabLst>
                          <a:tab pos="600075" algn="l"/>
                        </a:tabLst>
                      </a:pPr>
                      <a:r>
                        <a:rPr lang="kk-KZ" sz="1200" b="1" dirty="0">
                          <a:latin typeface="Times New Roman" pitchFamily="18" charset="0"/>
                          <a:ea typeface="Calibri"/>
                          <a:cs typeface="Times New Roman" pitchFamily="18" charset="0"/>
                        </a:rPr>
                        <a:t>Оқытушы туралы ақпарат:</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hMerge="1">
                  <a:txBody>
                    <a:bodyPr/>
                    <a:lstStyle/>
                    <a:p>
                      <a:endParaRPr lang="ru-RU"/>
                    </a:p>
                  </a:txBody>
                  <a:tcPr/>
                </a:tc>
                <a:tc hMerge="1">
                  <a:txBody>
                    <a:bodyPr/>
                    <a:lstStyle/>
                    <a:p>
                      <a:endParaRPr lang="ru-RU"/>
                    </a:p>
                  </a:txBody>
                  <a:tcPr/>
                </a:tc>
              </a:tr>
              <a:tr h="844649">
                <a:tc gridSpan="2">
                  <a:txBody>
                    <a:bodyPr/>
                    <a:lstStyle/>
                    <a:p>
                      <a:pPr algn="l">
                        <a:lnSpc>
                          <a:spcPct val="115000"/>
                        </a:lnSpc>
                        <a:spcAft>
                          <a:spcPts val="0"/>
                        </a:spcAft>
                        <a:tabLst>
                          <a:tab pos="600075" algn="l"/>
                        </a:tabLst>
                      </a:pPr>
                      <a:r>
                        <a:rPr lang="kk-KZ" sz="1200" b="1" dirty="0">
                          <a:latin typeface="Times New Roman" pitchFamily="18" charset="0"/>
                          <a:ea typeface="Calibri"/>
                          <a:cs typeface="Times New Roman" pitchFamily="18" charset="0"/>
                        </a:rPr>
                        <a:t>А.Ә.Т.: </a:t>
                      </a:r>
                      <a:endParaRPr lang="ru-RU" sz="1200" dirty="0">
                        <a:latin typeface="Times New Roman" pitchFamily="18" charset="0"/>
                        <a:ea typeface="Times New Roman"/>
                        <a:cs typeface="Times New Roman" pitchFamily="18" charset="0"/>
                      </a:endParaRPr>
                    </a:p>
                    <a:p>
                      <a:pPr algn="l">
                        <a:lnSpc>
                          <a:spcPct val="115000"/>
                        </a:lnSpc>
                        <a:spcAft>
                          <a:spcPts val="0"/>
                        </a:spcAft>
                        <a:tabLst>
                          <a:tab pos="600075" algn="l"/>
                        </a:tabLst>
                      </a:pPr>
                      <a:r>
                        <a:rPr lang="kk-KZ" sz="1200" dirty="0">
                          <a:latin typeface="Times New Roman" pitchFamily="18" charset="0"/>
                          <a:ea typeface="Calibri"/>
                          <a:cs typeface="Times New Roman" pitchFamily="18" charset="0"/>
                        </a:rPr>
                        <a:t>Суйесинова А.Е_________________</a:t>
                      </a:r>
                      <a:endParaRPr lang="ru-RU" sz="1200" dirty="0">
                        <a:latin typeface="Times New Roman" pitchFamily="18" charset="0"/>
                        <a:ea typeface="Times New Roman"/>
                        <a:cs typeface="Times New Roman" pitchFamily="18" charset="0"/>
                      </a:endParaRPr>
                    </a:p>
                    <a:p>
                      <a:pPr algn="ctr">
                        <a:lnSpc>
                          <a:spcPct val="115000"/>
                        </a:lnSpc>
                        <a:spcAft>
                          <a:spcPts val="0"/>
                        </a:spcAft>
                        <a:tabLst>
                          <a:tab pos="600075" algn="l"/>
                        </a:tabLst>
                      </a:pPr>
                      <a:r>
                        <a:rPr lang="kk-KZ" sz="1200" i="1" dirty="0">
                          <a:latin typeface="Times New Roman" pitchFamily="18" charset="0"/>
                          <a:ea typeface="Calibri"/>
                          <a:cs typeface="Times New Roman" pitchFamily="18" charset="0"/>
                        </a:rPr>
                        <a:t>(қолы)</a:t>
                      </a:r>
                      <a:endParaRPr lang="ru-RU" sz="1200" dirty="0">
                        <a:latin typeface="Times New Roman" pitchFamily="18" charset="0"/>
                        <a:ea typeface="Times New Roman"/>
                        <a:cs typeface="Times New Roman" pitchFamily="18" charset="0"/>
                      </a:endParaRPr>
                    </a:p>
                    <a:p>
                      <a:pPr algn="l">
                        <a:lnSpc>
                          <a:spcPct val="115000"/>
                        </a:lnSpc>
                        <a:spcAft>
                          <a:spcPts val="0"/>
                        </a:spcAft>
                        <a:tabLst>
                          <a:tab pos="600075" algn="l"/>
                        </a:tabLst>
                      </a:pPr>
                      <a:r>
                        <a:rPr lang="kk-KZ" sz="1200" dirty="0">
                          <a:latin typeface="Times New Roman" pitchFamily="18" charset="0"/>
                          <a:ea typeface="Calibri"/>
                          <a:cs typeface="Times New Roman" pitchFamily="18" charset="0"/>
                        </a:rPr>
                        <a:t>Макашева А.М_________________</a:t>
                      </a:r>
                      <a:endParaRPr lang="ru-RU" sz="1200" dirty="0">
                        <a:latin typeface="Times New Roman" pitchFamily="18" charset="0"/>
                        <a:ea typeface="Times New Roman"/>
                        <a:cs typeface="Times New Roman" pitchFamily="18" charset="0"/>
                      </a:endParaRPr>
                    </a:p>
                    <a:p>
                      <a:pPr algn="ctr">
                        <a:lnSpc>
                          <a:spcPct val="115000"/>
                        </a:lnSpc>
                        <a:spcAft>
                          <a:spcPts val="0"/>
                        </a:spcAft>
                        <a:tabLst>
                          <a:tab pos="600075" algn="l"/>
                        </a:tabLst>
                      </a:pPr>
                      <a:r>
                        <a:rPr lang="kk-KZ" sz="1200" i="1" dirty="0">
                          <a:latin typeface="Times New Roman" pitchFamily="18" charset="0"/>
                          <a:ea typeface="Calibri"/>
                          <a:cs typeface="Times New Roman" pitchFamily="18" charset="0"/>
                        </a:rPr>
                        <a:t>(қолы)</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a:txBody>
                    <a:bodyPr/>
                    <a:lstStyle/>
                    <a:p>
                      <a:pPr algn="l">
                        <a:lnSpc>
                          <a:spcPct val="115000"/>
                        </a:lnSpc>
                        <a:spcAft>
                          <a:spcPts val="0"/>
                        </a:spcAft>
                        <a:tabLst>
                          <a:tab pos="600075" algn="l"/>
                        </a:tabLst>
                      </a:pPr>
                      <a:r>
                        <a:rPr lang="kk-KZ" sz="1200" b="1" dirty="0">
                          <a:latin typeface="Times New Roman" pitchFamily="18" charset="0"/>
                          <a:ea typeface="Calibri"/>
                          <a:cs typeface="Times New Roman" pitchFamily="18" charset="0"/>
                        </a:rPr>
                        <a:t>Тел.:</a:t>
                      </a:r>
                      <a:r>
                        <a:rPr lang="kk-KZ" sz="1200" dirty="0">
                          <a:latin typeface="Times New Roman" pitchFamily="18" charset="0"/>
                          <a:ea typeface="Calibri"/>
                          <a:cs typeface="Times New Roman" pitchFamily="18" charset="0"/>
                        </a:rPr>
                        <a:t>87015484118</a:t>
                      </a:r>
                      <a:endParaRPr lang="ru-RU" sz="1200" dirty="0">
                        <a:latin typeface="Times New Roman" pitchFamily="18" charset="0"/>
                        <a:ea typeface="Times New Roman"/>
                        <a:cs typeface="Times New Roman" pitchFamily="18" charset="0"/>
                      </a:endParaRPr>
                    </a:p>
                    <a:p>
                      <a:pPr algn="l">
                        <a:lnSpc>
                          <a:spcPct val="115000"/>
                        </a:lnSpc>
                        <a:spcAft>
                          <a:spcPts val="0"/>
                        </a:spcAft>
                        <a:tabLst>
                          <a:tab pos="600075" algn="l"/>
                        </a:tabLst>
                      </a:pPr>
                      <a:r>
                        <a:rPr lang="kk-KZ" sz="1200" b="1" dirty="0">
                          <a:latin typeface="Times New Roman" pitchFamily="18" charset="0"/>
                          <a:ea typeface="Calibri"/>
                          <a:cs typeface="Times New Roman" pitchFamily="18" charset="0"/>
                        </a:rPr>
                        <a:t>E-mail:</a:t>
                      </a:r>
                      <a:r>
                        <a:rPr lang="kk-KZ" sz="1200" dirty="0">
                          <a:latin typeface="Times New Roman" pitchFamily="18" charset="0"/>
                          <a:ea typeface="Calibri"/>
                          <a:cs typeface="Times New Roman" pitchFamily="18" charset="0"/>
                        </a:rPr>
                        <a:t> </a:t>
                      </a:r>
                      <a:r>
                        <a:rPr lang="en-US" sz="1200" dirty="0">
                          <a:latin typeface="Times New Roman" pitchFamily="18" charset="0"/>
                          <a:ea typeface="Calibri"/>
                          <a:cs typeface="Times New Roman" pitchFamily="18" charset="0"/>
                        </a:rPr>
                        <a:t>aigul.06.05</a:t>
                      </a:r>
                      <a:r>
                        <a:rPr lang="kk-KZ" sz="1200" dirty="0">
                          <a:latin typeface="Times New Roman" pitchFamily="18" charset="0"/>
                          <a:ea typeface="Calibri"/>
                          <a:cs typeface="Times New Roman" pitchFamily="18" charset="0"/>
                        </a:rPr>
                        <a:t>@mail.ru</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5" name="Таблица 4"/>
          <p:cNvGraphicFramePr>
            <a:graphicFrameLocks noGrp="1"/>
          </p:cNvGraphicFramePr>
          <p:nvPr/>
        </p:nvGraphicFramePr>
        <p:xfrm>
          <a:off x="428604" y="428596"/>
          <a:ext cx="6072231" cy="1472184"/>
        </p:xfrm>
        <a:graphic>
          <a:graphicData uri="http://schemas.openxmlformats.org/drawingml/2006/table">
            <a:tbl>
              <a:tblPr/>
              <a:tblGrid>
                <a:gridCol w="1975304"/>
                <a:gridCol w="408159"/>
                <a:gridCol w="343277"/>
                <a:gridCol w="171639"/>
                <a:gridCol w="171639"/>
                <a:gridCol w="171639"/>
                <a:gridCol w="1357017"/>
                <a:gridCol w="1473557"/>
              </a:tblGrid>
              <a:tr h="1013578">
                <a:tc gridSpan="2">
                  <a:txBody>
                    <a:bodyPr/>
                    <a:lstStyle/>
                    <a:p>
                      <a:pPr algn="l">
                        <a:lnSpc>
                          <a:spcPct val="115000"/>
                        </a:lnSpc>
                        <a:spcAft>
                          <a:spcPts val="0"/>
                        </a:spcAft>
                      </a:pPr>
                      <a:r>
                        <a:rPr lang="kk-KZ" sz="1200" b="1" dirty="0">
                          <a:solidFill>
                            <a:srgbClr val="000000"/>
                          </a:solidFill>
                          <a:latin typeface="Times New Roman" pitchFamily="18" charset="0"/>
                          <a:ea typeface="Calibri"/>
                          <a:cs typeface="Times New Roman" pitchFamily="18" charset="0"/>
                        </a:rPr>
                        <a:t>Күтілетін нәтиже</a:t>
                      </a:r>
                      <a:r>
                        <a:rPr lang="kk-KZ" sz="1200" b="1" dirty="0">
                          <a:latin typeface="Times New Roman" pitchFamily="18" charset="0"/>
                          <a:ea typeface="Calibri"/>
                          <a:cs typeface="Times New Roman" pitchFamily="18" charset="0"/>
                        </a:rPr>
                        <a:t>:</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hMerge="1">
                  <a:txBody>
                    <a:bodyPr/>
                    <a:lstStyle/>
                    <a:p>
                      <a:endParaRPr lang="ru-RU"/>
                    </a:p>
                  </a:txBody>
                  <a:tcPr/>
                </a:tc>
                <a:tc gridSpan="6">
                  <a:txBody>
                    <a:bodyPr/>
                    <a:lstStyle/>
                    <a:p>
                      <a:pPr algn="l">
                        <a:lnSpc>
                          <a:spcPct val="115000"/>
                        </a:lnSpc>
                        <a:spcAft>
                          <a:spcPts val="0"/>
                        </a:spcAft>
                      </a:pPr>
                      <a:r>
                        <a:rPr lang="kk-KZ" sz="1200" dirty="0">
                          <a:latin typeface="Times New Roman" pitchFamily="18" charset="0"/>
                          <a:ea typeface="Calibri"/>
                          <a:cs typeface="Times New Roman" pitchFamily="18" charset="0"/>
                        </a:rPr>
                        <a:t>1.Едендердің қасиеттері мен ерекшеліктерін білу.</a:t>
                      </a:r>
                      <a:endParaRPr lang="ru-RU" sz="1200" dirty="0">
                        <a:latin typeface="Times New Roman" pitchFamily="18" charset="0"/>
                        <a:ea typeface="Times New Roman"/>
                        <a:cs typeface="Times New Roman" pitchFamily="18" charset="0"/>
                      </a:endParaRPr>
                    </a:p>
                    <a:p>
                      <a:pPr algn="just">
                        <a:lnSpc>
                          <a:spcPct val="115000"/>
                        </a:lnSpc>
                        <a:spcAft>
                          <a:spcPts val="0"/>
                        </a:spcAft>
                      </a:pPr>
                      <a:r>
                        <a:rPr lang="kk-KZ" sz="1200" dirty="0">
                          <a:latin typeface="Times New Roman" pitchFamily="18" charset="0"/>
                          <a:ea typeface="Calibri"/>
                          <a:cs typeface="Times New Roman" pitchFamily="18" charset="0"/>
                        </a:rPr>
                        <a:t>2.Әр түрлі едендердің құрылымдары және оларды пайдалану қасиеттері .</a:t>
                      </a:r>
                      <a:endParaRPr lang="ru-RU" sz="1200" dirty="0">
                        <a:latin typeface="Times New Roman" pitchFamily="18" charset="0"/>
                        <a:ea typeface="Times New Roman"/>
                        <a:cs typeface="Times New Roman" pitchFamily="18" charset="0"/>
                      </a:endParaRPr>
                    </a:p>
                    <a:p>
                      <a:pPr algn="just">
                        <a:lnSpc>
                          <a:spcPct val="115000"/>
                        </a:lnSpc>
                        <a:spcAft>
                          <a:spcPts val="0"/>
                        </a:spcAft>
                      </a:pPr>
                      <a:r>
                        <a:rPr lang="kk-KZ" sz="1200" dirty="0">
                          <a:latin typeface="Times New Roman" pitchFamily="18" charset="0"/>
                          <a:ea typeface="Calibri"/>
                          <a:cs typeface="Times New Roman" pitchFamily="18" charset="0"/>
                        </a:rPr>
                        <a:t>3.Оралмалы және түйірлі материалдардан жасалған едендер құрылымын ажырату.</a:t>
                      </a:r>
                      <a:endParaRPr lang="ru-RU" sz="1200" dirty="0">
                        <a:latin typeface="Times New Roman" pitchFamily="18" charset="0"/>
                        <a:ea typeface="Times New Roman"/>
                        <a:cs typeface="Times New Roman" pitchFamily="18" charset="0"/>
                      </a:endParaRPr>
                    </a:p>
                    <a:p>
                      <a:pPr algn="just">
                        <a:lnSpc>
                          <a:spcPct val="115000"/>
                        </a:lnSpc>
                        <a:spcAft>
                          <a:spcPts val="0"/>
                        </a:spcAft>
                      </a:pPr>
                      <a:r>
                        <a:rPr lang="kk-KZ" sz="1200" dirty="0">
                          <a:latin typeface="Times New Roman" pitchFamily="18" charset="0"/>
                          <a:ea typeface="Calibri"/>
                          <a:cs typeface="Times New Roman" pitchFamily="18" charset="0"/>
                        </a:rPr>
                        <a:t>4. Еден түрлерін төсеуде шаршы метрін  есептеу</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170354">
                <a:tc gridSpan="2">
                  <a:txBody>
                    <a:bodyPr/>
                    <a:lstStyle/>
                    <a:p>
                      <a:pPr algn="l">
                        <a:lnSpc>
                          <a:spcPct val="115000"/>
                        </a:lnSpc>
                        <a:spcAft>
                          <a:spcPts val="0"/>
                        </a:spcAft>
                      </a:pPr>
                      <a:r>
                        <a:rPr lang="kk-KZ" sz="1200" b="1">
                          <a:latin typeface="Times New Roman" pitchFamily="18" charset="0"/>
                          <a:ea typeface="Calibri"/>
                          <a:cs typeface="Times New Roman" pitchFamily="18" charset="0"/>
                        </a:rPr>
                        <a:t>Сабақтың түрі:</a:t>
                      </a:r>
                      <a:endParaRPr lang="ru-RU" sz="120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hMerge="1">
                  <a:txBody>
                    <a:bodyPr/>
                    <a:lstStyle/>
                    <a:p>
                      <a:endParaRPr lang="ru-RU"/>
                    </a:p>
                  </a:txBody>
                  <a:tcPr/>
                </a:tc>
                <a:tc gridSpan="6">
                  <a:txBody>
                    <a:bodyPr/>
                    <a:lstStyle/>
                    <a:p>
                      <a:pPr algn="just">
                        <a:lnSpc>
                          <a:spcPct val="115000"/>
                        </a:lnSpc>
                        <a:spcAft>
                          <a:spcPts val="0"/>
                        </a:spcAft>
                      </a:pPr>
                      <a:r>
                        <a:rPr lang="kk-KZ" sz="1200" dirty="0">
                          <a:latin typeface="Times New Roman" pitchFamily="18" charset="0"/>
                          <a:ea typeface="Calibri"/>
                          <a:cs typeface="Times New Roman" pitchFamily="18" charset="0"/>
                        </a:rPr>
                        <a:t>Бинарлы сабақ </a:t>
                      </a:r>
                      <a:endParaRPr lang="ru-RU" sz="1200" dirty="0">
                        <a:latin typeface="Times New Roman" pitchFamily="18" charset="0"/>
                        <a:ea typeface="Times New Roman"/>
                        <a:cs typeface="Times New Roman" pitchFamily="18" charset="0"/>
                      </a:endParaRPr>
                    </a:p>
                  </a:txBody>
                  <a:tcPr marL="14519" marR="145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nvGraphicFramePr>
        <p:xfrm>
          <a:off x="214291" y="642909"/>
          <a:ext cx="6429420" cy="8412480"/>
        </p:xfrm>
        <a:graphic>
          <a:graphicData uri="http://schemas.openxmlformats.org/drawingml/2006/table">
            <a:tbl>
              <a:tblPr/>
              <a:tblGrid>
                <a:gridCol w="1391040"/>
                <a:gridCol w="405671"/>
                <a:gridCol w="2060942"/>
                <a:gridCol w="1355578"/>
                <a:gridCol w="1216189"/>
              </a:tblGrid>
              <a:tr h="814835">
                <a:tc>
                  <a:txBody>
                    <a:bodyPr/>
                    <a:lstStyle/>
                    <a:p>
                      <a:pPr algn="ctr">
                        <a:lnSpc>
                          <a:spcPct val="115000"/>
                        </a:lnSpc>
                        <a:spcAft>
                          <a:spcPts val="0"/>
                        </a:spcAft>
                      </a:pPr>
                      <a:endParaRPr lang="ru-RU" sz="1200" dirty="0">
                        <a:solidFill>
                          <a:srgbClr val="000000"/>
                        </a:solidFill>
                        <a:latin typeface="Times New Roman" pitchFamily="18" charset="0"/>
                        <a:ea typeface="Times New Roman"/>
                        <a:cs typeface="Times New Roman" pitchFamily="18" charset="0"/>
                      </a:endParaRPr>
                    </a:p>
                    <a:p>
                      <a:pPr algn="ctr">
                        <a:lnSpc>
                          <a:spcPct val="115000"/>
                        </a:lnSpc>
                        <a:spcAft>
                          <a:spcPts val="0"/>
                        </a:spcAft>
                      </a:pPr>
                      <a:r>
                        <a:rPr lang="ru-RU" sz="1200" b="1" dirty="0" err="1">
                          <a:solidFill>
                            <a:srgbClr val="000000"/>
                          </a:solidFill>
                          <a:latin typeface="Times New Roman" pitchFamily="18" charset="0"/>
                          <a:ea typeface="Times New Roman"/>
                          <a:cs typeface="Times New Roman" pitchFamily="18" charset="0"/>
                        </a:rPr>
                        <a:t>Сабақ барысы</a:t>
                      </a:r>
                      <a:endParaRPr lang="ru-RU" sz="1200" dirty="0">
                        <a:solidFill>
                          <a:srgbClr val="000000"/>
                        </a:solidFill>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a:txBody>
                    <a:bodyPr/>
                    <a:lstStyle/>
                    <a:p>
                      <a:pPr algn="ctr">
                        <a:lnSpc>
                          <a:spcPct val="115000"/>
                        </a:lnSpc>
                        <a:spcAft>
                          <a:spcPts val="0"/>
                        </a:spcAft>
                      </a:pPr>
                      <a:r>
                        <a:rPr lang="ru-RU" sz="1200" b="1" dirty="0" err="1">
                          <a:solidFill>
                            <a:srgbClr val="000000"/>
                          </a:solidFill>
                          <a:latin typeface="Times New Roman" pitchFamily="18" charset="0"/>
                          <a:ea typeface="Times New Roman"/>
                          <a:cs typeface="Times New Roman" pitchFamily="18" charset="0"/>
                        </a:rPr>
                        <a:t>Уақыт </a:t>
                      </a:r>
                      <a:r>
                        <a:rPr lang="ru-RU" sz="1200" b="1" dirty="0">
                          <a:solidFill>
                            <a:srgbClr val="000000"/>
                          </a:solidFill>
                          <a:latin typeface="Times New Roman" pitchFamily="18" charset="0"/>
                          <a:ea typeface="Times New Roman"/>
                          <a:cs typeface="Times New Roman" pitchFamily="18" charset="0"/>
                        </a:rPr>
                        <a:t>(минут)</a:t>
                      </a:r>
                      <a:endParaRPr lang="ru-RU" sz="1200" dirty="0">
                        <a:solidFill>
                          <a:srgbClr val="000000"/>
                        </a:solidFill>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a:txBody>
                    <a:bodyPr/>
                    <a:lstStyle/>
                    <a:p>
                      <a:pPr algn="ctr">
                        <a:lnSpc>
                          <a:spcPct val="115000"/>
                        </a:lnSpc>
                        <a:spcAft>
                          <a:spcPts val="0"/>
                        </a:spcAft>
                      </a:pPr>
                      <a:endParaRPr lang="ru-RU" sz="1200" dirty="0">
                        <a:solidFill>
                          <a:srgbClr val="000000"/>
                        </a:solidFill>
                        <a:latin typeface="Times New Roman" pitchFamily="18" charset="0"/>
                        <a:ea typeface="Times New Roman"/>
                        <a:cs typeface="Times New Roman" pitchFamily="18" charset="0"/>
                      </a:endParaRPr>
                    </a:p>
                    <a:p>
                      <a:pPr algn="ctr">
                        <a:lnSpc>
                          <a:spcPct val="115000"/>
                        </a:lnSpc>
                        <a:spcAft>
                          <a:spcPts val="0"/>
                        </a:spcAft>
                      </a:pPr>
                      <a:r>
                        <a:rPr lang="ru-RU" sz="1200" b="1" dirty="0" err="1">
                          <a:solidFill>
                            <a:srgbClr val="000000"/>
                          </a:solidFill>
                          <a:latin typeface="Times New Roman" pitchFamily="18" charset="0"/>
                          <a:ea typeface="Times New Roman"/>
                          <a:cs typeface="Times New Roman" pitchFamily="18" charset="0"/>
                        </a:rPr>
                        <a:t>Оқытушы әрекеті</a:t>
                      </a:r>
                      <a:endParaRPr lang="ru-RU" sz="1200" dirty="0">
                        <a:solidFill>
                          <a:srgbClr val="000000"/>
                        </a:solidFill>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a:txBody>
                    <a:bodyPr/>
                    <a:lstStyle/>
                    <a:p>
                      <a:pPr algn="ctr">
                        <a:lnSpc>
                          <a:spcPct val="115000"/>
                        </a:lnSpc>
                        <a:spcAft>
                          <a:spcPts val="0"/>
                        </a:spcAft>
                      </a:pPr>
                      <a:endParaRPr lang="ru-RU" sz="1200" dirty="0">
                        <a:solidFill>
                          <a:srgbClr val="000000"/>
                        </a:solidFill>
                        <a:latin typeface="Times New Roman" pitchFamily="18" charset="0"/>
                        <a:ea typeface="Times New Roman"/>
                        <a:cs typeface="Times New Roman" pitchFamily="18" charset="0"/>
                      </a:endParaRPr>
                    </a:p>
                    <a:p>
                      <a:pPr algn="ctr">
                        <a:lnSpc>
                          <a:spcPct val="115000"/>
                        </a:lnSpc>
                        <a:spcAft>
                          <a:spcPts val="0"/>
                        </a:spcAft>
                      </a:pPr>
                      <a:r>
                        <a:rPr lang="ru-RU" sz="1200" b="1" dirty="0" err="1">
                          <a:solidFill>
                            <a:srgbClr val="000000"/>
                          </a:solidFill>
                          <a:latin typeface="Times New Roman" pitchFamily="18" charset="0"/>
                          <a:ea typeface="Times New Roman"/>
                          <a:cs typeface="Times New Roman" pitchFamily="18" charset="0"/>
                        </a:rPr>
                        <a:t>Білім</a:t>
                      </a:r>
                      <a:r>
                        <a:rPr lang="ru-RU" sz="1200" b="1" dirty="0">
                          <a:solidFill>
                            <a:srgbClr val="000000"/>
                          </a:solidFill>
                          <a:latin typeface="Times New Roman" pitchFamily="18" charset="0"/>
                          <a:ea typeface="Times New Roman"/>
                          <a:cs typeface="Times New Roman" pitchFamily="18" charset="0"/>
                        </a:rPr>
                        <a:t> </a:t>
                      </a:r>
                      <a:r>
                        <a:rPr lang="ru-RU" sz="1200" b="1" dirty="0" err="1">
                          <a:solidFill>
                            <a:srgbClr val="000000"/>
                          </a:solidFill>
                          <a:latin typeface="Times New Roman" pitchFamily="18" charset="0"/>
                          <a:ea typeface="Times New Roman"/>
                          <a:cs typeface="Times New Roman" pitchFamily="18" charset="0"/>
                        </a:rPr>
                        <a:t>алушының әрекеті</a:t>
                      </a:r>
                      <a:endParaRPr lang="ru-RU" sz="1200" dirty="0">
                        <a:solidFill>
                          <a:srgbClr val="000000"/>
                        </a:solidFill>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a:txBody>
                    <a:bodyPr/>
                    <a:lstStyle/>
                    <a:p>
                      <a:pPr algn="ctr">
                        <a:lnSpc>
                          <a:spcPct val="115000"/>
                        </a:lnSpc>
                        <a:spcAft>
                          <a:spcPts val="0"/>
                        </a:spcAft>
                      </a:pPr>
                      <a:endParaRPr lang="ru-RU" sz="1200" dirty="0">
                        <a:solidFill>
                          <a:srgbClr val="000000"/>
                        </a:solidFill>
                        <a:latin typeface="Times New Roman" pitchFamily="18" charset="0"/>
                        <a:ea typeface="Times New Roman"/>
                        <a:cs typeface="Times New Roman" pitchFamily="18" charset="0"/>
                      </a:endParaRPr>
                    </a:p>
                    <a:p>
                      <a:pPr algn="ctr">
                        <a:lnSpc>
                          <a:spcPct val="115000"/>
                        </a:lnSpc>
                        <a:spcAft>
                          <a:spcPts val="0"/>
                        </a:spcAft>
                      </a:pPr>
                      <a:r>
                        <a:rPr lang="ru-RU" sz="1200" b="1" dirty="0" err="1">
                          <a:solidFill>
                            <a:srgbClr val="000000"/>
                          </a:solidFill>
                          <a:latin typeface="Times New Roman" pitchFamily="18" charset="0"/>
                          <a:ea typeface="Times New Roman"/>
                          <a:cs typeface="Times New Roman" pitchFamily="18" charset="0"/>
                        </a:rPr>
                        <a:t>Оқыту ресурстары</a:t>
                      </a:r>
                      <a:r>
                        <a:rPr lang="ru-RU" sz="1200" b="1" dirty="0">
                          <a:solidFill>
                            <a:srgbClr val="000000"/>
                          </a:solidFill>
                          <a:latin typeface="Times New Roman" pitchFamily="18" charset="0"/>
                          <a:ea typeface="Times New Roman"/>
                          <a:cs typeface="Times New Roman" pitchFamily="18" charset="0"/>
                        </a:rPr>
                        <a:t> мен </a:t>
                      </a:r>
                      <a:r>
                        <a:rPr lang="ru-RU" sz="1200" b="1" dirty="0" err="1">
                          <a:solidFill>
                            <a:srgbClr val="000000"/>
                          </a:solidFill>
                          <a:latin typeface="Times New Roman" pitchFamily="18" charset="0"/>
                          <a:ea typeface="Times New Roman"/>
                          <a:cs typeface="Times New Roman" pitchFamily="18" charset="0"/>
                        </a:rPr>
                        <a:t>материалдар</a:t>
                      </a:r>
                      <a:endParaRPr lang="ru-RU" sz="1200" dirty="0">
                        <a:solidFill>
                          <a:srgbClr val="000000"/>
                        </a:solidFill>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r>
              <a:tr h="202917">
                <a:tc>
                  <a:txBody>
                    <a:bodyPr/>
                    <a:lstStyle/>
                    <a:p>
                      <a:pPr algn="ctr">
                        <a:lnSpc>
                          <a:spcPct val="115000"/>
                        </a:lnSpc>
                        <a:spcAft>
                          <a:spcPts val="0"/>
                        </a:spcAft>
                        <a:tabLst>
                          <a:tab pos="600075" algn="l"/>
                        </a:tabLst>
                      </a:pPr>
                      <a:r>
                        <a:rPr lang="ru-RU" sz="1200" b="1" i="1">
                          <a:latin typeface="Times New Roman" pitchFamily="18" charset="0"/>
                          <a:ea typeface="Times New Roman"/>
                          <a:cs typeface="Times New Roman" pitchFamily="18" charset="0"/>
                        </a:rPr>
                        <a:t>1</a:t>
                      </a:r>
                      <a:endParaRPr lang="ru-RU" sz="120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r>
                        <a:rPr lang="ru-RU" sz="1200" b="1" i="1">
                          <a:latin typeface="Times New Roman" pitchFamily="18" charset="0"/>
                          <a:ea typeface="Times New Roman"/>
                          <a:cs typeface="Times New Roman" pitchFamily="18" charset="0"/>
                        </a:rPr>
                        <a:t>2</a:t>
                      </a:r>
                      <a:endParaRPr lang="ru-RU" sz="120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r>
                        <a:rPr lang="ru-RU" sz="1200" b="1" i="1" dirty="0">
                          <a:latin typeface="Times New Roman" pitchFamily="18" charset="0"/>
                          <a:ea typeface="Times New Roman"/>
                          <a:cs typeface="Times New Roman" pitchFamily="18" charset="0"/>
                        </a:rPr>
                        <a:t>3</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r>
                        <a:rPr lang="ru-RU" sz="1200" b="1" i="1">
                          <a:latin typeface="Times New Roman" pitchFamily="18" charset="0"/>
                          <a:ea typeface="Times New Roman"/>
                          <a:cs typeface="Times New Roman" pitchFamily="18" charset="0"/>
                        </a:rPr>
                        <a:t>4</a:t>
                      </a:r>
                      <a:endParaRPr lang="ru-RU" sz="120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r>
                        <a:rPr lang="ru-RU" sz="1200" b="1" i="1" dirty="0">
                          <a:latin typeface="Times New Roman" pitchFamily="18" charset="0"/>
                          <a:ea typeface="Times New Roman"/>
                          <a:cs typeface="Times New Roman" pitchFamily="18" charset="0"/>
                        </a:rPr>
                        <a:t>5</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12334">
                <a:tc>
                  <a:txBody>
                    <a:bodyPr/>
                    <a:lstStyle/>
                    <a:p>
                      <a:pPr algn="ctr">
                        <a:lnSpc>
                          <a:spcPct val="115000"/>
                        </a:lnSpc>
                        <a:spcAft>
                          <a:spcPts val="0"/>
                        </a:spcAft>
                        <a:tabLst>
                          <a:tab pos="201930" algn="l"/>
                          <a:tab pos="600075" algn="l"/>
                        </a:tabLst>
                      </a:pPr>
                      <a:endParaRPr lang="en-US" sz="1200">
                        <a:latin typeface="Times New Roman" pitchFamily="18" charset="0"/>
                        <a:ea typeface="Times New Roman"/>
                        <a:cs typeface="Times New Roman" pitchFamily="18" charset="0"/>
                      </a:endParaRPr>
                    </a:p>
                    <a:p>
                      <a:pPr algn="ctr">
                        <a:lnSpc>
                          <a:spcPct val="115000"/>
                        </a:lnSpc>
                        <a:spcAft>
                          <a:spcPts val="0"/>
                        </a:spcAft>
                        <a:tabLst>
                          <a:tab pos="201930" algn="l"/>
                          <a:tab pos="600075" algn="l"/>
                        </a:tabLst>
                      </a:pPr>
                      <a:r>
                        <a:rPr lang="ru-RU" sz="1200">
                          <a:latin typeface="Times New Roman" pitchFamily="18" charset="0"/>
                          <a:ea typeface="Times New Roman"/>
                          <a:cs typeface="Times New Roman" pitchFamily="18" charset="0"/>
                        </a:rPr>
                        <a:t>1.Ұйымдастыру кезеңі</a:t>
                      </a: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endParaRPr lang="ru-RU" sz="1200">
                        <a:latin typeface="Times New Roman" pitchFamily="18" charset="0"/>
                        <a:ea typeface="Times New Roman"/>
                        <a:cs typeface="Times New Roman" pitchFamily="18" charset="0"/>
                      </a:endParaRPr>
                    </a:p>
                    <a:p>
                      <a:pPr algn="ctr">
                        <a:lnSpc>
                          <a:spcPct val="115000"/>
                        </a:lnSpc>
                        <a:spcAft>
                          <a:spcPts val="0"/>
                        </a:spcAft>
                        <a:tabLst>
                          <a:tab pos="600075" algn="l"/>
                        </a:tabLst>
                      </a:pPr>
                      <a:r>
                        <a:rPr lang="kk-KZ" sz="1200" b="1" i="1">
                          <a:latin typeface="Times New Roman" pitchFamily="18" charset="0"/>
                          <a:ea typeface="Times New Roman"/>
                          <a:cs typeface="Times New Roman" pitchFamily="18" charset="0"/>
                        </a:rPr>
                        <a:t>  </a:t>
                      </a:r>
                      <a:endParaRPr lang="ru-RU" sz="1200">
                        <a:latin typeface="Times New Roman" pitchFamily="18" charset="0"/>
                        <a:ea typeface="Times New Roman"/>
                        <a:cs typeface="Times New Roman" pitchFamily="18" charset="0"/>
                      </a:endParaRPr>
                    </a:p>
                    <a:p>
                      <a:pPr algn="ctr">
                        <a:lnSpc>
                          <a:spcPct val="115000"/>
                        </a:lnSpc>
                        <a:spcAft>
                          <a:spcPts val="0"/>
                        </a:spcAft>
                        <a:tabLst>
                          <a:tab pos="600075" algn="l"/>
                        </a:tabLst>
                      </a:pPr>
                      <a:r>
                        <a:rPr lang="kk-KZ" sz="1200" b="1" i="1">
                          <a:latin typeface="Times New Roman" pitchFamily="18" charset="0"/>
                          <a:ea typeface="Times New Roman"/>
                          <a:cs typeface="Times New Roman" pitchFamily="18" charset="0"/>
                        </a:rPr>
                        <a:t>3</a:t>
                      </a:r>
                      <a:endParaRPr lang="ru-RU" sz="120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1125" algn="ctr">
                        <a:lnSpc>
                          <a:spcPct val="115000"/>
                        </a:lnSpc>
                        <a:spcAft>
                          <a:spcPts val="0"/>
                        </a:spcAft>
                      </a:pPr>
                      <a:r>
                        <a:rPr lang="kk-KZ" sz="1200" dirty="0">
                          <a:latin typeface="Times New Roman" pitchFamily="18" charset="0"/>
                          <a:ea typeface="Times New Roman"/>
                          <a:cs typeface="Times New Roman" pitchFamily="18" charset="0"/>
                        </a:rPr>
                        <a:t>1.Студенттермен амандасу, журнал бойынша  сабаққа дайындығын тексеру.</a:t>
                      </a:r>
                      <a:endParaRPr lang="ru-RU" sz="1200" dirty="0">
                        <a:latin typeface="Times New Roman" pitchFamily="18" charset="0"/>
                        <a:ea typeface="Times New Roman"/>
                        <a:cs typeface="Times New Roman" pitchFamily="18" charset="0"/>
                      </a:endParaRPr>
                    </a:p>
                    <a:p>
                      <a:pPr marL="111125" algn="ctr">
                        <a:lnSpc>
                          <a:spcPct val="115000"/>
                        </a:lnSpc>
                        <a:spcAft>
                          <a:spcPts val="0"/>
                        </a:spcAft>
                      </a:pPr>
                      <a:r>
                        <a:rPr lang="kk-KZ" sz="1200" dirty="0">
                          <a:latin typeface="Times New Roman" pitchFamily="18" charset="0"/>
                          <a:ea typeface="Times New Roman"/>
                          <a:cs typeface="Times New Roman" pitchFamily="18" charset="0"/>
                        </a:rPr>
                        <a:t>2. </a:t>
                      </a:r>
                      <a:r>
                        <a:rPr lang="kk-KZ" sz="1200" b="1" dirty="0">
                          <a:latin typeface="Times New Roman" pitchFamily="18" charset="0"/>
                          <a:ea typeface="Times New Roman"/>
                          <a:cs typeface="Times New Roman" pitchFamily="18" charset="0"/>
                        </a:rPr>
                        <a:t>«Мен кіммін»</a:t>
                      </a:r>
                      <a:r>
                        <a:rPr lang="kk-KZ" sz="1200" dirty="0">
                          <a:latin typeface="Times New Roman" pitchFamily="18" charset="0"/>
                          <a:ea typeface="Times New Roman"/>
                          <a:cs typeface="Times New Roman" pitchFamily="18" charset="0"/>
                        </a:rPr>
                        <a:t> ойыны.  Аудиторияға ынтымақтастық атмосфера қалыптастыру, пәнмен байланыстырып, төрт топқа бөлу:</a:t>
                      </a:r>
                      <a:endParaRPr lang="ru-RU" sz="1200" dirty="0">
                        <a:latin typeface="Times New Roman" pitchFamily="18" charset="0"/>
                        <a:ea typeface="Times New Roman"/>
                        <a:cs typeface="Times New Roman" pitchFamily="18" charset="0"/>
                      </a:endParaRPr>
                    </a:p>
                    <a:p>
                      <a:pPr marL="111125">
                        <a:lnSpc>
                          <a:spcPct val="115000"/>
                        </a:lnSpc>
                        <a:spcAft>
                          <a:spcPts val="0"/>
                        </a:spcAft>
                      </a:pPr>
                      <a:r>
                        <a:rPr lang="kk-KZ" sz="1200" dirty="0">
                          <a:latin typeface="Times New Roman" pitchFamily="18" charset="0"/>
                          <a:ea typeface="Times New Roman"/>
                          <a:cs typeface="Times New Roman" pitchFamily="18" charset="0"/>
                        </a:rPr>
                        <a:t>Бекеттің аты:</a:t>
                      </a:r>
                      <a:endParaRPr lang="ru-RU" sz="1200" dirty="0">
                        <a:latin typeface="Times New Roman" pitchFamily="18" charset="0"/>
                        <a:ea typeface="Times New Roman"/>
                        <a:cs typeface="Times New Roman" pitchFamily="18" charset="0"/>
                      </a:endParaRPr>
                    </a:p>
                    <a:p>
                      <a:pPr marL="111125">
                        <a:lnSpc>
                          <a:spcPct val="115000"/>
                        </a:lnSpc>
                        <a:spcAft>
                          <a:spcPts val="0"/>
                        </a:spcAft>
                      </a:pPr>
                      <a:r>
                        <a:rPr lang="kk-KZ" sz="1200" dirty="0">
                          <a:latin typeface="Times New Roman" pitchFamily="18" charset="0"/>
                          <a:ea typeface="Times New Roman"/>
                          <a:cs typeface="Times New Roman" pitchFamily="18" charset="0"/>
                        </a:rPr>
                        <a:t>1. Іргетас</a:t>
                      </a:r>
                      <a:endParaRPr lang="ru-RU" sz="1200" dirty="0">
                        <a:latin typeface="Times New Roman" pitchFamily="18" charset="0"/>
                        <a:ea typeface="Times New Roman"/>
                        <a:cs typeface="Times New Roman" pitchFamily="18" charset="0"/>
                      </a:endParaRPr>
                    </a:p>
                    <a:p>
                      <a:pPr marL="111125">
                        <a:lnSpc>
                          <a:spcPct val="115000"/>
                        </a:lnSpc>
                        <a:spcAft>
                          <a:spcPts val="0"/>
                        </a:spcAft>
                      </a:pPr>
                      <a:r>
                        <a:rPr lang="kk-KZ" sz="1200" dirty="0">
                          <a:latin typeface="Times New Roman" pitchFamily="18" charset="0"/>
                          <a:ea typeface="Times New Roman"/>
                          <a:cs typeface="Times New Roman" pitchFamily="18" charset="0"/>
                        </a:rPr>
                        <a:t>2. Қабырға</a:t>
                      </a:r>
                      <a:endParaRPr lang="ru-RU" sz="1200" dirty="0">
                        <a:latin typeface="Times New Roman" pitchFamily="18" charset="0"/>
                        <a:ea typeface="Times New Roman"/>
                        <a:cs typeface="Times New Roman" pitchFamily="18" charset="0"/>
                      </a:endParaRPr>
                    </a:p>
                    <a:p>
                      <a:pPr>
                        <a:lnSpc>
                          <a:spcPct val="115000"/>
                        </a:lnSpc>
                        <a:spcAft>
                          <a:spcPts val="0"/>
                        </a:spcAft>
                      </a:pPr>
                      <a:r>
                        <a:rPr lang="kk-KZ" sz="1200" dirty="0">
                          <a:solidFill>
                            <a:srgbClr val="000000"/>
                          </a:solidFill>
                          <a:latin typeface="Times New Roman" pitchFamily="18" charset="0"/>
                          <a:ea typeface="Times New Roman"/>
                          <a:cs typeface="Times New Roman" pitchFamily="18" charset="0"/>
                        </a:rPr>
                        <a:t>   3. Шатыр</a:t>
                      </a:r>
                      <a:endParaRPr lang="ru-RU" sz="1200" dirty="0">
                        <a:solidFill>
                          <a:srgbClr val="000000"/>
                        </a:solidFill>
                        <a:latin typeface="Times New Roman" pitchFamily="18" charset="0"/>
                        <a:ea typeface="Times New Roman"/>
                        <a:cs typeface="Times New Roman" pitchFamily="18" charset="0"/>
                      </a:endParaRPr>
                    </a:p>
                    <a:p>
                      <a:pPr>
                        <a:lnSpc>
                          <a:spcPct val="115000"/>
                        </a:lnSpc>
                        <a:spcAft>
                          <a:spcPts val="0"/>
                        </a:spcAft>
                        <a:tabLst>
                          <a:tab pos="600075" algn="l"/>
                        </a:tabLst>
                      </a:pPr>
                      <a:r>
                        <a:rPr lang="kk-KZ" sz="1200" dirty="0">
                          <a:latin typeface="Times New Roman" pitchFamily="18" charset="0"/>
                          <a:ea typeface="Times New Roman"/>
                          <a:cs typeface="Times New Roman" pitchFamily="18" charset="0"/>
                        </a:rPr>
                        <a:t>   4. Еден</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kk-KZ" sz="1200" dirty="0">
                          <a:solidFill>
                            <a:srgbClr val="000000"/>
                          </a:solidFill>
                          <a:latin typeface="Times New Roman" pitchFamily="18" charset="0"/>
                          <a:ea typeface="Times New Roman"/>
                          <a:cs typeface="Times New Roman" pitchFamily="18" charset="0"/>
                        </a:rPr>
                        <a:t>Ұйымдастыру әрекетінің қысқа мерзімділігі; оқытушының талаптылығы, ұстанымдылығы, жинақылығы; бағытты әрекеттің айқын болуы; білім алушылардың мақсатты болуы </a:t>
                      </a:r>
                      <a:endParaRPr lang="ru-RU" sz="1200" dirty="0">
                        <a:solidFill>
                          <a:srgbClr val="000000"/>
                        </a:solidFill>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990600" algn="l"/>
                        </a:tabLst>
                      </a:pPr>
                      <a:endParaRPr lang="ru-RU" sz="1200" dirty="0">
                        <a:latin typeface="Times New Roman" pitchFamily="18" charset="0"/>
                        <a:ea typeface="Times New Roman"/>
                        <a:cs typeface="Times New Roman" pitchFamily="18" charset="0"/>
                      </a:endParaRPr>
                    </a:p>
                    <a:p>
                      <a:pPr algn="ctr">
                        <a:lnSpc>
                          <a:spcPct val="115000"/>
                        </a:lnSpc>
                        <a:spcAft>
                          <a:spcPts val="0"/>
                        </a:spcAft>
                        <a:tabLst>
                          <a:tab pos="990600" algn="l"/>
                        </a:tabLst>
                      </a:pPr>
                      <a:r>
                        <a:rPr lang="kk-KZ" sz="1200" dirty="0">
                          <a:latin typeface="Times New Roman" pitchFamily="18" charset="0"/>
                          <a:ea typeface="Times New Roman"/>
                          <a:cs typeface="Times New Roman" pitchFamily="18" charset="0"/>
                        </a:rPr>
                        <a:t>Оқытуды тіркейтін журнал, макет арқылы бөлу</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56723">
                <a:tc>
                  <a:txBody>
                    <a:bodyPr/>
                    <a:lstStyle/>
                    <a:p>
                      <a:pPr>
                        <a:lnSpc>
                          <a:spcPct val="115000"/>
                        </a:lnSpc>
                        <a:spcAft>
                          <a:spcPts val="0"/>
                        </a:spcAft>
                        <a:tabLst>
                          <a:tab pos="201930" algn="l"/>
                          <a:tab pos="600075" algn="l"/>
                        </a:tabLst>
                      </a:pPr>
                      <a:endParaRPr lang="kk-KZ" sz="1200" dirty="0">
                        <a:latin typeface="Times New Roman" pitchFamily="18" charset="0"/>
                        <a:ea typeface="Times New Roman"/>
                        <a:cs typeface="Times New Roman" pitchFamily="18" charset="0"/>
                      </a:endParaRPr>
                    </a:p>
                    <a:p>
                      <a:pPr algn="ctr">
                        <a:lnSpc>
                          <a:spcPct val="115000"/>
                        </a:lnSpc>
                        <a:spcAft>
                          <a:spcPts val="0"/>
                        </a:spcAft>
                        <a:tabLst>
                          <a:tab pos="201930" algn="l"/>
                          <a:tab pos="600075" algn="l"/>
                        </a:tabLst>
                      </a:pPr>
                      <a:r>
                        <a:rPr lang="ru-RU" sz="1200" dirty="0" err="1">
                          <a:latin typeface="Times New Roman" pitchFamily="18" charset="0"/>
                          <a:ea typeface="Times New Roman"/>
                          <a:cs typeface="Times New Roman" pitchFamily="18" charset="0"/>
                        </a:rPr>
                        <a:t>2.Үй жұмысын </a:t>
                      </a:r>
                      <a:r>
                        <a:rPr lang="ru-RU" sz="1200" dirty="0" err="1" smtClean="0">
                          <a:latin typeface="Times New Roman" pitchFamily="18" charset="0"/>
                          <a:ea typeface="Times New Roman"/>
                          <a:cs typeface="Times New Roman" pitchFamily="18" charset="0"/>
                        </a:rPr>
                        <a:t> жан</a:t>
                      </a:r>
                      <a:r>
                        <a:rPr lang="kk-KZ" sz="1200" dirty="0" smtClean="0">
                          <a:latin typeface="Times New Roman" pitchFamily="18" charset="0"/>
                          <a:ea typeface="Times New Roman"/>
                          <a:cs typeface="Times New Roman" pitchFamily="18" charset="0"/>
                        </a:rPr>
                        <a:t> </a:t>
                      </a:r>
                      <a:r>
                        <a:rPr lang="kk-KZ" sz="1200" dirty="0">
                          <a:latin typeface="Times New Roman" pitchFamily="18" charset="0"/>
                          <a:ea typeface="Times New Roman"/>
                          <a:cs typeface="Times New Roman" pitchFamily="18" charset="0"/>
                        </a:rPr>
                        <a:t>– </a:t>
                      </a:r>
                      <a:r>
                        <a:rPr lang="ru-RU" sz="1200" dirty="0" err="1">
                          <a:latin typeface="Times New Roman" pitchFamily="18" charset="0"/>
                          <a:ea typeface="Times New Roman"/>
                          <a:cs typeface="Times New Roman" pitchFamily="18" charset="0"/>
                        </a:rPr>
                        <a:t>жақты тексеру</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endParaRPr lang="ru-RU" sz="1200" dirty="0">
                        <a:latin typeface="Times New Roman" pitchFamily="18" charset="0"/>
                        <a:ea typeface="Times New Roman"/>
                        <a:cs typeface="Times New Roman" pitchFamily="18" charset="0"/>
                      </a:endParaRPr>
                    </a:p>
                    <a:p>
                      <a:pPr>
                        <a:lnSpc>
                          <a:spcPct val="115000"/>
                        </a:lnSpc>
                        <a:spcAft>
                          <a:spcPts val="0"/>
                        </a:spcAft>
                        <a:tabLst>
                          <a:tab pos="600075" algn="l"/>
                        </a:tabLst>
                      </a:pPr>
                      <a:r>
                        <a:rPr lang="kk-KZ" sz="1200" b="1" i="1" dirty="0">
                          <a:latin typeface="Times New Roman" pitchFamily="18" charset="0"/>
                          <a:ea typeface="Times New Roman"/>
                          <a:cs typeface="Times New Roman" pitchFamily="18" charset="0"/>
                        </a:rPr>
                        <a:t>   5</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kk-KZ" sz="1200" b="1" dirty="0">
                          <a:latin typeface="Times New Roman" pitchFamily="18" charset="0"/>
                          <a:ea typeface="Times New Roman"/>
                          <a:cs typeface="Times New Roman" pitchFamily="18" charset="0"/>
                        </a:rPr>
                        <a:t>1. «Нақты сұрақ, дәл жауап» </a:t>
                      </a:r>
                      <a:r>
                        <a:rPr lang="kk-KZ" sz="1200" dirty="0">
                          <a:latin typeface="Times New Roman" pitchFamily="18" charset="0"/>
                          <a:ea typeface="Times New Roman"/>
                          <a:cs typeface="Times New Roman" pitchFamily="18" charset="0"/>
                        </a:rPr>
                        <a:t>әдісі арқылы сұрақтарға жауап беру </a:t>
                      </a:r>
                      <a:endParaRPr lang="ru-RU" sz="1200" dirty="0">
                        <a:latin typeface="Times New Roman" pitchFamily="18" charset="0"/>
                        <a:ea typeface="Times New Roman"/>
                        <a:cs typeface="Times New Roman" pitchFamily="18" charset="0"/>
                      </a:endParaRPr>
                    </a:p>
                    <a:p>
                      <a:pPr>
                        <a:lnSpc>
                          <a:spcPct val="115000"/>
                        </a:lnSpc>
                        <a:spcAft>
                          <a:spcPts val="0"/>
                        </a:spcAft>
                      </a:pPr>
                      <a:r>
                        <a:rPr lang="kk-KZ" sz="1200" b="1" dirty="0">
                          <a:latin typeface="Times New Roman" pitchFamily="18" charset="0"/>
                          <a:ea typeface="Times New Roman"/>
                          <a:cs typeface="Times New Roman" pitchFamily="18" charset="0"/>
                        </a:rPr>
                        <a:t>Сұрақтар:</a:t>
                      </a:r>
                      <a:endParaRPr lang="ru-RU" sz="1200" dirty="0">
                        <a:latin typeface="Times New Roman" pitchFamily="18" charset="0"/>
                        <a:ea typeface="Times New Roman"/>
                        <a:cs typeface="Times New Roman" pitchFamily="18" charset="0"/>
                      </a:endParaRPr>
                    </a:p>
                    <a:p>
                      <a:pPr>
                        <a:lnSpc>
                          <a:spcPct val="115000"/>
                        </a:lnSpc>
                        <a:spcAft>
                          <a:spcPts val="0"/>
                        </a:spcAft>
                      </a:pPr>
                      <a:r>
                        <a:rPr lang="kk-KZ" sz="1200" dirty="0">
                          <a:latin typeface="Times New Roman" pitchFamily="18" charset="0"/>
                          <a:ea typeface="Times New Roman"/>
                          <a:cs typeface="Times New Roman" pitchFamily="18" charset="0"/>
                        </a:rPr>
                        <a:t>1. Қабырғалар материалы бойынша қалай топтастырылады?</a:t>
                      </a:r>
                      <a:endParaRPr lang="ru-RU" sz="1200" dirty="0">
                        <a:latin typeface="Times New Roman" pitchFamily="18" charset="0"/>
                        <a:ea typeface="Times New Roman"/>
                        <a:cs typeface="Times New Roman" pitchFamily="18" charset="0"/>
                      </a:endParaRPr>
                    </a:p>
                    <a:p>
                      <a:pPr>
                        <a:lnSpc>
                          <a:spcPct val="115000"/>
                        </a:lnSpc>
                        <a:spcAft>
                          <a:spcPts val="0"/>
                        </a:spcAft>
                      </a:pPr>
                      <a:r>
                        <a:rPr lang="kk-KZ" sz="1200" dirty="0">
                          <a:latin typeface="Times New Roman" pitchFamily="18" charset="0"/>
                          <a:ea typeface="Times New Roman"/>
                          <a:cs typeface="Times New Roman" pitchFamily="18" charset="0"/>
                        </a:rPr>
                        <a:t>2. Жұмыс жасау сипаттамасына байланысты</a:t>
                      </a:r>
                      <a:endParaRPr lang="ru-RU" sz="1200" dirty="0">
                        <a:latin typeface="Times New Roman" pitchFamily="18" charset="0"/>
                        <a:ea typeface="Times New Roman"/>
                        <a:cs typeface="Times New Roman" pitchFamily="18" charset="0"/>
                      </a:endParaRPr>
                    </a:p>
                    <a:p>
                      <a:pPr>
                        <a:lnSpc>
                          <a:spcPct val="115000"/>
                        </a:lnSpc>
                        <a:spcAft>
                          <a:spcPts val="0"/>
                        </a:spcAft>
                      </a:pPr>
                      <a:r>
                        <a:rPr lang="kk-KZ" sz="1200" dirty="0">
                          <a:latin typeface="Times New Roman" pitchFamily="18" charset="0"/>
                          <a:ea typeface="Times New Roman"/>
                          <a:cs typeface="Times New Roman" pitchFamily="18" charset="0"/>
                        </a:rPr>
                        <a:t>3. Жылу ұстамдылығына қарай нешеге бөлінеді және қандай?</a:t>
                      </a:r>
                      <a:endParaRPr lang="ru-RU" sz="1200" dirty="0">
                        <a:latin typeface="Times New Roman" pitchFamily="18" charset="0"/>
                        <a:ea typeface="Times New Roman"/>
                        <a:cs typeface="Times New Roman" pitchFamily="18" charset="0"/>
                      </a:endParaRPr>
                    </a:p>
                    <a:p>
                      <a:pPr>
                        <a:lnSpc>
                          <a:spcPct val="115000"/>
                        </a:lnSpc>
                        <a:spcAft>
                          <a:spcPts val="0"/>
                        </a:spcAft>
                      </a:pPr>
                      <a:r>
                        <a:rPr lang="kk-KZ" sz="1200" dirty="0">
                          <a:latin typeface="Times New Roman" pitchFamily="18" charset="0"/>
                          <a:ea typeface="Times New Roman"/>
                          <a:cs typeface="Times New Roman" pitchFamily="18" charset="0"/>
                        </a:rPr>
                        <a:t>4. Құрылымдық шешімдеріне қарай</a:t>
                      </a:r>
                      <a:endParaRPr lang="ru-RU" sz="1200" dirty="0">
                        <a:latin typeface="Times New Roman" pitchFamily="18" charset="0"/>
                        <a:ea typeface="Times New Roman"/>
                        <a:cs typeface="Times New Roman" pitchFamily="18" charset="0"/>
                      </a:endParaRPr>
                    </a:p>
                    <a:p>
                      <a:pPr>
                        <a:lnSpc>
                          <a:spcPct val="115000"/>
                        </a:lnSpc>
                        <a:spcAft>
                          <a:spcPts val="0"/>
                        </a:spcAft>
                      </a:pPr>
                      <a:r>
                        <a:rPr lang="kk-KZ" sz="1200" dirty="0">
                          <a:latin typeface="Times New Roman" pitchFamily="18" charset="0"/>
                          <a:ea typeface="Times New Roman"/>
                          <a:cs typeface="Times New Roman" pitchFamily="18" charset="0"/>
                        </a:rPr>
                        <a:t>5.Әсер ететін күштерді қабылдау қабілеті бойынша кірпіш қабырғалары қандай болып бөлінеді?</a:t>
                      </a:r>
                      <a:endParaRPr lang="ru-RU" sz="1200" dirty="0">
                        <a:latin typeface="Times New Roman" pitchFamily="18" charset="0"/>
                        <a:ea typeface="Times New Roman"/>
                        <a:cs typeface="Times New Roman" pitchFamily="18" charset="0"/>
                      </a:endParaRPr>
                    </a:p>
                    <a:p>
                      <a:pPr>
                        <a:lnSpc>
                          <a:spcPct val="115000"/>
                        </a:lnSpc>
                        <a:spcAft>
                          <a:spcPts val="0"/>
                        </a:spcAft>
                      </a:pPr>
                      <a:r>
                        <a:rPr lang="kk-KZ" sz="1200" dirty="0">
                          <a:latin typeface="Times New Roman" pitchFamily="18" charset="0"/>
                          <a:ea typeface="Times New Roman"/>
                          <a:cs typeface="Times New Roman" pitchFamily="18" charset="0"/>
                        </a:rPr>
                        <a:t>6. Қабырға панельдері не үшін қолданылады</a:t>
                      </a:r>
                      <a:r>
                        <a:rPr lang="kk-KZ" sz="1200" dirty="0" smtClean="0">
                          <a:latin typeface="Times New Roman" pitchFamily="18" charset="0"/>
                          <a:ea typeface="Times New Roman"/>
                          <a:cs typeface="Times New Roman" pitchFamily="18" charset="0"/>
                        </a:rPr>
                        <a:t>?</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kk-KZ" sz="1200" dirty="0">
                          <a:solidFill>
                            <a:srgbClr val="000000"/>
                          </a:solidFill>
                          <a:latin typeface="Times New Roman" pitchFamily="18" charset="0"/>
                          <a:ea typeface="Times New Roman"/>
                          <a:cs typeface="Times New Roman" pitchFamily="18" charset="0"/>
                        </a:rPr>
                        <a:t>Сұрақтарға жауап беру</a:t>
                      </a:r>
                      <a:endParaRPr lang="ru-RU" sz="1200" dirty="0">
                        <a:solidFill>
                          <a:srgbClr val="000000"/>
                        </a:solidFill>
                        <a:latin typeface="Times New Roman" pitchFamily="18" charset="0"/>
                        <a:ea typeface="Times New Roman"/>
                        <a:cs typeface="Times New Roman" pitchFamily="18" charset="0"/>
                      </a:endParaRPr>
                    </a:p>
                    <a:p>
                      <a:pPr algn="ctr">
                        <a:lnSpc>
                          <a:spcPct val="115000"/>
                        </a:lnSpc>
                        <a:spcAft>
                          <a:spcPts val="0"/>
                        </a:spcAft>
                      </a:pPr>
                      <a:r>
                        <a:rPr lang="kk-KZ" sz="1200" dirty="0">
                          <a:solidFill>
                            <a:srgbClr val="000000"/>
                          </a:solidFill>
                          <a:latin typeface="Times New Roman" pitchFamily="18" charset="0"/>
                          <a:ea typeface="Times New Roman"/>
                          <a:cs typeface="Times New Roman" pitchFamily="18" charset="0"/>
                        </a:rPr>
                        <a:t>Сурет арқылы өз ойын еркін жеткізу </a:t>
                      </a:r>
                      <a:endParaRPr lang="ru-RU" sz="1200" dirty="0">
                        <a:solidFill>
                          <a:srgbClr val="000000"/>
                        </a:solidFill>
                        <a:latin typeface="Times New Roman" pitchFamily="18" charset="0"/>
                        <a:ea typeface="Times New Roman"/>
                        <a:cs typeface="Times New Roman" pitchFamily="18" charset="0"/>
                      </a:endParaRPr>
                    </a:p>
                    <a:p>
                      <a:pPr algn="ctr">
                        <a:lnSpc>
                          <a:spcPct val="115000"/>
                        </a:lnSpc>
                        <a:spcAft>
                          <a:spcPts val="0"/>
                        </a:spcAft>
                      </a:pPr>
                      <a:r>
                        <a:rPr lang="kk-KZ" sz="1200" dirty="0">
                          <a:solidFill>
                            <a:srgbClr val="000000"/>
                          </a:solidFill>
                          <a:latin typeface="Times New Roman" pitchFamily="18" charset="0"/>
                          <a:ea typeface="Times New Roman"/>
                          <a:cs typeface="Times New Roman" pitchFamily="18" charset="0"/>
                        </a:rPr>
                        <a:t>Күтілетін жауап</a:t>
                      </a:r>
                      <a:r>
                        <a:rPr lang="kk-KZ" sz="1200" dirty="0" smtClean="0">
                          <a:solidFill>
                            <a:srgbClr val="000000"/>
                          </a:solidFill>
                          <a:latin typeface="Times New Roman" pitchFamily="18" charset="0"/>
                          <a:ea typeface="Times New Roman"/>
                          <a:cs typeface="Times New Roman" pitchFamily="18" charset="0"/>
                        </a:rPr>
                        <a:t>:</a:t>
                      </a:r>
                    </a:p>
                    <a:p>
                      <a:pPr algn="ctr">
                        <a:lnSpc>
                          <a:spcPct val="115000"/>
                        </a:lnSpc>
                        <a:spcAft>
                          <a:spcPts val="0"/>
                        </a:spcAft>
                      </a:pPr>
                      <a:endParaRPr lang="ru-RU" sz="1200" dirty="0">
                        <a:solidFill>
                          <a:srgbClr val="000000"/>
                        </a:solidFill>
                        <a:latin typeface="Times New Roman" pitchFamily="18" charset="0"/>
                        <a:ea typeface="Times New Roman"/>
                        <a:cs typeface="Times New Roman" pitchFamily="18" charset="0"/>
                      </a:endParaRPr>
                    </a:p>
                    <a:p>
                      <a:pPr>
                        <a:lnSpc>
                          <a:spcPct val="115000"/>
                        </a:lnSpc>
                        <a:spcAft>
                          <a:spcPts val="0"/>
                        </a:spcAft>
                      </a:pPr>
                      <a:r>
                        <a:rPr lang="kk-KZ" sz="1200" dirty="0">
                          <a:solidFill>
                            <a:srgbClr val="000000"/>
                          </a:solidFill>
                          <a:latin typeface="Times New Roman" pitchFamily="18" charset="0"/>
                          <a:ea typeface="Times New Roman"/>
                          <a:cs typeface="Times New Roman" pitchFamily="18" charset="0"/>
                        </a:rPr>
                        <a:t>1. Кірпіштен, бетон блоктардан, жеңіл бетон панельдерінен, темір бетон панельдерінен, асбестті-цементті, алюминий және болат </a:t>
                      </a:r>
                      <a:r>
                        <a:rPr lang="kk-KZ" sz="1200" dirty="0" smtClean="0">
                          <a:solidFill>
                            <a:srgbClr val="000000"/>
                          </a:solidFill>
                          <a:latin typeface="Times New Roman" pitchFamily="18" charset="0"/>
                          <a:ea typeface="Times New Roman"/>
                          <a:cs typeface="Times New Roman" pitchFamily="18" charset="0"/>
                        </a:rPr>
                        <a:t>табақтардан</a:t>
                      </a:r>
                      <a:endParaRPr lang="ru-RU" sz="1200" dirty="0">
                        <a:solidFill>
                          <a:srgbClr val="000000"/>
                        </a:solidFill>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endParaRPr lang="kk-KZ" sz="1200" dirty="0">
                        <a:latin typeface="Times New Roman" pitchFamily="18" charset="0"/>
                        <a:ea typeface="Times New Roman"/>
                        <a:cs typeface="Times New Roman" pitchFamily="18" charset="0"/>
                      </a:endParaRPr>
                    </a:p>
                    <a:p>
                      <a:pPr algn="ctr">
                        <a:lnSpc>
                          <a:spcPct val="115000"/>
                        </a:lnSpc>
                        <a:spcAft>
                          <a:spcPts val="0"/>
                        </a:spcAft>
                        <a:tabLst>
                          <a:tab pos="600075" algn="l"/>
                        </a:tabLst>
                      </a:pPr>
                      <a:r>
                        <a:rPr lang="kk-KZ" sz="1200" dirty="0" smtClean="0">
                          <a:latin typeface="Times New Roman" pitchFamily="18" charset="0"/>
                          <a:ea typeface="Calibri"/>
                          <a:cs typeface="Times New Roman" pitchFamily="18" charset="0"/>
                        </a:rPr>
                        <a:t>Слайдтар</a:t>
                      </a: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4817" name="Rectangle 1"/>
          <p:cNvSpPr>
            <a:spLocks noChangeArrowheads="1"/>
          </p:cNvSpPr>
          <p:nvPr/>
        </p:nvSpPr>
        <p:spPr bwMode="auto">
          <a:xfrm>
            <a:off x="1285860" y="214283"/>
            <a:ext cx="4429156"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450" algn="ctr" defTabSz="914400" rtl="0" eaLnBrk="1" fontAlgn="base" latinLnBrk="0" hangingPunct="1">
              <a:lnSpc>
                <a:spcPct val="100000"/>
              </a:lnSpc>
              <a:spcBef>
                <a:spcPct val="0"/>
              </a:spcBef>
              <a:spcAft>
                <a:spcPct val="0"/>
              </a:spcAft>
              <a:buClrTx/>
              <a:buSzTx/>
              <a:buFontTx/>
              <a:buNone/>
              <a:tabLst>
                <a:tab pos="962025" algn="l"/>
                <a:tab pos="2841625" algn="l"/>
              </a:tabLst>
            </a:pPr>
            <a:r>
              <a:rPr kumimoji="0" lang="ru-RU"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САБАҚТЫҢ </a:t>
            </a:r>
            <a:r>
              <a:rPr kumimoji="0" lang="kk-KZ"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ЖОСПАР</a:t>
            </a:r>
            <a:r>
              <a:rPr kumimoji="0" lang="kk-KZ"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kk-KZ"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КОНСПЕКТІСІ</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Таблица 4"/>
          <p:cNvGraphicFramePr>
            <a:graphicFrameLocks noGrp="1"/>
          </p:cNvGraphicFramePr>
          <p:nvPr/>
        </p:nvGraphicFramePr>
        <p:xfrm>
          <a:off x="214290" y="285720"/>
          <a:ext cx="6429420" cy="4626864"/>
        </p:xfrm>
        <a:graphic>
          <a:graphicData uri="http://schemas.openxmlformats.org/drawingml/2006/table">
            <a:tbl>
              <a:tblPr/>
              <a:tblGrid>
                <a:gridCol w="1391040"/>
                <a:gridCol w="405671"/>
                <a:gridCol w="2060942"/>
                <a:gridCol w="1355578"/>
                <a:gridCol w="1216189"/>
              </a:tblGrid>
              <a:tr h="4426842">
                <a:tc>
                  <a:txBody>
                    <a:bodyPr/>
                    <a:lstStyle/>
                    <a:p>
                      <a:pPr>
                        <a:lnSpc>
                          <a:spcPct val="115000"/>
                        </a:lnSpc>
                        <a:spcAft>
                          <a:spcPts val="0"/>
                        </a:spcAft>
                        <a:tabLst>
                          <a:tab pos="201930" algn="l"/>
                          <a:tab pos="600075" algn="l"/>
                        </a:tabLst>
                      </a:pPr>
                      <a:endParaRPr lang="kk-KZ" sz="1200" dirty="0">
                        <a:latin typeface="Times New Roman" pitchFamily="18" charset="0"/>
                        <a:ea typeface="Times New Roman"/>
                        <a:cs typeface="Times New Roman" pitchFamily="18" charset="0"/>
                      </a:endParaRPr>
                    </a:p>
                    <a:p>
                      <a:pPr algn="ctr">
                        <a:lnSpc>
                          <a:spcPct val="115000"/>
                        </a:lnSpc>
                        <a:spcAft>
                          <a:spcPts val="0"/>
                        </a:spcAft>
                        <a:tabLst>
                          <a:tab pos="201930" algn="l"/>
                          <a:tab pos="600075" algn="l"/>
                        </a:tabLst>
                      </a:pPr>
                      <a:r>
                        <a:rPr lang="ru-RU" sz="1200" dirty="0" err="1">
                          <a:latin typeface="Times New Roman" pitchFamily="18" charset="0"/>
                          <a:ea typeface="Times New Roman"/>
                          <a:cs typeface="Times New Roman" pitchFamily="18" charset="0"/>
                        </a:rPr>
                        <a:t>2.Үй жұмысын жан</a:t>
                      </a:r>
                      <a:r>
                        <a:rPr lang="kk-KZ" sz="1200" dirty="0">
                          <a:latin typeface="Times New Roman" pitchFamily="18" charset="0"/>
                          <a:ea typeface="Times New Roman"/>
                          <a:cs typeface="Times New Roman" pitchFamily="18" charset="0"/>
                        </a:rPr>
                        <a:t> – </a:t>
                      </a:r>
                      <a:r>
                        <a:rPr lang="ru-RU" sz="1200" dirty="0" err="1">
                          <a:latin typeface="Times New Roman" pitchFamily="18" charset="0"/>
                          <a:ea typeface="Times New Roman"/>
                          <a:cs typeface="Times New Roman" pitchFamily="18" charset="0"/>
                        </a:rPr>
                        <a:t>жақты тексеру</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endParaRPr lang="ru-RU" sz="1200" dirty="0">
                        <a:latin typeface="Times New Roman" pitchFamily="18" charset="0"/>
                        <a:ea typeface="Times New Roman"/>
                        <a:cs typeface="Times New Roman" pitchFamily="18" charset="0"/>
                      </a:endParaRPr>
                    </a:p>
                    <a:p>
                      <a:pPr>
                        <a:lnSpc>
                          <a:spcPct val="115000"/>
                        </a:lnSpc>
                        <a:spcAft>
                          <a:spcPts val="0"/>
                        </a:spcAft>
                        <a:tabLst>
                          <a:tab pos="600075" algn="l"/>
                        </a:tabLst>
                      </a:pPr>
                      <a:r>
                        <a:rPr lang="kk-KZ" sz="1200" b="1" i="1" dirty="0">
                          <a:latin typeface="Times New Roman" pitchFamily="18" charset="0"/>
                          <a:ea typeface="Times New Roman"/>
                          <a:cs typeface="Times New Roman" pitchFamily="18" charset="0"/>
                        </a:rPr>
                        <a:t>   5</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200" b="1" dirty="0" smtClean="0">
                        <a:latin typeface="Times New Roman" pitchFamily="18" charset="0"/>
                        <a:ea typeface="Times New Roman"/>
                        <a:cs typeface="Times New Roman" pitchFamily="18" charset="0"/>
                      </a:endParaRPr>
                    </a:p>
                    <a:p>
                      <a:pPr>
                        <a:lnSpc>
                          <a:spcPct val="115000"/>
                        </a:lnSpc>
                        <a:spcAft>
                          <a:spcPts val="0"/>
                        </a:spcAft>
                      </a:pPr>
                      <a:r>
                        <a:rPr lang="kk-KZ" sz="1200" b="1" dirty="0" smtClean="0">
                          <a:latin typeface="Times New Roman" pitchFamily="18" charset="0"/>
                          <a:ea typeface="Times New Roman"/>
                          <a:cs typeface="Times New Roman" pitchFamily="18" charset="0"/>
                        </a:rPr>
                        <a:t>Сұрақтар</a:t>
                      </a:r>
                      <a:r>
                        <a:rPr lang="kk-KZ" sz="1200" b="1" dirty="0">
                          <a:latin typeface="Times New Roman" pitchFamily="18" charset="0"/>
                          <a:ea typeface="Times New Roman"/>
                          <a:cs typeface="Times New Roman" pitchFamily="18" charset="0"/>
                        </a:rPr>
                        <a:t>:</a:t>
                      </a:r>
                      <a:endParaRPr lang="ru-RU" sz="1200" dirty="0">
                        <a:latin typeface="Times New Roman" pitchFamily="18" charset="0"/>
                        <a:ea typeface="Times New Roman"/>
                        <a:cs typeface="Times New Roman" pitchFamily="18" charset="0"/>
                      </a:endParaRPr>
                    </a:p>
                    <a:p>
                      <a:pPr>
                        <a:lnSpc>
                          <a:spcPct val="115000"/>
                        </a:lnSpc>
                        <a:spcAft>
                          <a:spcPts val="0"/>
                        </a:spcAft>
                      </a:pPr>
                      <a:r>
                        <a:rPr lang="kk-KZ" sz="1200" dirty="0" smtClean="0">
                          <a:latin typeface="Times New Roman" pitchFamily="18" charset="0"/>
                          <a:ea typeface="Times New Roman"/>
                          <a:cs typeface="Times New Roman" pitchFamily="18" charset="0"/>
                        </a:rPr>
                        <a:t>7. Болат консольдер қабырғаның қай жерінде орналасады?</a:t>
                      </a:r>
                      <a:endParaRPr lang="ru-RU" sz="1200" dirty="0" smtClean="0">
                        <a:latin typeface="Times New Roman" pitchFamily="18" charset="0"/>
                        <a:ea typeface="Times New Roman"/>
                        <a:cs typeface="Times New Roman" pitchFamily="18" charset="0"/>
                      </a:endParaRPr>
                    </a:p>
                    <a:p>
                      <a:pPr>
                        <a:lnSpc>
                          <a:spcPct val="115000"/>
                        </a:lnSpc>
                        <a:spcAft>
                          <a:spcPts val="0"/>
                        </a:spcAft>
                      </a:pPr>
                      <a:r>
                        <a:rPr lang="kk-KZ" sz="1200" dirty="0" smtClean="0">
                          <a:latin typeface="Times New Roman" pitchFamily="18" charset="0"/>
                          <a:ea typeface="Times New Roman"/>
                          <a:cs typeface="Times New Roman" pitchFamily="18" charset="0"/>
                        </a:rPr>
                        <a:t>8. Фахверх бағаналарын қай уақытта пайдаланады?</a:t>
                      </a:r>
                      <a:endParaRPr lang="ru-RU" sz="1200" dirty="0" smtClean="0">
                        <a:latin typeface="Times New Roman" pitchFamily="18" charset="0"/>
                        <a:ea typeface="Times New Roman"/>
                        <a:cs typeface="Times New Roman" pitchFamily="18" charset="0"/>
                      </a:endParaRPr>
                    </a:p>
                    <a:p>
                      <a:pPr>
                        <a:lnSpc>
                          <a:spcPct val="115000"/>
                        </a:lnSpc>
                        <a:spcAft>
                          <a:spcPts val="0"/>
                        </a:spcAft>
                      </a:pPr>
                      <a:r>
                        <a:rPr lang="kk-KZ" sz="1200" dirty="0" smtClean="0">
                          <a:latin typeface="Times New Roman" pitchFamily="18" charset="0"/>
                          <a:ea typeface="Times New Roman"/>
                          <a:cs typeface="Times New Roman" pitchFamily="18" charset="0"/>
                        </a:rPr>
                        <a:t>9. Терезелер материалы бойынша қалай жіктеледі?</a:t>
                      </a:r>
                      <a:endParaRPr lang="ru-RU" sz="1200" dirty="0" smtClean="0">
                        <a:latin typeface="Times New Roman" pitchFamily="18" charset="0"/>
                        <a:ea typeface="Times New Roman"/>
                        <a:cs typeface="Times New Roman" pitchFamily="18" charset="0"/>
                      </a:endParaRPr>
                    </a:p>
                    <a:p>
                      <a:pPr>
                        <a:lnSpc>
                          <a:spcPct val="115000"/>
                        </a:lnSpc>
                        <a:spcAft>
                          <a:spcPts val="0"/>
                        </a:spcAft>
                      </a:pPr>
                      <a:r>
                        <a:rPr lang="kk-KZ" sz="1200" dirty="0" smtClean="0">
                          <a:latin typeface="Times New Roman" pitchFamily="18" charset="0"/>
                          <a:ea typeface="Times New Roman"/>
                          <a:cs typeface="Times New Roman" pitchFamily="18" charset="0"/>
                        </a:rPr>
                        <a:t>10. Қай уақытта темірбетонды терезені пайдалануға болады?</a:t>
                      </a:r>
                      <a:endParaRPr lang="ru-RU" sz="1200" dirty="0" smtClean="0">
                        <a:latin typeface="Times New Roman" pitchFamily="18" charset="0"/>
                        <a:ea typeface="Times New Roman"/>
                        <a:cs typeface="Times New Roman" pitchFamily="18" charset="0"/>
                      </a:endParaRPr>
                    </a:p>
                    <a:p>
                      <a:pPr>
                        <a:lnSpc>
                          <a:spcPct val="115000"/>
                        </a:lnSpc>
                        <a:spcAft>
                          <a:spcPts val="0"/>
                        </a:spcAft>
                      </a:pP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kk-KZ" sz="1200" dirty="0" smtClean="0">
                        <a:solidFill>
                          <a:srgbClr val="000000"/>
                        </a:solidFill>
                        <a:latin typeface="Times New Roman" pitchFamily="18" charset="0"/>
                        <a:ea typeface="Times New Roman"/>
                        <a:cs typeface="Times New Roman" pitchFamily="18" charset="0"/>
                      </a:endParaRPr>
                    </a:p>
                    <a:p>
                      <a:pPr algn="ctr">
                        <a:lnSpc>
                          <a:spcPct val="115000"/>
                        </a:lnSpc>
                        <a:spcAft>
                          <a:spcPts val="0"/>
                        </a:spcAft>
                      </a:pPr>
                      <a:r>
                        <a:rPr lang="kk-KZ" sz="1200" dirty="0" smtClean="0">
                          <a:solidFill>
                            <a:srgbClr val="000000"/>
                          </a:solidFill>
                          <a:latin typeface="Times New Roman" pitchFamily="18" charset="0"/>
                          <a:ea typeface="Times New Roman"/>
                          <a:cs typeface="Times New Roman" pitchFamily="18" charset="0"/>
                        </a:rPr>
                        <a:t>Күтілетін </a:t>
                      </a:r>
                      <a:r>
                        <a:rPr lang="kk-KZ" sz="1200" dirty="0">
                          <a:solidFill>
                            <a:srgbClr val="000000"/>
                          </a:solidFill>
                          <a:latin typeface="Times New Roman" pitchFamily="18" charset="0"/>
                          <a:ea typeface="Times New Roman"/>
                          <a:cs typeface="Times New Roman" pitchFamily="18" charset="0"/>
                        </a:rPr>
                        <a:t>жауап</a:t>
                      </a:r>
                      <a:r>
                        <a:rPr lang="kk-KZ" sz="1200" dirty="0" smtClean="0">
                          <a:solidFill>
                            <a:srgbClr val="000000"/>
                          </a:solidFill>
                          <a:latin typeface="Times New Roman" pitchFamily="18" charset="0"/>
                          <a:ea typeface="Times New Roman"/>
                          <a:cs typeface="Times New Roman" pitchFamily="18" charset="0"/>
                        </a:rPr>
                        <a:t>:</a:t>
                      </a:r>
                    </a:p>
                    <a:p>
                      <a:r>
                        <a:rPr lang="kk-KZ" sz="1400" kern="1200" dirty="0" smtClean="0">
                          <a:solidFill>
                            <a:schemeClr val="tx1"/>
                          </a:solidFill>
                          <a:latin typeface="Times New Roman" pitchFamily="18" charset="0"/>
                          <a:ea typeface="+mn-ea"/>
                          <a:cs typeface="Times New Roman" pitchFamily="18" charset="0"/>
                        </a:rPr>
                        <a:t>2. Көтергіш қабырғалар, өз салмағын ғана көтеретін қабырғалар, аспалы қабырғалар</a:t>
                      </a:r>
                      <a:endParaRPr lang="ru-RU" sz="1400" kern="1200" dirty="0" smtClean="0">
                        <a:solidFill>
                          <a:schemeClr val="tx1"/>
                        </a:solidFill>
                        <a:latin typeface="Times New Roman" pitchFamily="18" charset="0"/>
                        <a:ea typeface="+mn-ea"/>
                        <a:cs typeface="Times New Roman" pitchFamily="18" charset="0"/>
                      </a:endParaRPr>
                    </a:p>
                    <a:p>
                      <a:r>
                        <a:rPr lang="kk-KZ" sz="1400" kern="1200" dirty="0" smtClean="0">
                          <a:solidFill>
                            <a:schemeClr val="tx1"/>
                          </a:solidFill>
                          <a:latin typeface="Times New Roman" pitchFamily="18" charset="0"/>
                          <a:ea typeface="+mn-ea"/>
                          <a:cs typeface="Times New Roman" pitchFamily="18" charset="0"/>
                        </a:rPr>
                        <a:t>3. Жылы қабырғалар, суық қабырғалар</a:t>
                      </a:r>
                      <a:endParaRPr lang="ru-RU" sz="1400" kern="1200" dirty="0" smtClean="0">
                        <a:solidFill>
                          <a:schemeClr val="tx1"/>
                        </a:solidFill>
                        <a:latin typeface="Times New Roman" pitchFamily="18" charset="0"/>
                        <a:ea typeface="+mn-ea"/>
                        <a:cs typeface="Times New Roman" pitchFamily="18" charset="0"/>
                      </a:endParaRPr>
                    </a:p>
                    <a:p>
                      <a:r>
                        <a:rPr lang="kk-KZ" sz="1400" kern="1200" dirty="0" smtClean="0">
                          <a:solidFill>
                            <a:schemeClr val="tx1"/>
                          </a:solidFill>
                          <a:latin typeface="Times New Roman" pitchFamily="18" charset="0"/>
                          <a:ea typeface="+mn-ea"/>
                          <a:cs typeface="Times New Roman" pitchFamily="18" charset="0"/>
                        </a:rPr>
                        <a:t>4. Бір қабатты, екі қабатты, үш қабатты, көп қабатты </a:t>
                      </a:r>
                      <a:endParaRPr lang="ru-RU" sz="1400" dirty="0">
                        <a:solidFill>
                          <a:srgbClr val="000000"/>
                        </a:solidFill>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endParaRPr lang="kk-KZ" sz="1200" dirty="0">
                        <a:latin typeface="Times New Roman" pitchFamily="18" charset="0"/>
                        <a:ea typeface="Times New Roman"/>
                        <a:cs typeface="Times New Roman" pitchFamily="18" charset="0"/>
                      </a:endParaRPr>
                    </a:p>
                    <a:p>
                      <a:pPr algn="ctr">
                        <a:lnSpc>
                          <a:spcPct val="115000"/>
                        </a:lnSpc>
                        <a:spcAft>
                          <a:spcPts val="0"/>
                        </a:spcAft>
                        <a:tabLst>
                          <a:tab pos="600075" algn="l"/>
                        </a:tabLst>
                      </a:pPr>
                      <a:r>
                        <a:rPr lang="kk-KZ" sz="1200" dirty="0" smtClean="0">
                          <a:latin typeface="Times New Roman" pitchFamily="18" charset="0"/>
                          <a:ea typeface="Calibri"/>
                          <a:cs typeface="Times New Roman" pitchFamily="18" charset="0"/>
                        </a:rPr>
                        <a:t>Слайдтар</a:t>
                      </a: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kk-KZ" sz="1200" dirty="0" smtClean="0">
                        <a:latin typeface="Times New Roman" pitchFamily="18" charset="0"/>
                        <a:ea typeface="Times New Roman"/>
                        <a:cs typeface="Times New Roman" pitchFamily="18" charset="0"/>
                      </a:endParaRPr>
                    </a:p>
                    <a:p>
                      <a:pPr algn="ctr">
                        <a:lnSpc>
                          <a:spcPct val="115000"/>
                        </a:lnSpc>
                        <a:spcAft>
                          <a:spcPts val="0"/>
                        </a:spcAft>
                        <a:tabLst>
                          <a:tab pos="600075" algn="l"/>
                        </a:tabLst>
                      </a:pP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6" name="Таблица 5"/>
          <p:cNvGraphicFramePr>
            <a:graphicFrameLocks noGrp="1"/>
          </p:cNvGraphicFramePr>
          <p:nvPr/>
        </p:nvGraphicFramePr>
        <p:xfrm>
          <a:off x="214290" y="4929190"/>
          <a:ext cx="6429419" cy="2000264"/>
        </p:xfrm>
        <a:graphic>
          <a:graphicData uri="http://schemas.openxmlformats.org/drawingml/2006/table">
            <a:tbl>
              <a:tblPr/>
              <a:tblGrid>
                <a:gridCol w="1391040"/>
                <a:gridCol w="405670"/>
                <a:gridCol w="2316353"/>
                <a:gridCol w="1100166"/>
                <a:gridCol w="1216190"/>
              </a:tblGrid>
              <a:tr h="2000264">
                <a:tc>
                  <a:txBody>
                    <a:bodyPr/>
                    <a:lstStyle/>
                    <a:p>
                      <a:pPr algn="ctr">
                        <a:lnSpc>
                          <a:spcPct val="115000"/>
                        </a:lnSpc>
                        <a:spcAft>
                          <a:spcPts val="0"/>
                        </a:spcAft>
                        <a:tabLst>
                          <a:tab pos="201930" algn="l"/>
                          <a:tab pos="600075" algn="l"/>
                        </a:tabLst>
                      </a:pPr>
                      <a:endParaRPr lang="kk-KZ" sz="1200" dirty="0">
                        <a:latin typeface="Times New Roman" pitchFamily="18" charset="0"/>
                        <a:ea typeface="Times New Roman"/>
                        <a:cs typeface="Times New Roman" pitchFamily="18" charset="0"/>
                      </a:endParaRPr>
                    </a:p>
                    <a:p>
                      <a:pPr algn="ctr">
                        <a:lnSpc>
                          <a:spcPct val="115000"/>
                        </a:lnSpc>
                        <a:spcAft>
                          <a:spcPts val="0"/>
                        </a:spcAft>
                        <a:tabLst>
                          <a:tab pos="201930" algn="l"/>
                          <a:tab pos="600075" algn="l"/>
                        </a:tabLst>
                      </a:pPr>
                      <a:r>
                        <a:rPr lang="kk-KZ" sz="1200" dirty="0">
                          <a:latin typeface="Times New Roman" pitchFamily="18" charset="0"/>
                          <a:ea typeface="Times New Roman"/>
                          <a:cs typeface="Times New Roman" pitchFamily="18" charset="0"/>
                        </a:rPr>
                        <a:t>3.ББД жан- жақты тексеру кезеңі (білім алушының білім дағдысын)</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endParaRPr lang="ru-RU" sz="1200" dirty="0">
                        <a:latin typeface="Times New Roman" pitchFamily="18" charset="0"/>
                        <a:ea typeface="Times New Roman"/>
                        <a:cs typeface="Times New Roman" pitchFamily="18" charset="0"/>
                      </a:endParaRPr>
                    </a:p>
                    <a:p>
                      <a:pPr algn="ctr">
                        <a:lnSpc>
                          <a:spcPct val="115000"/>
                        </a:lnSpc>
                        <a:spcAft>
                          <a:spcPts val="0"/>
                        </a:spcAft>
                        <a:tabLst>
                          <a:tab pos="600075" algn="l"/>
                        </a:tabLst>
                      </a:pPr>
                      <a:r>
                        <a:rPr lang="kk-KZ" sz="1200" b="1" i="1" dirty="0">
                          <a:latin typeface="Times New Roman" pitchFamily="18" charset="0"/>
                          <a:ea typeface="Times New Roman"/>
                          <a:cs typeface="Times New Roman" pitchFamily="18" charset="0"/>
                        </a:rPr>
                        <a:t>10</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kk-KZ" sz="1200" b="1" dirty="0">
                          <a:latin typeface="Times New Roman" pitchFamily="18" charset="0"/>
                          <a:ea typeface="Times New Roman"/>
                          <a:cs typeface="Times New Roman" pitchFamily="18" charset="0"/>
                        </a:rPr>
                        <a:t>1. Сурет бойынша әңгіме құрап айту</a:t>
                      </a:r>
                      <a:endParaRPr lang="ru-RU" sz="1200" dirty="0">
                        <a:latin typeface="Times New Roman" pitchFamily="18" charset="0"/>
                        <a:ea typeface="Times New Roman"/>
                        <a:cs typeface="Times New Roman" pitchFamily="18" charset="0"/>
                      </a:endParaRPr>
                    </a:p>
                    <a:p>
                      <a:pPr>
                        <a:lnSpc>
                          <a:spcPct val="115000"/>
                        </a:lnSpc>
                        <a:spcAft>
                          <a:spcPts val="0"/>
                        </a:spcAft>
                      </a:pPr>
                      <a:r>
                        <a:rPr lang="kk-KZ" sz="1200" dirty="0">
                          <a:latin typeface="Times New Roman" pitchFamily="18" charset="0"/>
                          <a:ea typeface="Times New Roman"/>
                          <a:cs typeface="Times New Roman" pitchFamily="18" charset="0"/>
                        </a:rPr>
                        <a:t>1. Терезе суреті бойынша</a:t>
                      </a:r>
                      <a:endParaRPr lang="ru-RU" sz="1200" dirty="0">
                        <a:latin typeface="Times New Roman" pitchFamily="18" charset="0"/>
                        <a:ea typeface="Times New Roman"/>
                        <a:cs typeface="Times New Roman" pitchFamily="18" charset="0"/>
                      </a:endParaRPr>
                    </a:p>
                    <a:p>
                      <a:pPr>
                        <a:lnSpc>
                          <a:spcPct val="115000"/>
                        </a:lnSpc>
                        <a:spcAft>
                          <a:spcPts val="0"/>
                        </a:spcAft>
                      </a:pPr>
                      <a:r>
                        <a:rPr lang="kk-KZ" sz="1200" dirty="0">
                          <a:latin typeface="Times New Roman" pitchFamily="18" charset="0"/>
                          <a:ea typeface="Times New Roman"/>
                          <a:cs typeface="Times New Roman" pitchFamily="18" charset="0"/>
                        </a:rPr>
                        <a:t>2. Есік, қақпа бойынша</a:t>
                      </a:r>
                      <a:endParaRPr lang="ru-RU" sz="1200" dirty="0">
                        <a:latin typeface="Times New Roman" pitchFamily="18" charset="0"/>
                        <a:ea typeface="Times New Roman"/>
                        <a:cs typeface="Times New Roman" pitchFamily="18" charset="0"/>
                      </a:endParaRPr>
                    </a:p>
                    <a:p>
                      <a:pPr>
                        <a:lnSpc>
                          <a:spcPct val="115000"/>
                        </a:lnSpc>
                        <a:spcAft>
                          <a:spcPts val="0"/>
                        </a:spcAft>
                      </a:pPr>
                      <a:r>
                        <a:rPr lang="kk-KZ" sz="1200" dirty="0">
                          <a:solidFill>
                            <a:srgbClr val="000000"/>
                          </a:solidFill>
                          <a:latin typeface="Times New Roman" pitchFamily="18" charset="0"/>
                          <a:ea typeface="Times New Roman"/>
                          <a:cs typeface="Times New Roman" pitchFamily="18" charset="0"/>
                        </a:rPr>
                        <a:t>3. Шатыр бойынша</a:t>
                      </a:r>
                      <a:endParaRPr lang="ru-RU" sz="1200" dirty="0">
                        <a:solidFill>
                          <a:srgbClr val="000000"/>
                        </a:solidFill>
                        <a:latin typeface="Times New Roman" pitchFamily="18" charset="0"/>
                        <a:ea typeface="Times New Roman"/>
                        <a:cs typeface="Times New Roman" pitchFamily="18" charset="0"/>
                      </a:endParaRPr>
                    </a:p>
                    <a:p>
                      <a:pPr>
                        <a:lnSpc>
                          <a:spcPct val="115000"/>
                        </a:lnSpc>
                        <a:spcAft>
                          <a:spcPts val="0"/>
                        </a:spcAft>
                      </a:pPr>
                      <a:r>
                        <a:rPr lang="kk-KZ" sz="1200" dirty="0">
                          <a:latin typeface="Times New Roman" pitchFamily="18" charset="0"/>
                          <a:ea typeface="Times New Roman"/>
                          <a:cs typeface="Times New Roman" pitchFamily="18" charset="0"/>
                        </a:rPr>
                        <a:t>4. Қабырға бойынша</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kk-KZ" sz="1200" dirty="0">
                          <a:solidFill>
                            <a:srgbClr val="000000"/>
                          </a:solidFill>
                          <a:latin typeface="Times New Roman" pitchFamily="18" charset="0"/>
                          <a:ea typeface="Times New Roman"/>
                          <a:cs typeface="Times New Roman" pitchFamily="18" charset="0"/>
                        </a:rPr>
                        <a:t>«» туралы тақырыбы бойынша  сұрақтарға жауап беру.</a:t>
                      </a:r>
                      <a:endParaRPr lang="ru-RU" sz="1200" dirty="0">
                        <a:solidFill>
                          <a:srgbClr val="000000"/>
                        </a:solidFill>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endParaRPr lang="kk-KZ" sz="1200" dirty="0">
                        <a:latin typeface="Times New Roman" pitchFamily="18" charset="0"/>
                        <a:ea typeface="Calibri"/>
                        <a:cs typeface="Times New Roman" pitchFamily="18" charset="0"/>
                      </a:endParaRPr>
                    </a:p>
                    <a:p>
                      <a:pPr algn="ctr">
                        <a:lnSpc>
                          <a:spcPct val="115000"/>
                        </a:lnSpc>
                        <a:spcAft>
                          <a:spcPts val="0"/>
                        </a:spcAft>
                        <a:tabLst>
                          <a:tab pos="600075" algn="l"/>
                        </a:tabLst>
                      </a:pPr>
                      <a:r>
                        <a:rPr lang="kk-KZ" sz="1200" dirty="0">
                          <a:latin typeface="Times New Roman" pitchFamily="18" charset="0"/>
                          <a:ea typeface="Calibri"/>
                          <a:cs typeface="Times New Roman" pitchFamily="18" charset="0"/>
                        </a:rPr>
                        <a:t>Слайдтар</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nvGraphicFramePr>
        <p:xfrm>
          <a:off x="428604" y="500034"/>
          <a:ext cx="6072230" cy="7781544"/>
        </p:xfrm>
        <a:graphic>
          <a:graphicData uri="http://schemas.openxmlformats.org/drawingml/2006/table">
            <a:tbl>
              <a:tblPr/>
              <a:tblGrid>
                <a:gridCol w="1313760"/>
                <a:gridCol w="383133"/>
                <a:gridCol w="2187667"/>
                <a:gridCol w="1039046"/>
                <a:gridCol w="1148624"/>
              </a:tblGrid>
              <a:tr h="2830551">
                <a:tc>
                  <a:txBody>
                    <a:bodyPr/>
                    <a:lstStyle/>
                    <a:p>
                      <a:pPr algn="ctr">
                        <a:lnSpc>
                          <a:spcPct val="115000"/>
                        </a:lnSpc>
                        <a:spcAft>
                          <a:spcPts val="0"/>
                        </a:spcAft>
                        <a:tabLst>
                          <a:tab pos="201930" algn="l"/>
                          <a:tab pos="600075" algn="l"/>
                        </a:tabLst>
                      </a:pPr>
                      <a:endParaRPr lang="kk-KZ" sz="1200" dirty="0">
                        <a:latin typeface="Times New Roman" pitchFamily="18" charset="0"/>
                        <a:ea typeface="Times New Roman"/>
                        <a:cs typeface="Times New Roman" pitchFamily="18" charset="0"/>
                      </a:endParaRPr>
                    </a:p>
                    <a:p>
                      <a:pPr algn="ctr">
                        <a:lnSpc>
                          <a:spcPct val="115000"/>
                        </a:lnSpc>
                        <a:spcAft>
                          <a:spcPts val="0"/>
                        </a:spcAft>
                        <a:tabLst>
                          <a:tab pos="201930" algn="l"/>
                          <a:tab pos="600075" algn="l"/>
                        </a:tabLst>
                      </a:pPr>
                      <a:r>
                        <a:rPr lang="kk-KZ" sz="1200" dirty="0">
                          <a:latin typeface="Times New Roman" pitchFamily="18" charset="0"/>
                          <a:ea typeface="Times New Roman"/>
                          <a:cs typeface="Times New Roman" pitchFamily="18" charset="0"/>
                        </a:rPr>
                        <a:t>4.Білім алушылардың жаңа материалды түсініп және белсенді игеру дайындық кезеңі</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endParaRPr lang="ru-RU" sz="1200" dirty="0">
                        <a:latin typeface="Times New Roman" pitchFamily="18" charset="0"/>
                        <a:ea typeface="Times New Roman"/>
                        <a:cs typeface="Times New Roman" pitchFamily="18" charset="0"/>
                      </a:endParaRPr>
                    </a:p>
                    <a:p>
                      <a:pPr algn="ctr">
                        <a:lnSpc>
                          <a:spcPct val="115000"/>
                        </a:lnSpc>
                        <a:spcAft>
                          <a:spcPts val="0"/>
                        </a:spcAft>
                        <a:tabLst>
                          <a:tab pos="600075" algn="l"/>
                        </a:tabLst>
                      </a:pPr>
                      <a:r>
                        <a:rPr lang="kk-KZ" sz="1200" b="1" i="1" dirty="0">
                          <a:latin typeface="Times New Roman" pitchFamily="18" charset="0"/>
                          <a:ea typeface="Times New Roman"/>
                          <a:cs typeface="Times New Roman" pitchFamily="18" charset="0"/>
                        </a:rPr>
                        <a:t>7</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kk-KZ" sz="1200" b="1" dirty="0">
                          <a:latin typeface="Times New Roman" pitchFamily="18" charset="0"/>
                          <a:ea typeface="Times New Roman"/>
                          <a:cs typeface="Times New Roman" pitchFamily="18" charset="0"/>
                        </a:rPr>
                        <a:t>1. </a:t>
                      </a:r>
                      <a:r>
                        <a:rPr lang="kk-KZ" sz="1200" dirty="0">
                          <a:latin typeface="Times New Roman" pitchFamily="18" charset="0"/>
                          <a:ea typeface="Times New Roman"/>
                          <a:cs typeface="Times New Roman" pitchFamily="18" charset="0"/>
                        </a:rPr>
                        <a:t>Жаңа сабаққа, дайындық кезеңі </a:t>
                      </a:r>
                      <a:r>
                        <a:rPr lang="kk-KZ" sz="1200" b="1" dirty="0">
                          <a:latin typeface="Times New Roman" pitchFamily="18" charset="0"/>
                          <a:ea typeface="Times New Roman"/>
                          <a:cs typeface="Times New Roman" pitchFamily="18" charset="0"/>
                        </a:rPr>
                        <a:t>«Дейін-кейін»</a:t>
                      </a:r>
                      <a:r>
                        <a:rPr lang="kk-KZ" sz="1200" dirty="0">
                          <a:latin typeface="Times New Roman" pitchFamily="18" charset="0"/>
                          <a:ea typeface="Times New Roman"/>
                          <a:cs typeface="Times New Roman" pitchFamily="18" charset="0"/>
                        </a:rPr>
                        <a:t> стратегиясы.  </a:t>
                      </a:r>
                      <a:r>
                        <a:rPr lang="kk-KZ" sz="1200" b="1" dirty="0">
                          <a:latin typeface="Times New Roman" pitchFamily="18" charset="0"/>
                          <a:ea typeface="Times New Roman"/>
                          <a:cs typeface="Times New Roman" pitchFamily="18" charset="0"/>
                        </a:rPr>
                        <a:t>«Дейін»</a:t>
                      </a:r>
                      <a:r>
                        <a:rPr lang="kk-KZ" sz="1200" dirty="0">
                          <a:latin typeface="Times New Roman" pitchFamily="18" charset="0"/>
                          <a:ea typeface="Times New Roman"/>
                          <a:cs typeface="Times New Roman" pitchFamily="18" charset="0"/>
                        </a:rPr>
                        <a:t> бағанасын  білім деңгейіне қарай толтыру.</a:t>
                      </a:r>
                      <a:endParaRPr lang="ru-RU" sz="1200" dirty="0">
                        <a:latin typeface="Times New Roman" pitchFamily="18" charset="0"/>
                        <a:ea typeface="Times New Roman"/>
                        <a:cs typeface="Times New Roman" pitchFamily="18" charset="0"/>
                      </a:endParaRPr>
                    </a:p>
                    <a:p>
                      <a:pPr algn="ctr">
                        <a:lnSpc>
                          <a:spcPct val="115000"/>
                        </a:lnSpc>
                        <a:spcAft>
                          <a:spcPts val="0"/>
                        </a:spcAft>
                      </a:pPr>
                      <a:r>
                        <a:rPr lang="kk-KZ" sz="1200" b="1" dirty="0">
                          <a:latin typeface="Times New Roman" pitchFamily="18" charset="0"/>
                          <a:ea typeface="Times New Roman"/>
                          <a:cs typeface="Times New Roman" pitchFamily="18" charset="0"/>
                        </a:rPr>
                        <a:t>2. «Фильм дидактикасы». Видеоны </a:t>
                      </a:r>
                      <a:r>
                        <a:rPr lang="kk-KZ" sz="1200" dirty="0">
                          <a:latin typeface="Times New Roman" pitchFamily="18" charset="0"/>
                          <a:ea typeface="Times New Roman"/>
                          <a:cs typeface="Times New Roman" pitchFamily="18" charset="0"/>
                        </a:rPr>
                        <a:t>тыңдату не көрсету арқылы нені тыңдадың, не көрдіңіздер, сендерге қандай ой салды? деген сұрақтар арқылы тақырыпқа көшу</a:t>
                      </a:r>
                      <a:r>
                        <a:rPr lang="kk-KZ" sz="1200" b="1" dirty="0">
                          <a:latin typeface="Times New Roman" pitchFamily="18" charset="0"/>
                          <a:ea typeface="Times New Roman"/>
                          <a:cs typeface="Times New Roman" pitchFamily="18" charset="0"/>
                        </a:rPr>
                        <a:t> </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r>
                        <a:rPr lang="kk-KZ" sz="1200" dirty="0">
                          <a:latin typeface="Times New Roman" pitchFamily="18" charset="0"/>
                          <a:ea typeface="Times New Roman"/>
                          <a:cs typeface="Times New Roman" pitchFamily="18" charset="0"/>
                        </a:rPr>
                        <a:t>1.Жаңа тақырыпты дәптерге жазу. «Дейін» стратегиясы орындау бағанаға жазу</a:t>
                      </a:r>
                      <a:endParaRPr lang="ru-RU" sz="1200" dirty="0">
                        <a:latin typeface="Times New Roman" pitchFamily="18" charset="0"/>
                        <a:ea typeface="Times New Roman"/>
                        <a:cs typeface="Times New Roman" pitchFamily="18" charset="0"/>
                      </a:endParaRPr>
                    </a:p>
                    <a:p>
                      <a:pPr algn="ctr">
                        <a:lnSpc>
                          <a:spcPct val="115000"/>
                        </a:lnSpc>
                        <a:spcAft>
                          <a:spcPts val="0"/>
                        </a:spcAft>
                        <a:tabLst>
                          <a:tab pos="600075" algn="l"/>
                        </a:tabLst>
                      </a:pPr>
                      <a:r>
                        <a:rPr lang="kk-KZ" sz="1200" dirty="0">
                          <a:latin typeface="Times New Roman" pitchFamily="18" charset="0"/>
                          <a:ea typeface="Times New Roman"/>
                          <a:cs typeface="Times New Roman" pitchFamily="18" charset="0"/>
                        </a:rPr>
                        <a:t>2. «Еден түрлері» бойынша  бейне роликті қарау </a:t>
                      </a:r>
                      <a:endParaRPr lang="ru-RU" sz="1200" dirty="0">
                        <a:latin typeface="Times New Roman" pitchFamily="18" charset="0"/>
                        <a:ea typeface="Times New Roman"/>
                        <a:cs typeface="Times New Roman" pitchFamily="18" charset="0"/>
                      </a:endParaRPr>
                    </a:p>
                    <a:p>
                      <a:pPr algn="ctr">
                        <a:lnSpc>
                          <a:spcPct val="115000"/>
                        </a:lnSpc>
                        <a:spcAft>
                          <a:spcPts val="0"/>
                        </a:spcAft>
                        <a:tabLst>
                          <a:tab pos="600075" algn="l"/>
                        </a:tabLst>
                      </a:pPr>
                      <a:r>
                        <a:rPr lang="kk-KZ" sz="1200" dirty="0">
                          <a:latin typeface="Times New Roman" pitchFamily="18" charset="0"/>
                          <a:ea typeface="Times New Roman"/>
                          <a:cs typeface="Times New Roman" pitchFamily="18" charset="0"/>
                        </a:rPr>
                        <a:t>Постер жазу, қорғау</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r>
                        <a:rPr lang="kk-KZ" sz="1200" dirty="0">
                          <a:latin typeface="Times New Roman" pitchFamily="18" charset="0"/>
                          <a:ea typeface="Calibri"/>
                          <a:cs typeface="Times New Roman" pitchFamily="18" charset="0"/>
                        </a:rPr>
                        <a:t>Слайдтар</a:t>
                      </a:r>
                      <a:endParaRPr lang="ru-RU" sz="1200" dirty="0">
                        <a:latin typeface="Times New Roman" pitchFamily="18" charset="0"/>
                        <a:ea typeface="Times New Roman"/>
                        <a:cs typeface="Times New Roman" pitchFamily="18" charset="0"/>
                      </a:endParaRPr>
                    </a:p>
                    <a:p>
                      <a:pPr algn="ctr">
                        <a:lnSpc>
                          <a:spcPct val="115000"/>
                        </a:lnSpc>
                        <a:spcAft>
                          <a:spcPts val="0"/>
                        </a:spcAft>
                        <a:tabLst>
                          <a:tab pos="600075" algn="l"/>
                        </a:tabLst>
                      </a:pPr>
                      <a:r>
                        <a:rPr lang="kk-KZ" sz="1200" dirty="0">
                          <a:latin typeface="Times New Roman" pitchFamily="18" charset="0"/>
                          <a:ea typeface="Times New Roman"/>
                          <a:cs typeface="Times New Roman" pitchFamily="18" charset="0"/>
                        </a:rPr>
                        <a:t>«Еден түрлері» бейне ролик</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37249">
                <a:tc>
                  <a:txBody>
                    <a:bodyPr/>
                    <a:lstStyle/>
                    <a:p>
                      <a:pPr algn="ctr">
                        <a:lnSpc>
                          <a:spcPct val="115000"/>
                        </a:lnSpc>
                        <a:spcAft>
                          <a:spcPts val="0"/>
                        </a:spcAft>
                        <a:tabLst>
                          <a:tab pos="201930" algn="l"/>
                          <a:tab pos="600075" algn="l"/>
                        </a:tabLst>
                      </a:pPr>
                      <a:r>
                        <a:rPr lang="kk-KZ" sz="1200">
                          <a:latin typeface="Times New Roman" pitchFamily="18" charset="0"/>
                          <a:ea typeface="Times New Roman"/>
                          <a:cs typeface="Times New Roman" pitchFamily="18" charset="0"/>
                        </a:rPr>
                        <a:t>5.Жаңа білімді қабылдау кезеңі</a:t>
                      </a:r>
                      <a:endParaRPr lang="ru-RU" sz="120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endParaRPr lang="ru-RU" sz="1200" dirty="0">
                        <a:latin typeface="Times New Roman" pitchFamily="18" charset="0"/>
                        <a:ea typeface="Times New Roman"/>
                        <a:cs typeface="Times New Roman" pitchFamily="18" charset="0"/>
                      </a:endParaRPr>
                    </a:p>
                    <a:p>
                      <a:pPr algn="ctr">
                        <a:lnSpc>
                          <a:spcPct val="115000"/>
                        </a:lnSpc>
                        <a:spcAft>
                          <a:spcPts val="0"/>
                        </a:spcAft>
                        <a:tabLst>
                          <a:tab pos="600075" algn="l"/>
                        </a:tabLst>
                      </a:pPr>
                      <a:r>
                        <a:rPr lang="kk-KZ" sz="1200" b="1" i="1" dirty="0">
                          <a:latin typeface="Times New Roman" pitchFamily="18" charset="0"/>
                          <a:ea typeface="Times New Roman"/>
                          <a:cs typeface="Times New Roman" pitchFamily="18" charset="0"/>
                        </a:rPr>
                        <a:t>35</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kk-KZ" sz="1200">
                          <a:solidFill>
                            <a:srgbClr val="000000"/>
                          </a:solidFill>
                          <a:latin typeface="Times New Roman" pitchFamily="18" charset="0"/>
                          <a:ea typeface="Times New Roman"/>
                          <a:cs typeface="Times New Roman" pitchFamily="18" charset="0"/>
                        </a:rPr>
                        <a:t>Жаңа тақырыпты  түсіндіру.</a:t>
                      </a:r>
                      <a:endParaRPr lang="ru-RU" sz="1200">
                        <a:solidFill>
                          <a:srgbClr val="000000"/>
                        </a:solidFill>
                        <a:latin typeface="Times New Roman" pitchFamily="18" charset="0"/>
                        <a:ea typeface="Times New Roman"/>
                        <a:cs typeface="Times New Roman" pitchFamily="18" charset="0"/>
                      </a:endParaRPr>
                    </a:p>
                    <a:p>
                      <a:pPr algn="ctr">
                        <a:lnSpc>
                          <a:spcPct val="115000"/>
                        </a:lnSpc>
                        <a:spcAft>
                          <a:spcPts val="0"/>
                        </a:spcAft>
                      </a:pPr>
                      <a:r>
                        <a:rPr lang="kk-KZ" sz="1200">
                          <a:solidFill>
                            <a:srgbClr val="000000"/>
                          </a:solidFill>
                          <a:latin typeface="Times New Roman" pitchFamily="18" charset="0"/>
                          <a:ea typeface="Times New Roman"/>
                          <a:cs typeface="Times New Roman" pitchFamily="18" charset="0"/>
                        </a:rPr>
                        <a:t>Жоспары:</a:t>
                      </a:r>
                      <a:endParaRPr lang="ru-RU" sz="1200">
                        <a:solidFill>
                          <a:srgbClr val="000000"/>
                        </a:solidFill>
                        <a:latin typeface="Times New Roman" pitchFamily="18" charset="0"/>
                        <a:ea typeface="Times New Roman"/>
                        <a:cs typeface="Times New Roman" pitchFamily="18" charset="0"/>
                      </a:endParaRPr>
                    </a:p>
                    <a:p>
                      <a:pPr algn="ctr">
                        <a:lnSpc>
                          <a:spcPct val="115000"/>
                        </a:lnSpc>
                        <a:spcAft>
                          <a:spcPts val="0"/>
                        </a:spcAft>
                      </a:pPr>
                      <a:r>
                        <a:rPr lang="kk-KZ" sz="1200">
                          <a:latin typeface="Times New Roman" pitchFamily="18" charset="0"/>
                          <a:ea typeface="Times New Roman"/>
                          <a:cs typeface="Times New Roman" pitchFamily="18" charset="0"/>
                        </a:rPr>
                        <a:t>1.Едендер. Өнеркәсіптік ғимараттар едендеріне қойылатын талаптар .</a:t>
                      </a:r>
                      <a:endParaRPr lang="ru-RU" sz="1200">
                        <a:latin typeface="Times New Roman" pitchFamily="18" charset="0"/>
                        <a:ea typeface="Times New Roman"/>
                        <a:cs typeface="Times New Roman" pitchFamily="18" charset="0"/>
                      </a:endParaRPr>
                    </a:p>
                    <a:p>
                      <a:pPr algn="ctr">
                        <a:lnSpc>
                          <a:spcPct val="115000"/>
                        </a:lnSpc>
                        <a:spcAft>
                          <a:spcPts val="0"/>
                        </a:spcAft>
                      </a:pPr>
                      <a:r>
                        <a:rPr lang="kk-KZ" sz="1200">
                          <a:latin typeface="Times New Roman" pitchFamily="18" charset="0"/>
                          <a:ea typeface="Times New Roman"/>
                          <a:cs typeface="Times New Roman" pitchFamily="18" charset="0"/>
                        </a:rPr>
                        <a:t>2. Әр түрлі едендердің құрылымдары және оларды пайдалану қасиеттері.</a:t>
                      </a:r>
                      <a:endParaRPr lang="ru-RU" sz="1200">
                        <a:latin typeface="Times New Roman" pitchFamily="18" charset="0"/>
                        <a:ea typeface="Times New Roman"/>
                        <a:cs typeface="Times New Roman" pitchFamily="18" charset="0"/>
                      </a:endParaRPr>
                    </a:p>
                    <a:p>
                      <a:pPr algn="ctr">
                        <a:lnSpc>
                          <a:spcPct val="115000"/>
                        </a:lnSpc>
                        <a:spcAft>
                          <a:spcPts val="0"/>
                        </a:spcAft>
                      </a:pPr>
                      <a:r>
                        <a:rPr lang="kk-KZ" sz="1200">
                          <a:latin typeface="Times New Roman" pitchFamily="18" charset="0"/>
                          <a:ea typeface="Times New Roman"/>
                          <a:cs typeface="Times New Roman" pitchFamily="18" charset="0"/>
                        </a:rPr>
                        <a:t>3. Оралмалы және түйірлі материалдардан жасалған едендер.</a:t>
                      </a:r>
                      <a:endParaRPr lang="ru-RU" sz="1200">
                        <a:latin typeface="Times New Roman" pitchFamily="18" charset="0"/>
                        <a:ea typeface="Times New Roman"/>
                        <a:cs typeface="Times New Roman" pitchFamily="18" charset="0"/>
                      </a:endParaRPr>
                    </a:p>
                    <a:p>
                      <a:pPr algn="ctr">
                        <a:lnSpc>
                          <a:spcPct val="115000"/>
                        </a:lnSpc>
                        <a:spcAft>
                          <a:spcPts val="0"/>
                        </a:spcAft>
                      </a:pPr>
                      <a:r>
                        <a:rPr lang="kk-KZ" sz="1200">
                          <a:latin typeface="Times New Roman" pitchFamily="18" charset="0"/>
                          <a:ea typeface="Times New Roman"/>
                          <a:cs typeface="Times New Roman" pitchFamily="18" charset="0"/>
                        </a:rPr>
                        <a:t>4. Құрылыс құрылымдарын есептеу пәні бойынша есептер шығару, тапсырма орындау</a:t>
                      </a:r>
                      <a:endParaRPr lang="ru-RU" sz="120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endParaRPr lang="kk-KZ" sz="1200" dirty="0">
                        <a:latin typeface="Times New Roman" pitchFamily="18" charset="0"/>
                        <a:ea typeface="Times New Roman"/>
                        <a:cs typeface="Times New Roman" pitchFamily="18" charset="0"/>
                      </a:endParaRPr>
                    </a:p>
                    <a:p>
                      <a:pPr algn="ctr">
                        <a:lnSpc>
                          <a:spcPct val="115000"/>
                        </a:lnSpc>
                        <a:spcAft>
                          <a:spcPts val="0"/>
                        </a:spcAft>
                      </a:pPr>
                      <a:r>
                        <a:rPr lang="kk-KZ" sz="1200" dirty="0">
                          <a:latin typeface="Times New Roman" pitchFamily="18" charset="0"/>
                          <a:ea typeface="Times New Roman"/>
                          <a:cs typeface="Times New Roman" pitchFamily="18" charset="0"/>
                        </a:rPr>
                        <a:t>Жаңа сабақты меңгеру, қабылдау.</a:t>
                      </a:r>
                      <a:endParaRPr lang="ru-RU" sz="1200" dirty="0">
                        <a:latin typeface="Times New Roman" pitchFamily="18" charset="0"/>
                        <a:ea typeface="Times New Roman"/>
                        <a:cs typeface="Times New Roman" pitchFamily="18" charset="0"/>
                      </a:endParaRPr>
                    </a:p>
                    <a:p>
                      <a:pPr algn="ctr">
                        <a:lnSpc>
                          <a:spcPct val="115000"/>
                        </a:lnSpc>
                        <a:spcAft>
                          <a:spcPts val="0"/>
                        </a:spcAft>
                      </a:pPr>
                      <a:r>
                        <a:rPr lang="kk-KZ" sz="1200" dirty="0">
                          <a:latin typeface="Times New Roman" pitchFamily="18" charset="0"/>
                          <a:ea typeface="Times New Roman"/>
                          <a:cs typeface="Times New Roman" pitchFamily="18" charset="0"/>
                        </a:rPr>
                        <a:t>Арнайы пән оқытушысы Макашева Ақзат Мұратқызы құрылыс құрылымдарын есептеу негіздері пәні бойынша байланыстырады.</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endParaRPr lang="kk-KZ" sz="1200" dirty="0">
                        <a:latin typeface="Times New Roman" pitchFamily="18" charset="0"/>
                        <a:ea typeface="Calibri"/>
                        <a:cs typeface="Times New Roman" pitchFamily="18" charset="0"/>
                      </a:endParaRPr>
                    </a:p>
                    <a:p>
                      <a:pPr algn="ctr">
                        <a:lnSpc>
                          <a:spcPct val="115000"/>
                        </a:lnSpc>
                        <a:spcAft>
                          <a:spcPts val="0"/>
                        </a:spcAft>
                        <a:tabLst>
                          <a:tab pos="600075" algn="l"/>
                        </a:tabLst>
                      </a:pPr>
                      <a:r>
                        <a:rPr lang="kk-KZ" sz="1200" dirty="0">
                          <a:latin typeface="Times New Roman" pitchFamily="18" charset="0"/>
                          <a:ea typeface="Calibri"/>
                          <a:cs typeface="Times New Roman" pitchFamily="18" charset="0"/>
                        </a:rPr>
                        <a:t>Жаңа тақырып бойынша слайдтар </a:t>
                      </a:r>
                      <a:endParaRPr lang="ru-RU" sz="1200" dirty="0">
                        <a:latin typeface="Times New Roman" pitchFamily="18" charset="0"/>
                        <a:ea typeface="Times New Roman"/>
                        <a:cs typeface="Times New Roman" pitchFamily="18" charset="0"/>
                      </a:endParaRPr>
                    </a:p>
                    <a:p>
                      <a:pPr algn="ctr">
                        <a:lnSpc>
                          <a:spcPct val="115000"/>
                        </a:lnSpc>
                        <a:spcAft>
                          <a:spcPts val="0"/>
                        </a:spcAft>
                        <a:tabLst>
                          <a:tab pos="600075" algn="l"/>
                        </a:tabLst>
                      </a:pPr>
                      <a:r>
                        <a:rPr lang="kk-KZ" sz="1200" dirty="0">
                          <a:latin typeface="Times New Roman" pitchFamily="18" charset="0"/>
                          <a:ea typeface="Times New Roman"/>
                          <a:cs typeface="Times New Roman" pitchFamily="18" charset="0"/>
                        </a:rPr>
                        <a:t>«Еден туралы» плакатпен жұмыс</a:t>
                      </a:r>
                      <a:endParaRPr lang="ru-RU" sz="1200" dirty="0">
                        <a:latin typeface="Times New Roman" pitchFamily="18" charset="0"/>
                        <a:ea typeface="Times New Roman"/>
                        <a:cs typeface="Times New Roman" pitchFamily="18" charset="0"/>
                      </a:endParaRPr>
                    </a:p>
                    <a:p>
                      <a:pPr algn="ctr">
                        <a:lnSpc>
                          <a:spcPct val="115000"/>
                        </a:lnSpc>
                        <a:spcAft>
                          <a:spcPts val="0"/>
                        </a:spcAft>
                        <a:tabLst>
                          <a:tab pos="600075" algn="l"/>
                        </a:tabLst>
                      </a:pPr>
                      <a:r>
                        <a:rPr lang="kk-KZ" sz="1200" dirty="0">
                          <a:latin typeface="Times New Roman" pitchFamily="18" charset="0"/>
                          <a:ea typeface="Times New Roman"/>
                          <a:cs typeface="Times New Roman" pitchFamily="18" charset="0"/>
                        </a:rPr>
                        <a:t>Тақтамен жұмыс түсіндіру кезі</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07110">
                <a:tc>
                  <a:txBody>
                    <a:bodyPr/>
                    <a:lstStyle/>
                    <a:p>
                      <a:pPr algn="ctr">
                        <a:lnSpc>
                          <a:spcPct val="115000"/>
                        </a:lnSpc>
                        <a:spcAft>
                          <a:spcPts val="0"/>
                        </a:spcAft>
                        <a:tabLst>
                          <a:tab pos="201930" algn="l"/>
                          <a:tab pos="600075" algn="l"/>
                        </a:tabLst>
                      </a:pPr>
                      <a:r>
                        <a:rPr lang="kk-KZ" sz="1200">
                          <a:latin typeface="Times New Roman" pitchFamily="18" charset="0"/>
                          <a:ea typeface="Times New Roman"/>
                          <a:cs typeface="Times New Roman" pitchFamily="18" charset="0"/>
                        </a:rPr>
                        <a:t>6.Жаңа материалды білім алушының түсінуін тексеру кезеңі</a:t>
                      </a:r>
                      <a:endParaRPr lang="ru-RU" sz="120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endParaRPr lang="ru-RU" sz="1200">
                        <a:latin typeface="Times New Roman" pitchFamily="18" charset="0"/>
                        <a:ea typeface="Times New Roman"/>
                        <a:cs typeface="Times New Roman" pitchFamily="18" charset="0"/>
                      </a:endParaRPr>
                    </a:p>
                    <a:p>
                      <a:pPr>
                        <a:lnSpc>
                          <a:spcPct val="115000"/>
                        </a:lnSpc>
                        <a:spcAft>
                          <a:spcPts val="0"/>
                        </a:spcAft>
                        <a:tabLst>
                          <a:tab pos="600075" algn="l"/>
                        </a:tabLst>
                      </a:pPr>
                      <a:r>
                        <a:rPr lang="kk-KZ" sz="1200" b="1" i="1">
                          <a:latin typeface="Times New Roman" pitchFamily="18" charset="0"/>
                          <a:ea typeface="Times New Roman"/>
                          <a:cs typeface="Times New Roman" pitchFamily="18" charset="0"/>
                        </a:rPr>
                        <a:t>   10</a:t>
                      </a:r>
                      <a:endParaRPr lang="ru-RU" sz="120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kk-KZ" sz="1200" b="1">
                          <a:latin typeface="Times New Roman" pitchFamily="18" charset="0"/>
                          <a:ea typeface="Times New Roman"/>
                          <a:cs typeface="Times New Roman" pitchFamily="18" charset="0"/>
                        </a:rPr>
                        <a:t>3. «Сұхбат»</a:t>
                      </a:r>
                      <a:r>
                        <a:rPr lang="kk-KZ" sz="1200">
                          <a:latin typeface="Times New Roman" pitchFamily="18" charset="0"/>
                          <a:ea typeface="Times New Roman"/>
                          <a:cs typeface="Times New Roman" pitchFamily="18" charset="0"/>
                        </a:rPr>
                        <a:t> стратегиясы. Алдын ала еден туралы мағлұмат жинай жүріңіздер, сол туралы ақпартпен бөліседі.</a:t>
                      </a:r>
                      <a:endParaRPr lang="ru-RU" sz="120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r>
                        <a:rPr lang="kk-KZ" sz="1200">
                          <a:latin typeface="Times New Roman" pitchFamily="18" charset="0"/>
                          <a:ea typeface="Times New Roman"/>
                          <a:cs typeface="Times New Roman" pitchFamily="18" charset="0"/>
                        </a:rPr>
                        <a:t>1. Еденнің түрлері бойнша жинаған материалдарын қорғау.</a:t>
                      </a:r>
                      <a:endParaRPr lang="ru-RU" sz="1200">
                        <a:latin typeface="Times New Roman" pitchFamily="18" charset="0"/>
                        <a:ea typeface="Times New Roman"/>
                        <a:cs typeface="Times New Roman" pitchFamily="18" charset="0"/>
                      </a:endParaRPr>
                    </a:p>
                    <a:p>
                      <a:pPr algn="ctr">
                        <a:lnSpc>
                          <a:spcPct val="115000"/>
                        </a:lnSpc>
                        <a:spcAft>
                          <a:spcPts val="0"/>
                        </a:spcAft>
                        <a:tabLst>
                          <a:tab pos="600075" algn="l"/>
                        </a:tabLst>
                      </a:pPr>
                      <a:r>
                        <a:rPr lang="kk-KZ" sz="1200">
                          <a:latin typeface="Times New Roman" pitchFamily="18" charset="0"/>
                          <a:ea typeface="Times New Roman"/>
                          <a:cs typeface="Times New Roman" pitchFamily="18" charset="0"/>
                        </a:rPr>
                        <a:t>2. </a:t>
                      </a:r>
                      <a:endParaRPr lang="ru-RU" sz="120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kk-KZ" sz="1200" dirty="0">
                          <a:latin typeface="Times New Roman" pitchFamily="18" charset="0"/>
                          <a:ea typeface="Calibri"/>
                          <a:cs typeface="Times New Roman" pitchFamily="18" charset="0"/>
                        </a:rPr>
                        <a:t>Слайд №</a:t>
                      </a:r>
                      <a:endParaRPr lang="ru-RU" sz="1200" dirty="0">
                        <a:latin typeface="Times New Roman" pitchFamily="18" charset="0"/>
                        <a:ea typeface="Times New Roman"/>
                        <a:cs typeface="Times New Roman" pitchFamily="18" charset="0"/>
                      </a:endParaRPr>
                    </a:p>
                    <a:p>
                      <a:pPr>
                        <a:lnSpc>
                          <a:spcPct val="115000"/>
                        </a:lnSpc>
                        <a:spcAft>
                          <a:spcPts val="0"/>
                        </a:spcAft>
                        <a:tabLst>
                          <a:tab pos="308610" algn="l"/>
                        </a:tabLst>
                      </a:pPr>
                      <a:r>
                        <a:rPr lang="kk-KZ" sz="1200" dirty="0">
                          <a:latin typeface="Times New Roman" pitchFamily="18" charset="0"/>
                          <a:ea typeface="Times New Roman"/>
                          <a:cs typeface="Times New Roman" pitchFamily="18" charset="0"/>
                        </a:rPr>
                        <a:t>	 </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nvGraphicFramePr>
        <p:xfrm>
          <a:off x="357166" y="3643306"/>
          <a:ext cx="6286544" cy="4837176"/>
        </p:xfrm>
        <a:graphic>
          <a:graphicData uri="http://schemas.openxmlformats.org/drawingml/2006/table">
            <a:tbl>
              <a:tblPr/>
              <a:tblGrid>
                <a:gridCol w="1360128"/>
                <a:gridCol w="396655"/>
                <a:gridCol w="2264879"/>
                <a:gridCol w="1075718"/>
                <a:gridCol w="1189164"/>
              </a:tblGrid>
              <a:tr h="3643338">
                <a:tc>
                  <a:txBody>
                    <a:bodyPr/>
                    <a:lstStyle/>
                    <a:p>
                      <a:pPr algn="ctr">
                        <a:lnSpc>
                          <a:spcPct val="115000"/>
                        </a:lnSpc>
                        <a:spcAft>
                          <a:spcPts val="0"/>
                        </a:spcAft>
                      </a:pPr>
                      <a:r>
                        <a:rPr lang="kk-KZ" sz="1200" dirty="0">
                          <a:solidFill>
                            <a:srgbClr val="000000"/>
                          </a:solidFill>
                          <a:latin typeface="Times New Roman" pitchFamily="18" charset="0"/>
                          <a:ea typeface="Times New Roman"/>
                          <a:cs typeface="Times New Roman" pitchFamily="18" charset="0"/>
                        </a:rPr>
                        <a:t>8.Білім алушыларды үй жұмысы туралы ақпараттандыру, оларды орындау бойынша нұсқаулық кезеңі</a:t>
                      </a:r>
                      <a:endParaRPr lang="ru-RU" sz="1200" dirty="0">
                        <a:solidFill>
                          <a:srgbClr val="000000"/>
                        </a:solidFill>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endParaRPr lang="ru-RU" sz="1200" dirty="0">
                        <a:latin typeface="Times New Roman" pitchFamily="18" charset="0"/>
                        <a:ea typeface="Times New Roman"/>
                        <a:cs typeface="Times New Roman" pitchFamily="18" charset="0"/>
                      </a:endParaRPr>
                    </a:p>
                    <a:p>
                      <a:pPr algn="ctr">
                        <a:lnSpc>
                          <a:spcPct val="115000"/>
                        </a:lnSpc>
                        <a:spcAft>
                          <a:spcPts val="0"/>
                        </a:spcAft>
                        <a:tabLst>
                          <a:tab pos="600075" algn="l"/>
                        </a:tabLst>
                      </a:pPr>
                      <a:r>
                        <a:rPr lang="kk-KZ" sz="1200" b="1" i="1" dirty="0">
                          <a:latin typeface="Times New Roman" pitchFamily="18" charset="0"/>
                          <a:ea typeface="Times New Roman"/>
                          <a:cs typeface="Times New Roman" pitchFamily="18" charset="0"/>
                        </a:rPr>
                        <a:t>2</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kk-KZ" sz="1200" dirty="0">
                        <a:latin typeface="Times New Roman" pitchFamily="18" charset="0"/>
                        <a:ea typeface="Times New Roman"/>
                        <a:cs typeface="Times New Roman" pitchFamily="18" charset="0"/>
                      </a:endParaRPr>
                    </a:p>
                    <a:p>
                      <a:pPr marL="20955" indent="44450" algn="ctr">
                        <a:lnSpc>
                          <a:spcPct val="115000"/>
                        </a:lnSpc>
                        <a:spcAft>
                          <a:spcPts val="0"/>
                        </a:spcAft>
                      </a:pPr>
                      <a:r>
                        <a:rPr lang="kk-KZ" sz="1200" dirty="0">
                          <a:latin typeface="Times New Roman" pitchFamily="18" charset="0"/>
                          <a:ea typeface="Times New Roman"/>
                          <a:cs typeface="Times New Roman" pitchFamily="18" charset="0"/>
                        </a:rPr>
                        <a:t>Едендердің түрлері оларға қойылатын  талаптар туралы ақпаратты қазіргі кездегі еденнің түрлерімен толықтыру. </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endParaRPr lang="kk-KZ" sz="1200" dirty="0">
                        <a:latin typeface="Times New Roman" pitchFamily="18" charset="0"/>
                        <a:ea typeface="Times New Roman"/>
                        <a:cs typeface="Times New Roman" pitchFamily="18" charset="0"/>
                      </a:endParaRPr>
                    </a:p>
                    <a:p>
                      <a:pPr algn="ctr">
                        <a:lnSpc>
                          <a:spcPct val="115000"/>
                        </a:lnSpc>
                        <a:spcAft>
                          <a:spcPts val="0"/>
                        </a:spcAft>
                        <a:tabLst>
                          <a:tab pos="600075" algn="l"/>
                        </a:tabLst>
                      </a:pPr>
                      <a:r>
                        <a:rPr lang="kk-KZ" sz="1200" dirty="0">
                          <a:latin typeface="Times New Roman" pitchFamily="18" charset="0"/>
                          <a:ea typeface="Times New Roman"/>
                          <a:cs typeface="Times New Roman" pitchFamily="18" charset="0"/>
                        </a:rPr>
                        <a:t>Үй тапсырмасын алу</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kk-KZ" sz="1200" b="1" dirty="0">
                          <a:latin typeface="Times New Roman" pitchFamily="18" charset="0"/>
                          <a:ea typeface="Times New Roman"/>
                          <a:cs typeface="Times New Roman" pitchFamily="18" charset="0"/>
                        </a:rPr>
                        <a:t>Негізгі оқулық:</a:t>
                      </a:r>
                      <a:r>
                        <a:rPr lang="kk-KZ" sz="1200" dirty="0">
                          <a:latin typeface="Times New Roman" pitchFamily="18" charset="0"/>
                          <a:ea typeface="Times New Roman"/>
                          <a:cs typeface="Times New Roman" pitchFamily="18" charset="0"/>
                        </a:rPr>
                        <a:t> 1.Н.Разақов «Ғимараттар мен имараттардың  құрылымдары»  336-344 беттер.  Астана 2010. </a:t>
                      </a:r>
                      <a:r>
                        <a:rPr lang="kk-KZ" sz="1200" b="1" dirty="0">
                          <a:latin typeface="Times New Roman" pitchFamily="18" charset="0"/>
                          <a:ea typeface="Times New Roman"/>
                          <a:cs typeface="Times New Roman" pitchFamily="18" charset="0"/>
                        </a:rPr>
                        <a:t>Қосымша оқулық:         </a:t>
                      </a:r>
                      <a:r>
                        <a:rPr lang="kk-KZ" sz="1200" dirty="0">
                          <a:latin typeface="Times New Roman" pitchFamily="18" charset="0"/>
                          <a:ea typeface="Times New Roman"/>
                          <a:cs typeface="Times New Roman" pitchFamily="18" charset="0"/>
                        </a:rPr>
                        <a:t>1. Е.Зиновьева «Конструкций зданий и сооружений».  137бет</a:t>
                      </a:r>
                      <a:endParaRPr lang="ru-RU" sz="1200" dirty="0">
                        <a:latin typeface="Times New Roman" pitchFamily="18" charset="0"/>
                        <a:ea typeface="Times New Roman"/>
                        <a:cs typeface="Times New Roman" pitchFamily="18" charset="0"/>
                      </a:endParaRPr>
                    </a:p>
                    <a:p>
                      <a:pPr>
                        <a:lnSpc>
                          <a:spcPct val="115000"/>
                        </a:lnSpc>
                        <a:spcAft>
                          <a:spcPts val="0"/>
                        </a:spcAft>
                      </a:pPr>
                      <a:r>
                        <a:rPr lang="kk-KZ" sz="1200" dirty="0">
                          <a:latin typeface="Times New Roman" pitchFamily="18" charset="0"/>
                          <a:ea typeface="Times New Roman"/>
                          <a:cs typeface="Times New Roman" pitchFamily="18" charset="0"/>
                        </a:rPr>
                        <a:t>3.Құрылыс конструкициялары Ю., Дуамбеков М., Хуснутди-нов Р Астана 2011ж.6-9 бет.</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49762">
                <a:tc>
                  <a:txBody>
                    <a:bodyPr/>
                    <a:lstStyle/>
                    <a:p>
                      <a:pPr algn="ctr">
                        <a:lnSpc>
                          <a:spcPct val="115000"/>
                        </a:lnSpc>
                        <a:spcAft>
                          <a:spcPts val="0"/>
                        </a:spcAft>
                        <a:tabLst>
                          <a:tab pos="201930" algn="l"/>
                          <a:tab pos="600075" algn="l"/>
                        </a:tabLst>
                      </a:pPr>
                      <a:endParaRPr lang="kk-KZ" sz="1200">
                        <a:latin typeface="Times New Roman" pitchFamily="18" charset="0"/>
                        <a:ea typeface="Times New Roman"/>
                        <a:cs typeface="Times New Roman" pitchFamily="18" charset="0"/>
                      </a:endParaRPr>
                    </a:p>
                    <a:p>
                      <a:pPr algn="ctr">
                        <a:lnSpc>
                          <a:spcPct val="115000"/>
                        </a:lnSpc>
                        <a:spcAft>
                          <a:spcPts val="0"/>
                        </a:spcAft>
                        <a:tabLst>
                          <a:tab pos="201930" algn="l"/>
                          <a:tab pos="600075" algn="l"/>
                        </a:tabLst>
                      </a:pPr>
                      <a:r>
                        <a:rPr lang="kk-KZ" sz="1200">
                          <a:latin typeface="Times New Roman" pitchFamily="18" charset="0"/>
                          <a:ea typeface="Times New Roman"/>
                          <a:cs typeface="Times New Roman" pitchFamily="18" charset="0"/>
                        </a:rPr>
                        <a:t>9.Сабақты  қорытындылау</a:t>
                      </a:r>
                      <a:endParaRPr lang="ru-RU" sz="120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endParaRPr lang="ru-RU" sz="1200">
                        <a:latin typeface="Times New Roman" pitchFamily="18" charset="0"/>
                        <a:ea typeface="Times New Roman"/>
                        <a:cs typeface="Times New Roman" pitchFamily="18" charset="0"/>
                      </a:endParaRPr>
                    </a:p>
                    <a:p>
                      <a:pPr algn="ctr">
                        <a:lnSpc>
                          <a:spcPct val="115000"/>
                        </a:lnSpc>
                        <a:spcAft>
                          <a:spcPts val="0"/>
                        </a:spcAft>
                        <a:tabLst>
                          <a:tab pos="600075" algn="l"/>
                        </a:tabLst>
                      </a:pPr>
                      <a:r>
                        <a:rPr lang="kk-KZ" sz="1200" b="1" i="1">
                          <a:latin typeface="Times New Roman" pitchFamily="18" charset="0"/>
                          <a:ea typeface="Times New Roman"/>
                          <a:cs typeface="Times New Roman" pitchFamily="18" charset="0"/>
                        </a:rPr>
                        <a:t>3</a:t>
                      </a:r>
                      <a:endParaRPr lang="ru-RU" sz="120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kk-KZ" sz="1200" dirty="0">
                          <a:solidFill>
                            <a:srgbClr val="000000"/>
                          </a:solidFill>
                          <a:latin typeface="Times New Roman" pitchFamily="18" charset="0"/>
                          <a:ea typeface="Times New Roman"/>
                          <a:cs typeface="Times New Roman" pitchFamily="18" charset="0"/>
                        </a:rPr>
                        <a:t>Студенттердің жетістігін бағалау парақшасымен бағалау және болашаққа жетістікті белгілеу</a:t>
                      </a:r>
                      <a:endParaRPr lang="ru-RU" sz="1200" dirty="0">
                        <a:solidFill>
                          <a:srgbClr val="000000"/>
                        </a:solidFill>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tabLst>
                          <a:tab pos="600075" algn="l"/>
                        </a:tabLst>
                      </a:pPr>
                      <a:r>
                        <a:rPr lang="kk-KZ" sz="1200">
                          <a:latin typeface="Times New Roman" pitchFamily="18" charset="0"/>
                          <a:ea typeface="Times New Roman"/>
                          <a:cs typeface="Times New Roman" pitchFamily="18" charset="0"/>
                        </a:rPr>
                        <a:t>Бағалау қортындысын тыңдау</a:t>
                      </a:r>
                      <a:endParaRPr lang="ru-RU" sz="120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tabLst>
                          <a:tab pos="600075" algn="l"/>
                        </a:tabLst>
                      </a:pPr>
                      <a:r>
                        <a:rPr lang="kk-KZ" sz="1200" dirty="0">
                          <a:latin typeface="Times New Roman" pitchFamily="18" charset="0"/>
                          <a:ea typeface="Times New Roman"/>
                          <a:cs typeface="Times New Roman" pitchFamily="18" charset="0"/>
                        </a:rPr>
                        <a:t>Алған бағаларын журналға қою</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5" name="Таблица 4"/>
          <p:cNvGraphicFramePr>
            <a:graphicFrameLocks noGrp="1"/>
          </p:cNvGraphicFramePr>
          <p:nvPr/>
        </p:nvGraphicFramePr>
        <p:xfrm>
          <a:off x="357166" y="285720"/>
          <a:ext cx="6286544" cy="3364992"/>
        </p:xfrm>
        <a:graphic>
          <a:graphicData uri="http://schemas.openxmlformats.org/drawingml/2006/table">
            <a:tbl>
              <a:tblPr/>
              <a:tblGrid>
                <a:gridCol w="1360128"/>
                <a:gridCol w="396655"/>
                <a:gridCol w="2264879"/>
                <a:gridCol w="1075718"/>
                <a:gridCol w="1189164"/>
              </a:tblGrid>
              <a:tr h="2371265">
                <a:tc>
                  <a:txBody>
                    <a:bodyPr/>
                    <a:lstStyle/>
                    <a:p>
                      <a:pPr algn="ctr">
                        <a:lnSpc>
                          <a:spcPct val="115000"/>
                        </a:lnSpc>
                        <a:spcAft>
                          <a:spcPts val="0"/>
                        </a:spcAft>
                        <a:tabLst>
                          <a:tab pos="201930" algn="l"/>
                          <a:tab pos="600075" algn="l"/>
                        </a:tabLst>
                      </a:pPr>
                      <a:endParaRPr lang="kk-KZ" sz="1200" dirty="0">
                        <a:latin typeface="Times New Roman" pitchFamily="18" charset="0"/>
                        <a:ea typeface="Times New Roman"/>
                        <a:cs typeface="Times New Roman" pitchFamily="18" charset="0"/>
                      </a:endParaRPr>
                    </a:p>
                    <a:p>
                      <a:pPr algn="ctr">
                        <a:lnSpc>
                          <a:spcPct val="115000"/>
                        </a:lnSpc>
                        <a:spcAft>
                          <a:spcPts val="0"/>
                        </a:spcAft>
                        <a:tabLst>
                          <a:tab pos="201930" algn="l"/>
                          <a:tab pos="600075" algn="l"/>
                        </a:tabLst>
                      </a:pPr>
                      <a:r>
                        <a:rPr lang="kk-KZ" sz="1200" dirty="0">
                          <a:latin typeface="Times New Roman" pitchFamily="18" charset="0"/>
                          <a:ea typeface="Times New Roman"/>
                          <a:cs typeface="Times New Roman" pitchFamily="18" charset="0"/>
                        </a:rPr>
                        <a:t>7. Жаңа материалды бекіту кезеңі</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endParaRPr lang="ru-RU" sz="1200" dirty="0">
                        <a:latin typeface="Times New Roman" pitchFamily="18" charset="0"/>
                        <a:ea typeface="Times New Roman"/>
                        <a:cs typeface="Times New Roman" pitchFamily="18" charset="0"/>
                      </a:endParaRPr>
                    </a:p>
                    <a:p>
                      <a:pPr>
                        <a:lnSpc>
                          <a:spcPct val="115000"/>
                        </a:lnSpc>
                        <a:spcAft>
                          <a:spcPts val="0"/>
                        </a:spcAft>
                        <a:tabLst>
                          <a:tab pos="600075" algn="l"/>
                        </a:tabLst>
                      </a:pPr>
                      <a:r>
                        <a:rPr lang="kk-KZ" sz="1200" b="1" i="1" dirty="0">
                          <a:latin typeface="Times New Roman" pitchFamily="18" charset="0"/>
                          <a:ea typeface="Times New Roman"/>
                          <a:cs typeface="Times New Roman" pitchFamily="18" charset="0"/>
                        </a:rPr>
                        <a:t>15</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kk-KZ" sz="1200" b="1" dirty="0">
                          <a:latin typeface="Times New Roman" pitchFamily="18" charset="0"/>
                          <a:ea typeface="Times New Roman"/>
                          <a:cs typeface="Times New Roman" pitchFamily="18" charset="0"/>
                        </a:rPr>
                        <a:t>1</a:t>
                      </a:r>
                      <a:r>
                        <a:rPr lang="kk-KZ" sz="1200" dirty="0">
                          <a:latin typeface="Times New Roman" pitchFamily="18" charset="0"/>
                          <a:ea typeface="Times New Roman"/>
                          <a:cs typeface="Times New Roman" pitchFamily="18" charset="0"/>
                        </a:rPr>
                        <a:t>.</a:t>
                      </a:r>
                      <a:r>
                        <a:rPr lang="kk-KZ" sz="1200" b="1" dirty="0">
                          <a:latin typeface="Times New Roman" pitchFamily="18" charset="0"/>
                          <a:ea typeface="Times New Roman"/>
                          <a:cs typeface="Times New Roman" pitchFamily="18" charset="0"/>
                        </a:rPr>
                        <a:t> Практикалық жұмыс </a:t>
                      </a:r>
                      <a:endParaRPr lang="ru-RU" sz="1200" dirty="0">
                        <a:latin typeface="Times New Roman" pitchFamily="18" charset="0"/>
                        <a:ea typeface="Times New Roman"/>
                        <a:cs typeface="Times New Roman" pitchFamily="18" charset="0"/>
                      </a:endParaRPr>
                    </a:p>
                    <a:p>
                      <a:pPr algn="ctr">
                        <a:lnSpc>
                          <a:spcPct val="115000"/>
                        </a:lnSpc>
                        <a:spcAft>
                          <a:spcPts val="0"/>
                        </a:spcAft>
                      </a:pPr>
                      <a:r>
                        <a:rPr lang="kk-KZ" sz="1200" dirty="0">
                          <a:latin typeface="Times New Roman" pitchFamily="18" charset="0"/>
                          <a:ea typeface="Times New Roman"/>
                          <a:cs typeface="Times New Roman" pitchFamily="18" charset="0"/>
                        </a:rPr>
                        <a:t>1. Линолеум төсеу</a:t>
                      </a:r>
                      <a:endParaRPr lang="ru-RU" sz="1200" dirty="0">
                        <a:latin typeface="Times New Roman" pitchFamily="18" charset="0"/>
                        <a:ea typeface="Times New Roman"/>
                        <a:cs typeface="Times New Roman" pitchFamily="18" charset="0"/>
                      </a:endParaRPr>
                    </a:p>
                    <a:p>
                      <a:pPr algn="ctr">
                        <a:lnSpc>
                          <a:spcPct val="115000"/>
                        </a:lnSpc>
                        <a:spcAft>
                          <a:spcPts val="0"/>
                        </a:spcAft>
                      </a:pPr>
                      <a:r>
                        <a:rPr lang="kk-KZ" sz="1200" dirty="0">
                          <a:latin typeface="Times New Roman" pitchFamily="18" charset="0"/>
                          <a:ea typeface="Times New Roman"/>
                          <a:cs typeface="Times New Roman" pitchFamily="18" charset="0"/>
                        </a:rPr>
                        <a:t>2. Ағаштан еден құрастыру</a:t>
                      </a:r>
                      <a:endParaRPr lang="ru-RU" sz="1200" dirty="0">
                        <a:latin typeface="Times New Roman" pitchFamily="18" charset="0"/>
                        <a:ea typeface="Times New Roman"/>
                        <a:cs typeface="Times New Roman" pitchFamily="18" charset="0"/>
                      </a:endParaRPr>
                    </a:p>
                    <a:p>
                      <a:pPr algn="ctr">
                        <a:lnSpc>
                          <a:spcPct val="115000"/>
                        </a:lnSpc>
                        <a:spcAft>
                          <a:spcPts val="0"/>
                        </a:spcAft>
                      </a:pPr>
                      <a:r>
                        <a:rPr lang="kk-KZ" sz="1200" dirty="0">
                          <a:latin typeface="Times New Roman" pitchFamily="18" charset="0"/>
                          <a:ea typeface="Times New Roman"/>
                          <a:cs typeface="Times New Roman" pitchFamily="18" charset="0"/>
                        </a:rPr>
                        <a:t>3. Кафельмен жұмыс</a:t>
                      </a:r>
                      <a:endParaRPr lang="ru-RU" sz="1200" dirty="0">
                        <a:latin typeface="Times New Roman" pitchFamily="18" charset="0"/>
                        <a:ea typeface="Times New Roman"/>
                        <a:cs typeface="Times New Roman" pitchFamily="18" charset="0"/>
                      </a:endParaRPr>
                    </a:p>
                    <a:p>
                      <a:pPr algn="ctr">
                        <a:lnSpc>
                          <a:spcPct val="115000"/>
                        </a:lnSpc>
                        <a:spcAft>
                          <a:spcPts val="0"/>
                        </a:spcAft>
                      </a:pPr>
                      <a:r>
                        <a:rPr lang="kk-KZ" sz="1200" dirty="0">
                          <a:latin typeface="Times New Roman" pitchFamily="18" charset="0"/>
                          <a:ea typeface="Times New Roman"/>
                          <a:cs typeface="Times New Roman" pitchFamily="18" charset="0"/>
                        </a:rPr>
                        <a:t>4. Ламинат төсеу</a:t>
                      </a:r>
                      <a:endParaRPr lang="ru-RU" sz="1200" dirty="0">
                        <a:latin typeface="Times New Roman" pitchFamily="18" charset="0"/>
                        <a:ea typeface="Times New Roman"/>
                        <a:cs typeface="Times New Roman" pitchFamily="18" charset="0"/>
                      </a:endParaRPr>
                    </a:p>
                    <a:p>
                      <a:pPr algn="ctr">
                        <a:lnSpc>
                          <a:spcPct val="115000"/>
                        </a:lnSpc>
                        <a:spcAft>
                          <a:spcPts val="0"/>
                        </a:spcAft>
                      </a:pPr>
                      <a:r>
                        <a:rPr lang="kk-KZ" sz="1200" b="1" dirty="0">
                          <a:latin typeface="Times New Roman" pitchFamily="18" charset="0"/>
                          <a:ea typeface="Times New Roman"/>
                          <a:cs typeface="Times New Roman" pitchFamily="18" charset="0"/>
                        </a:rPr>
                        <a:t>2. «Қосу-алу-қызықты» </a:t>
                      </a:r>
                      <a:r>
                        <a:rPr lang="kk-KZ" sz="1200" dirty="0">
                          <a:latin typeface="Times New Roman" pitchFamily="18" charset="0"/>
                          <a:ea typeface="Times New Roman"/>
                          <a:cs typeface="Times New Roman" pitchFamily="18" charset="0"/>
                        </a:rPr>
                        <a:t>стратегиясы. </a:t>
                      </a:r>
                      <a:endParaRPr lang="ru-RU" sz="1200" dirty="0">
                        <a:latin typeface="Times New Roman" pitchFamily="18" charset="0"/>
                        <a:ea typeface="Times New Roman"/>
                        <a:cs typeface="Times New Roman" pitchFamily="18" charset="0"/>
                      </a:endParaRPr>
                    </a:p>
                    <a:p>
                      <a:pPr algn="ctr">
                        <a:lnSpc>
                          <a:spcPct val="115000"/>
                        </a:lnSpc>
                        <a:spcAft>
                          <a:spcPts val="0"/>
                        </a:spcAft>
                      </a:pPr>
                      <a:r>
                        <a:rPr lang="kk-KZ" sz="1200" dirty="0">
                          <a:latin typeface="Times New Roman" pitchFamily="18" charset="0"/>
                          <a:ea typeface="Times New Roman"/>
                          <a:cs typeface="Times New Roman" pitchFamily="18" charset="0"/>
                        </a:rPr>
                        <a:t> </a:t>
                      </a:r>
                      <a:r>
                        <a:rPr lang="kk-KZ" sz="1200" b="1" dirty="0">
                          <a:latin typeface="Times New Roman" pitchFamily="18" charset="0"/>
                          <a:ea typeface="Times New Roman"/>
                          <a:cs typeface="Times New Roman" pitchFamily="18" charset="0"/>
                        </a:rPr>
                        <a:t>3. «Айналмалы бекеттер» стратегиясы. </a:t>
                      </a:r>
                      <a:r>
                        <a:rPr lang="kk-KZ" sz="1200" dirty="0">
                          <a:latin typeface="Times New Roman" pitchFamily="18" charset="0"/>
                          <a:ea typeface="Times New Roman"/>
                          <a:cs typeface="Times New Roman" pitchFamily="18" charset="0"/>
                        </a:rPr>
                        <a:t> Студенттердің білімдерін бір-бірінің көмегімен толығады, яғни студенттер бір-бірін жетістіріп өтеді. </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r>
                        <a:rPr lang="kk-KZ" sz="1200" dirty="0">
                          <a:latin typeface="Times New Roman" pitchFamily="18" charset="0"/>
                          <a:ea typeface="Times New Roman"/>
                          <a:cs typeface="Times New Roman" pitchFamily="18" charset="0"/>
                        </a:rPr>
                        <a:t>1. Практикалық жұмысты қауіпсіздік ережесін сақтай отырып орындау</a:t>
                      </a:r>
                      <a:endParaRPr lang="ru-RU" sz="1200" dirty="0">
                        <a:latin typeface="Times New Roman" pitchFamily="18" charset="0"/>
                        <a:ea typeface="Times New Roman"/>
                        <a:cs typeface="Times New Roman" pitchFamily="18" charset="0"/>
                      </a:endParaRPr>
                    </a:p>
                    <a:p>
                      <a:pPr algn="ctr">
                        <a:lnSpc>
                          <a:spcPct val="115000"/>
                        </a:lnSpc>
                        <a:spcAft>
                          <a:spcPts val="0"/>
                        </a:spcAft>
                        <a:tabLst>
                          <a:tab pos="600075" algn="l"/>
                        </a:tabLst>
                      </a:pPr>
                      <a:r>
                        <a:rPr lang="kk-KZ" sz="1200" dirty="0">
                          <a:latin typeface="Times New Roman" pitchFamily="18" charset="0"/>
                          <a:ea typeface="Times New Roman"/>
                          <a:cs typeface="Times New Roman" pitchFamily="18" charset="0"/>
                        </a:rPr>
                        <a:t>2. Едендер бойынша «Қосу-алу-қызықты» кестесін толтыру</a:t>
                      </a:r>
                      <a:endParaRPr lang="ru-RU" sz="1200" dirty="0">
                        <a:latin typeface="Times New Roman" pitchFamily="18" charset="0"/>
                        <a:ea typeface="Times New Roman"/>
                        <a:cs typeface="Times New Roman" pitchFamily="18" charset="0"/>
                      </a:endParaRPr>
                    </a:p>
                    <a:p>
                      <a:pPr algn="ctr">
                        <a:lnSpc>
                          <a:spcPct val="115000"/>
                        </a:lnSpc>
                        <a:spcAft>
                          <a:spcPts val="0"/>
                        </a:spcAft>
                        <a:tabLst>
                          <a:tab pos="600075" algn="l"/>
                        </a:tabLst>
                      </a:pPr>
                      <a:r>
                        <a:rPr lang="kk-KZ" sz="1200" dirty="0">
                          <a:latin typeface="Times New Roman" pitchFamily="18" charset="0"/>
                          <a:ea typeface="Times New Roman"/>
                          <a:cs typeface="Times New Roman" pitchFamily="18" charset="0"/>
                        </a:rPr>
                        <a:t>3. Екі пән бойынша түсініктерін жеткізу</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tabLst>
                          <a:tab pos="600075" algn="l"/>
                        </a:tabLst>
                      </a:pPr>
                      <a:r>
                        <a:rPr lang="kk-KZ" sz="1200" dirty="0">
                          <a:latin typeface="Times New Roman" pitchFamily="18" charset="0"/>
                          <a:ea typeface="Times New Roman"/>
                          <a:cs typeface="Times New Roman" pitchFamily="18" charset="0"/>
                        </a:rPr>
                        <a:t>1. А3 сызба қағазына бүгінгі сабақ жоспары бойынша алып қосарларын  стикер арқылы жеткізу.</a:t>
                      </a:r>
                      <a:endParaRPr lang="ru-RU" sz="1200" dirty="0">
                        <a:latin typeface="Times New Roman" pitchFamily="18" charset="0"/>
                        <a:ea typeface="Times New Roman"/>
                        <a:cs typeface="Times New Roman" pitchFamily="18" charset="0"/>
                      </a:endParaRPr>
                    </a:p>
                    <a:p>
                      <a:pPr algn="ctr">
                        <a:lnSpc>
                          <a:spcPct val="115000"/>
                        </a:lnSpc>
                        <a:spcAft>
                          <a:spcPts val="0"/>
                        </a:spcAft>
                        <a:tabLst>
                          <a:tab pos="600075" algn="l"/>
                        </a:tabLst>
                      </a:pPr>
                      <a:r>
                        <a:rPr lang="kk-KZ" sz="1200" dirty="0">
                          <a:latin typeface="Times New Roman" pitchFamily="18" charset="0"/>
                          <a:ea typeface="Times New Roman"/>
                          <a:cs typeface="Times New Roman" pitchFamily="18" charset="0"/>
                        </a:rPr>
                        <a:t>2. Едендердің түрлері оларға қойылатын  талаптарды және есептеу жолдары</a:t>
                      </a:r>
                      <a:endParaRPr lang="ru-RU" sz="1200" dirty="0">
                        <a:latin typeface="Times New Roman" pitchFamily="18" charset="0"/>
                        <a:ea typeface="Times New Roman"/>
                        <a:cs typeface="Times New Roman" pitchFamily="18" charset="0"/>
                      </a:endParaRPr>
                    </a:p>
                  </a:txBody>
                  <a:tcPr marL="11294" marR="11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Rectangle 1"/>
          <p:cNvSpPr>
            <a:spLocks noChangeArrowheads="1"/>
          </p:cNvSpPr>
          <p:nvPr/>
        </p:nvSpPr>
        <p:spPr bwMode="auto">
          <a:xfrm>
            <a:off x="0" y="2285984"/>
            <a:ext cx="6858000" cy="67403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14300" algn="l" defTabSz="914400" rtl="0" eaLnBrk="1" fontAlgn="base" latinLnBrk="0" hangingPunct="1">
              <a:lnSpc>
                <a:spcPct val="100000"/>
              </a:lnSpc>
              <a:spcBef>
                <a:spcPct val="0"/>
              </a:spcBef>
              <a:spcAft>
                <a:spcPct val="0"/>
              </a:spcAft>
              <a:buClrTx/>
              <a:buSzTx/>
              <a:buFontTx/>
              <a:buNone/>
              <a:tabLst>
                <a:tab pos="600075" algn="l"/>
              </a:tabLst>
            </a:pPr>
            <a:r>
              <a:rPr kumimoji="0" lang="kk-KZ" sz="12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І.Ұйымдастыру кезеңі .</a:t>
            </a:r>
            <a:r>
              <a:rPr kumimoji="0" lang="kk-KZ"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sz="1200" b="0" i="0" u="none" strike="noStrike" cap="none" normalizeH="0" baseline="0" dirty="0" smtClean="0">
              <a:ln>
                <a:noFill/>
              </a:ln>
              <a:solidFill>
                <a:schemeClr val="tx1"/>
              </a:solidFill>
              <a:effectLst/>
              <a:latin typeface="Times New Roman" pitchFamily="18" charset="0"/>
              <a:cs typeface="Times New Roman" pitchFamily="18" charset="0"/>
            </a:endParaRPr>
          </a:p>
          <a:p>
            <a:r>
              <a:rPr lang="kk-KZ" sz="1200" dirty="0" smtClean="0">
                <a:latin typeface="Times New Roman" pitchFamily="18" charset="0"/>
                <a:cs typeface="Times New Roman" pitchFamily="18" charset="0"/>
              </a:rPr>
              <a:t>1.Студенттермен амандасу, журнал бойынша  сабаққа дайындығын тексеру.</a:t>
            </a:r>
            <a:endParaRPr lang="ru-RU" sz="1200" dirty="0" smtClean="0">
              <a:latin typeface="Times New Roman" pitchFamily="18" charset="0"/>
              <a:cs typeface="Times New Roman" pitchFamily="18" charset="0"/>
            </a:endParaRPr>
          </a:p>
          <a:p>
            <a:r>
              <a:rPr lang="kk-KZ" sz="1200" dirty="0" smtClean="0">
                <a:latin typeface="Times New Roman" pitchFamily="18" charset="0"/>
                <a:cs typeface="Times New Roman" pitchFamily="18" charset="0"/>
              </a:rPr>
              <a:t>2. </a:t>
            </a:r>
            <a:r>
              <a:rPr lang="kk-KZ" sz="1200" b="1" dirty="0" smtClean="0">
                <a:latin typeface="Times New Roman" pitchFamily="18" charset="0"/>
                <a:cs typeface="Times New Roman" pitchFamily="18" charset="0"/>
              </a:rPr>
              <a:t>«Мен кіммін»</a:t>
            </a:r>
            <a:r>
              <a:rPr lang="kk-KZ" sz="1200" dirty="0" smtClean="0">
                <a:latin typeface="Times New Roman" pitchFamily="18" charset="0"/>
                <a:cs typeface="Times New Roman" pitchFamily="18" charset="0"/>
              </a:rPr>
              <a:t> ойыны.  Аудиторияға ынтымақтастық атмосфера қалыптастыру, пәнмен байланыстырып, төрт бекетке бөлу:</a:t>
            </a:r>
            <a:endParaRPr lang="ru-RU" sz="1200" dirty="0" smtClean="0">
              <a:latin typeface="Times New Roman" pitchFamily="18" charset="0"/>
              <a:cs typeface="Times New Roman" pitchFamily="18" charset="0"/>
            </a:endParaRPr>
          </a:p>
          <a:p>
            <a:r>
              <a:rPr lang="kk-KZ" sz="1200" dirty="0" smtClean="0">
                <a:latin typeface="Times New Roman" pitchFamily="18" charset="0"/>
                <a:cs typeface="Times New Roman" pitchFamily="18" charset="0"/>
              </a:rPr>
              <a:t>Бекеттің аты:</a:t>
            </a:r>
            <a:endParaRPr lang="ru-RU" sz="1200" dirty="0" smtClean="0">
              <a:latin typeface="Times New Roman" pitchFamily="18" charset="0"/>
              <a:cs typeface="Times New Roman" pitchFamily="18" charset="0"/>
            </a:endParaRPr>
          </a:p>
          <a:p>
            <a:r>
              <a:rPr lang="kk-KZ" sz="1200" dirty="0" smtClean="0">
                <a:latin typeface="Times New Roman" pitchFamily="18" charset="0"/>
                <a:cs typeface="Times New Roman" pitchFamily="18" charset="0"/>
              </a:rPr>
              <a:t>1. Іргетас</a:t>
            </a:r>
            <a:endParaRPr lang="ru-RU" sz="1200" dirty="0" smtClean="0">
              <a:latin typeface="Times New Roman" pitchFamily="18" charset="0"/>
              <a:cs typeface="Times New Roman" pitchFamily="18" charset="0"/>
            </a:endParaRPr>
          </a:p>
          <a:p>
            <a:r>
              <a:rPr lang="kk-KZ" sz="1200" dirty="0" smtClean="0">
                <a:latin typeface="Times New Roman" pitchFamily="18" charset="0"/>
                <a:cs typeface="Times New Roman" pitchFamily="18" charset="0"/>
              </a:rPr>
              <a:t>2. Қабырға</a:t>
            </a:r>
            <a:endParaRPr lang="ru-RU" sz="1200" dirty="0" smtClean="0">
              <a:latin typeface="Times New Roman" pitchFamily="18" charset="0"/>
              <a:cs typeface="Times New Roman" pitchFamily="18" charset="0"/>
            </a:endParaRPr>
          </a:p>
          <a:p>
            <a:r>
              <a:rPr lang="kk-KZ" sz="1200" dirty="0" smtClean="0">
                <a:latin typeface="Times New Roman" pitchFamily="18" charset="0"/>
                <a:cs typeface="Times New Roman" pitchFamily="18" charset="0"/>
              </a:rPr>
              <a:t>3. Шатыр</a:t>
            </a:r>
            <a:endParaRPr lang="ru-RU" sz="1200" dirty="0" smtClean="0">
              <a:latin typeface="Times New Roman" pitchFamily="18" charset="0"/>
              <a:cs typeface="Times New Roman" pitchFamily="18" charset="0"/>
            </a:endParaRPr>
          </a:p>
          <a:p>
            <a:r>
              <a:rPr lang="kk-KZ" sz="1200" dirty="0" smtClean="0">
                <a:latin typeface="Times New Roman" pitchFamily="18" charset="0"/>
                <a:cs typeface="Times New Roman" pitchFamily="18" charset="0"/>
              </a:rPr>
              <a:t> 4. Еден</a:t>
            </a:r>
          </a:p>
          <a:p>
            <a:pPr marL="0" marR="0" lvl="0" indent="114300" algn="l" defTabSz="914400" rtl="0" eaLnBrk="0" fontAlgn="base" latinLnBrk="0" hangingPunct="0">
              <a:lnSpc>
                <a:spcPct val="100000"/>
              </a:lnSpc>
              <a:spcBef>
                <a:spcPct val="0"/>
              </a:spcBef>
              <a:spcAft>
                <a:spcPct val="0"/>
              </a:spcAft>
              <a:buClrTx/>
              <a:buSzTx/>
              <a:buFontTx/>
              <a:buNone/>
              <a:tabLst>
                <a:tab pos="600075" algn="l"/>
              </a:tabLst>
            </a:pPr>
            <a:r>
              <a:rPr kumimoji="0" lang="kk-KZ" sz="12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ІІ.Үй жұмысын жан – жақты тексеру</a:t>
            </a:r>
            <a:r>
              <a:rPr kumimoji="0" lang="kk-KZ"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kk-KZ" sz="12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p>
          <a:p>
            <a:r>
              <a:rPr lang="kk-KZ" sz="1200" b="1" dirty="0" smtClean="0">
                <a:latin typeface="Times New Roman" pitchFamily="18" charset="0"/>
                <a:cs typeface="Times New Roman" pitchFamily="18" charset="0"/>
              </a:rPr>
              <a:t>1. «Нақты сұрақ, дәл жауап» </a:t>
            </a:r>
            <a:r>
              <a:rPr lang="kk-KZ" sz="1200" dirty="0" smtClean="0">
                <a:latin typeface="Times New Roman" pitchFamily="18" charset="0"/>
                <a:cs typeface="Times New Roman" pitchFamily="18" charset="0"/>
              </a:rPr>
              <a:t>әдісі арқылы сұрақтарға жауап беру </a:t>
            </a:r>
            <a:endParaRPr lang="ru-RU" sz="1200" dirty="0" smtClean="0">
              <a:latin typeface="Times New Roman" pitchFamily="18" charset="0"/>
              <a:cs typeface="Times New Roman" pitchFamily="18" charset="0"/>
            </a:endParaRPr>
          </a:p>
          <a:p>
            <a:r>
              <a:rPr lang="kk-KZ" sz="1200" b="1" dirty="0" smtClean="0">
                <a:latin typeface="Times New Roman" pitchFamily="18" charset="0"/>
                <a:cs typeface="Times New Roman" pitchFamily="18" charset="0"/>
              </a:rPr>
              <a:t>Сұрақтар:</a:t>
            </a:r>
            <a:endParaRPr lang="ru-RU" sz="1200" dirty="0" smtClean="0">
              <a:latin typeface="Times New Roman" pitchFamily="18" charset="0"/>
              <a:cs typeface="Times New Roman" pitchFamily="18" charset="0"/>
            </a:endParaRPr>
          </a:p>
          <a:p>
            <a:r>
              <a:rPr lang="kk-KZ" sz="1200" dirty="0" smtClean="0">
                <a:latin typeface="Times New Roman" pitchFamily="18" charset="0"/>
                <a:cs typeface="Times New Roman" pitchFamily="18" charset="0"/>
              </a:rPr>
              <a:t>1. Қабырғалар материалы бойынша қалай топтастырылады? 1. Кірпіштен, бетон блоктардан, жеңіл бетон панельдерінен, темір бетон панельдерінен, асбестті-цементті, </a:t>
            </a:r>
          </a:p>
          <a:p>
            <a:r>
              <a:rPr lang="kk-KZ" sz="1200" dirty="0" smtClean="0">
                <a:latin typeface="Times New Roman" pitchFamily="18" charset="0"/>
                <a:cs typeface="Times New Roman" pitchFamily="18" charset="0"/>
              </a:rPr>
              <a:t>алюминий және болат табақтардан</a:t>
            </a:r>
            <a:endParaRPr lang="ru-RU" sz="1200" dirty="0" smtClean="0">
              <a:latin typeface="Times New Roman" pitchFamily="18" charset="0"/>
              <a:cs typeface="Times New Roman" pitchFamily="18" charset="0"/>
            </a:endParaRPr>
          </a:p>
          <a:p>
            <a:r>
              <a:rPr lang="kk-KZ" sz="1200" dirty="0" smtClean="0">
                <a:latin typeface="Times New Roman" pitchFamily="18" charset="0"/>
                <a:cs typeface="Times New Roman" pitchFamily="18" charset="0"/>
              </a:rPr>
              <a:t>2. Жұмыс жасау сипаттамасына байланысты 2. Көтергіш қабырғалар, өз салмағын ғана көтеретін </a:t>
            </a:r>
          </a:p>
          <a:p>
            <a:r>
              <a:rPr lang="kk-KZ" sz="1200" dirty="0" smtClean="0">
                <a:latin typeface="Times New Roman" pitchFamily="18" charset="0"/>
                <a:cs typeface="Times New Roman" pitchFamily="18" charset="0"/>
              </a:rPr>
              <a:t>қабырғалар, аспалы қабырғалар</a:t>
            </a:r>
            <a:endParaRPr lang="ru-RU" sz="1200" dirty="0" smtClean="0">
              <a:latin typeface="Times New Roman" pitchFamily="18" charset="0"/>
              <a:cs typeface="Times New Roman" pitchFamily="18" charset="0"/>
            </a:endParaRPr>
          </a:p>
          <a:p>
            <a:r>
              <a:rPr lang="kk-KZ" sz="1200" dirty="0" smtClean="0">
                <a:latin typeface="Times New Roman" pitchFamily="18" charset="0"/>
                <a:cs typeface="Times New Roman" pitchFamily="18" charset="0"/>
              </a:rPr>
              <a:t>3. Жылу ұстамдылығына қарай нешеге бөлінеді және қандай? 3. Жылы қабырғалар, суық қабырғалар</a:t>
            </a:r>
            <a:endParaRPr lang="ru-RU" sz="1200" dirty="0" smtClean="0">
              <a:latin typeface="Times New Roman" pitchFamily="18" charset="0"/>
              <a:cs typeface="Times New Roman" pitchFamily="18" charset="0"/>
            </a:endParaRPr>
          </a:p>
          <a:p>
            <a:r>
              <a:rPr lang="kk-KZ" sz="1200" dirty="0" smtClean="0">
                <a:latin typeface="Times New Roman" pitchFamily="18" charset="0"/>
                <a:cs typeface="Times New Roman" pitchFamily="18" charset="0"/>
              </a:rPr>
              <a:t>4. Құрылымдық шешімдеріне қарай  4. Бір қабатты, екі қабатты, үш қабатты, көп қабатты </a:t>
            </a:r>
            <a:endParaRPr lang="ru-RU" sz="1200" dirty="0" smtClean="0">
              <a:latin typeface="Times New Roman" pitchFamily="18" charset="0"/>
              <a:cs typeface="Times New Roman" pitchFamily="18" charset="0"/>
            </a:endParaRPr>
          </a:p>
          <a:p>
            <a:r>
              <a:rPr lang="kk-KZ" sz="1200" dirty="0" smtClean="0">
                <a:latin typeface="Times New Roman" pitchFamily="18" charset="0"/>
                <a:cs typeface="Times New Roman" pitchFamily="18" charset="0"/>
              </a:rPr>
              <a:t>5.Әсер ететін күштерді қабылдау қабілеті бойынша кірпіш қабырғалары қандай болып бөлінеді? а) көтергіш-ғимараттың негізгі тұлға сүйенішін құрайды;</a:t>
            </a:r>
          </a:p>
          <a:p>
            <a:r>
              <a:rPr lang="kk-KZ" sz="1200" dirty="0" smtClean="0">
                <a:latin typeface="Times New Roman" pitchFamily="18" charset="0"/>
                <a:cs typeface="Times New Roman" pitchFamily="18" charset="0"/>
              </a:rPr>
              <a:t>б) өз салмағын ғана көтеретін-жеке немесе болат, темір бетон </a:t>
            </a:r>
          </a:p>
          <a:p>
            <a:r>
              <a:rPr lang="kk-KZ" sz="1200" dirty="0" smtClean="0">
                <a:latin typeface="Times New Roman" pitchFamily="18" charset="0"/>
                <a:cs typeface="Times New Roman" pitchFamily="18" charset="0"/>
              </a:rPr>
              <a:t>қаңқаға сүйенетін; в) аспалы-таспалы орналасқан терезелердің үстіне салынған </a:t>
            </a:r>
          </a:p>
          <a:p>
            <a:r>
              <a:rPr lang="kk-KZ" sz="1200" dirty="0" smtClean="0">
                <a:latin typeface="Times New Roman" pitchFamily="18" charset="0"/>
                <a:cs typeface="Times New Roman" pitchFamily="18" charset="0"/>
              </a:rPr>
              <a:t>байланыстыру балкаларына сүйенеді.</a:t>
            </a:r>
            <a:endParaRPr lang="ru-RU" sz="1200" dirty="0" smtClean="0">
              <a:latin typeface="Times New Roman" pitchFamily="18" charset="0"/>
              <a:cs typeface="Times New Roman" pitchFamily="18" charset="0"/>
            </a:endParaRPr>
          </a:p>
          <a:p>
            <a:r>
              <a:rPr lang="kk-KZ" sz="1200" dirty="0" smtClean="0">
                <a:latin typeface="Times New Roman" pitchFamily="18" charset="0"/>
                <a:cs typeface="Times New Roman" pitchFamily="18" charset="0"/>
              </a:rPr>
              <a:t>6. Қабырға панельдері не үшін қолданылады?</a:t>
            </a:r>
            <a:endParaRPr lang="ru-RU" sz="1200" dirty="0" smtClean="0">
              <a:latin typeface="Times New Roman" pitchFamily="18" charset="0"/>
              <a:cs typeface="Times New Roman" pitchFamily="18" charset="0"/>
            </a:endParaRPr>
          </a:p>
          <a:p>
            <a:r>
              <a:rPr lang="kk-KZ" sz="1200" dirty="0" smtClean="0">
                <a:latin typeface="Times New Roman" pitchFamily="18" charset="0"/>
                <a:cs typeface="Times New Roman" pitchFamily="18" charset="0"/>
              </a:rPr>
              <a:t>7. Болат консольдер қабырғаның қай жерінде орналасады?</a:t>
            </a:r>
            <a:endParaRPr lang="ru-RU" sz="1200" dirty="0" smtClean="0">
              <a:latin typeface="Times New Roman" pitchFamily="18" charset="0"/>
              <a:cs typeface="Times New Roman" pitchFamily="18" charset="0"/>
            </a:endParaRPr>
          </a:p>
          <a:p>
            <a:r>
              <a:rPr lang="kk-KZ" sz="1200" dirty="0" smtClean="0">
                <a:latin typeface="Times New Roman" pitchFamily="18" charset="0"/>
                <a:cs typeface="Times New Roman" pitchFamily="18" charset="0"/>
              </a:rPr>
              <a:t>8. Фахверх бағаналарын қай уақытта пайдаланады?</a:t>
            </a:r>
            <a:endParaRPr lang="ru-RU" sz="1200" dirty="0" smtClean="0">
              <a:latin typeface="Times New Roman" pitchFamily="18" charset="0"/>
              <a:cs typeface="Times New Roman" pitchFamily="18" charset="0"/>
            </a:endParaRPr>
          </a:p>
          <a:p>
            <a:r>
              <a:rPr lang="kk-KZ" sz="1200" dirty="0" smtClean="0">
                <a:latin typeface="Times New Roman" pitchFamily="18" charset="0"/>
                <a:cs typeface="Times New Roman" pitchFamily="18" charset="0"/>
              </a:rPr>
              <a:t>9. Терезелер материалы бойынша қалай жіктеледі?</a:t>
            </a:r>
            <a:endParaRPr lang="ru-RU" sz="1200" dirty="0" smtClean="0">
              <a:latin typeface="Times New Roman" pitchFamily="18" charset="0"/>
              <a:cs typeface="Times New Roman" pitchFamily="18" charset="0"/>
            </a:endParaRPr>
          </a:p>
          <a:p>
            <a:r>
              <a:rPr lang="kk-KZ" sz="1200" dirty="0" smtClean="0">
                <a:latin typeface="Times New Roman" pitchFamily="18" charset="0"/>
                <a:cs typeface="Times New Roman" pitchFamily="18" charset="0"/>
              </a:rPr>
              <a:t>10. Қай уақытта темірбетонды терезені пайдалануға болады?</a:t>
            </a:r>
            <a:endParaRPr lang="ru-RU" sz="1200" dirty="0" smtClean="0">
              <a:latin typeface="Times New Roman" pitchFamily="18" charset="0"/>
              <a:cs typeface="Times New Roman" pitchFamily="18" charset="0"/>
            </a:endParaRPr>
          </a:p>
          <a:p>
            <a:pPr marL="0" marR="0" lvl="0" indent="114300" algn="l" defTabSz="914400" rtl="0" eaLnBrk="0" fontAlgn="base" latinLnBrk="0" hangingPunct="0">
              <a:lnSpc>
                <a:spcPct val="100000"/>
              </a:lnSpc>
              <a:spcBef>
                <a:spcPct val="0"/>
              </a:spcBef>
              <a:spcAft>
                <a:spcPct val="0"/>
              </a:spcAft>
              <a:buClrTx/>
              <a:buSzTx/>
              <a:buFontTx/>
              <a:buNone/>
              <a:tabLst>
                <a:tab pos="600075" algn="l"/>
              </a:tabLst>
            </a:pPr>
            <a:r>
              <a:rPr kumimoji="0" lang="kk-KZ"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Слайд №1</a:t>
            </a:r>
          </a:p>
          <a:p>
            <a:pPr lvl="0" indent="114300" eaLnBrk="0" fontAlgn="base" hangingPunct="0">
              <a:spcBef>
                <a:spcPct val="0"/>
              </a:spcBef>
              <a:spcAft>
                <a:spcPct val="0"/>
              </a:spcAft>
              <a:tabLst>
                <a:tab pos="600075" algn="l"/>
              </a:tabLst>
            </a:pPr>
            <a:r>
              <a:rPr lang="kk-KZ" sz="1200" b="1" dirty="0" smtClean="0">
                <a:latin typeface="Times New Roman" pitchFamily="18" charset="0"/>
                <a:cs typeface="Times New Roman" pitchFamily="18" charset="0"/>
              </a:rPr>
              <a:t>3.ББД жан- жақты тексеру кезеңі (білім алушының білім дағдысын)</a:t>
            </a:r>
          </a:p>
          <a:p>
            <a:r>
              <a:rPr lang="kk-KZ" sz="1200" b="1" dirty="0" smtClean="0">
                <a:latin typeface="Times New Roman" pitchFamily="18" charset="0"/>
                <a:cs typeface="Times New Roman" pitchFamily="18" charset="0"/>
              </a:rPr>
              <a:t>1. Сурет бойынша әңгіме құрап айту</a:t>
            </a:r>
            <a:endParaRPr lang="ru-RU" sz="1200" dirty="0" smtClean="0">
              <a:latin typeface="Times New Roman" pitchFamily="18" charset="0"/>
              <a:cs typeface="Times New Roman" pitchFamily="18" charset="0"/>
            </a:endParaRPr>
          </a:p>
          <a:p>
            <a:r>
              <a:rPr lang="kk-KZ" sz="1200" dirty="0" smtClean="0">
                <a:latin typeface="Times New Roman" pitchFamily="18" charset="0"/>
                <a:cs typeface="Times New Roman" pitchFamily="18" charset="0"/>
              </a:rPr>
              <a:t>1. Терезе суреті бойынша</a:t>
            </a:r>
            <a:endParaRPr lang="ru-RU" sz="1200" dirty="0" smtClean="0">
              <a:latin typeface="Times New Roman" pitchFamily="18" charset="0"/>
              <a:cs typeface="Times New Roman" pitchFamily="18" charset="0"/>
            </a:endParaRPr>
          </a:p>
          <a:p>
            <a:r>
              <a:rPr lang="kk-KZ" sz="1200" dirty="0" smtClean="0">
                <a:latin typeface="Times New Roman" pitchFamily="18" charset="0"/>
                <a:cs typeface="Times New Roman" pitchFamily="18" charset="0"/>
              </a:rPr>
              <a:t>2. Есік, қақпа бойынша</a:t>
            </a:r>
            <a:endParaRPr lang="ru-RU" sz="1200" dirty="0" smtClean="0">
              <a:latin typeface="Times New Roman" pitchFamily="18" charset="0"/>
              <a:cs typeface="Times New Roman" pitchFamily="18" charset="0"/>
            </a:endParaRPr>
          </a:p>
          <a:p>
            <a:r>
              <a:rPr lang="kk-KZ" sz="1200" dirty="0" smtClean="0">
                <a:latin typeface="Times New Roman" pitchFamily="18" charset="0"/>
                <a:cs typeface="Times New Roman" pitchFamily="18" charset="0"/>
              </a:rPr>
              <a:t>3. Шатыр бойынша</a:t>
            </a:r>
            <a:endParaRPr lang="ru-RU" sz="1200" dirty="0" smtClean="0">
              <a:latin typeface="Times New Roman" pitchFamily="18" charset="0"/>
              <a:cs typeface="Times New Roman" pitchFamily="18" charset="0"/>
            </a:endParaRPr>
          </a:p>
          <a:p>
            <a:r>
              <a:rPr lang="kk-KZ" sz="1200" dirty="0" smtClean="0">
                <a:latin typeface="Times New Roman" pitchFamily="18" charset="0"/>
                <a:cs typeface="Times New Roman" pitchFamily="18" charset="0"/>
              </a:rPr>
              <a:t>4. Қабырға бойынша</a:t>
            </a:r>
            <a:endParaRPr kumimoji="0" lang="kk-KZ" sz="1200" b="1"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2050" name="Picture 2" descr="C:\Users\304\Desktop\Image.bmp"/>
          <p:cNvPicPr>
            <a:picLocks noChangeAspect="1" noChangeArrowheads="1"/>
          </p:cNvPicPr>
          <p:nvPr/>
        </p:nvPicPr>
        <p:blipFill>
          <a:blip r:embed="rId2" cstate="print"/>
          <a:srcRect/>
          <a:stretch>
            <a:fillRect/>
          </a:stretch>
        </p:blipFill>
        <p:spPr bwMode="auto">
          <a:xfrm>
            <a:off x="1988243" y="323528"/>
            <a:ext cx="3048111" cy="1962456"/>
          </a:xfrm>
          <a:prstGeom prst="rect">
            <a:avLst/>
          </a:prstGeom>
          <a:noFill/>
        </p:spPr>
      </p:pic>
      <p:pic>
        <p:nvPicPr>
          <p:cNvPr id="4" name="Рисунок 3" descr="H:\Айгуль.jpeg"/>
          <p:cNvPicPr/>
          <p:nvPr/>
        </p:nvPicPr>
        <p:blipFill>
          <a:blip r:embed="rId3" cstate="print"/>
          <a:srcRect l="75639" t="37150" r="13587" b="42460"/>
          <a:stretch>
            <a:fillRect/>
          </a:stretch>
        </p:blipFill>
        <p:spPr bwMode="auto">
          <a:xfrm>
            <a:off x="404664" y="323528"/>
            <a:ext cx="1440160" cy="1962456"/>
          </a:xfrm>
          <a:prstGeom prst="rect">
            <a:avLst/>
          </a:prstGeom>
          <a:noFill/>
          <a:ln w="9525">
            <a:noFill/>
            <a:miter lim="800000"/>
            <a:headEnd/>
            <a:tailEnd/>
          </a:ln>
        </p:spPr>
      </p:pic>
      <p:pic>
        <p:nvPicPr>
          <p:cNvPr id="5" name="Рисунок 4" descr="H:\Акзат.jpg"/>
          <p:cNvPicPr/>
          <p:nvPr/>
        </p:nvPicPr>
        <p:blipFill>
          <a:blip r:embed="rId4" cstate="print"/>
          <a:srcRect l="57651" t="1581" r="7959" b="64936"/>
          <a:stretch>
            <a:fillRect/>
          </a:stretch>
        </p:blipFill>
        <p:spPr bwMode="auto">
          <a:xfrm>
            <a:off x="5193500" y="323528"/>
            <a:ext cx="1475859" cy="1962456"/>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42852" y="214282"/>
            <a:ext cx="6429420" cy="94795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 Сызбамен жұмыс</a:t>
            </a:r>
            <a:endPar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«Ғимараттардың  құрылымдық элементтері»</a:t>
            </a:r>
          </a:p>
          <a:p>
            <a:pPr marL="0" marR="0" lvl="0" indent="0" algn="l" defTabSz="914400" rtl="0" eaLnBrk="0" fontAlgn="base" latinLnBrk="0" hangingPunct="0">
              <a:lnSpc>
                <a:spcPct val="100000"/>
              </a:lnSpc>
              <a:spcBef>
                <a:spcPct val="0"/>
              </a:spcBef>
              <a:spcAft>
                <a:spcPct val="0"/>
              </a:spcAft>
              <a:buClrTx/>
              <a:buSzTx/>
              <a:buFontTx/>
              <a:buNone/>
              <a:tabLst/>
            </a:pPr>
            <a:endParaRPr lang="kk-KZ" sz="1400" dirty="0" smtClean="0">
              <a:latin typeface="Times New Roman" pitchFamily="18" charset="0"/>
              <a:cs typeface="Times New Roman" pitchFamily="18" charset="0"/>
            </a:endParaRPr>
          </a:p>
          <a:p>
            <a:pPr lvl="0" eaLnBrk="0" fontAlgn="base" hangingPunct="0">
              <a:spcBef>
                <a:spcPct val="0"/>
              </a:spcBef>
              <a:spcAft>
                <a:spcPct val="0"/>
              </a:spcAft>
            </a:pPr>
            <a:r>
              <a:rPr lang="kk-KZ" sz="1400" b="1" dirty="0" smtClean="0">
                <a:latin typeface="Times New Roman" pitchFamily="18" charset="0"/>
                <a:cs typeface="Times New Roman" pitchFamily="18" charset="0"/>
              </a:rPr>
              <a:t>4.Білім алушылардың жаңа материалды түсініп және белсенді игеру дайындық кезеңі</a:t>
            </a:r>
            <a:r>
              <a:rPr kumimoji="0" lang="ru-RU" sz="1400" b="1" i="0" u="none" strike="noStrike" cap="none" normalizeH="0" baseline="0" dirty="0" smtClean="0">
                <a:ln>
                  <a:noFill/>
                </a:ln>
                <a:solidFill>
                  <a:schemeClr val="tx1"/>
                </a:solidFill>
                <a:effectLst/>
                <a:latin typeface="Times New Roman" pitchFamily="18" charset="0"/>
                <a:cs typeface="Times New Roman" pitchFamily="18" charset="0"/>
              </a:rPr>
              <a:t> </a:t>
            </a:r>
          </a:p>
          <a:p>
            <a:r>
              <a:rPr lang="kk-KZ" sz="1400" b="1" dirty="0" smtClean="0">
                <a:latin typeface="Times New Roman" pitchFamily="18" charset="0"/>
                <a:cs typeface="Times New Roman" pitchFamily="18" charset="0"/>
              </a:rPr>
              <a:t>1. </a:t>
            </a:r>
            <a:r>
              <a:rPr lang="kk-KZ" sz="1400" dirty="0" smtClean="0">
                <a:latin typeface="Times New Roman" pitchFamily="18" charset="0"/>
                <a:cs typeface="Times New Roman" pitchFamily="18" charset="0"/>
              </a:rPr>
              <a:t>Жаңа сабаққа, дайындық кезеңі </a:t>
            </a:r>
            <a:r>
              <a:rPr lang="kk-KZ" sz="1400" b="1" dirty="0" smtClean="0">
                <a:latin typeface="Times New Roman" pitchFamily="18" charset="0"/>
                <a:cs typeface="Times New Roman" pitchFamily="18" charset="0"/>
              </a:rPr>
              <a:t>«Дейін-кейін»</a:t>
            </a:r>
            <a:r>
              <a:rPr lang="kk-KZ" sz="1400" dirty="0" smtClean="0">
                <a:latin typeface="Times New Roman" pitchFamily="18" charset="0"/>
                <a:cs typeface="Times New Roman" pitchFamily="18" charset="0"/>
              </a:rPr>
              <a:t> стратегиясы.  </a:t>
            </a:r>
            <a:r>
              <a:rPr lang="kk-KZ" sz="1400" b="1" dirty="0" smtClean="0">
                <a:latin typeface="Times New Roman" pitchFamily="18" charset="0"/>
                <a:cs typeface="Times New Roman" pitchFamily="18" charset="0"/>
              </a:rPr>
              <a:t>«Дейін»</a:t>
            </a:r>
            <a:r>
              <a:rPr lang="kk-KZ" sz="1400" dirty="0" smtClean="0">
                <a:latin typeface="Times New Roman" pitchFamily="18" charset="0"/>
                <a:cs typeface="Times New Roman" pitchFamily="18" charset="0"/>
              </a:rPr>
              <a:t> бағанасын  білім деңгейіне қарай толтыру.</a:t>
            </a:r>
            <a:endParaRPr lang="ru-RU" sz="1400" dirty="0" smtClean="0">
              <a:latin typeface="Times New Roman" pitchFamily="18" charset="0"/>
              <a:cs typeface="Times New Roman" pitchFamily="18" charset="0"/>
            </a:endParaRPr>
          </a:p>
          <a:p>
            <a:r>
              <a:rPr lang="kk-KZ" sz="1400" b="1" dirty="0" smtClean="0">
                <a:latin typeface="Times New Roman" pitchFamily="18" charset="0"/>
                <a:cs typeface="Times New Roman" pitchFamily="18" charset="0"/>
              </a:rPr>
              <a:t>2. «Фильм дидактикасы». Видеоны </a:t>
            </a:r>
            <a:r>
              <a:rPr lang="kk-KZ" sz="1400" dirty="0" smtClean="0">
                <a:latin typeface="Times New Roman" pitchFamily="18" charset="0"/>
                <a:cs typeface="Times New Roman" pitchFamily="18" charset="0"/>
              </a:rPr>
              <a:t>тыңдату не көрсету арқылы нені тыңдадың, не көрдіңіздер, сендерге қандай ой салды? деген сұрақтар арқылы тақырыпқа көшу</a:t>
            </a:r>
            <a:r>
              <a:rPr lang="kk-KZ" sz="1400" b="1" dirty="0" smtClean="0">
                <a:latin typeface="Times New Roman" pitchFamily="18" charset="0"/>
                <a:cs typeface="Times New Roman" pitchFamily="18" charset="0"/>
              </a:rPr>
              <a:t> </a:t>
            </a:r>
          </a:p>
          <a:p>
            <a:r>
              <a:rPr lang="kk-KZ" sz="1400" b="1" dirty="0" smtClean="0">
                <a:latin typeface="Times New Roman" pitchFamily="18" charset="0"/>
                <a:cs typeface="Times New Roman" pitchFamily="18" charset="0"/>
              </a:rPr>
              <a:t>5.Жаңа білімді қабылдау кезеңі</a:t>
            </a:r>
          </a:p>
          <a:p>
            <a:r>
              <a:rPr lang="kk-KZ" sz="1400" dirty="0" smtClean="0">
                <a:latin typeface="Times New Roman" pitchFamily="18" charset="0"/>
                <a:cs typeface="Times New Roman" pitchFamily="18" charset="0"/>
              </a:rPr>
              <a:t>Жаңа тақырыпты  түсіндіру.</a:t>
            </a:r>
            <a:endParaRPr lang="ru-RU" sz="1400" dirty="0" smtClean="0">
              <a:latin typeface="Times New Roman" pitchFamily="18" charset="0"/>
              <a:cs typeface="Times New Roman" pitchFamily="18" charset="0"/>
            </a:endParaRPr>
          </a:p>
          <a:p>
            <a:r>
              <a:rPr lang="kk-KZ" sz="1400" dirty="0" smtClean="0">
                <a:latin typeface="Times New Roman" pitchFamily="18" charset="0"/>
                <a:cs typeface="Times New Roman" pitchFamily="18" charset="0"/>
              </a:rPr>
              <a:t>Жоспары:</a:t>
            </a:r>
            <a:endParaRPr lang="ru-RU" sz="1400" dirty="0" smtClean="0">
              <a:latin typeface="Times New Roman" pitchFamily="18" charset="0"/>
              <a:cs typeface="Times New Roman" pitchFamily="18" charset="0"/>
            </a:endParaRPr>
          </a:p>
          <a:p>
            <a:r>
              <a:rPr lang="kk-KZ" sz="1400" dirty="0" smtClean="0">
                <a:latin typeface="Times New Roman" pitchFamily="18" charset="0"/>
                <a:cs typeface="Times New Roman" pitchFamily="18" charset="0"/>
              </a:rPr>
              <a:t>1.Едендер. Өнеркәсіптік ғимараттар едендеріне қойылатын талаптар .</a:t>
            </a:r>
            <a:endParaRPr lang="ru-RU" sz="1400" dirty="0" smtClean="0">
              <a:latin typeface="Times New Roman" pitchFamily="18" charset="0"/>
              <a:cs typeface="Times New Roman" pitchFamily="18" charset="0"/>
            </a:endParaRPr>
          </a:p>
          <a:p>
            <a:r>
              <a:rPr lang="kk-KZ" sz="1400" dirty="0" smtClean="0">
                <a:latin typeface="Times New Roman" pitchFamily="18" charset="0"/>
                <a:cs typeface="Times New Roman" pitchFamily="18" charset="0"/>
              </a:rPr>
              <a:t>2. Әр түрлі едендердің құрылымдары және оларды пайдалану қасиеттері.</a:t>
            </a:r>
            <a:endParaRPr lang="ru-RU" sz="1400" dirty="0" smtClean="0">
              <a:latin typeface="Times New Roman" pitchFamily="18" charset="0"/>
              <a:cs typeface="Times New Roman" pitchFamily="18" charset="0"/>
            </a:endParaRPr>
          </a:p>
          <a:p>
            <a:r>
              <a:rPr lang="kk-KZ" sz="1400" dirty="0" smtClean="0">
                <a:latin typeface="Times New Roman" pitchFamily="18" charset="0"/>
                <a:cs typeface="Times New Roman" pitchFamily="18" charset="0"/>
              </a:rPr>
              <a:t>3. Оралмалы және түйірлі материалдардан жасалған едендер.</a:t>
            </a:r>
            <a:endParaRPr lang="ru-RU" sz="1400" dirty="0" smtClean="0">
              <a:latin typeface="Times New Roman" pitchFamily="18" charset="0"/>
              <a:cs typeface="Times New Roman" pitchFamily="18" charset="0"/>
            </a:endParaRPr>
          </a:p>
          <a:p>
            <a:r>
              <a:rPr lang="kk-KZ" sz="1400" dirty="0" smtClean="0">
                <a:latin typeface="Times New Roman" pitchFamily="18" charset="0"/>
                <a:cs typeface="Times New Roman" pitchFamily="18" charset="0"/>
              </a:rPr>
              <a:t>4. Құрылыс құрылымдарын есептеу пәні бойынша есептер шығару, тапсырма орындау</a:t>
            </a:r>
          </a:p>
          <a:p>
            <a:endParaRPr lang="kk-KZ" sz="1400" dirty="0" smtClean="0">
              <a:latin typeface="Times New Roman" pitchFamily="18" charset="0"/>
              <a:cs typeface="Times New Roman" pitchFamily="18" charset="0"/>
            </a:endParaRPr>
          </a:p>
          <a:p>
            <a:r>
              <a:rPr lang="kk-KZ" sz="1400" b="1" dirty="0" smtClean="0">
                <a:latin typeface="Times New Roman" pitchFamily="18" charset="0"/>
                <a:cs typeface="Times New Roman" pitchFamily="18" charset="0"/>
              </a:rPr>
              <a:t>6.Жаңа материалды білім алушының түсінуін тексеру кезеңі</a:t>
            </a:r>
          </a:p>
          <a:p>
            <a:r>
              <a:rPr lang="kk-KZ" sz="1400" b="1" dirty="0" smtClean="0">
                <a:latin typeface="Times New Roman" pitchFamily="18" charset="0"/>
                <a:cs typeface="Times New Roman" pitchFamily="18" charset="0"/>
              </a:rPr>
              <a:t>Сергіту сәті «Кубикті қалай жинаймыз?»</a:t>
            </a:r>
            <a:endParaRPr lang="ru-RU" sz="1400" dirty="0" smtClean="0">
              <a:latin typeface="Times New Roman" pitchFamily="18" charset="0"/>
              <a:cs typeface="Times New Roman" pitchFamily="18" charset="0"/>
            </a:endParaRPr>
          </a:p>
          <a:p>
            <a:pPr marL="342900" indent="-342900">
              <a:buAutoNum type="arabicPeriod"/>
            </a:pPr>
            <a:r>
              <a:rPr lang="kk-KZ" sz="1400" b="1" dirty="0" smtClean="0">
                <a:latin typeface="Times New Roman" pitchFamily="18" charset="0"/>
                <a:cs typeface="Times New Roman" pitchFamily="18" charset="0"/>
              </a:rPr>
              <a:t>«Сұхбат»</a:t>
            </a:r>
            <a:r>
              <a:rPr lang="kk-KZ" sz="1400" dirty="0" smtClean="0">
                <a:latin typeface="Times New Roman" pitchFamily="18" charset="0"/>
                <a:cs typeface="Times New Roman" pitchFamily="18" charset="0"/>
              </a:rPr>
              <a:t> стратегиясы. Алдын ала еден туралы мағлұмат жинай жүріңіздер, сол туралы ақпартпен бөліседі.</a:t>
            </a:r>
          </a:p>
          <a:p>
            <a:pPr marL="342900" indent="-342900"/>
            <a:r>
              <a:rPr lang="kk-KZ" sz="1400" b="1" dirty="0" smtClean="0">
                <a:latin typeface="Times New Roman" pitchFamily="18" charset="0"/>
                <a:cs typeface="Times New Roman" pitchFamily="18" charset="0"/>
              </a:rPr>
              <a:t>7. Жаңа материалды бекіту кезеңі</a:t>
            </a:r>
          </a:p>
          <a:p>
            <a:r>
              <a:rPr lang="kk-KZ" sz="1400" b="1" dirty="0" smtClean="0">
                <a:latin typeface="Times New Roman" pitchFamily="18" charset="0"/>
                <a:cs typeface="Times New Roman" pitchFamily="18" charset="0"/>
              </a:rPr>
              <a:t>1. Практикалық жұмыс </a:t>
            </a:r>
            <a:endParaRPr lang="ru-RU" sz="1400" dirty="0" smtClean="0">
              <a:latin typeface="Times New Roman" pitchFamily="18" charset="0"/>
              <a:cs typeface="Times New Roman" pitchFamily="18" charset="0"/>
            </a:endParaRPr>
          </a:p>
          <a:p>
            <a:r>
              <a:rPr lang="kk-KZ" sz="1400" dirty="0" smtClean="0">
                <a:latin typeface="Times New Roman" pitchFamily="18" charset="0"/>
                <a:cs typeface="Times New Roman" pitchFamily="18" charset="0"/>
              </a:rPr>
              <a:t>1. Линолеум төсеу</a:t>
            </a:r>
            <a:endParaRPr lang="ru-RU" sz="1400" dirty="0" smtClean="0">
              <a:latin typeface="Times New Roman" pitchFamily="18" charset="0"/>
              <a:cs typeface="Times New Roman" pitchFamily="18" charset="0"/>
            </a:endParaRPr>
          </a:p>
          <a:p>
            <a:r>
              <a:rPr lang="kk-KZ" sz="1400" dirty="0" smtClean="0">
                <a:latin typeface="Times New Roman" pitchFamily="18" charset="0"/>
                <a:cs typeface="Times New Roman" pitchFamily="18" charset="0"/>
              </a:rPr>
              <a:t>2. Ағаштан еден құрастыру</a:t>
            </a:r>
            <a:endParaRPr lang="ru-RU" sz="1400" dirty="0" smtClean="0">
              <a:latin typeface="Times New Roman" pitchFamily="18" charset="0"/>
              <a:cs typeface="Times New Roman" pitchFamily="18" charset="0"/>
            </a:endParaRPr>
          </a:p>
          <a:p>
            <a:r>
              <a:rPr lang="kk-KZ" sz="1400" dirty="0" smtClean="0">
                <a:latin typeface="Times New Roman" pitchFamily="18" charset="0"/>
                <a:cs typeface="Times New Roman" pitchFamily="18" charset="0"/>
              </a:rPr>
              <a:t>3. Кафельмен жұмыс</a:t>
            </a:r>
            <a:endParaRPr lang="ru-RU" sz="1400" dirty="0" smtClean="0">
              <a:latin typeface="Times New Roman" pitchFamily="18" charset="0"/>
              <a:cs typeface="Times New Roman" pitchFamily="18" charset="0"/>
            </a:endParaRPr>
          </a:p>
          <a:p>
            <a:r>
              <a:rPr lang="kk-KZ" sz="1400" dirty="0" smtClean="0">
                <a:latin typeface="Times New Roman" pitchFamily="18" charset="0"/>
                <a:cs typeface="Times New Roman" pitchFamily="18" charset="0"/>
              </a:rPr>
              <a:t>4. Ламинат төсеу</a:t>
            </a:r>
            <a:endParaRPr lang="ru-RU" sz="1400" dirty="0" smtClean="0">
              <a:latin typeface="Times New Roman" pitchFamily="18" charset="0"/>
              <a:cs typeface="Times New Roman" pitchFamily="18" charset="0"/>
            </a:endParaRPr>
          </a:p>
          <a:p>
            <a:r>
              <a:rPr lang="kk-KZ" sz="1400" b="1" dirty="0" smtClean="0">
                <a:latin typeface="Times New Roman" pitchFamily="18" charset="0"/>
                <a:cs typeface="Times New Roman" pitchFamily="18" charset="0"/>
              </a:rPr>
              <a:t>2. «Қосу-алу-қызықты» </a:t>
            </a:r>
            <a:r>
              <a:rPr lang="kk-KZ" sz="1400" dirty="0" smtClean="0">
                <a:latin typeface="Times New Roman" pitchFamily="18" charset="0"/>
                <a:cs typeface="Times New Roman" pitchFamily="18" charset="0"/>
              </a:rPr>
              <a:t>стратегиясы. </a:t>
            </a:r>
            <a:endParaRPr lang="ru-RU" sz="1400" dirty="0" smtClean="0">
              <a:latin typeface="Times New Roman" pitchFamily="18" charset="0"/>
              <a:cs typeface="Times New Roman" pitchFamily="18" charset="0"/>
            </a:endParaRPr>
          </a:p>
          <a:p>
            <a:r>
              <a:rPr lang="kk-KZ" sz="1400" dirty="0" smtClean="0">
                <a:latin typeface="Times New Roman" pitchFamily="18" charset="0"/>
                <a:cs typeface="Times New Roman" pitchFamily="18" charset="0"/>
              </a:rPr>
              <a:t> </a:t>
            </a:r>
            <a:r>
              <a:rPr lang="kk-KZ" sz="1400" b="1" dirty="0" smtClean="0">
                <a:latin typeface="Times New Roman" pitchFamily="18" charset="0"/>
                <a:cs typeface="Times New Roman" pitchFamily="18" charset="0"/>
              </a:rPr>
              <a:t>3. «Айналмалы бекеттер» стратегиясы. </a:t>
            </a:r>
            <a:r>
              <a:rPr lang="kk-KZ" sz="1400" dirty="0" smtClean="0">
                <a:latin typeface="Times New Roman" pitchFamily="18" charset="0"/>
                <a:cs typeface="Times New Roman" pitchFamily="18" charset="0"/>
              </a:rPr>
              <a:t> Құрылыс құрылымдарының элементтерін терминдер арқылы айналым жасау </a:t>
            </a:r>
          </a:p>
          <a:p>
            <a:r>
              <a:rPr lang="kk-KZ" sz="1400" b="1" dirty="0" smtClean="0">
                <a:latin typeface="Times New Roman" pitchFamily="18" charset="0"/>
                <a:cs typeface="Times New Roman" pitchFamily="18" charset="0"/>
              </a:rPr>
              <a:t>8.Білім алушыларды үй жұмысы туралы ақпараттандыру, оларды орындау бойынша нұсқаулық кезеңі</a:t>
            </a:r>
          </a:p>
          <a:p>
            <a:r>
              <a:rPr lang="kk-KZ" sz="1400" dirty="0" smtClean="0">
                <a:latin typeface="Times New Roman" pitchFamily="18" charset="0"/>
                <a:cs typeface="Times New Roman" pitchFamily="18" charset="0"/>
              </a:rPr>
              <a:t>Едендердің түрлері оларға қойылатын  талаптар туралы ақпаратты қазіргі кездегі еденнің түрлерімен толықтыру. </a:t>
            </a:r>
          </a:p>
          <a:p>
            <a:r>
              <a:rPr lang="kk-KZ" sz="1400" b="1" dirty="0" smtClean="0">
                <a:latin typeface="Times New Roman" pitchFamily="18" charset="0"/>
                <a:cs typeface="Times New Roman" pitchFamily="18" charset="0"/>
              </a:rPr>
              <a:t>9.Сабақты  қорытындылау</a:t>
            </a:r>
          </a:p>
          <a:p>
            <a:r>
              <a:rPr lang="kk-KZ" sz="1400" dirty="0" smtClean="0">
                <a:latin typeface="Times New Roman" pitchFamily="18" charset="0"/>
                <a:cs typeface="Times New Roman" pitchFamily="18" charset="0"/>
              </a:rPr>
              <a:t>Студенттердің жетістігін бағалау парақшасымен бағалау және болашаққа жетістікті белгілеу</a:t>
            </a:r>
            <a:endParaRPr lang="ru-RU" sz="1400" b="1" dirty="0" smtClean="0">
              <a:latin typeface="Times New Roman" pitchFamily="18" charset="0"/>
              <a:cs typeface="Times New Roman" pitchFamily="18" charset="0"/>
            </a:endParaRPr>
          </a:p>
          <a:p>
            <a:endParaRPr lang="ru-RU" sz="1400" b="1" dirty="0" smtClean="0">
              <a:latin typeface="Times New Roman" pitchFamily="18" charset="0"/>
              <a:cs typeface="Times New Roman" pitchFamily="18" charset="0"/>
            </a:endParaRPr>
          </a:p>
          <a:p>
            <a:endParaRPr lang="ru-RU" sz="1400" b="1" dirty="0" smtClean="0">
              <a:latin typeface="Times New Roman" pitchFamily="18" charset="0"/>
              <a:cs typeface="Times New Roman" pitchFamily="18" charset="0"/>
            </a:endParaRPr>
          </a:p>
          <a:p>
            <a:endParaRPr lang="ru-RU" sz="1400" b="1" dirty="0" smtClean="0">
              <a:latin typeface="Times New Roman" pitchFamily="18" charset="0"/>
              <a:cs typeface="Times New Roman" pitchFamily="18" charset="0"/>
            </a:endParaRPr>
          </a:p>
          <a:p>
            <a:pPr lvl="0" eaLnBrk="0" fontAlgn="base" hangingPunct="0">
              <a:spcBef>
                <a:spcPct val="0"/>
              </a:spcBef>
              <a:spcAft>
                <a:spcPct val="0"/>
              </a:spcAft>
            </a:pPr>
            <a:endParaRPr kumimoji="0" lang="ru-RU" sz="1400" b="1"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Текст 2"/>
          <p:cNvSpPr>
            <a:spLocks noGrp="1"/>
          </p:cNvSpPr>
          <p:nvPr>
            <p:ph type="body" idx="1"/>
          </p:nvPr>
        </p:nvSpPr>
        <p:spPr/>
        <p:txBody>
          <a:bodyPr/>
          <a:lstStyle/>
          <a:p>
            <a:endParaRPr lang="ru-RU"/>
          </a:p>
        </p:txBody>
      </p:sp>
      <p:pic>
        <p:nvPicPr>
          <p:cNvPr id="1026" name="Picture 2"/>
          <p:cNvPicPr>
            <a:picLocks noChangeAspect="1" noChangeArrowheads="1"/>
          </p:cNvPicPr>
          <p:nvPr/>
        </p:nvPicPr>
        <p:blipFill>
          <a:blip r:embed="rId2"/>
          <a:srcRect/>
          <a:stretch>
            <a:fillRect/>
          </a:stretch>
        </p:blipFill>
        <p:spPr bwMode="auto">
          <a:xfrm>
            <a:off x="571480" y="214282"/>
            <a:ext cx="5679322" cy="4143404"/>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a:srcRect/>
          <a:stretch>
            <a:fillRect/>
          </a:stretch>
        </p:blipFill>
        <p:spPr bwMode="auto">
          <a:xfrm>
            <a:off x="571480" y="4786314"/>
            <a:ext cx="5643602" cy="3357586"/>
          </a:xfrm>
          <a:prstGeom prst="rect">
            <a:avLst/>
          </a:prstGeom>
          <a:noFill/>
          <a:ln w="9525">
            <a:noFill/>
            <a:miter lim="800000"/>
            <a:headEnd/>
            <a:tailEnd/>
          </a:ln>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Алихан\Desktop\ашык сабак айгул конструк 2017\IMG_5213.JPG"/>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404663" y="467544"/>
            <a:ext cx="3960440" cy="2376264"/>
          </a:xfrm>
          <a:prstGeom prst="rect">
            <a:avLst/>
          </a:prstGeom>
          <a:ln>
            <a:noFill/>
          </a:ln>
          <a:effectLst>
            <a:softEdge rad="112500"/>
          </a:effectLst>
          <a:extLst/>
        </p:spPr>
      </p:pic>
      <p:pic>
        <p:nvPicPr>
          <p:cNvPr id="7" name="Рисунок 6" descr="C:\Users\Алихан\Desktop\ашык сабак айгул конструк 2017\IMG_5211.JPG"/>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564904" y="2704331"/>
            <a:ext cx="3922471" cy="2371725"/>
          </a:xfrm>
          <a:prstGeom prst="rect">
            <a:avLst/>
          </a:prstGeom>
          <a:ln>
            <a:noFill/>
          </a:ln>
          <a:effectLst>
            <a:softEdge rad="112500"/>
          </a:effectLst>
        </p:spPr>
      </p:pic>
      <p:pic>
        <p:nvPicPr>
          <p:cNvPr id="8" name="Рисунок 7" descr="C:\Users\Алихан\Desktop\ашык сабак айгул конструк 2017\IMG_5233.JPG"/>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3054050" y="6751320"/>
            <a:ext cx="3590925" cy="2392680"/>
          </a:xfrm>
          <a:prstGeom prst="rect">
            <a:avLst/>
          </a:prstGeom>
          <a:ln>
            <a:noFill/>
          </a:ln>
          <a:effectLst>
            <a:softEdge rad="112500"/>
          </a:effectLst>
        </p:spPr>
      </p:pic>
      <p:pic>
        <p:nvPicPr>
          <p:cNvPr id="9" name="Рисунок 8" descr="C:\Users\Алихан\Desktop\ашык сабак айгул конструк 2017\IMG_5254.JPG"/>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0" y="4714876"/>
            <a:ext cx="3284984" cy="2376264"/>
          </a:xfrm>
          <a:prstGeom prst="rect">
            <a:avLst/>
          </a:prstGeom>
          <a:ln>
            <a:noFill/>
          </a:ln>
          <a:effectLst>
            <a:softEdge rad="112500"/>
          </a:effectLst>
        </p:spPr>
      </p:pic>
    </p:spTree>
    <p:extLst>
      <p:ext uri="{BB962C8B-B14F-4D97-AF65-F5344CB8AC3E}">
        <p14:creationId xmlns="" xmlns:p14="http://schemas.microsoft.com/office/powerpoint/2010/main" val="14000339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a:srcRect/>
          <a:stretch>
            <a:fillRect/>
          </a:stretch>
        </p:blipFill>
        <p:spPr bwMode="auto">
          <a:xfrm>
            <a:off x="214290" y="214282"/>
            <a:ext cx="5929354" cy="4071966"/>
          </a:xfrm>
          <a:prstGeom prst="rect">
            <a:avLst/>
          </a:prstGeom>
          <a:noFill/>
          <a:ln w="9525">
            <a:noFill/>
            <a:miter lim="800000"/>
            <a:headEnd/>
            <a:tailEnd/>
          </a:ln>
          <a:effectLst/>
        </p:spPr>
      </p:pic>
      <p:pic>
        <p:nvPicPr>
          <p:cNvPr id="2050" name="Picture 2"/>
          <p:cNvPicPr>
            <a:picLocks noChangeAspect="1" noChangeArrowheads="1"/>
          </p:cNvPicPr>
          <p:nvPr/>
        </p:nvPicPr>
        <p:blipFill>
          <a:blip r:embed="rId3"/>
          <a:srcRect/>
          <a:stretch>
            <a:fillRect/>
          </a:stretch>
        </p:blipFill>
        <p:spPr bwMode="auto">
          <a:xfrm>
            <a:off x="357166" y="4857752"/>
            <a:ext cx="5929354" cy="3595691"/>
          </a:xfrm>
          <a:prstGeom prst="rect">
            <a:avLst/>
          </a:prstGeom>
          <a:noFill/>
          <a:ln w="9525">
            <a:noFill/>
            <a:miter lim="800000"/>
            <a:headEnd/>
            <a:tailEnd/>
          </a:ln>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C:\Users\Алихан\Desktop\ашык сабак айгул конструк 2017\IMG_5255.JPG"/>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976436" y="3131840"/>
            <a:ext cx="3684811" cy="2592288"/>
          </a:xfrm>
          <a:prstGeom prst="rect">
            <a:avLst/>
          </a:prstGeom>
          <a:noFill/>
          <a:ln>
            <a:noFill/>
          </a:ln>
        </p:spPr>
      </p:pic>
      <p:pic>
        <p:nvPicPr>
          <p:cNvPr id="5" name="Рисунок 4" descr="C:\Users\Алихан\Desktop\ашык сабак айгул конструк 2017\IMG_5238.JPG"/>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99414" y="467544"/>
            <a:ext cx="3677658" cy="2376264"/>
          </a:xfrm>
          <a:prstGeom prst="rect">
            <a:avLst/>
          </a:prstGeom>
          <a:noFill/>
          <a:ln>
            <a:noFill/>
          </a:ln>
        </p:spPr>
      </p:pic>
      <p:pic>
        <p:nvPicPr>
          <p:cNvPr id="6" name="Рисунок 5" descr="C:\Users\Алихан\Desktop\ашык сабак айгул конструк 2017\IMG_5240.JPG"/>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387092" y="6228184"/>
            <a:ext cx="4122028" cy="2520280"/>
          </a:xfrm>
          <a:prstGeom prst="rect">
            <a:avLst/>
          </a:prstGeom>
          <a:noFill/>
          <a:ln>
            <a:noFill/>
          </a:ln>
        </p:spPr>
      </p:pic>
    </p:spTree>
    <p:extLst>
      <p:ext uri="{BB962C8B-B14F-4D97-AF65-F5344CB8AC3E}">
        <p14:creationId xmlns="" xmlns:p14="http://schemas.microsoft.com/office/powerpoint/2010/main" val="33142860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Текст 2"/>
          <p:cNvSpPr>
            <a:spLocks noGrp="1"/>
          </p:cNvSpPr>
          <p:nvPr>
            <p:ph type="body" idx="1"/>
          </p:nvPr>
        </p:nvSpPr>
        <p:spPr/>
        <p:txBody>
          <a:bodyPr/>
          <a:lstStyle/>
          <a:p>
            <a:endParaRPr lang="ru-RU"/>
          </a:p>
        </p:txBody>
      </p:sp>
      <p:pic>
        <p:nvPicPr>
          <p:cNvPr id="3074" name="Picture 2"/>
          <p:cNvPicPr>
            <a:picLocks noChangeAspect="1" noChangeArrowheads="1"/>
          </p:cNvPicPr>
          <p:nvPr/>
        </p:nvPicPr>
        <p:blipFill>
          <a:blip r:embed="rId2"/>
          <a:srcRect/>
          <a:stretch>
            <a:fillRect/>
          </a:stretch>
        </p:blipFill>
        <p:spPr bwMode="auto">
          <a:xfrm>
            <a:off x="285728" y="214282"/>
            <a:ext cx="5929354" cy="3667125"/>
          </a:xfrm>
          <a:prstGeom prst="rect">
            <a:avLst/>
          </a:prstGeom>
          <a:noFill/>
          <a:ln w="9525">
            <a:noFill/>
            <a:miter lim="800000"/>
            <a:headEnd/>
            <a:tailEnd/>
          </a:ln>
          <a:effectLst/>
        </p:spPr>
      </p:pic>
      <p:pic>
        <p:nvPicPr>
          <p:cNvPr id="3075" name="Picture 3"/>
          <p:cNvPicPr>
            <a:picLocks noChangeAspect="1" noChangeArrowheads="1"/>
          </p:cNvPicPr>
          <p:nvPr/>
        </p:nvPicPr>
        <p:blipFill>
          <a:blip r:embed="rId3"/>
          <a:srcRect/>
          <a:stretch>
            <a:fillRect/>
          </a:stretch>
        </p:blipFill>
        <p:spPr bwMode="auto">
          <a:xfrm>
            <a:off x="357166" y="4143372"/>
            <a:ext cx="5929354" cy="4214842"/>
          </a:xfrm>
          <a:prstGeom prst="rect">
            <a:avLst/>
          </a:prstGeom>
          <a:noFill/>
          <a:ln w="9525">
            <a:noFill/>
            <a:miter lim="800000"/>
            <a:headEnd/>
            <a:tailEnd/>
          </a:ln>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C:\Users\Алихан\Desktop\rab\ашык сабак айгул конструк 2017\IMG_5216.JP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71480" y="571472"/>
            <a:ext cx="3071834" cy="2643206"/>
          </a:xfrm>
          <a:prstGeom prst="rect">
            <a:avLst/>
          </a:prstGeom>
          <a:ln>
            <a:noFill/>
          </a:ln>
          <a:effectLst>
            <a:softEdge rad="112500"/>
          </a:effectLst>
        </p:spPr>
      </p:pic>
      <p:pic>
        <p:nvPicPr>
          <p:cNvPr id="5" name="Рисунок 4" descr="C:\Users\Алихан\Desktop\rab\ашык сабак айгул конструк 2017\IMG_5296.JPG"/>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194134" y="2214546"/>
            <a:ext cx="3663866" cy="2571760"/>
          </a:xfrm>
          <a:prstGeom prst="rect">
            <a:avLst/>
          </a:prstGeom>
          <a:ln>
            <a:noFill/>
          </a:ln>
          <a:effectLst>
            <a:softEdge rad="112500"/>
          </a:effectLst>
        </p:spPr>
      </p:pic>
      <p:pic>
        <p:nvPicPr>
          <p:cNvPr id="6" name="Объект 5" descr="C:\Users\Алихан\Desktop\rab\ашык сабак айгул конструк 2017\IMG_5260.JPG"/>
          <p:cNvPicPr>
            <a:picLocks/>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0" y="4286248"/>
            <a:ext cx="3676976" cy="2704376"/>
          </a:xfrm>
          <a:prstGeom prst="rect">
            <a:avLst/>
          </a:prstGeom>
          <a:ln>
            <a:noFill/>
          </a:ln>
          <a:effectLst>
            <a:softEdge rad="112500"/>
          </a:effectLst>
        </p:spPr>
      </p:pic>
      <p:pic>
        <p:nvPicPr>
          <p:cNvPr id="7" name="Рисунок 6" descr="C:\Users\Алихан\Desktop\rab\ашык сабак айгул конструк 2017\IMG_5293.JPG"/>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3143248" y="6143636"/>
            <a:ext cx="3286148" cy="2643174"/>
          </a:xfrm>
          <a:prstGeom prst="rect">
            <a:avLst/>
          </a:prstGeom>
          <a:ln>
            <a:noFill/>
          </a:ln>
          <a:effectLst>
            <a:softEdge rad="112500"/>
          </a:effectLst>
        </p:spPr>
      </p:pic>
    </p:spTree>
    <p:extLst>
      <p:ext uri="{BB962C8B-B14F-4D97-AF65-F5344CB8AC3E}">
        <p14:creationId xmlns="" xmlns:p14="http://schemas.microsoft.com/office/powerpoint/2010/main" val="36200217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Текст 2"/>
          <p:cNvSpPr>
            <a:spLocks noGrp="1"/>
          </p:cNvSpPr>
          <p:nvPr>
            <p:ph type="body" idx="1"/>
          </p:nvPr>
        </p:nvSpPr>
        <p:spPr/>
        <p:txBody>
          <a:bodyPr/>
          <a:lstStyle/>
          <a:p>
            <a:endParaRPr lang="ru-RU"/>
          </a:p>
        </p:txBody>
      </p:sp>
      <p:pic>
        <p:nvPicPr>
          <p:cNvPr id="4098" name="Picture 2"/>
          <p:cNvPicPr>
            <a:picLocks noChangeAspect="1" noChangeArrowheads="1"/>
          </p:cNvPicPr>
          <p:nvPr/>
        </p:nvPicPr>
        <p:blipFill>
          <a:blip r:embed="rId2"/>
          <a:srcRect/>
          <a:stretch>
            <a:fillRect/>
          </a:stretch>
        </p:blipFill>
        <p:spPr bwMode="auto">
          <a:xfrm>
            <a:off x="0" y="0"/>
            <a:ext cx="6858000" cy="4643438"/>
          </a:xfrm>
          <a:prstGeom prst="rect">
            <a:avLst/>
          </a:prstGeom>
          <a:noFill/>
          <a:ln w="9525">
            <a:noFill/>
            <a:miter lim="800000"/>
            <a:headEnd/>
            <a:tailEnd/>
          </a:ln>
          <a:effectLst/>
        </p:spPr>
      </p:pic>
      <p:pic>
        <p:nvPicPr>
          <p:cNvPr id="4099" name="Picture 3"/>
          <p:cNvPicPr>
            <a:picLocks noChangeAspect="1" noChangeArrowheads="1"/>
          </p:cNvPicPr>
          <p:nvPr/>
        </p:nvPicPr>
        <p:blipFill>
          <a:blip r:embed="rId3"/>
          <a:srcRect/>
          <a:stretch>
            <a:fillRect/>
          </a:stretch>
        </p:blipFill>
        <p:spPr bwMode="auto">
          <a:xfrm>
            <a:off x="0" y="4572000"/>
            <a:ext cx="6819900" cy="4572000"/>
          </a:xfrm>
          <a:prstGeom prst="rect">
            <a:avLst/>
          </a:prstGeom>
          <a:noFill/>
          <a:ln w="9525">
            <a:noFill/>
            <a:miter lim="800000"/>
            <a:headEnd/>
            <a:tailEnd/>
          </a:ln>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Алихан\Desktop\rab\ашык сабак айгул конструк 2017\IMG_5326.JP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28604" y="214282"/>
            <a:ext cx="3857652" cy="2928958"/>
          </a:xfrm>
          <a:prstGeom prst="rect">
            <a:avLst/>
          </a:prstGeom>
          <a:ln>
            <a:noFill/>
          </a:ln>
          <a:effectLst>
            <a:softEdge rad="112500"/>
          </a:effectLst>
        </p:spPr>
      </p:pic>
      <p:pic>
        <p:nvPicPr>
          <p:cNvPr id="3" name="Рисунок 2" descr="C:\Users\Алихан\Desktop\rab\ашык сабак айгул конструк 2017\IMG_5315.JPG"/>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571744" y="3071802"/>
            <a:ext cx="3857652" cy="2714644"/>
          </a:xfrm>
          <a:prstGeom prst="rect">
            <a:avLst/>
          </a:prstGeom>
          <a:ln>
            <a:noFill/>
          </a:ln>
          <a:effectLst>
            <a:softEdge rad="112500"/>
          </a:effectLst>
        </p:spPr>
      </p:pic>
      <p:pic>
        <p:nvPicPr>
          <p:cNvPr id="4" name="Объект 5" descr="C:\Users\Алихан\Desktop\rab\ашык сабак айгул конструк 2017\IMG_5260.JPG"/>
          <p:cNvPicPr>
            <a:picLocks/>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00042" y="5786446"/>
            <a:ext cx="4391356" cy="3133004"/>
          </a:xfrm>
          <a:prstGeom prst="rect">
            <a:avLst/>
          </a:prstGeom>
          <a:ln>
            <a:noFill/>
          </a:ln>
          <a:effectLst>
            <a:softEdge rad="112500"/>
          </a:effectLst>
        </p:spPr>
      </p:pic>
    </p:spTree>
    <p:extLst>
      <p:ext uri="{BB962C8B-B14F-4D97-AF65-F5344CB8AC3E}">
        <p14:creationId xmlns="" xmlns:p14="http://schemas.microsoft.com/office/powerpoint/2010/main" val="35134744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Текст 2"/>
          <p:cNvSpPr>
            <a:spLocks noGrp="1"/>
          </p:cNvSpPr>
          <p:nvPr>
            <p:ph type="body" idx="1"/>
          </p:nvPr>
        </p:nvSpPr>
        <p:spPr/>
        <p:txBody>
          <a:bodyPr/>
          <a:lstStyle/>
          <a:p>
            <a:endParaRPr lang="ru-RU"/>
          </a:p>
        </p:txBody>
      </p:sp>
      <p:pic>
        <p:nvPicPr>
          <p:cNvPr id="5122" name="Picture 2"/>
          <p:cNvPicPr>
            <a:picLocks noChangeAspect="1" noChangeArrowheads="1"/>
          </p:cNvPicPr>
          <p:nvPr/>
        </p:nvPicPr>
        <p:blipFill>
          <a:blip r:embed="rId2"/>
          <a:srcRect/>
          <a:stretch>
            <a:fillRect/>
          </a:stretch>
        </p:blipFill>
        <p:spPr bwMode="auto">
          <a:xfrm>
            <a:off x="214290" y="214282"/>
            <a:ext cx="6286544" cy="4457700"/>
          </a:xfrm>
          <a:prstGeom prst="rect">
            <a:avLst/>
          </a:prstGeom>
          <a:noFill/>
          <a:ln w="9525">
            <a:noFill/>
            <a:miter lim="800000"/>
            <a:headEnd/>
            <a:tailEnd/>
          </a:ln>
          <a:effectLst/>
        </p:spPr>
      </p:pic>
      <p:pic>
        <p:nvPicPr>
          <p:cNvPr id="5123" name="Picture 3"/>
          <p:cNvPicPr>
            <a:picLocks noChangeAspect="1" noChangeArrowheads="1"/>
          </p:cNvPicPr>
          <p:nvPr/>
        </p:nvPicPr>
        <p:blipFill>
          <a:blip r:embed="rId3"/>
          <a:srcRect/>
          <a:stretch>
            <a:fillRect/>
          </a:stretch>
        </p:blipFill>
        <p:spPr bwMode="auto">
          <a:xfrm>
            <a:off x="214290" y="4786314"/>
            <a:ext cx="6215106" cy="4133851"/>
          </a:xfrm>
          <a:prstGeom prst="rect">
            <a:avLst/>
          </a:prstGeom>
          <a:noFill/>
          <a:ln w="9525">
            <a:noFill/>
            <a:miter lim="800000"/>
            <a:headEnd/>
            <a:tailEnd/>
          </a:ln>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Текст 2"/>
          <p:cNvSpPr>
            <a:spLocks noGrp="1"/>
          </p:cNvSpPr>
          <p:nvPr>
            <p:ph type="body" idx="1"/>
          </p:nvPr>
        </p:nvSpPr>
        <p:spPr/>
        <p:txBody>
          <a:bodyPr/>
          <a:lstStyle/>
          <a:p>
            <a:endParaRPr lang="ru-RU"/>
          </a:p>
        </p:txBody>
      </p:sp>
      <p:pic>
        <p:nvPicPr>
          <p:cNvPr id="6146" name="Picture 2"/>
          <p:cNvPicPr>
            <a:picLocks noChangeAspect="1" noChangeArrowheads="1"/>
          </p:cNvPicPr>
          <p:nvPr/>
        </p:nvPicPr>
        <p:blipFill>
          <a:blip r:embed="rId2"/>
          <a:srcRect/>
          <a:stretch>
            <a:fillRect/>
          </a:stretch>
        </p:blipFill>
        <p:spPr bwMode="auto">
          <a:xfrm>
            <a:off x="214290" y="214282"/>
            <a:ext cx="6215106" cy="4602880"/>
          </a:xfrm>
          <a:prstGeom prst="rect">
            <a:avLst/>
          </a:prstGeom>
          <a:noFill/>
          <a:ln w="9525">
            <a:noFill/>
            <a:miter lim="800000"/>
            <a:headEnd/>
            <a:tailEnd/>
          </a:ln>
          <a:effectLst/>
        </p:spPr>
      </p:pic>
      <p:pic>
        <p:nvPicPr>
          <p:cNvPr id="6147" name="Picture 3"/>
          <p:cNvPicPr>
            <a:picLocks noChangeAspect="1" noChangeArrowheads="1"/>
          </p:cNvPicPr>
          <p:nvPr/>
        </p:nvPicPr>
        <p:blipFill>
          <a:blip r:embed="rId3"/>
          <a:srcRect/>
          <a:stretch>
            <a:fillRect/>
          </a:stretch>
        </p:blipFill>
        <p:spPr bwMode="auto">
          <a:xfrm>
            <a:off x="214290" y="4591458"/>
            <a:ext cx="6215106" cy="4357277"/>
          </a:xfrm>
          <a:prstGeom prst="rect">
            <a:avLst/>
          </a:prstGeom>
          <a:noFill/>
          <a:ln w="9525">
            <a:noFill/>
            <a:miter lim="800000"/>
            <a:headEnd/>
            <a:tailEnd/>
          </a:ln>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Текст 2"/>
          <p:cNvSpPr>
            <a:spLocks noGrp="1"/>
          </p:cNvSpPr>
          <p:nvPr>
            <p:ph type="body" idx="1"/>
          </p:nvPr>
        </p:nvSpPr>
        <p:spPr/>
        <p:txBody>
          <a:bodyPr/>
          <a:lstStyle/>
          <a:p>
            <a:endParaRPr lang="ru-RU"/>
          </a:p>
        </p:txBody>
      </p:sp>
      <p:pic>
        <p:nvPicPr>
          <p:cNvPr id="7170" name="Picture 2"/>
          <p:cNvPicPr>
            <a:picLocks noChangeAspect="1" noChangeArrowheads="1"/>
          </p:cNvPicPr>
          <p:nvPr/>
        </p:nvPicPr>
        <p:blipFill>
          <a:blip r:embed="rId2"/>
          <a:srcRect/>
          <a:stretch>
            <a:fillRect/>
          </a:stretch>
        </p:blipFill>
        <p:spPr bwMode="auto">
          <a:xfrm>
            <a:off x="285728" y="142844"/>
            <a:ext cx="6286544" cy="4786346"/>
          </a:xfrm>
          <a:prstGeom prst="rect">
            <a:avLst/>
          </a:prstGeom>
          <a:noFill/>
          <a:ln w="9525">
            <a:noFill/>
            <a:miter lim="800000"/>
            <a:headEnd/>
            <a:tailEnd/>
          </a:ln>
          <a:effectLst/>
        </p:spPr>
      </p:pic>
      <p:pic>
        <p:nvPicPr>
          <p:cNvPr id="7171" name="Picture 3"/>
          <p:cNvPicPr>
            <a:picLocks noChangeAspect="1" noChangeArrowheads="1"/>
          </p:cNvPicPr>
          <p:nvPr/>
        </p:nvPicPr>
        <p:blipFill>
          <a:blip r:embed="rId3"/>
          <a:srcRect/>
          <a:stretch>
            <a:fillRect/>
          </a:stretch>
        </p:blipFill>
        <p:spPr bwMode="auto">
          <a:xfrm>
            <a:off x="285728" y="4929190"/>
            <a:ext cx="6215106" cy="3929090"/>
          </a:xfrm>
          <a:prstGeom prst="rect">
            <a:avLst/>
          </a:prstGeom>
          <a:noFill/>
          <a:ln w="9525">
            <a:noFill/>
            <a:miter lim="800000"/>
            <a:headEnd/>
            <a:tailEnd/>
          </a:ln>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Текст 2"/>
          <p:cNvSpPr>
            <a:spLocks noGrp="1"/>
          </p:cNvSpPr>
          <p:nvPr>
            <p:ph type="body" idx="1"/>
          </p:nvPr>
        </p:nvSpPr>
        <p:spPr/>
        <p:txBody>
          <a:bodyPr/>
          <a:lstStyle/>
          <a:p>
            <a:endParaRPr lang="ru-RU"/>
          </a:p>
        </p:txBody>
      </p:sp>
      <p:pic>
        <p:nvPicPr>
          <p:cNvPr id="8194" name="Picture 2"/>
          <p:cNvPicPr>
            <a:picLocks noChangeAspect="1" noChangeArrowheads="1"/>
          </p:cNvPicPr>
          <p:nvPr/>
        </p:nvPicPr>
        <p:blipFill>
          <a:blip r:embed="rId2"/>
          <a:srcRect/>
          <a:stretch>
            <a:fillRect/>
          </a:stretch>
        </p:blipFill>
        <p:spPr bwMode="auto">
          <a:xfrm>
            <a:off x="285728" y="142844"/>
            <a:ext cx="6286544" cy="4786346"/>
          </a:xfrm>
          <a:prstGeom prst="rect">
            <a:avLst/>
          </a:prstGeom>
          <a:noFill/>
          <a:ln w="9525">
            <a:noFill/>
            <a:miter lim="800000"/>
            <a:headEnd/>
            <a:tailEnd/>
          </a:ln>
          <a:effectLst/>
        </p:spPr>
      </p:pic>
      <p:pic>
        <p:nvPicPr>
          <p:cNvPr id="8195" name="Picture 3"/>
          <p:cNvPicPr>
            <a:picLocks noChangeAspect="1" noChangeArrowheads="1"/>
          </p:cNvPicPr>
          <p:nvPr/>
        </p:nvPicPr>
        <p:blipFill>
          <a:blip r:embed="rId3"/>
          <a:srcRect/>
          <a:stretch>
            <a:fillRect/>
          </a:stretch>
        </p:blipFill>
        <p:spPr bwMode="auto">
          <a:xfrm>
            <a:off x="357166" y="5072066"/>
            <a:ext cx="6215106" cy="3714776"/>
          </a:xfrm>
          <a:prstGeom prst="rect">
            <a:avLst/>
          </a:prstGeom>
          <a:noFill/>
          <a:ln w="9525">
            <a:noFill/>
            <a:miter lim="800000"/>
            <a:headEnd/>
            <a:tailEnd/>
          </a:ln>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Текст 2"/>
          <p:cNvSpPr>
            <a:spLocks noGrp="1"/>
          </p:cNvSpPr>
          <p:nvPr>
            <p:ph type="body" idx="1"/>
          </p:nvPr>
        </p:nvSpPr>
        <p:spPr/>
        <p:txBody>
          <a:bodyPr/>
          <a:lstStyle/>
          <a:p>
            <a:endParaRPr lang="ru-RU"/>
          </a:p>
        </p:txBody>
      </p:sp>
      <p:pic>
        <p:nvPicPr>
          <p:cNvPr id="9218" name="Picture 2"/>
          <p:cNvPicPr>
            <a:picLocks noChangeAspect="1" noChangeArrowheads="1"/>
          </p:cNvPicPr>
          <p:nvPr/>
        </p:nvPicPr>
        <p:blipFill>
          <a:blip r:embed="rId2"/>
          <a:srcRect/>
          <a:stretch>
            <a:fillRect/>
          </a:stretch>
        </p:blipFill>
        <p:spPr bwMode="auto">
          <a:xfrm>
            <a:off x="285728" y="214282"/>
            <a:ext cx="6143668" cy="4643470"/>
          </a:xfrm>
          <a:prstGeom prst="rect">
            <a:avLst/>
          </a:prstGeom>
          <a:noFill/>
          <a:ln w="9525">
            <a:noFill/>
            <a:miter lim="800000"/>
            <a:headEnd/>
            <a:tailEnd/>
          </a:ln>
          <a:effectLst/>
        </p:spPr>
      </p:pic>
      <p:pic>
        <p:nvPicPr>
          <p:cNvPr id="9219" name="Picture 3"/>
          <p:cNvPicPr>
            <a:picLocks noChangeAspect="1" noChangeArrowheads="1"/>
          </p:cNvPicPr>
          <p:nvPr/>
        </p:nvPicPr>
        <p:blipFill>
          <a:blip r:embed="rId3"/>
          <a:srcRect/>
          <a:stretch>
            <a:fillRect/>
          </a:stretch>
        </p:blipFill>
        <p:spPr bwMode="auto">
          <a:xfrm>
            <a:off x="285728" y="5000628"/>
            <a:ext cx="6143668" cy="3929090"/>
          </a:xfrm>
          <a:prstGeom prst="rect">
            <a:avLst/>
          </a:prstGeom>
          <a:noFill/>
          <a:ln w="9525">
            <a:noFill/>
            <a:miter lim="800000"/>
            <a:headEnd/>
            <a:tailEnd/>
          </a:ln>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Текст 2"/>
          <p:cNvSpPr>
            <a:spLocks noGrp="1"/>
          </p:cNvSpPr>
          <p:nvPr>
            <p:ph type="body" idx="1"/>
          </p:nvPr>
        </p:nvSpPr>
        <p:spPr/>
        <p:txBody>
          <a:bodyPr/>
          <a:lstStyle/>
          <a:p>
            <a:endParaRPr lang="ru-RU"/>
          </a:p>
        </p:txBody>
      </p:sp>
      <p:pic>
        <p:nvPicPr>
          <p:cNvPr id="10242" name="Picture 2"/>
          <p:cNvPicPr>
            <a:picLocks noChangeAspect="1" noChangeArrowheads="1"/>
          </p:cNvPicPr>
          <p:nvPr/>
        </p:nvPicPr>
        <p:blipFill>
          <a:blip r:embed="rId2"/>
          <a:srcRect/>
          <a:stretch>
            <a:fillRect/>
          </a:stretch>
        </p:blipFill>
        <p:spPr bwMode="auto">
          <a:xfrm>
            <a:off x="285728" y="214282"/>
            <a:ext cx="6215106" cy="4357718"/>
          </a:xfrm>
          <a:prstGeom prst="rect">
            <a:avLst/>
          </a:prstGeom>
          <a:noFill/>
          <a:ln w="9525">
            <a:noFill/>
            <a:miter lim="800000"/>
            <a:headEnd/>
            <a:tailEnd/>
          </a:ln>
          <a:effectLst/>
        </p:spPr>
      </p:pic>
      <p:pic>
        <p:nvPicPr>
          <p:cNvPr id="10243" name="Picture 3"/>
          <p:cNvPicPr>
            <a:picLocks noChangeAspect="1" noChangeArrowheads="1"/>
          </p:cNvPicPr>
          <p:nvPr/>
        </p:nvPicPr>
        <p:blipFill>
          <a:blip r:embed="rId3"/>
          <a:srcRect/>
          <a:stretch>
            <a:fillRect/>
          </a:stretch>
        </p:blipFill>
        <p:spPr bwMode="auto">
          <a:xfrm>
            <a:off x="285728" y="4714876"/>
            <a:ext cx="6215106" cy="4143404"/>
          </a:xfrm>
          <a:prstGeom prst="rect">
            <a:avLst/>
          </a:prstGeom>
          <a:noFill/>
          <a:ln w="9525">
            <a:noFill/>
            <a:miter lim="800000"/>
            <a:headEnd/>
            <a:tailEnd/>
          </a:ln>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Текст 2"/>
          <p:cNvSpPr>
            <a:spLocks noGrp="1"/>
          </p:cNvSpPr>
          <p:nvPr>
            <p:ph type="body" idx="1"/>
          </p:nvPr>
        </p:nvSpPr>
        <p:spPr/>
        <p:txBody>
          <a:bodyPr/>
          <a:lstStyle/>
          <a:p>
            <a:endParaRPr lang="ru-RU"/>
          </a:p>
        </p:txBody>
      </p:sp>
      <p:pic>
        <p:nvPicPr>
          <p:cNvPr id="11266" name="Picture 2"/>
          <p:cNvPicPr>
            <a:picLocks noChangeAspect="1" noChangeArrowheads="1"/>
          </p:cNvPicPr>
          <p:nvPr/>
        </p:nvPicPr>
        <p:blipFill>
          <a:blip r:embed="rId2"/>
          <a:srcRect/>
          <a:stretch>
            <a:fillRect/>
          </a:stretch>
        </p:blipFill>
        <p:spPr bwMode="auto">
          <a:xfrm>
            <a:off x="285728" y="285720"/>
            <a:ext cx="6072230" cy="4606519"/>
          </a:xfrm>
          <a:prstGeom prst="rect">
            <a:avLst/>
          </a:prstGeom>
          <a:noFill/>
          <a:ln w="9525">
            <a:noFill/>
            <a:miter lim="800000"/>
            <a:headEnd/>
            <a:tailEnd/>
          </a:ln>
          <a:effectLst/>
        </p:spPr>
      </p:pic>
      <p:pic>
        <p:nvPicPr>
          <p:cNvPr id="11267" name="Picture 3"/>
          <p:cNvPicPr>
            <a:picLocks noChangeAspect="1" noChangeArrowheads="1"/>
          </p:cNvPicPr>
          <p:nvPr/>
        </p:nvPicPr>
        <p:blipFill>
          <a:blip r:embed="rId3"/>
          <a:srcRect/>
          <a:stretch>
            <a:fillRect/>
          </a:stretch>
        </p:blipFill>
        <p:spPr bwMode="auto">
          <a:xfrm>
            <a:off x="428603" y="5000628"/>
            <a:ext cx="5977623" cy="3786214"/>
          </a:xfrm>
          <a:prstGeom prst="rect">
            <a:avLst/>
          </a:prstGeom>
          <a:noFill/>
          <a:ln w="9525">
            <a:noFill/>
            <a:miter lim="800000"/>
            <a:headEnd/>
            <a:tailEnd/>
          </a:ln>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Текст 2"/>
          <p:cNvSpPr>
            <a:spLocks noGrp="1"/>
          </p:cNvSpPr>
          <p:nvPr>
            <p:ph type="body" idx="1"/>
          </p:nvPr>
        </p:nvSpPr>
        <p:spPr/>
        <p:txBody>
          <a:bodyPr/>
          <a:lstStyle/>
          <a:p>
            <a:endParaRPr lang="ru-RU" dirty="0"/>
          </a:p>
        </p:txBody>
      </p:sp>
      <p:pic>
        <p:nvPicPr>
          <p:cNvPr id="12290" name="Picture 2"/>
          <p:cNvPicPr>
            <a:picLocks noChangeAspect="1" noChangeArrowheads="1"/>
          </p:cNvPicPr>
          <p:nvPr/>
        </p:nvPicPr>
        <p:blipFill>
          <a:blip r:embed="rId2"/>
          <a:srcRect/>
          <a:stretch>
            <a:fillRect/>
          </a:stretch>
        </p:blipFill>
        <p:spPr bwMode="auto">
          <a:xfrm>
            <a:off x="357166" y="285720"/>
            <a:ext cx="6181725" cy="4500594"/>
          </a:xfrm>
          <a:prstGeom prst="rect">
            <a:avLst/>
          </a:prstGeom>
          <a:noFill/>
          <a:ln w="9525">
            <a:noFill/>
            <a:miter lim="800000"/>
            <a:headEnd/>
            <a:tailEnd/>
          </a:ln>
          <a:effectLst/>
        </p:spPr>
      </p:pic>
      <p:pic>
        <p:nvPicPr>
          <p:cNvPr id="5" name="Picture 2" descr="C:\Users\Алихан\Desktop\rab\Новая папка (4)\IMG-20171024-WA0011.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57166" y="4857752"/>
            <a:ext cx="3384376" cy="2538282"/>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6" name="Рисунок 5" descr="C:\Users\Алихан\Desktop\rab\Новая папка (4)\IMG-20171024-WA0041.jpg"/>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643314" y="6215074"/>
            <a:ext cx="3214686" cy="2643206"/>
          </a:xfrm>
          <a:prstGeom prst="rect">
            <a:avLst/>
          </a:prstGeom>
          <a:ln>
            <a:noFill/>
          </a:ln>
          <a:effectLst>
            <a:softEdge rad="112500"/>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42918" y="928662"/>
            <a:ext cx="5640705" cy="731520"/>
          </a:xfrm>
        </p:spPr>
        <p:txBody>
          <a:bodyPr>
            <a:noAutofit/>
          </a:bodyPr>
          <a:lstStyle/>
          <a:p>
            <a:pPr algn="ctr"/>
            <a:r>
              <a:rPr lang="kk-KZ" b="1" dirty="0" smtClean="0">
                <a:solidFill>
                  <a:srgbClr val="FF0000"/>
                </a:solidFill>
                <a:effectLst>
                  <a:outerShdw blurRad="38100" dist="38100" dir="2700000" algn="tl">
                    <a:srgbClr val="000000">
                      <a:alpha val="43137"/>
                    </a:srgbClr>
                  </a:outerShdw>
                </a:effectLst>
              </a:rPr>
              <a:t>Өткізілген ашық сабақ үлгісін Республикалық ғылыми педагогикалық журналға шығуы</a:t>
            </a:r>
            <a:endParaRPr lang="ru-RU" b="1" dirty="0">
              <a:solidFill>
                <a:srgbClr val="FF0000"/>
              </a:solidFill>
              <a:effectLst>
                <a:outerShdw blurRad="38100" dist="38100" dir="2700000" algn="tl">
                  <a:srgbClr val="000000">
                    <a:alpha val="43137"/>
                  </a:srgbClr>
                </a:outerShdw>
              </a:effectLst>
            </a:endParaRPr>
          </a:p>
        </p:txBody>
      </p:sp>
      <p:pic>
        <p:nvPicPr>
          <p:cNvPr id="4098" name="Picture 2" descr="C:\Users\Алихан\Desktop\шығару грамота сканер\Айгул сканер\А1.jpeg"/>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214290" y="2571736"/>
            <a:ext cx="2106234" cy="5900931"/>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4099" name="Picture 3" descr="C:\Users\Алихан\Desktop\шығару грамота сканер\Айгул сканер\А2.jpe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285992" y="2214546"/>
            <a:ext cx="2430270" cy="5900932"/>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4100" name="Picture 4" descr="C:\Users\Алихан\Desktop\шығару грамота сканер\Айгул сканер\А3.jpe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714884" y="2500298"/>
            <a:ext cx="1868366" cy="5900932"/>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7405318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Текст 2"/>
          <p:cNvSpPr>
            <a:spLocks noGrp="1"/>
          </p:cNvSpPr>
          <p:nvPr>
            <p:ph type="body" idx="1"/>
          </p:nvPr>
        </p:nvSpPr>
        <p:spPr/>
        <p:txBody>
          <a:bodyPr/>
          <a:lstStyle/>
          <a:p>
            <a:endParaRPr lang="ru-RU"/>
          </a:p>
        </p:txBody>
      </p:sp>
    </p:spTree>
    <p:extLst>
      <p:ext uri="{BB962C8B-B14F-4D97-AF65-F5344CB8AC3E}">
        <p14:creationId xmlns="" xmlns:p14="http://schemas.microsoft.com/office/powerpoint/2010/main" val="174176218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Углы">
  <a:themeElements>
    <a:clrScheme name="Углы">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Углы">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Углы">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497</TotalTime>
  <Words>1993</Words>
  <Application>Microsoft Office PowerPoint</Application>
  <PresentationFormat>Экран (4:3)</PresentationFormat>
  <Paragraphs>378</Paragraphs>
  <Slides>31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Углы</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Өткізілген ашық сабақ үлгісін Республикалық ғылыми педагогикалық журналға шығуы</vt:lpstr>
      <vt:lpstr>Слайд 31</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304</dc:creator>
  <cp:lastModifiedBy>Админ</cp:lastModifiedBy>
  <cp:revision>42</cp:revision>
  <dcterms:created xsi:type="dcterms:W3CDTF">2016-10-25T04:29:32Z</dcterms:created>
  <dcterms:modified xsi:type="dcterms:W3CDTF">2020-02-18T16:09:29Z</dcterms:modified>
</cp:coreProperties>
</file>