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82" r:id="rId3"/>
    <p:sldId id="283" r:id="rId4"/>
    <p:sldId id="260" r:id="rId5"/>
    <p:sldId id="266" r:id="rId6"/>
    <p:sldId id="267" r:id="rId7"/>
    <p:sldId id="268" r:id="rId8"/>
    <p:sldId id="269" r:id="rId9"/>
    <p:sldId id="272" r:id="rId10"/>
    <p:sldId id="273" r:id="rId11"/>
    <p:sldId id="285" r:id="rId12"/>
    <p:sldId id="279" r:id="rId13"/>
    <p:sldId id="280" r:id="rId14"/>
    <p:sldId id="261" r:id="rId15"/>
    <p:sldId id="263" r:id="rId16"/>
    <p:sldId id="275" r:id="rId17"/>
    <p:sldId id="274" r:id="rId18"/>
    <p:sldId id="276" r:id="rId19"/>
    <p:sldId id="277" r:id="rId20"/>
    <p:sldId id="264" r:id="rId21"/>
  </p:sldIdLst>
  <p:sldSz cx="9144000" cy="6858000" type="screen4x3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08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318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987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2441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911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12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0444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5060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91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862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07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292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122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2872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4557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340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377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31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764704"/>
            <a:ext cx="6700402" cy="5256584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kk-KZ" sz="2200" b="1" dirty="0">
                <a:solidFill>
                  <a:schemeClr val="tx1"/>
                </a:solidFill>
                <a:latin typeface="Times New Roman"/>
                <a:cs typeface="Times New Roman"/>
              </a:rPr>
              <a:t>Психологиялық -педагогикалық және арнайы білім беру кафедрасының</a:t>
            </a:r>
            <a:r>
              <a:rPr lang="kk-KZ" sz="2200" b="1" dirty="0">
                <a:solidFill>
                  <a:schemeClr val="tx1"/>
                </a:solidFill>
                <a:latin typeface="Calibri"/>
                <a:cs typeface="Times New Roman"/>
              </a:rPr>
              <a:t> </a:t>
            </a:r>
            <a:r>
              <a:rPr lang="kk-KZ" sz="4800" b="1" dirty="0" smtClean="0">
                <a:solidFill>
                  <a:schemeClr val="tx1"/>
                </a:solidFill>
                <a:latin typeface="Calibri"/>
                <a:cs typeface="Times New Roman"/>
              </a:rPr>
              <a:t/>
            </a:r>
            <a:br>
              <a:rPr lang="kk-KZ" sz="4800" b="1" dirty="0" smtClean="0">
                <a:solidFill>
                  <a:schemeClr val="tx1"/>
                </a:solidFill>
                <a:latin typeface="Calibri"/>
                <a:cs typeface="Times New Roman"/>
              </a:rPr>
            </a:br>
            <a:r>
              <a:rPr lang="kk-KZ" sz="2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аға </a:t>
            </a:r>
            <a:r>
              <a:rPr lang="kk-KZ" sz="2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оқытушысы, психология магистрі</a:t>
            </a:r>
            <a:r>
              <a:rPr lang="ru-RU" sz="20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</a:br>
            <a:r>
              <a:rPr lang="kk-KZ" sz="2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Тильмагамбетова </a:t>
            </a:r>
            <a:r>
              <a:rPr lang="kk-KZ" sz="2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Рита </a:t>
            </a:r>
            <a:r>
              <a:rPr lang="kk-KZ" sz="2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Еркингалиевнаның </a:t>
            </a:r>
            <a:r>
              <a:rPr lang="ru-RU" sz="20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</a:br>
            <a:r>
              <a:rPr lang="kk-KZ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ПОРТФОЛИОСЫ</a:t>
            </a:r>
            <a:br>
              <a:rPr lang="kk-KZ" sz="3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3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kk-KZ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қтөбе 2020</a:t>
            </a:r>
            <a:endParaRPr lang="en-US"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57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7824" y="476672"/>
            <a:ext cx="5832648" cy="3836499"/>
          </a:xfrm>
        </p:spPr>
        <p:txBody>
          <a:bodyPr/>
          <a:lstStyle/>
          <a:p>
            <a:endParaRPr lang="kk-KZ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Тильмагамбетова Рита Еркингалиевна </a:t>
            </a:r>
          </a:p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Қ.Жұбанов атындағы Ақтөбе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өңірлік мемлекеттік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университеті</a:t>
            </a:r>
          </a:p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Психологиялық-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педагогикалық және арнайы білім беру кафедрасының аға оқытушысы, психология магистрі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Еңбек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өтілі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16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жыл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304256" cy="2907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88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994849" cy="803176"/>
          </a:xfrm>
        </p:spPr>
        <p:txBody>
          <a:bodyPr>
            <a:normAutofit/>
          </a:bodyPr>
          <a:lstStyle/>
          <a:p>
            <a:pPr algn="ctr"/>
            <a:r>
              <a:rPr lang="kk-KZ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Өмірбаяны 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196752"/>
            <a:ext cx="6923778" cy="4916619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15000"/>
              </a:lnSpc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ТИЛЬМАГАМБЕТОВ</a:t>
            </a:r>
            <a:r>
              <a:rPr lang="kk-KZ" b="1" dirty="0" smtClean="0">
                <a:latin typeface="Times New Roman"/>
                <a:ea typeface="Times New Roman"/>
                <a:cs typeface="Times New Roman"/>
              </a:rPr>
              <a:t>А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РИТ</a:t>
            </a:r>
            <a:r>
              <a:rPr lang="kk-KZ" b="1" dirty="0">
                <a:latin typeface="Times New Roman"/>
                <a:ea typeface="Times New Roman"/>
                <a:cs typeface="Times New Roman"/>
              </a:rPr>
              <a:t>А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 ЕРКИНГАЛИЕВ</a:t>
            </a:r>
            <a:r>
              <a:rPr lang="kk-KZ" b="1" dirty="0" smtClean="0">
                <a:latin typeface="Times New Roman"/>
                <a:ea typeface="Times New Roman"/>
                <a:cs typeface="Times New Roman"/>
              </a:rPr>
              <a:t>НА </a:t>
            </a:r>
            <a:r>
              <a:rPr lang="kk-KZ" dirty="0" smtClean="0">
                <a:latin typeface="Times New Roman"/>
                <a:ea typeface="Times New Roman"/>
                <a:cs typeface="Times New Roman"/>
              </a:rPr>
              <a:t>25.05.1983 </a:t>
            </a:r>
            <a:r>
              <a:rPr lang="kk-KZ" dirty="0">
                <a:latin typeface="Times New Roman"/>
                <a:ea typeface="Times New Roman"/>
                <a:cs typeface="Times New Roman"/>
              </a:rPr>
              <a:t>жылы Ақтөбе облысында өмірге келген.  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 indent="449580" algn="just">
              <a:lnSpc>
                <a:spcPct val="115000"/>
              </a:lnSpc>
            </a:pPr>
            <a:r>
              <a:rPr lang="kk-KZ" dirty="0">
                <a:latin typeface="Times New Roman"/>
                <a:ea typeface="Times New Roman"/>
                <a:cs typeface="Times New Roman"/>
              </a:rPr>
              <a:t>1999 жылы Қ.Жұбанов атындағы Ақтөбе мемлекеттік университетінің  020940 – «Психология» мамандығы бойынша оқуға түсіп, 2003 жылы оны үздік аяқтады. Алынған біліктілігі «Психолог, психология пәнінің оқытушысы».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 indent="449580" algn="just">
              <a:lnSpc>
                <a:spcPct val="115000"/>
              </a:lnSpc>
            </a:pPr>
            <a:r>
              <a:rPr lang="kk-KZ" dirty="0">
                <a:latin typeface="Times New Roman"/>
                <a:ea typeface="Times New Roman"/>
                <a:cs typeface="Times New Roman"/>
              </a:rPr>
              <a:t>2003-2004 жылдары аралығында аталған университеттің Теориялық және қолданбалы психология кафедрасында оқытушы қызметін атқарды. 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 indent="449580" algn="just">
              <a:lnSpc>
                <a:spcPct val="115000"/>
              </a:lnSpc>
            </a:pPr>
            <a:r>
              <a:rPr lang="kk-KZ" dirty="0">
                <a:latin typeface="Times New Roman"/>
                <a:ea typeface="Times New Roman"/>
                <a:cs typeface="Times New Roman"/>
              </a:rPr>
              <a:t>2004  жылы әл-Фараби атындағы Қаз </a:t>
            </a:r>
            <a:r>
              <a:rPr lang="kk-KZ" dirty="0" smtClean="0">
                <a:latin typeface="Times New Roman"/>
                <a:ea typeface="Times New Roman"/>
                <a:cs typeface="Times New Roman"/>
              </a:rPr>
              <a:t>МУ–нің </a:t>
            </a:r>
            <a:r>
              <a:rPr lang="kk-KZ" dirty="0">
                <a:latin typeface="Times New Roman"/>
                <a:ea typeface="Times New Roman"/>
                <a:cs typeface="Times New Roman"/>
              </a:rPr>
              <a:t>6N0503-«Психология» мамандығы бойынша магистратура түсіп, </a:t>
            </a:r>
            <a:r>
              <a:rPr lang="kk-KZ" dirty="0" smtClean="0">
                <a:latin typeface="Times New Roman"/>
                <a:ea typeface="Times New Roman"/>
                <a:cs typeface="Times New Roman"/>
              </a:rPr>
              <a:t>оны 2006 </a:t>
            </a:r>
            <a:r>
              <a:rPr lang="kk-KZ" dirty="0">
                <a:latin typeface="Times New Roman"/>
                <a:ea typeface="Times New Roman"/>
                <a:cs typeface="Times New Roman"/>
              </a:rPr>
              <a:t>жылы </a:t>
            </a:r>
            <a:r>
              <a:rPr lang="kk-KZ" dirty="0" smtClean="0">
                <a:latin typeface="Times New Roman"/>
                <a:ea typeface="Times New Roman"/>
                <a:cs typeface="Times New Roman"/>
              </a:rPr>
              <a:t>үздік </a:t>
            </a:r>
            <a:r>
              <a:rPr lang="kk-KZ" dirty="0">
                <a:latin typeface="Times New Roman"/>
                <a:ea typeface="Times New Roman"/>
                <a:cs typeface="Times New Roman"/>
              </a:rPr>
              <a:t>аяқтады. Магистрлік  диссертация  тақырыбы: «Студенттер дарындылығының психологиялық механизмдері». Алынған академиялық дәрежесі «Психология магистрі».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 lvl="0" algn="just">
              <a:buClr>
                <a:srgbClr val="31B6FD"/>
              </a:buClr>
              <a:buFont typeface="Wingdings 3"/>
              <a:buChar char=""/>
              <a:tabLst>
                <a:tab pos="457200" algn="l"/>
              </a:tabLst>
            </a:pPr>
            <a:r>
              <a:rPr lang="kk-KZ" dirty="0" smtClean="0">
                <a:latin typeface="Times New Roman"/>
                <a:ea typeface="Times New Roman"/>
                <a:cs typeface="Times New Roman"/>
              </a:rPr>
              <a:t>2006 жылдан бастап </a:t>
            </a:r>
            <a:r>
              <a:rPr lang="kk-KZ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қазіргі таңға дейін </a:t>
            </a:r>
            <a:r>
              <a:rPr lang="kk-KZ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Қ.Жұбанов атындағы Ақтөбе өңірлік мемлекеттік университетінің  «</a:t>
            </a:r>
            <a:r>
              <a:rPr lang="kk-KZ" sz="1600" dirty="0">
                <a:solidFill>
                  <a:srgbClr val="404040"/>
                </a:solidFill>
                <a:latin typeface="Times New Roman"/>
              </a:rPr>
              <a:t>Психологиялық -педагогикалық және арнайы білім беру</a:t>
            </a:r>
            <a:r>
              <a:rPr lang="kk-KZ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/>
                <a:ea typeface="Times New Roman"/>
              </a:rPr>
              <a:t>» кафедрасының аға оқытушы қызметін атқарады.</a:t>
            </a:r>
            <a:endParaRPr lang="ru-RU" sz="1600" dirty="0">
              <a:solidFill>
                <a:prstClr val="black">
                  <a:lumMod val="75000"/>
                  <a:lumOff val="25000"/>
                </a:prstClr>
              </a:solidFill>
              <a:latin typeface="Times New Roman"/>
              <a:ea typeface="Times New Roman"/>
            </a:endParaRPr>
          </a:p>
          <a:p>
            <a:pPr indent="449580" algn="just">
              <a:lnSpc>
                <a:spcPct val="115000"/>
              </a:lnSpc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5</a:t>
            </a:r>
            <a:r>
              <a:rPr lang="kk-KZ" dirty="0" smtClean="0">
                <a:latin typeface="Times New Roman"/>
                <a:ea typeface="Times New Roman"/>
                <a:cs typeface="Times New Roman"/>
              </a:rPr>
              <a:t>0 </a:t>
            </a:r>
            <a:r>
              <a:rPr lang="kk-KZ" dirty="0">
                <a:latin typeface="Times New Roman"/>
                <a:ea typeface="Times New Roman"/>
                <a:cs typeface="Times New Roman"/>
              </a:rPr>
              <a:t>жуық  ғылыми мақалалар және </a:t>
            </a:r>
            <a:r>
              <a:rPr lang="kk-KZ" dirty="0" smtClean="0">
                <a:latin typeface="Times New Roman"/>
                <a:ea typeface="Times New Roman"/>
                <a:cs typeface="Times New Roman"/>
              </a:rPr>
              <a:t> 15 оқу </a:t>
            </a:r>
            <a:r>
              <a:rPr lang="kk-KZ" dirty="0">
                <a:latin typeface="Times New Roman"/>
                <a:ea typeface="Times New Roman"/>
                <a:cs typeface="Times New Roman"/>
              </a:rPr>
              <a:t>процесіне қатысты әдістемелік құралдары мен </a:t>
            </a:r>
            <a:r>
              <a:rPr lang="kk-KZ" dirty="0" smtClean="0">
                <a:latin typeface="Times New Roman"/>
                <a:ea typeface="Times New Roman"/>
                <a:cs typeface="Times New Roman"/>
              </a:rPr>
              <a:t>6 дәріс </a:t>
            </a:r>
            <a:r>
              <a:rPr lang="kk-KZ" dirty="0">
                <a:latin typeface="Times New Roman"/>
                <a:ea typeface="Times New Roman"/>
                <a:cs typeface="Times New Roman"/>
              </a:rPr>
              <a:t>курстарын жарыққа шығарды</a:t>
            </a:r>
            <a:r>
              <a:rPr lang="kk-KZ" dirty="0" smtClean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 indent="449580" algn="just">
              <a:lnSpc>
                <a:spcPct val="115000"/>
              </a:lnSpc>
            </a:pPr>
            <a:r>
              <a:rPr lang="kk-KZ" sz="1600" dirty="0" smtClean="0">
                <a:latin typeface="Times New Roman"/>
                <a:ea typeface="Times New Roman"/>
                <a:cs typeface="Times New Roman"/>
              </a:rPr>
              <a:t>Тұрмыс құрған, </a:t>
            </a: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1 </a:t>
            </a:r>
            <a:r>
              <a:rPr lang="kk-KZ" sz="1600" dirty="0" smtClean="0">
                <a:latin typeface="Times New Roman"/>
                <a:ea typeface="Times New Roman"/>
                <a:cs typeface="Times New Roman"/>
              </a:rPr>
              <a:t>бала тәрбиелеп отыр.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8158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92696"/>
            <a:ext cx="8136904" cy="864096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kk-KZ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ҒЫЛЫМИ </a:t>
            </a:r>
            <a:r>
              <a:rPr lang="kk-KZ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ЕҢБЕКТЕРІНІҢ ТІЗІМІ</a:t>
            </a:r>
            <a:br>
              <a:rPr lang="kk-KZ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2015-2020 жылдар аралығы</a:t>
            </a:r>
            <a:br>
              <a:rPr lang="kk-KZ" sz="18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</a:br>
            <a:endParaRPr lang="ru-RU" sz="1800" dirty="0">
              <a:solidFill>
                <a:schemeClr val="tx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633183"/>
              </p:ext>
            </p:extLst>
          </p:nvPr>
        </p:nvGraphicFramePr>
        <p:xfrm>
          <a:off x="611560" y="1700808"/>
          <a:ext cx="7992888" cy="4626864"/>
        </p:xfrm>
        <a:graphic>
          <a:graphicData uri="http://schemas.openxmlformats.org/drawingml/2006/table">
            <a:tbl>
              <a:tblPr firstRow="1" firstCol="1" bandRow="1"/>
              <a:tblGrid>
                <a:gridCol w="266687"/>
                <a:gridCol w="1804146"/>
                <a:gridCol w="881495"/>
                <a:gridCol w="3168352"/>
                <a:gridCol w="792088"/>
                <a:gridCol w="1080120"/>
              </a:tblGrid>
              <a:tr h="6724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Атауы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Басы</a:t>
                      </a:r>
                      <a:r>
                        <a:rPr lang="kk-K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лған немесе қолжазба түрінде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 ,</a:t>
                      </a: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журнал (</a:t>
                      </a:r>
                      <a:r>
                        <a:rPr lang="kk-K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атауы</a:t>
                      </a: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номер</a:t>
                      </a:r>
                      <a:r>
                        <a:rPr lang="kk-K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і</a:t>
                      </a: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kk-K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жылы</a:t>
                      </a: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) </a:t>
                      </a:r>
                      <a:r>
                        <a:rPr lang="kk-K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немесе авторлық куәлік  номері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Басылған беттер саны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Авторлық бірлестік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659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8600" algn="l"/>
                          <a:tab pos="342900" algn="l"/>
                          <a:tab pos="457200" algn="l"/>
                          <a:tab pos="6858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Жұмыссыздықтың мәні және оның пайда болу факторлары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Психологиялық қызметтің ғылыми  қолданбалы негіздері: қазіргі жағдайы, даму перспективасы мен мәселелері» атты халықаралық дөңгелек үстелдің материалдары Абай атындағы КазҰПУ,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14-15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</a:t>
                      </a: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мыр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2015</a:t>
                      </a: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2,5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Мауленбаева Т.</a:t>
                      </a:r>
                      <a:r>
                        <a:rPr lang="kk-KZ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724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Агрессияның пайда болуы мен оның жасөспірімдер бойында көрініс табуы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«Жастар, ғылым және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инновация</a:t>
                      </a: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лар» атты халықаралық студенттік ғылыми -практикалық конференция материалдары жинағы, 8-9 сәуір, 2016ж. 432-433 бет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Бисембаева Г.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724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Жеке тұлғаның эмоциялық күйін реттеуде мандала терапияны қолдану ерекшеліктері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Жастар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ғылым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және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инновациялар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»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атты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халықаралық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студенттік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ғылыми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-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практикалық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конференция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материалдары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жинағы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8-9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сәуір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2016ж. 174-176 бет.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Мұрат М.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405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Колледж студенттері арасындағы жеке тұлғааралық қатынаста кездесетін қиындықтар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Ғалымдар мен мұғалімдердің 1-Республикалық конференциясы  «Дуальді- бағдарық  білім беру жағдайында мектеп -колледж-жоғары оқу орны іс –әрекеттерінің интеграциясы», 12-13 мамыр 2016 ж, 408-410 бет. 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Есжанова Т.</a:t>
                      </a:r>
                      <a:r>
                        <a:rPr lang="kk-KZ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8832" marR="188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627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850833" cy="515144"/>
          </a:xfrm>
        </p:spPr>
        <p:txBody>
          <a:bodyPr>
            <a:normAutofit fontScale="90000"/>
          </a:bodyPr>
          <a:lstStyle/>
          <a:p>
            <a:pPr algn="ctr"/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ҒЫЛЫМИ ЕҢБЕКТЕРІНІҢ ТІЗІМІ</a:t>
            </a:r>
            <a:b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2015-2020 жылдар аралығы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1254641"/>
              </p:ext>
            </p:extLst>
          </p:nvPr>
        </p:nvGraphicFramePr>
        <p:xfrm>
          <a:off x="755576" y="1340769"/>
          <a:ext cx="7704856" cy="5287449"/>
        </p:xfrm>
        <a:graphic>
          <a:graphicData uri="http://schemas.openxmlformats.org/drawingml/2006/table">
            <a:tbl>
              <a:tblPr firstRow="1" firstCol="1" bandRow="1"/>
              <a:tblGrid>
                <a:gridCol w="243640"/>
                <a:gridCol w="1484552"/>
                <a:gridCol w="654400"/>
                <a:gridCol w="3450056"/>
                <a:gridCol w="576064"/>
                <a:gridCol w="1296144"/>
              </a:tblGrid>
              <a:tr h="17121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Қыз балалардың мінез-құлқындағы агрессияның пайда болуы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Ғалымдар мен мұғалімдердің 1-Республикалық конференциясы  «Дуальді- бағдарық  білім беру жағдайында мектеп -колледж-жоғары оқу орны іс –әрекеттерінің интеграциясы», Алматы 2016 ж., 414-415 бет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2,5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Бисембаева Г.</a:t>
                      </a:r>
                      <a:r>
                        <a:rPr lang="kk-KZ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001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Жеке тұлғаның эмоциялық күйін реттеуде құм терапиясы қолдану ерекшеліктері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Ғалымдар мен мұғалімдердің 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1-Республика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лық конференциясы 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«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Дуальді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бағдарық  білім беру жағдайында мектеп 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-колледж-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жоғары оқу орны іс 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–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әрекеттерінің интеграциясы». Алматы 2016 ж 420-422 бет.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Мұрат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М.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001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Жасөспірімдердің студенттік кезеңге бейімделуінің психологиялық ерекшеліктері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«Білім беру ұйымдарындағы оқытудың жаңа әдістері» халықаралық интернет- конференция материалдары, Ақтөбе 2016 ж. 257-258 бет.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Есжанова Т.</a:t>
                      </a:r>
                      <a:r>
                        <a:rPr lang="kk-KZ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0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Студент өмірінде орын алатын стресстік күйлер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Наука и жизнь Казахстана. №2, 2017. Республикалық журнал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Иманчиев Ж.Е.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Куанжанова Қ.Т.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Сатыгалиева Г.Б.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000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Қытайдағы дін психологиясы: әдет-ғұрыптары мен заманауи көзқарас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Жаңа жібек жолы: білім мен ғылым кеңістігінде. Халықаралық конференция. Ақтөбе, 2017 жыл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42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922841" cy="803176"/>
          </a:xfrm>
        </p:spPr>
        <p:txBody>
          <a:bodyPr/>
          <a:lstStyle/>
          <a:p>
            <a:pPr algn="ctr"/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ҒЫЛЫМИ ЕҢБЕКТЕРІНІҢ ТІЗІМІ</a:t>
            </a:r>
            <a:b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2015-2020 жылдар аралығы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1189384"/>
              </p:ext>
            </p:extLst>
          </p:nvPr>
        </p:nvGraphicFramePr>
        <p:xfrm>
          <a:off x="467544" y="1412777"/>
          <a:ext cx="7992888" cy="5069325"/>
        </p:xfrm>
        <a:graphic>
          <a:graphicData uri="http://schemas.openxmlformats.org/drawingml/2006/table">
            <a:tbl>
              <a:tblPr firstRow="1" firstCol="1" bandRow="1"/>
              <a:tblGrid>
                <a:gridCol w="310186"/>
                <a:gridCol w="2098412"/>
                <a:gridCol w="624756"/>
                <a:gridCol w="3029517"/>
                <a:gridCol w="699288"/>
                <a:gridCol w="1230729"/>
              </a:tblGrid>
              <a:tr h="7199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Қытайдағы бизнес психология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Жаңа жібек жолы: білім мен ғылым кеңістігінде. Халықаралық конференция. Ақтөбе, 2017 жыл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2,5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199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Қытайдағы іскерлік қарым – қатынас ерекшеліктері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Жаңа жібек жолы: білім мен ғылым кеңістігінде. Халықаралық конференция. Ақтөбе, 2017 жыл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49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Политехникалық білім беру ортасындағы студенттердің толеранттылығын психологиялық талдау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Педагогикалық білім берудегі дуальді оқыту: тәжірибе, амалдар, проблемалар. Ғылыми практикалық конференция Абай атындағы Қазақ Ұлттық педагогикалық университеті, 18-19 мамыр, 2017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3,5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Ербосын Б.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Кашкин С.</a:t>
                      </a:r>
                      <a:r>
                        <a:rPr lang="kk-KZ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797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Интернет тұтынушысы ретіндегі жеткіншектердің мотивациясы мен қарым-қатынасы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Очный Международный научно-практический семинар «Молодежные исследования в психологической науке и практике» . ФГБОУ ВО «Башкирский государственный педагогический университет им. М.Акмуллы».  14 марта. 2018 г. г.Уфа.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6,5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Еңсеген А.М.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2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778825" cy="659160"/>
          </a:xfrm>
        </p:spPr>
        <p:txBody>
          <a:bodyPr>
            <a:normAutofit/>
          </a:bodyPr>
          <a:lstStyle/>
          <a:p>
            <a:pPr algn="ctr"/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ҒЫЛЫМИ ЕҢБЕКТЕРІНІҢ ТІЗІМІ</a:t>
            </a:r>
            <a:b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2015-2020 жылдар аралығы</a:t>
            </a: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1936217"/>
              </p:ext>
            </p:extLst>
          </p:nvPr>
        </p:nvGraphicFramePr>
        <p:xfrm>
          <a:off x="683568" y="1628800"/>
          <a:ext cx="7992887" cy="4206240"/>
        </p:xfrm>
        <a:graphic>
          <a:graphicData uri="http://schemas.openxmlformats.org/drawingml/2006/table">
            <a:tbl>
              <a:tblPr firstRow="1" firstCol="1" bandRow="1"/>
              <a:tblGrid>
                <a:gridCol w="318291"/>
                <a:gridCol w="2153243"/>
                <a:gridCol w="716998"/>
                <a:gridCol w="3029387"/>
                <a:gridCol w="717561"/>
                <a:gridCol w="1057407"/>
              </a:tblGrid>
              <a:tr h="803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Гендерлік психологиядағы ер балалар мен қыз балалар арасындағы лидерлік қасиеттердің ерекшелігі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Очный Международный научно-практический семинар «Молодежные исследования в психологической науке и практике» . ФГБОУ ВО «Башкирский государственный педагогический университет им. М.Акмуллы».  14 марта. 2018 г. г.Уфа.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Сарина</a:t>
                      </a:r>
                      <a:r>
                        <a:rPr lang="kk-KZ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kk-K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А.Ж.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03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Жеке тұлғаның қорғаныс механизімдерінің психологиялық ерекшеліктері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Очный Международный научно-практический семинар «Молодежные исследования в психологической науке и практике» . ФГБОУ ВО «Башкирский государственный педагогический университет им. М.Акмуллы. ».  14 марта. 2018 г. г.Уфа.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3,5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Кенжебаева Н.Е.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03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Оқушыларда салауатты өмір салтын қалыптастырудың психологиялық ерекшеліктері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IV Международная научно-практическая конференция аспирантов, магистрантов и студентов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«Актуальные вопросы техники и технологии» 28 марта 2018 г.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Стерлитамакский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ф</a:t>
                      </a:r>
                      <a:r>
                        <a:rPr lang="kk-KZ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лиал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ФГБОУ ВО « Башкирский государственный университет»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Салиманова  Ұ.А.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1790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6165" marR="161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639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778825" cy="587152"/>
          </a:xfrm>
        </p:spPr>
        <p:txBody>
          <a:bodyPr>
            <a:normAutofit fontScale="90000"/>
          </a:bodyPr>
          <a:lstStyle/>
          <a:p>
            <a:pPr algn="ctr"/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ҒЫЛЫМИ ЕҢБЕКТЕРІНІҢ ТІЗІМІ</a:t>
            </a:r>
            <a:b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2015-2020 жылдар аралығы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7384674"/>
              </p:ext>
            </p:extLst>
          </p:nvPr>
        </p:nvGraphicFramePr>
        <p:xfrm>
          <a:off x="611560" y="1412775"/>
          <a:ext cx="8004596" cy="4738613"/>
        </p:xfrm>
        <a:graphic>
          <a:graphicData uri="http://schemas.openxmlformats.org/drawingml/2006/table">
            <a:tbl>
              <a:tblPr firstRow="1" firstCol="1" bandRow="1"/>
              <a:tblGrid>
                <a:gridCol w="583939"/>
                <a:gridCol w="2001810"/>
                <a:gridCol w="666573"/>
                <a:gridCol w="2816338"/>
                <a:gridCol w="667095"/>
                <a:gridCol w="1268841"/>
              </a:tblGrid>
              <a:tr h="15373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4248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Жеткіншектердің тәуекел </a:t>
                      </a:r>
                      <a:r>
                        <a:rPr lang="kk-KZ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тобына енуінің психологиялық-педагогикалық сипаттамасы</a:t>
                      </a:r>
                      <a:endParaRPr lang="ru-RU" sz="12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IV Международная научно-практическая конференция аспирантов, магистрантов и студентов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«Актуальные вопросы техники и технологии» 28 марта 2018 г. Стерлитамакский филиал ФГБОУ ВО « Башкирский государственный университет»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Төлеушова С.Т.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1790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78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Тұлғааралық конфликтілердің психологиялық ерекшеліктері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Содержание обновленного образования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: теория, практика, актуальные проблемы. Республиканская научно практическая конференция. АРГУ им.К.Жубанова. 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 апреля, 2018 г.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2,5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Қанатбаева А.Ә.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981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001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Студенттердің кәсіби іс-әрекет жасауға психологиялық дайындығын қалыптастыру негіздері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Содержание обновленного образования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: теория, практика, актуальные проблемы. Республиканская научно практическая конференция. АРГУ им.К.Жубанова. 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 апреля, 2018 г.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Мұрат Қ.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78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Ертегі терапиясының көмегімен психологиялық жұмыс жүргізу ерекшеліктері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Содержание обновленного образования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: теория, практика, актуальные проблемы. Республиканская научно практическая конференция. АРГУ им.К.Жубанова. 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 апреля, 2018 г.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Сәлім М.С.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980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778825" cy="803176"/>
          </a:xfrm>
        </p:spPr>
        <p:txBody>
          <a:bodyPr/>
          <a:lstStyle/>
          <a:p>
            <a:pPr algn="ctr"/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ҒЫЛЫМИ ЕҢБЕКТЕРІНІҢ ТІЗІМІ</a:t>
            </a:r>
            <a:b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2015-2020 жылдар аралығы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8593966"/>
              </p:ext>
            </p:extLst>
          </p:nvPr>
        </p:nvGraphicFramePr>
        <p:xfrm>
          <a:off x="683568" y="1844823"/>
          <a:ext cx="7500542" cy="3818275"/>
        </p:xfrm>
        <a:graphic>
          <a:graphicData uri="http://schemas.openxmlformats.org/drawingml/2006/table">
            <a:tbl>
              <a:tblPr firstRow="1" firstCol="1" bandRow="1"/>
              <a:tblGrid>
                <a:gridCol w="383948"/>
                <a:gridCol w="2784404"/>
                <a:gridCol w="677906"/>
                <a:gridCol w="3654284"/>
              </a:tblGrid>
              <a:tr h="792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Отбасы психологиясында тұлғааралық қарым қатынастың қалыптасу ерекшеліктері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Содержание обновленного образования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: теория, практика, актуальные проблемы. Республиканская научно практическая конференция. АРГУ им.К.Жубанова. 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 апреля, 2018 г.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504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88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Особенности социализации и развития личности в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подросковом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возрасте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cap="all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еждународная научно - практическая конференция студентов, магистрантов, аспирантов, молодых ученых и их наставников </a:t>
                      </a:r>
                      <a:r>
                        <a:rPr lang="ru-RU" sz="1200" cap="all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«П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сихология, образование: актуальные и приоритетные направления исследований». Учреждение высшего образования «Тверской государственный университет». г.Тверь, Россия.15 мая, 2018г.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401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Psychological bases of vocational guidance of high school students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cap="all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еждународная научно - практическая конференция студентов, магистрантов, аспирантов, молодых ученых и их наставников </a:t>
                      </a:r>
                      <a:r>
                        <a:rPr lang="ru-RU" sz="1200" cap="all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«П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сихология, образование: актуальные и приоритетные направления исследований». Учреждение высшего образования «Тверской государственный университет».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г.Тверь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Россия.15 мая, 2018г.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008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632848" cy="531440"/>
          </a:xfrm>
        </p:spPr>
        <p:txBody>
          <a:bodyPr>
            <a:normAutofit fontScale="90000"/>
          </a:bodyPr>
          <a:lstStyle/>
          <a:p>
            <a:pPr algn="ctr"/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ҒЫЛЫМИ ЕҢБЕКТЕРІНІҢ ТІЗІМІ</a:t>
            </a:r>
            <a:b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2015-2020 жылдар аралығы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7695992"/>
              </p:ext>
            </p:extLst>
          </p:nvPr>
        </p:nvGraphicFramePr>
        <p:xfrm>
          <a:off x="611560" y="1052736"/>
          <a:ext cx="7848872" cy="5466226"/>
        </p:xfrm>
        <a:graphic>
          <a:graphicData uri="http://schemas.openxmlformats.org/drawingml/2006/table">
            <a:tbl>
              <a:tblPr firstRow="1" firstCol="1" bandRow="1"/>
              <a:tblGrid>
                <a:gridCol w="300980"/>
                <a:gridCol w="2036133"/>
                <a:gridCol w="678001"/>
                <a:gridCol w="2864627"/>
                <a:gridCol w="678534"/>
                <a:gridCol w="1290597"/>
              </a:tblGrid>
              <a:tr h="27672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Psychological mechanisms of use metaphorical associate cards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cap="all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еждународная научно - практическая конференция студентов, магистрантов, аспирантов, молодых ученых и их наставников </a:t>
                      </a:r>
                      <a:r>
                        <a:rPr lang="ru-RU" sz="1400" cap="all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«П</a:t>
                      </a: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сихология, образование: актуальные и приоритетные направления исследований». Учреждение высшего образования «Тверской государственный университет». </a:t>
                      </a:r>
                      <a:r>
                        <a:rPr lang="ru-RU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г.Тверь</a:t>
                      </a: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Россия.15 мая, 2018г.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Рысмагамбетова Г.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93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Психологические механизмы формирования профессиональной направленности личности студента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Баспадан шыққан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cap="all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еждународная научно - практическая конференция студентов, магистрантов, аспирантов, молодых ученых и их наставников </a:t>
                      </a:r>
                      <a:r>
                        <a:rPr lang="ru-RU" sz="1400" cap="all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«П</a:t>
                      </a: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сихология, образование: актуальные и приоритетные направления исследований». Учреждение высшего образования «Тверской государственный университет». </a:t>
                      </a:r>
                      <a:r>
                        <a:rPr lang="ru-RU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г.Тверь</a:t>
                      </a: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Россия.15 мая, 2018г.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790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204" marR="172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820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692696"/>
            <a:ext cx="6347713" cy="816744"/>
          </a:xfrm>
        </p:spPr>
        <p:txBody>
          <a:bodyPr>
            <a:normAutofit fontScale="90000"/>
          </a:bodyPr>
          <a:lstStyle/>
          <a:p>
            <a:pPr algn="ctr"/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ҒЫЛЫМИ-ӘДІСТЕМЕЛІК ЕҢБЕКТЕРІНІҢ </a:t>
            </a:r>
            <a:r>
              <a:rPr lang="kk-KZ" sz="18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ТІЗІМІ</a:t>
            </a:r>
            <a:br>
              <a:rPr lang="kk-KZ" sz="18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18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2017-2020 </a:t>
            </a:r>
            <a:r>
              <a:rPr lang="kk-KZ" sz="18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жылдар аралығы</a:t>
            </a:r>
            <a:r>
              <a:rPr lang="kk-KZ" sz="18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kk-KZ" sz="18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endParaRPr lang="en-US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9" y="1509440"/>
            <a:ext cx="7596832" cy="4616723"/>
          </a:xfrm>
        </p:spPr>
        <p:txBody>
          <a:bodyPr>
            <a:normAutofit fontScale="92500" lnSpcReduction="20000"/>
          </a:bodyPr>
          <a:lstStyle/>
          <a:p>
            <a:endParaRPr lang="kk-K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«Заң психологиясы» пәнінен дәрістер жинағының авторы. 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Қ.Жұбанов атындағы АӨМУ 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«Жұбанов 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баспасы».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жыл.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-128 бет</a:t>
            </a:r>
            <a:endPara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авторлык куәлік 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иегері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Студенттердің кәсіби іс әрекетке психологиялық дайындығын қалыптастыру. Әдістемелік нұсқау. </a:t>
            </a:r>
            <a:r>
              <a:rPr lang="kk-KZ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Әдеби </a:t>
            </a:r>
            <a:r>
              <a:rPr lang="kk-KZ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туынды 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8734.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10.03.2020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ж.</a:t>
            </a:r>
          </a:p>
          <a:p>
            <a:pPr marL="0" indent="0">
              <a:buNone/>
            </a:pP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Бастауыш мектеп оқушыларының тұлғалық қасиеттерін дамытуда ертегі терапиясын қолдану. </a:t>
            </a:r>
            <a:r>
              <a:rPr lang="kk-KZ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Әдістемелік нұсқау. Әдеби туынды</a:t>
            </a:r>
            <a:r>
              <a:rPr lang="kk-KZ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№9675 . 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05.05.2020ж.</a:t>
            </a:r>
          </a:p>
          <a:p>
            <a:pPr marL="0" indent="0">
              <a:buNone/>
            </a:pP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Тәуекел топ балаларымен жұмыс жүргізудің психологиялық аспектілері. Әдістемелік нұсқау. </a:t>
            </a:r>
            <a:r>
              <a:rPr lang="kk-K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Ғылыми туынды</a:t>
            </a:r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9674. 05.05.2020ж.</a:t>
            </a:r>
            <a:endPara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20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994849" cy="803176"/>
          </a:xfrm>
        </p:spPr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</a:pPr>
            <a:r>
              <a:rPr lang="kk-KZ" sz="22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Жетістіктері  (марапаттаулар, атақтар, алғыс хаттар) </a:t>
            </a:r>
            <a:r>
              <a:rPr lang="kk-KZ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kk-KZ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(</a:t>
            </a:r>
            <a:r>
              <a:rPr lang="kk-KZ" sz="22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2017-2020 жылдар арасы</a:t>
            </a:r>
            <a:r>
              <a:rPr lang="kk-KZ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)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2674017"/>
              </p:ext>
            </p:extLst>
          </p:nvPr>
        </p:nvGraphicFramePr>
        <p:xfrm>
          <a:off x="467544" y="1628800"/>
          <a:ext cx="8208912" cy="4832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9495"/>
                <a:gridCol w="3291127"/>
                <a:gridCol w="1674531"/>
                <a:gridCol w="1652594"/>
                <a:gridCol w="1271165"/>
              </a:tblGrid>
              <a:tr h="21602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Марапаттау себебі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Марапат атауы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Марапат берген  мекеме атауы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Орны  мен мерзімі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</a:tr>
              <a:tr h="10137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Психология мамандығы бойынша Республикалық пәндік олимпиаданың ұйымдастыру комитеті студенттерді зияткерлік жарысқа дайындау мен белсенді қатысқаны үшін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хат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(факультет деканынан)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Әл-Фараби атындағы ҚазҰУ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Алматы, 2017ж.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</a:tr>
              <a:tr h="6555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«Жастар ғылым жолында -2017» атты студенттердің ғылыми  апталығы аясында ғылыми жобаларды жазуға жетекшілік еткені үшін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 хат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(факультет деканынан)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Қ.Жұбанов атындағы АӨМУ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Ақтөбе, 2017ж.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</a:tr>
              <a:tr h="8740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«Жас психолог-2017» облыстық байқауын өткізуде ынтымақтастық танытқаны және белсенді көмек бергені үшін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 хат ( Ақтөбе облыстық ғылыми - тәжірибелік орталығы директорынан)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Ақтөбе облыстық ғылыми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тәжірибелік орталығы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Ақтөбе, 201</a:t>
                      </a:r>
                      <a:r>
                        <a:rPr lang="en-US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</a:tr>
              <a:tr h="6555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Студенттер мен оқушылар арасында «Психология» пәні бойынша пәндік олимпада шарасын ұйымдастыруда белсенділік танытқаны үшін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 хат (ректордан)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Қ.Жұбанов атындағы АӨМУ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Ақтөбе, 2018ж.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</a:tr>
              <a:tr h="6555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Студенттер мен оқушылар арасында ұйымдастырылған «Психология» пәні бойынша пәндік олимпиадада жобаларға ғылыми жетекшілік жасағаны үшін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 хат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(факультет деканынан)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Қ.Жұбанов атындағы АӨМУ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Ақтөбе, 2018ж.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302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066857" cy="875184"/>
          </a:xfrm>
        </p:spPr>
        <p:txBody>
          <a:bodyPr>
            <a:normAutofit fontScale="90000"/>
          </a:bodyPr>
          <a:lstStyle/>
          <a:p>
            <a:pPr algn="ctr"/>
            <a:r>
              <a:rPr lang="kk-KZ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Жетістіктері  (марапаттаулар, атақтар, алғыс хаттар) (2017-2020 жылдар арасы</a:t>
            </a:r>
            <a:r>
              <a:rPr lang="kk-KZ" sz="32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7352476"/>
              </p:ext>
            </p:extLst>
          </p:nvPr>
        </p:nvGraphicFramePr>
        <p:xfrm>
          <a:off x="827585" y="1484784"/>
          <a:ext cx="7356524" cy="47430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8970"/>
                <a:gridCol w="2976696"/>
                <a:gridCol w="1514548"/>
                <a:gridCol w="1494707"/>
                <a:gridCol w="1081603"/>
              </a:tblGrid>
              <a:tr h="9737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сынып оқушылары арасында «Жасөсіпірімдердің ҰБТ тапсыруға дайындығы кезінде психологиялық комек көрсету» тақырыбындағы семинар тренинг ұйымдастыруға белсенділік танытқаны үшін 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 хат 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(факультет деканынан)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Қ.Жұбанов атындағы АӨМУ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Ақтөбе, 201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kk-KZ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</a:tr>
              <a:tr h="712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«Жас ғалым  -2018» студенттердің ғылыми зерттеу апталығында белсенділік танытқаны үшін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effectLst/>
                          <a:latin typeface="Times New Roman"/>
                          <a:ea typeface="Times New Roman"/>
                        </a:rPr>
                        <a:t>Алғыс  хат (ғылым және </a:t>
                      </a:r>
                      <a:r>
                        <a:rPr lang="kk-KZ" sz="1200" smtClean="0">
                          <a:effectLst/>
                          <a:latin typeface="Times New Roman"/>
                          <a:ea typeface="Times New Roman"/>
                        </a:rPr>
                        <a:t>инновациялар жөніндегі </a:t>
                      </a:r>
                      <a:r>
                        <a:rPr lang="kk-KZ" sz="1200" dirty="0" smtClean="0">
                          <a:effectLst/>
                          <a:latin typeface="Times New Roman"/>
                          <a:ea typeface="Times New Roman"/>
                        </a:rPr>
                        <a:t>проректордан)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Қ.Жұбанов атындағы АӨМУ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Ақтөбе, 201</a:t>
                      </a: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</a:tr>
              <a:tr h="14250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Өңірдегі жастар саясатына қосқан үлесі үшін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хат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(Ақтөбе қаласының жастар ресурстық орталығы ҚММ басшысынан)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Ақтөбе қаласының жастар ресурстық орталығы ҚММ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Ақтөбе, 2019 ж.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</a:tr>
              <a:tr h="14250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«Білім алушыларға психолого- педагогикалық қолдау жүйесіндегі педагог -психологтың қызметі» атты облыстық семинар-практикумында өз іс тәжірибесімен бөліскені үшін.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хат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(Ақтөбе облыстық ғылыми - тәжірибелік орталығы директорынан)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Ақтөбе облыстық ғылыми - тәжірибелік орталығы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Ақтөбе, 2020 ж.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7561" marR="1756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200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692696"/>
            <a:ext cx="6768752" cy="776627"/>
          </a:xfrm>
        </p:spPr>
        <p:txBody>
          <a:bodyPr>
            <a:normAutofit fontScale="90000"/>
          </a:bodyPr>
          <a:lstStyle/>
          <a:p>
            <a:pPr algn="ctr"/>
            <a:r>
              <a:rPr lang="kk-K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Тәрбие жұмысы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2019-2020 о</a:t>
            </a:r>
            <a:r>
              <a:rPr lang="kk-KZ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жылы</a:t>
            </a:r>
            <a:endParaRPr lang="en-US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05096" y="1469706"/>
            <a:ext cx="7776864" cy="4911622"/>
          </a:xfrm>
        </p:spPr>
        <p:txBody>
          <a:bodyPr>
            <a:normAutofit/>
          </a:bodyPr>
          <a:lstStyle/>
          <a:p>
            <a:pPr algn="just"/>
            <a: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«Педагогика және психология» мамандығы  мамандығының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 курс </a:t>
            </a:r>
            <a:r>
              <a:rPr lang="ru-RU" sz="2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студенттерінің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кураторы.</a:t>
            </a:r>
            <a:endParaRPr lang="kk-KZ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1.Рухани-адамгершілік тәрбие бағыты бойынша бекітілген кураторлық тобымен қарттар үйіне, балалар үйіне барып «Үлкенге құрмет, кішіге  ізет»  атты шара ұйымдастырылды.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Дене тәрбиесі және салауатты өмір салтын қалыптастыру бағыты бойынша бекітілген топ студенттері әр түрлі спорттық үйірмелерге қатысып, факультет аралық, облыстық спортакиядаларда жүлделі орын алуда;</a:t>
            </a:r>
          </a:p>
          <a:p>
            <a:pPr marL="0" indent="0" algn="just">
              <a:buNone/>
            </a:pPr>
            <a:endParaRPr lang="kk-KZ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71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25658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kk-KZ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«Құқықтық сауаттылық-заман талабы» тақырыбында құқық қорғау ұйым өкілдерімен </a:t>
            </a:r>
            <a: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кездесу жүргізілді;</a:t>
            </a:r>
            <a:b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Педагогика және психология мамандығының  жатаханада жататын студенттерімен тәрбие шаралары өткізілді;</a:t>
            </a:r>
            <a:b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Педагогика және психология мамандығының студенттерімен «Дін және біз»  атты дөңгелек стол ұйымдастырылды.</a:t>
            </a:r>
            <a:b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86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7490793" cy="875184"/>
          </a:xfrm>
        </p:spPr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</a:pPr>
            <a:r>
              <a:rPr lang="kk-KZ" sz="22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Біліктілігін арттыруы туралы </a:t>
            </a:r>
            <a:r>
              <a:rPr lang="kk-KZ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мәлімет</a:t>
            </a:r>
            <a:br>
              <a:rPr lang="kk-KZ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22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kk-KZ" sz="22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(2017-2020 жылдар арасы)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9472513"/>
              </p:ext>
            </p:extLst>
          </p:nvPr>
        </p:nvGraphicFramePr>
        <p:xfrm>
          <a:off x="755576" y="1196752"/>
          <a:ext cx="7140502" cy="4928256"/>
        </p:xfrm>
        <a:graphic>
          <a:graphicData uri="http://schemas.openxmlformats.org/drawingml/2006/table">
            <a:tbl>
              <a:tblPr firstRow="1" firstCol="1" bandRow="1"/>
              <a:tblGrid>
                <a:gridCol w="281433"/>
                <a:gridCol w="3219693"/>
                <a:gridCol w="699634"/>
                <a:gridCol w="1890046"/>
                <a:gridCol w="1049696"/>
              </a:tblGrid>
              <a:tr h="6855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kk-KZ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Шараның атауы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Құжат</a:t>
                      </a:r>
                      <a:r>
                        <a:rPr lang="kk-KZ" sz="1200" b="1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атауы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Ұйымдастырушылар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Өткізілу уакыты 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855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Участие в работе круглого стола с международным участием «Научно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прикладные основы психологической службы: состояние, проблемы и перспективы развития»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КазНПУ, им.Абая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14-15 мая</a:t>
                      </a:r>
                      <a:r>
                        <a:rPr lang="en-US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2015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50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ЖОО оқу үрдісінде арттепарияны пайдалану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Қ.Жұбанов атындағы АӨМУ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қаңтар, </a:t>
                      </a:r>
                      <a:r>
                        <a:rPr lang="en-US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2016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26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Batang"/>
                          <a:cs typeface="Times New Roman"/>
                        </a:rPr>
                        <a:t>Развитие профессиональных навыков психолога в системе работы с несовершеннолетними, курс. </a:t>
                      </a: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Модератор: Абай атындағы Қаз ҰПУ, жалпы және қолданбалы психология кафедрасының меңгерушісі, пс.ғ.к., асс.профессор У.С.Нургалиева.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  (36 ч.)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АРГУ им.К.Жубанова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15-20 февраля, 2016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Білім беру ұйымдарындағы оқытудың жаңа әдістері, халықаралық интернет-конференция 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АРГУ им.К.Жуба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нова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14.04.2016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1426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Эстремальные ситуации в современном мире, Международный онлайн семинар,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 участием Бойко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Ганчевски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– доктора психологических наук, профессора Софийского университета имени Св. Климента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Орхидского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(Болгария,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г.София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),  международный онлайн-семинар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АРГУ им.К.Жуба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нова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 февраля 2016 г.,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0143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7418785" cy="875184"/>
          </a:xfrm>
        </p:spPr>
        <p:txBody>
          <a:bodyPr/>
          <a:lstStyle/>
          <a:p>
            <a:pPr algn="ctr"/>
            <a:r>
              <a:rPr lang="kk-KZ" sz="20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Біліктілігін арттыруы туралы мәлімет</a:t>
            </a:r>
            <a:br>
              <a:rPr lang="kk-KZ" sz="20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20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(2017-2020 жылдар арасы)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500587"/>
              </p:ext>
            </p:extLst>
          </p:nvPr>
        </p:nvGraphicFramePr>
        <p:xfrm>
          <a:off x="611560" y="1412777"/>
          <a:ext cx="7920879" cy="4577747"/>
        </p:xfrm>
        <a:graphic>
          <a:graphicData uri="http://schemas.openxmlformats.org/drawingml/2006/table">
            <a:tbl>
              <a:tblPr firstRow="1" firstCol="1" bandRow="1"/>
              <a:tblGrid>
                <a:gridCol w="312190"/>
                <a:gridCol w="3571570"/>
                <a:gridCol w="776096"/>
                <a:gridCol w="2096607"/>
                <a:gridCol w="1164416"/>
              </a:tblGrid>
              <a:tr h="964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Современное состояние психологической науки в казахстане в условиях «Мәңгілік ел», международная научно-методическая конференция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КазНУ им. Аль-Фараби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Алматы, 2016г.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2096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ҚР Тәуелсіздігінің 25 жылдығы және Қ.Жұбанов атындағы АМӨУ 50 жылдығына арналған «Жастар, ғылым және инновациялар» атты Халықаралық студенттік ғылыми-практикалық конференция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АРГУ им.К.Жуба</a:t>
                      </a: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нова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6-7 апреля, 2016 г.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en-US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64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«Трансфер технологии и коммерциализация знании:инфраструктуры, процессы и фактор успеха: опыт Бельгии» международный научно-практический семинар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АРГУ им. К.Жубанова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26.10.2016 г.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1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«Жоғары оқу орындарындағы модульдік оқыту: мәні мен ерекшеліктері» жалпы университетішілік әдістемелік семинар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Қ.Жұбанов атындағы АӨМУ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22.12.2016ж.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1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«Қазақстандағы практикалық психологияның қазіргі кездегі жағдайы және даму перспективасы»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Қ.Жұбанов атындағы АӨМУ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20.01.2017ж.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47026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7346777" cy="960760"/>
          </a:xfrm>
        </p:spPr>
        <p:txBody>
          <a:bodyPr/>
          <a:lstStyle/>
          <a:p>
            <a:pPr algn="ctr"/>
            <a:r>
              <a:rPr lang="kk-KZ" sz="20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Біліктілігін арттыруы туралы мәлімет</a:t>
            </a:r>
            <a:br>
              <a:rPr lang="kk-KZ" sz="20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20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(2017-2020 жылдар арасы)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5065583"/>
              </p:ext>
            </p:extLst>
          </p:nvPr>
        </p:nvGraphicFramePr>
        <p:xfrm>
          <a:off x="827584" y="1484784"/>
          <a:ext cx="7128792" cy="4874489"/>
        </p:xfrm>
        <a:graphic>
          <a:graphicData uri="http://schemas.openxmlformats.org/drawingml/2006/table">
            <a:tbl>
              <a:tblPr firstRow="1" firstCol="1" bandRow="1"/>
              <a:tblGrid>
                <a:gridCol w="250214"/>
                <a:gridCol w="2862536"/>
                <a:gridCol w="991706"/>
                <a:gridCol w="1656184"/>
                <a:gridCol w="1368152"/>
              </a:tblGrid>
              <a:tr h="803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en-US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Psychodiagnostics</a:t>
                      </a:r>
                      <a:r>
                        <a:rPr lang="en-US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of criminal behavior</a:t>
                      </a: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en-US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Prof.Boiko</a:t>
                      </a:r>
                      <a:r>
                        <a:rPr lang="en-US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Ganchevski</a:t>
                      </a: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DSc Director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Certificate 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Prof.Boiko Ganchevski</a:t>
                      </a: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DSc Director</a:t>
                      </a: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/ Болгария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 may 2017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03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Педагогикалық білім берудегі дуальді оқыту: тәжірибе, амалдар, проблемалар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Абай атындағы ҚазҰПУ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18-19 мамыр 2017ж.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24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Жаңартылған білім беру бағдарламасына көшу жағдайында ЖОО-да үш тілді маман дайындау: өзекті мәселелер мен тәжірибесі. Жалпы университетішілік әдістемелік  семинар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Қ.Жұбанов атындағы АӨМУ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389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Психологические мастерские:здравохранение , образование, производство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(72 часа)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Әл-Фараби атындағы ҚазҰУ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Қаңтар, 2018ж.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03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Интерактивті режимде оқыту:өзектілігі, проблемалары мен перспективалары (семинар)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Қ.Жұбанов атындағы АӨМУ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09275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6986737" cy="731168"/>
          </a:xfrm>
        </p:spPr>
        <p:txBody>
          <a:bodyPr/>
          <a:lstStyle/>
          <a:p>
            <a:pPr algn="ctr"/>
            <a:r>
              <a:rPr lang="kk-KZ" sz="20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Біліктілігін арттыруы туралы мәлімет</a:t>
            </a:r>
            <a:br>
              <a:rPr lang="kk-KZ" sz="20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</a:br>
            <a:r>
              <a:rPr lang="kk-KZ" sz="20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(2017-2020 жылдар арасы)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048913"/>
              </p:ext>
            </p:extLst>
          </p:nvPr>
        </p:nvGraphicFramePr>
        <p:xfrm>
          <a:off x="827583" y="1556792"/>
          <a:ext cx="7344817" cy="4538252"/>
        </p:xfrm>
        <a:graphic>
          <a:graphicData uri="http://schemas.openxmlformats.org/drawingml/2006/table">
            <a:tbl>
              <a:tblPr firstRow="1" firstCol="1" bandRow="1"/>
              <a:tblGrid>
                <a:gridCol w="265852"/>
                <a:gridCol w="3559573"/>
                <a:gridCol w="688577"/>
                <a:gridCol w="1759696"/>
                <a:gridCol w="1071119"/>
              </a:tblGrid>
              <a:tr h="9629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ҚР Педагогикалық Ғылымдар Академиясының президенті, пед.ғ.д., профессор А.Қ.Құсайыновтың «Білім беру сапасын арттырудың ғылыми-тәжірибелік негіздері. Халықаралық семинар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(72 сағ)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Астана қаласы. Қазақстан педагогикалық ғылымдар академиясы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2018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14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kk-K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Молодежные исследования в психологической науке и практике. Международный научно- практический семинар.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Сертификат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Уфа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 марта, 2018ж.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629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ru-RU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Семинар «</a:t>
                      </a:r>
                      <a:r>
                        <a:rPr lang="en-US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Action Researcn</a:t>
                      </a:r>
                      <a:r>
                        <a:rPr lang="ru-RU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»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72 академ.са</a:t>
                      </a:r>
                      <a:r>
                        <a:rPr lang="kk-KZ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ғ</a:t>
                      </a:r>
                      <a:r>
                        <a:rPr lang="ru-RU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. 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Сертификат №00467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г.Актөбе</a:t>
                      </a:r>
                      <a:r>
                        <a:rPr lang="ru-RU" sz="1200" dirty="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, 2020 </a:t>
                      </a:r>
                      <a:r>
                        <a:rPr lang="kk-KZ" sz="1200" dirty="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ж.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200" dirty="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Қаңтар </a:t>
                      </a:r>
                      <a:r>
                        <a:rPr lang="ru-RU" sz="1200" dirty="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2020</a:t>
                      </a:r>
                      <a:r>
                        <a:rPr lang="kk-KZ" sz="1200" dirty="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 ж.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444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" algn="l"/>
                          <a:tab pos="228600" algn="l"/>
                        </a:tabLst>
                      </a:pPr>
                      <a:r>
                        <a:rPr lang="ru-RU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Курс </a:t>
                      </a:r>
                      <a:r>
                        <a:rPr lang="kk-KZ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«</a:t>
                      </a:r>
                      <a:r>
                        <a:rPr lang="ru-RU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Образовательная программа повышения квалификации профессорского-преподавательского состава высших учебных заведений</a:t>
                      </a:r>
                      <a:r>
                        <a:rPr lang="kk-KZ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»</a:t>
                      </a:r>
                      <a:r>
                        <a:rPr lang="ru-RU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80 академических часов. Сертификат БЖ№14819314.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г.Актобе</a:t>
                      </a:r>
                      <a:r>
                        <a:rPr lang="ru-RU" sz="1200" dirty="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, курсы, Центр педагогического мастерства АОО «Назарбаев 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Интелекту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r>
                        <a:rPr lang="ru-RU" sz="1200" dirty="0" err="1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льные</a:t>
                      </a:r>
                      <a:r>
                        <a:rPr lang="ru-RU" sz="1200" dirty="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 школы»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SimSun"/>
                          <a:cs typeface="Times New Roman"/>
                        </a:rPr>
                        <a:t>10.2020-21.02.2020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561" marR="175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5496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988" y="2056094"/>
            <a:ext cx="6347714" cy="2092986"/>
          </a:xfrm>
        </p:spPr>
        <p:txBody>
          <a:bodyPr>
            <a:noAutofit/>
          </a:bodyPr>
          <a:lstStyle/>
          <a:p>
            <a:pPr algn="ctr"/>
            <a:r>
              <a:rPr lang="kk-KZ" sz="5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Назарларыңызға </a:t>
            </a:r>
            <a:br>
              <a:rPr lang="kk-KZ" sz="5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5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рақмет!</a:t>
            </a:r>
            <a:endParaRPr lang="ru-RU" sz="5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32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536</TotalTime>
  <Words>2310</Words>
  <Application>Microsoft Office PowerPoint</Application>
  <PresentationFormat>Экран (4:3)</PresentationFormat>
  <Paragraphs>378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Аспект</vt:lpstr>
      <vt:lpstr>Психологиялық -педагогикалық және арнайы білім беру кафедрасының  аға оқытушысы, психология магистрі Тильмагамбетова Рита Еркингалиевнаның   ПОРТФОЛИОСЫ    Ақтөбе 2020</vt:lpstr>
      <vt:lpstr>Презентация PowerPoint</vt:lpstr>
      <vt:lpstr>Өмірбаяны </vt:lpstr>
      <vt:lpstr>ҒЫЛЫМИ ЕҢБЕКТЕРІНІҢ ТІЗІМІ 2015-2020 жылдар аралығы </vt:lpstr>
      <vt:lpstr>ҒЫЛЫМИ ЕҢБЕКТЕРІНІҢ ТІЗІМІ 2015-2020 жылдар аралығы</vt:lpstr>
      <vt:lpstr>ҒЫЛЫМИ ЕҢБЕКТЕРІНІҢ ТІЗІМІ 2015-2020 жылдар аралығы </vt:lpstr>
      <vt:lpstr>ҒЫЛЫМИ ЕҢБЕКТЕРІНІҢ ТІЗІМІ 2015-2020 жылдар аралығы</vt:lpstr>
      <vt:lpstr>ҒЫЛЫМИ ЕҢБЕКТЕРІНІҢ ТІЗІМІ 2015-2020 жылдар аралығы</vt:lpstr>
      <vt:lpstr>ҒЫЛЫМИ ЕҢБЕКТЕРІНІҢ ТІЗІМІ 2015-2020 жылдар аралығы</vt:lpstr>
      <vt:lpstr>ҒЫЛЫМИ ЕҢБЕКТЕРІНІҢ ТІЗІМІ 2015-2020 жылдар аралығы</vt:lpstr>
      <vt:lpstr>ҒЫЛЫМИ-ӘДІСТЕМЕЛІК ЕҢБЕКТЕРІНІҢ ТІЗІМІ 2017-2020 жылдар аралығы </vt:lpstr>
      <vt:lpstr>Жетістіктері  (марапаттаулар, атақтар, алғыс хаттар)  (2017-2020 жылдар арасы) </vt:lpstr>
      <vt:lpstr>Жетістіктері  (марапаттаулар, атақтар, алғыс хаттар) (2017-2020 жылдар арасы)</vt:lpstr>
      <vt:lpstr>Тәрбие жұмысы 2019-2020 оқу жылы</vt:lpstr>
      <vt:lpstr>3. «Құқықтық сауаттылық-заман талабы» тақырыбында құқық қорғау ұйым өкілдерімен кездесу жүргізілді;  4. Педагогика және психология мамандығының  жатаханада жататын студенттерімен тәрбие шаралары өткізілді;  5. Педагогика және психология мамандығының студенттерімен «Дін және біз»  атты дөңгелек стол ұйымдастырылды.  </vt:lpstr>
      <vt:lpstr>Біліктілігін арттыруы туралы мәлімет  (2017-2020 жылдар арасы) </vt:lpstr>
      <vt:lpstr>Біліктілігін арттыруы туралы мәлімет  (2017-2020 жылдар арасы)</vt:lpstr>
      <vt:lpstr>Біліктілігін арттыруы туралы мәлімет  (2017-2020 жылдар арасы)</vt:lpstr>
      <vt:lpstr>Біліктілігін арттыруы туралы мәлімет  (2017-2020 жылдар арасы)</vt:lpstr>
      <vt:lpstr>Назарларыңызға  рақмет!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Металлургия және Тау-кен ісі» кафедрасының аға оқытушысы Уахитова Багдагуль Тулеовнаның  2017-2020 оқу жылдарына ЖОСПАРЫ </dc:title>
  <dc:creator>Букенов</dc:creator>
  <cp:lastModifiedBy>USER</cp:lastModifiedBy>
  <cp:revision>46</cp:revision>
  <cp:lastPrinted>2017-12-07T07:39:15Z</cp:lastPrinted>
  <dcterms:created xsi:type="dcterms:W3CDTF">2017-12-07T04:55:33Z</dcterms:created>
  <dcterms:modified xsi:type="dcterms:W3CDTF">2020-05-30T19:33:31Z</dcterms:modified>
</cp:coreProperties>
</file>