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xlsx" ContentType="application/vnd.openxmlformats-officedocument.spreadsheetml.sheet"/>
  <Override PartName="/ppt/charts/chart3.xml" ContentType="application/vnd.openxmlformats-officedocument.drawingml.chart+xml"/>
  <Override PartName="/ppt/charts/chart4.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8"/>
  </p:notesMasterIdLst>
  <p:sldIdLst>
    <p:sldId id="348" r:id="rId2"/>
    <p:sldId id="343" r:id="rId3"/>
    <p:sldId id="340" r:id="rId4"/>
    <p:sldId id="342" r:id="rId5"/>
    <p:sldId id="349" r:id="rId6"/>
    <p:sldId id="352" r:id="rId7"/>
    <p:sldId id="353" r:id="rId8"/>
    <p:sldId id="354" r:id="rId9"/>
    <p:sldId id="341" r:id="rId10"/>
    <p:sldId id="321" r:id="rId11"/>
    <p:sldId id="311" r:id="rId12"/>
    <p:sldId id="358" r:id="rId13"/>
    <p:sldId id="346" r:id="rId14"/>
    <p:sldId id="314" r:id="rId15"/>
    <p:sldId id="318" r:id="rId16"/>
    <p:sldId id="305" r:id="rId17"/>
    <p:sldId id="356" r:id="rId18"/>
    <p:sldId id="357" r:id="rId19"/>
    <p:sldId id="329" r:id="rId20"/>
    <p:sldId id="325" r:id="rId21"/>
    <p:sldId id="326" r:id="rId22"/>
    <p:sldId id="330" r:id="rId23"/>
    <p:sldId id="327" r:id="rId24"/>
    <p:sldId id="331" r:id="rId25"/>
    <p:sldId id="332" r:id="rId26"/>
    <p:sldId id="338" r:id="rId27"/>
    <p:sldId id="333" r:id="rId28"/>
    <p:sldId id="339" r:id="rId29"/>
    <p:sldId id="323" r:id="rId30"/>
    <p:sldId id="324" r:id="rId31"/>
    <p:sldId id="302" r:id="rId32"/>
    <p:sldId id="359" r:id="rId33"/>
    <p:sldId id="361" r:id="rId34"/>
    <p:sldId id="355" r:id="rId35"/>
    <p:sldId id="335" r:id="rId36"/>
    <p:sldId id="282" r:id="rId37"/>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FF0000"/>
    <a:srgbClr val="FF5601"/>
    <a:srgbClr val="F4F4AA"/>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1219" autoAdjust="0"/>
  </p:normalViewPr>
  <p:slideViewPr>
    <p:cSldViewPr>
      <p:cViewPr>
        <p:scale>
          <a:sx n="100" d="100"/>
          <a:sy n="100" d="100"/>
        </p:scale>
        <p:origin x="-516" y="1440"/>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Office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_____Microsoft_Office_Excel2.xlsx"/></Relationships>
</file>

<file path=ppt/charts/_rels/chart3.xml.rels><?xml version="1.0" encoding="UTF-8" standalone="yes"?>
<Relationships xmlns="http://schemas.openxmlformats.org/package/2006/relationships"><Relationship Id="rId1" Type="http://schemas.openxmlformats.org/officeDocument/2006/relationships/package" Target="../embeddings/_____Microsoft_Office_Excel3.xlsx"/></Relationships>
</file>

<file path=ppt/charts/_rels/chart4.xml.rels><?xml version="1.0" encoding="UTF-8" standalone="yes"?>
<Relationships xmlns="http://schemas.openxmlformats.org/package/2006/relationships"><Relationship Id="rId1" Type="http://schemas.openxmlformats.org/officeDocument/2006/relationships/package" Target="../embeddings/_____Microsoft_Office_Excel4.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ru-RU"/>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Calibri" panose="020F0502020204030204" pitchFamily="34" charset="0"/>
                <a:ea typeface="+mn-ea"/>
                <a:cs typeface="+mn-cs"/>
              </a:defRPr>
            </a:pPr>
            <a:r>
              <a:rPr lang="ru-RU" b="1" i="0" dirty="0" err="1">
                <a:latin typeface="Times New Roman" panose="02020603050405020304" pitchFamily="18" charset="0"/>
                <a:cs typeface="Times New Roman" panose="02020603050405020304" pitchFamily="18" charset="0"/>
              </a:rPr>
              <a:t>Білім</a:t>
            </a:r>
            <a:r>
              <a:rPr lang="ru-RU" b="1" i="0" dirty="0">
                <a:latin typeface="Times New Roman" panose="02020603050405020304" pitchFamily="18" charset="0"/>
                <a:cs typeface="Times New Roman" panose="02020603050405020304" pitchFamily="18" charset="0"/>
              </a:rPr>
              <a:t> </a:t>
            </a:r>
            <a:r>
              <a:rPr lang="ru-RU" b="1" i="0" dirty="0" err="1">
                <a:latin typeface="Times New Roman" panose="02020603050405020304" pitchFamily="18" charset="0"/>
                <a:cs typeface="Times New Roman" panose="02020603050405020304" pitchFamily="18" charset="0"/>
              </a:rPr>
              <a:t>сапасының көрсетіштері</a:t>
            </a:r>
            <a:endParaRPr lang="ru-RU" b="1" i="0" dirty="0">
              <a:latin typeface="Times New Roman" panose="02020603050405020304" pitchFamily="18" charset="0"/>
              <a:cs typeface="Times New Roman" panose="02020603050405020304" pitchFamily="18" charset="0"/>
            </a:endParaRPr>
          </a:p>
        </c:rich>
      </c:tx>
      <c:layout>
        <c:manualLayout>
          <c:xMode val="edge"/>
          <c:yMode val="edge"/>
          <c:x val="0.31322948528859773"/>
          <c:y val="5.4746140417213083E-4"/>
        </c:manualLayout>
      </c:layout>
      <c:spPr>
        <a:noFill/>
        <a:ln>
          <a:noFill/>
        </a:ln>
        <a:effectLst/>
      </c:spPr>
    </c:title>
    <c:view3D>
      <c:rotX val="75"/>
      <c:perspective val="30"/>
    </c:view3D>
    <c:sideWall>
      <c:spPr>
        <a:noFill/>
        <a:ln>
          <a:noFill/>
        </a:ln>
        <a:effectLst/>
      </c:spPr>
    </c:sideWall>
    <c:backWall>
      <c:spPr>
        <a:noFill/>
        <a:ln>
          <a:noFill/>
        </a:ln>
        <a:effectLst/>
      </c:spPr>
    </c:backWall>
    <c:plotArea>
      <c:layout>
        <c:manualLayout>
          <c:layoutTarget val="inner"/>
          <c:xMode val="edge"/>
          <c:yMode val="edge"/>
          <c:x val="0"/>
          <c:y val="0.31703389533934251"/>
          <c:w val="1"/>
          <c:h val="0.4767336511466943"/>
        </c:manualLayout>
      </c:layout>
      <c:pie3DChart>
        <c:varyColors val="1"/>
        <c:ser>
          <c:idx val="0"/>
          <c:order val="0"/>
          <c:tx>
            <c:strRef>
              <c:f>Лист1!$B$1</c:f>
              <c:strCache>
                <c:ptCount val="1"/>
                <c:pt idx="0">
                  <c:v>Продажи</c:v>
                </c:pt>
              </c:strCache>
            </c:strRef>
          </c:tx>
          <c:dPt>
            <c:idx val="0"/>
            <c:explosion val="10"/>
            <c:spPr>
              <a:solidFill>
                <a:srgbClr val="00B050"/>
              </a:solidFill>
              <a:ln w="19050">
                <a:solidFill>
                  <a:schemeClr val="lt1"/>
                </a:solidFill>
              </a:ln>
              <a:effectLst/>
            </c:spPr>
            <c:extLst xmlns:c16r2="http://schemas.microsoft.com/office/drawing/2015/06/chart">
              <c:ext xmlns:c16="http://schemas.microsoft.com/office/drawing/2014/chart" uri="{C3380CC4-5D6E-409C-BE32-E72D297353CC}">
                <c16:uniqueId val="{00000001-2BB8-4460-A422-53529A19CA70}"/>
              </c:ext>
            </c:extLst>
          </c:dPt>
          <c:dPt>
            <c:idx val="1"/>
            <c:explosion val="19"/>
            <c:spPr>
              <a:solidFill>
                <a:srgbClr val="0070C0"/>
              </a:solidFill>
              <a:ln w="19050">
                <a:solidFill>
                  <a:schemeClr val="lt1"/>
                </a:solidFill>
              </a:ln>
              <a:effectLst/>
            </c:spPr>
            <c:extLst xmlns:c16r2="http://schemas.microsoft.com/office/drawing/2015/06/chart">
              <c:ext xmlns:c16="http://schemas.microsoft.com/office/drawing/2014/chart" uri="{C3380CC4-5D6E-409C-BE32-E72D297353CC}">
                <c16:uniqueId val="{00000003-2BB8-4460-A422-53529A19CA70}"/>
              </c:ext>
            </c:extLst>
          </c:dPt>
          <c:dPt>
            <c:idx val="2"/>
            <c:explosion val="12"/>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2-2BB8-4460-A422-53529A19CA70}"/>
              </c:ext>
            </c:extLst>
          </c:dPt>
          <c:dPt>
            <c:idx val="3"/>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7-684A-4EF0-BD90-D4BCACDCA654}"/>
              </c:ext>
            </c:extLst>
          </c:dPt>
          <c:dLbls>
            <c:dLbl>
              <c:idx val="0"/>
              <c:layout>
                <c:manualLayout>
                  <c:x val="-9.17678258967633E-2"/>
                  <c:y val="5.909792525934289E-2"/>
                </c:manualLayout>
              </c:layout>
              <c:tx>
                <c:rich>
                  <a:bodyPr rot="0" spcFirstLastPara="1" vertOverflow="ellipsis" vert="horz" wrap="square" lIns="38100" tIns="19050" rIns="38100" bIns="19050" anchor="ctr" anchorCtr="1">
                    <a:noAutofit/>
                  </a:bodyPr>
                  <a:lstStyle/>
                  <a:p>
                    <a:pPr>
                      <a:defRPr sz="900" b="0" i="0" u="none" strike="noStrike" kern="1200" baseline="0">
                        <a:solidFill>
                          <a:schemeClr val="tx1">
                            <a:lumMod val="75000"/>
                            <a:lumOff val="25000"/>
                          </a:schemeClr>
                        </a:solidFill>
                        <a:latin typeface="Calibri" panose="020F0502020204030204" pitchFamily="34" charset="0"/>
                        <a:ea typeface="+mn-ea"/>
                        <a:cs typeface="+mn-cs"/>
                      </a:defRPr>
                    </a:pPr>
                    <a:r>
                      <a:rPr lang="ru-RU" sz="1100" b="1" dirty="0" smtClean="0">
                        <a:latin typeface="Times New Roman" panose="02020603050405020304" pitchFamily="18" charset="0"/>
                        <a:cs typeface="Times New Roman" panose="02020603050405020304" pitchFamily="18" charset="0"/>
                      </a:rPr>
                      <a:t>100</a:t>
                    </a:r>
                    <a:r>
                      <a:rPr lang="ru-RU" sz="1100" b="1" dirty="0" smtClean="0">
                        <a:latin typeface="Times New Roman"/>
                        <a:cs typeface="Times New Roman"/>
                      </a:rPr>
                      <a:t>%</a:t>
                    </a:r>
                    <a:endParaRPr lang="en-US" sz="1100" b="1" dirty="0">
                      <a:latin typeface="Times New Roman" panose="02020603050405020304" pitchFamily="18" charset="0"/>
                      <a:cs typeface="Times New Roman" panose="02020603050405020304" pitchFamily="18" charset="0"/>
                    </a:endParaRPr>
                  </a:p>
                </c:rich>
              </c:tx>
              <c:spPr>
                <a:noFill/>
                <a:ln>
                  <a:noFill/>
                </a:ln>
                <a:effectLst/>
              </c:spPr>
              <c:showVal val="1"/>
            </c:dLbl>
            <c:dLbl>
              <c:idx val="1"/>
              <c:layout>
                <c:manualLayout>
                  <c:x val="4.9181612715077363E-3"/>
                  <c:y val="-0.16586582927134128"/>
                </c:manualLayout>
              </c:layout>
              <c:tx>
                <c:rich>
                  <a:bodyPr rot="0" spcFirstLastPara="1" vertOverflow="ellipsis" vert="horz" wrap="square" lIns="38100" tIns="19050" rIns="38100" bIns="19050" anchor="ctr" anchorCtr="1">
                    <a:noAutofit/>
                  </a:bodyPr>
                  <a:lstStyle/>
                  <a:p>
                    <a:pPr>
                      <a:defRPr sz="900" b="0" i="0" u="none" strike="noStrike" kern="1200" baseline="0">
                        <a:solidFill>
                          <a:schemeClr val="tx1">
                            <a:lumMod val="75000"/>
                            <a:lumOff val="25000"/>
                          </a:schemeClr>
                        </a:solidFill>
                        <a:latin typeface="Calibri" panose="020F0502020204030204" pitchFamily="34" charset="0"/>
                        <a:ea typeface="+mn-ea"/>
                        <a:cs typeface="+mn-cs"/>
                      </a:defRPr>
                    </a:pPr>
                    <a:r>
                      <a:rPr lang="ru-RU" sz="1200" b="1">
                        <a:latin typeface="Times New Roman" panose="02020603050405020304" pitchFamily="18" charset="0"/>
                        <a:cs typeface="Times New Roman" panose="02020603050405020304" pitchFamily="18" charset="0"/>
                      </a:rPr>
                      <a:t>100</a:t>
                    </a:r>
                    <a:r>
                      <a:rPr lang="ru-RU" sz="1200" b="1">
                        <a:latin typeface="Times New Roman"/>
                        <a:cs typeface="Times New Roman"/>
                      </a:rPr>
                      <a:t>%</a:t>
                    </a:r>
                    <a:endParaRPr lang="en-US" sz="1200" b="1">
                      <a:latin typeface="Times New Roman" panose="02020603050405020304" pitchFamily="18" charset="0"/>
                      <a:cs typeface="Times New Roman" panose="02020603050405020304" pitchFamily="18" charset="0"/>
                    </a:endParaRPr>
                  </a:p>
                </c:rich>
              </c:tx>
              <c:spPr>
                <a:noFill/>
                <a:ln>
                  <a:noFill/>
                </a:ln>
                <a:effectLst/>
              </c:spPr>
              <c:showVal val="1"/>
              <c:extLst xmlns:c16r2="http://schemas.microsoft.com/office/drawing/2015/06/chart">
                <c:ext xmlns:c15="http://schemas.microsoft.com/office/drawing/2012/chart" uri="{CE6537A1-D6FC-4f65-9D91-7224C49458BB}">
                  <c15:layout>
                    <c:manualLayout>
                      <c:w val="0.19702555409740449"/>
                      <c:h val="0.17057555305586802"/>
                    </c:manualLayout>
                  </c15:layout>
                  <c15:dlblFieldTable/>
                  <c15:showDataLabelsRange val="0"/>
                </c:ext>
                <c:ext xmlns:c16="http://schemas.microsoft.com/office/drawing/2014/chart" uri="{C3380CC4-5D6E-409C-BE32-E72D297353CC}">
                  <c16:uniqueId val="{00000003-2BB8-4460-A422-53529A19CA70}"/>
                </c:ext>
              </c:extLst>
            </c:dLbl>
            <c:dLbl>
              <c:idx val="2"/>
              <c:layout>
                <c:manualLayout>
                  <c:x val="9.8636993292505401E-2"/>
                  <c:y val="7.2986814148231799E-2"/>
                </c:manualLayout>
              </c:layout>
              <c:tx>
                <c:rich>
                  <a:bodyPr rot="0" spcFirstLastPara="1" vertOverflow="ellipsis" vert="horz" wrap="square" lIns="38100" tIns="19050" rIns="38100" bIns="19050" anchor="ctr" anchorCtr="1">
                    <a:noAutofit/>
                  </a:bodyPr>
                  <a:lstStyle/>
                  <a:p>
                    <a:pPr>
                      <a:defRPr sz="900" b="0" i="0" u="none" strike="noStrike" kern="1200" baseline="0">
                        <a:solidFill>
                          <a:schemeClr val="tx1">
                            <a:lumMod val="75000"/>
                            <a:lumOff val="25000"/>
                          </a:schemeClr>
                        </a:solidFill>
                        <a:latin typeface="Calibri" panose="020F0502020204030204" pitchFamily="34" charset="0"/>
                        <a:ea typeface="+mn-ea"/>
                        <a:cs typeface="+mn-cs"/>
                      </a:defRPr>
                    </a:pPr>
                    <a:r>
                      <a:rPr lang="ru-RU" sz="1200" b="1">
                        <a:latin typeface="Times New Roman" panose="02020603050405020304" pitchFamily="18" charset="0"/>
                        <a:cs typeface="Times New Roman" panose="02020603050405020304" pitchFamily="18" charset="0"/>
                      </a:rPr>
                      <a:t>100</a:t>
                    </a:r>
                    <a:r>
                      <a:rPr lang="en-US" sz="1200" b="1">
                        <a:latin typeface="Times New Roman" panose="02020603050405020304" pitchFamily="18" charset="0"/>
                        <a:cs typeface="Times New Roman" panose="02020603050405020304" pitchFamily="18" charset="0"/>
                      </a:rPr>
                      <a:t>%</a:t>
                    </a:r>
                  </a:p>
                </c:rich>
              </c:tx>
              <c:spPr>
                <a:noFill/>
                <a:ln>
                  <a:noFill/>
                </a:ln>
                <a:effectLst/>
              </c:spPr>
              <c:showVal val="1"/>
              <c:extLst xmlns:c16r2="http://schemas.microsoft.com/office/drawing/2015/06/chart">
                <c:ext xmlns:c15="http://schemas.microsoft.com/office/drawing/2012/chart" uri="{CE6537A1-D6FC-4f65-9D91-7224C49458BB}">
                  <c15:layout>
                    <c:manualLayout>
                      <c:w val="0.11600703557888598"/>
                      <c:h val="9.9146981627296585E-2"/>
                    </c:manualLayout>
                  </c15:layout>
                  <c15:dlblFieldTable/>
                  <c15:showDataLabelsRange val="0"/>
                </c:ext>
                <c:ext xmlns:c16="http://schemas.microsoft.com/office/drawing/2014/chart" uri="{C3380CC4-5D6E-409C-BE32-E72D297353CC}">
                  <c16:uniqueId val="{00000002-2BB8-4460-A422-53529A19CA70}"/>
                </c:ext>
              </c:extLst>
            </c:dLbl>
            <c:dLbl>
              <c:idx val="3"/>
              <c:delete val="1"/>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Calibri" panose="020F0502020204030204" pitchFamily="34" charset="0"/>
                    <a:ea typeface="+mn-ea"/>
                    <a:cs typeface="+mn-cs"/>
                  </a:defRPr>
                </a:pPr>
                <a:endParaRPr lang="ru-RU"/>
              </a:p>
            </c:txPr>
            <c:showVal val="1"/>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Лист1!$A$2:$A$5</c:f>
              <c:strCache>
                <c:ptCount val="3"/>
                <c:pt idx="0">
                  <c:v>2015-2016 оқу жылы</c:v>
                </c:pt>
                <c:pt idx="1">
                  <c:v>2016-2017 оқу жылы</c:v>
                </c:pt>
                <c:pt idx="2">
                  <c:v>2017-2018 оқу жылы </c:v>
                </c:pt>
              </c:strCache>
            </c:strRef>
          </c:cat>
          <c:val>
            <c:numRef>
              <c:f>Лист1!$B$2:$B$5</c:f>
              <c:numCache>
                <c:formatCode>General</c:formatCode>
                <c:ptCount val="4"/>
                <c:pt idx="0">
                  <c:v>100</c:v>
                </c:pt>
                <c:pt idx="1">
                  <c:v>100</c:v>
                </c:pt>
                <c:pt idx="2">
                  <c:v>100</c:v>
                </c:pt>
              </c:numCache>
            </c:numRef>
          </c:val>
          <c:extLst xmlns:c16r2="http://schemas.microsoft.com/office/drawing/2015/06/chart">
            <c:ext xmlns:c16="http://schemas.microsoft.com/office/drawing/2014/chart" uri="{C3380CC4-5D6E-409C-BE32-E72D297353CC}">
              <c16:uniqueId val="{00000000-2BB8-4460-A422-53529A19CA70}"/>
            </c:ext>
          </c:extLst>
        </c:ser>
      </c:pie3DChart>
    </c:plotArea>
    <c:legend>
      <c:legendPos val="b"/>
      <c:layout/>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Calibri" panose="020F0502020204030204" pitchFamily="34" charset="0"/>
              <a:ea typeface="+mn-ea"/>
              <a:cs typeface="+mn-cs"/>
            </a:defRPr>
          </a:pPr>
          <a:endParaRPr lang="ru-RU"/>
        </a:p>
      </c:txPr>
    </c:legend>
    <c:plotVisOnly val="1"/>
    <c:dispBlanksAs val="zero"/>
  </c:chart>
  <c:spPr>
    <a:solidFill>
      <a:schemeClr val="bg1"/>
    </a:solidFill>
    <a:ln w="9525" cap="flat" cmpd="sng" algn="ctr">
      <a:solidFill>
        <a:schemeClr val="tx1">
          <a:lumMod val="15000"/>
          <a:lumOff val="85000"/>
        </a:schemeClr>
      </a:solidFill>
      <a:round/>
    </a:ln>
    <a:effectLst/>
  </c:spPr>
  <c:txPr>
    <a:bodyPr/>
    <a:lstStyle/>
    <a:p>
      <a:pPr>
        <a:defRPr>
          <a:latin typeface="Calibri" panose="020F0502020204030204" pitchFamily="34" charset="0"/>
        </a:defRPr>
      </a:pPr>
      <a:endParaRPr lang="ru-RU"/>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ru-RU"/>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ru-RU" sz="1200" b="1" dirty="0" smtClean="0">
                <a:latin typeface="Times New Roman" pitchFamily="18" charset="0"/>
                <a:cs typeface="Times New Roman" pitchFamily="18" charset="0"/>
              </a:rPr>
              <a:t>2016-2017 </a:t>
            </a:r>
            <a:r>
              <a:rPr lang="ru-RU" sz="1200" b="1" dirty="0">
                <a:latin typeface="Times New Roman" pitchFamily="18" charset="0"/>
                <a:cs typeface="Times New Roman" pitchFamily="18" charset="0"/>
              </a:rPr>
              <a:t>о</a:t>
            </a:r>
            <a:r>
              <a:rPr lang="kk-KZ" sz="1200" b="1" dirty="0">
                <a:latin typeface="Times New Roman" pitchFamily="18" charset="0"/>
                <a:cs typeface="Times New Roman" pitchFamily="18" charset="0"/>
              </a:rPr>
              <a:t>қу</a:t>
            </a:r>
            <a:r>
              <a:rPr lang="kk-KZ" sz="1200" b="1" baseline="0" dirty="0">
                <a:latin typeface="Times New Roman" pitchFamily="18" charset="0"/>
                <a:cs typeface="Times New Roman" pitchFamily="18" charset="0"/>
              </a:rPr>
              <a:t> жылындағы 4 сынып жылдық бойынша</a:t>
            </a:r>
          </a:p>
          <a:p>
            <a:pPr>
              <a:defRPr sz="1400" b="0" i="0" u="none" strike="noStrike" kern="1200" spc="0" baseline="0">
                <a:solidFill>
                  <a:schemeClr val="tx1">
                    <a:lumMod val="65000"/>
                    <a:lumOff val="35000"/>
                  </a:schemeClr>
                </a:solidFill>
                <a:latin typeface="+mn-lt"/>
                <a:ea typeface="+mn-ea"/>
                <a:cs typeface="+mn-cs"/>
              </a:defRPr>
            </a:pPr>
            <a:r>
              <a:rPr lang="kk-KZ" sz="1200" b="1" baseline="0" dirty="0">
                <a:latin typeface="Times New Roman" pitchFamily="18" charset="0"/>
                <a:cs typeface="Times New Roman" pitchFamily="18" charset="0"/>
              </a:rPr>
              <a:t> білім сапасының қорытындысы </a:t>
            </a:r>
            <a:endParaRPr lang="ru-RU" sz="1200" b="1" dirty="0">
              <a:latin typeface="Times New Roman" pitchFamily="18" charset="0"/>
              <a:cs typeface="Times New Roman" pitchFamily="18" charset="0"/>
            </a:endParaRPr>
          </a:p>
        </c:rich>
      </c:tx>
      <c:layout>
        <c:manualLayout>
          <c:xMode val="edge"/>
          <c:yMode val="edge"/>
          <c:x val="0.15284794452699477"/>
          <c:y val="4.4143665048404904E-2"/>
        </c:manualLayout>
      </c:layout>
      <c:spPr>
        <a:noFill/>
        <a:ln>
          <a:noFill/>
        </a:ln>
        <a:effectLst/>
      </c:spPr>
    </c:title>
    <c:plotArea>
      <c:layout>
        <c:manualLayout>
          <c:layoutTarget val="inner"/>
          <c:xMode val="edge"/>
          <c:yMode val="edge"/>
          <c:x val="6.9774278215223112E-2"/>
          <c:y val="0.22059041361968118"/>
          <c:w val="0.90849737532808394"/>
          <c:h val="0.5476084239470066"/>
        </c:manualLayout>
      </c:layout>
      <c:barChart>
        <c:barDir val="col"/>
        <c:grouping val="clustered"/>
        <c:ser>
          <c:idx val="0"/>
          <c:order val="0"/>
          <c:tx>
            <c:strRef>
              <c:f>Лист1!$B$1</c:f>
              <c:strCache>
                <c:ptCount val="1"/>
                <c:pt idx="0">
                  <c:v>Столбец1</c:v>
                </c:pt>
              </c:strCache>
            </c:strRef>
          </c:tx>
          <c:spPr>
            <a:solidFill>
              <a:schemeClr val="accent1"/>
            </a:solidFill>
            <a:ln>
              <a:noFill/>
            </a:ln>
            <a:effectLst/>
          </c:spPr>
          <c:dPt>
            <c:idx val="1"/>
            <c:spPr>
              <a:solidFill>
                <a:srgbClr val="FF0000"/>
              </a:solidFill>
              <a:ln>
                <a:noFill/>
              </a:ln>
              <a:effectLst/>
            </c:spPr>
            <c:extLst xmlns:c16r2="http://schemas.microsoft.com/office/drawing/2015/06/chart">
              <c:ext xmlns:c16="http://schemas.microsoft.com/office/drawing/2014/chart" uri="{C3380CC4-5D6E-409C-BE32-E72D297353CC}">
                <c16:uniqueId val="{00000003-4E13-4841-832D-68B968B425ED}"/>
              </c:ext>
            </c:extLst>
          </c:dPt>
          <c:dPt>
            <c:idx val="2"/>
            <c:spPr>
              <a:solidFill>
                <a:schemeClr val="accent4"/>
              </a:solidFill>
              <a:ln>
                <a:noFill/>
              </a:ln>
              <a:effectLst/>
            </c:spPr>
            <c:extLst xmlns:c16r2="http://schemas.microsoft.com/office/drawing/2015/06/chart">
              <c:ext xmlns:c16="http://schemas.microsoft.com/office/drawing/2014/chart" uri="{C3380CC4-5D6E-409C-BE32-E72D297353CC}">
                <c16:uniqueId val="{00000004-4E13-4841-832D-68B968B425ED}"/>
              </c:ext>
            </c:extLst>
          </c:dPt>
          <c:dPt>
            <c:idx val="3"/>
            <c:spPr>
              <a:solidFill>
                <a:srgbClr val="00B050"/>
              </a:solidFill>
              <a:ln>
                <a:noFill/>
              </a:ln>
              <a:effectLst/>
            </c:spPr>
            <c:extLst xmlns:c16r2="http://schemas.microsoft.com/office/drawing/2015/06/chart">
              <c:ext xmlns:c16="http://schemas.microsoft.com/office/drawing/2014/chart" uri="{C3380CC4-5D6E-409C-BE32-E72D297353CC}">
                <c16:uniqueId val="{00000005-4E13-4841-832D-68B968B425ED}"/>
              </c:ext>
            </c:extLst>
          </c:dPt>
          <c:dPt>
            <c:idx val="4"/>
            <c:spPr>
              <a:solidFill>
                <a:srgbClr val="7030A0"/>
              </a:solidFill>
              <a:ln>
                <a:noFill/>
              </a:ln>
              <a:effectLst/>
            </c:spPr>
            <c:extLst xmlns:c16r2="http://schemas.microsoft.com/office/drawing/2015/06/chart">
              <c:ext xmlns:c16="http://schemas.microsoft.com/office/drawing/2014/chart" uri="{C3380CC4-5D6E-409C-BE32-E72D297353CC}">
                <c16:uniqueId val="{00000006-4E13-4841-832D-68B968B425ED}"/>
              </c:ext>
            </c:extLst>
          </c:dPt>
          <c:dPt>
            <c:idx val="5"/>
            <c:spPr>
              <a:solidFill>
                <a:schemeClr val="accent2">
                  <a:lumMod val="75000"/>
                </a:schemeClr>
              </a:solidFill>
              <a:ln>
                <a:noFill/>
              </a:ln>
              <a:effectLst/>
            </c:spPr>
            <c:extLst xmlns:c16r2="http://schemas.microsoft.com/office/drawing/2015/06/chart">
              <c:ext xmlns:c16="http://schemas.microsoft.com/office/drawing/2014/chart" uri="{C3380CC4-5D6E-409C-BE32-E72D297353CC}">
                <c16:uniqueId val="{00000007-4E13-4841-832D-68B968B425ED}"/>
              </c:ext>
            </c:extLst>
          </c:dPt>
          <c:dPt>
            <c:idx val="6"/>
            <c:spPr>
              <a:solidFill>
                <a:schemeClr val="tx1"/>
              </a:solidFill>
              <a:ln>
                <a:noFill/>
              </a:ln>
              <a:effectLst/>
            </c:spPr>
            <c:extLst xmlns:c16r2="http://schemas.microsoft.com/office/drawing/2015/06/chart">
              <c:ext xmlns:c16="http://schemas.microsoft.com/office/drawing/2014/chart" uri="{C3380CC4-5D6E-409C-BE32-E72D297353CC}">
                <c16:uniqueId val="{00000008-4E13-4841-832D-68B968B425ED}"/>
              </c:ext>
            </c:extLst>
          </c:dPt>
          <c:dPt>
            <c:idx val="7"/>
            <c:spPr>
              <a:solidFill>
                <a:srgbClr val="00B0F0"/>
              </a:solidFill>
              <a:ln>
                <a:noFill/>
              </a:ln>
              <a:effectLst/>
            </c:spPr>
            <c:extLst xmlns:c16r2="http://schemas.microsoft.com/office/drawing/2015/06/chart">
              <c:ext xmlns:c16="http://schemas.microsoft.com/office/drawing/2014/chart" uri="{C3380CC4-5D6E-409C-BE32-E72D297353CC}">
                <c16:uniqueId val="{00000009-4E13-4841-832D-68B968B425ED}"/>
              </c:ext>
            </c:extLst>
          </c:dPt>
          <c:dPt>
            <c:idx val="8"/>
            <c:spPr>
              <a:solidFill>
                <a:srgbClr val="FF0000"/>
              </a:solidFill>
              <a:ln>
                <a:noFill/>
              </a:ln>
              <a:effectLst/>
            </c:spPr>
            <c:extLst xmlns:c16r2="http://schemas.microsoft.com/office/drawing/2015/06/chart">
              <c:ext xmlns:c16="http://schemas.microsoft.com/office/drawing/2014/chart" uri="{C3380CC4-5D6E-409C-BE32-E72D297353CC}">
                <c16:uniqueId val="{0000000A-4E13-4841-832D-68B968B425ED}"/>
              </c:ext>
            </c:extLst>
          </c:dPt>
          <c:dLbls>
            <c:dLbl>
              <c:idx val="0"/>
              <c:layout/>
              <c:tx>
                <c:rich>
                  <a:bodyPr/>
                  <a:lstStyle/>
                  <a:p>
                    <a:r>
                      <a:rPr lang="en-US"/>
                      <a:t>100</a:t>
                    </a:r>
                    <a:r>
                      <a:rPr lang="en-US">
                        <a:latin typeface="Calibri"/>
                        <a:cs typeface="Calibri"/>
                      </a:rPr>
                      <a:t>%</a:t>
                    </a:r>
                    <a:endParaRPr lang="en-US"/>
                  </a:p>
                </c:rich>
              </c:tx>
              <c:showVal val="1"/>
            </c:dLbl>
            <c:dLbl>
              <c:idx val="1"/>
              <c:layout/>
              <c:tx>
                <c:rich>
                  <a:bodyPr/>
                  <a:lstStyle/>
                  <a:p>
                    <a:r>
                      <a:rPr lang="en-US"/>
                      <a:t>100</a:t>
                    </a:r>
                    <a:r>
                      <a:rPr lang="en-US" sz="1000" b="0" i="0" u="none" strike="noStrike" baseline="0"/>
                      <a:t>%</a:t>
                    </a:r>
                    <a:endParaRPr lang="en-US"/>
                  </a:p>
                </c:rich>
              </c:tx>
              <c:showVal val="1"/>
            </c:dLbl>
            <c:dLbl>
              <c:idx val="2"/>
              <c:layout/>
              <c:tx>
                <c:rich>
                  <a:bodyPr/>
                  <a:lstStyle/>
                  <a:p>
                    <a:r>
                      <a:rPr lang="en-US"/>
                      <a:t>100</a:t>
                    </a:r>
                    <a:r>
                      <a:rPr lang="en-US" sz="1000" b="0" i="0" u="none" strike="noStrike" baseline="0"/>
                      <a:t>%</a:t>
                    </a:r>
                    <a:endParaRPr lang="en-US"/>
                  </a:p>
                </c:rich>
              </c:tx>
              <c:showVal val="1"/>
            </c:dLbl>
            <c:dLbl>
              <c:idx val="3"/>
              <c:layout/>
              <c:tx>
                <c:rich>
                  <a:bodyPr/>
                  <a:lstStyle/>
                  <a:p>
                    <a:r>
                      <a:rPr lang="en-US"/>
                      <a:t>100</a:t>
                    </a:r>
                    <a:r>
                      <a:rPr lang="en-US" sz="1000" b="0" i="0" u="none" strike="noStrike" baseline="0"/>
                      <a:t>%</a:t>
                    </a:r>
                    <a:endParaRPr lang="en-US"/>
                  </a:p>
                </c:rich>
              </c:tx>
              <c:showVal val="1"/>
            </c:dLbl>
            <c:dLbl>
              <c:idx val="4"/>
              <c:layout/>
              <c:tx>
                <c:rich>
                  <a:bodyPr/>
                  <a:lstStyle/>
                  <a:p>
                    <a:r>
                      <a:rPr lang="en-US"/>
                      <a:t>100</a:t>
                    </a:r>
                    <a:r>
                      <a:rPr lang="en-US" sz="1000" b="0" i="0" u="none" strike="noStrike" baseline="0"/>
                      <a:t>%</a:t>
                    </a:r>
                    <a:endParaRPr lang="en-US"/>
                  </a:p>
                </c:rich>
              </c:tx>
              <c:showVal val="1"/>
            </c:dLbl>
            <c:dLbl>
              <c:idx val="5"/>
              <c:layout/>
              <c:tx>
                <c:rich>
                  <a:bodyPr/>
                  <a:lstStyle/>
                  <a:p>
                    <a:r>
                      <a:rPr lang="en-US"/>
                      <a:t>100</a:t>
                    </a:r>
                    <a:r>
                      <a:rPr lang="en-US" sz="1000" b="0" i="0" u="none" strike="noStrike" baseline="0"/>
                      <a:t>%</a:t>
                    </a:r>
                    <a:endParaRPr lang="en-US"/>
                  </a:p>
                </c:rich>
              </c:tx>
              <c:showVal val="1"/>
            </c:dLbl>
            <c:dLbl>
              <c:idx val="6"/>
              <c:layout/>
              <c:tx>
                <c:rich>
                  <a:bodyPr/>
                  <a:lstStyle/>
                  <a:p>
                    <a:r>
                      <a:rPr lang="en-US"/>
                      <a:t>100</a:t>
                    </a:r>
                    <a:r>
                      <a:rPr lang="en-US" sz="1000" b="0" i="0" u="none" strike="noStrike" baseline="0"/>
                      <a:t>%</a:t>
                    </a:r>
                    <a:endParaRPr lang="en-US"/>
                  </a:p>
                </c:rich>
              </c:tx>
              <c:showVal val="1"/>
            </c:dLbl>
            <c:dLbl>
              <c:idx val="7"/>
              <c:layout/>
              <c:tx>
                <c:rich>
                  <a:bodyPr/>
                  <a:lstStyle/>
                  <a:p>
                    <a:r>
                      <a:rPr lang="en-US"/>
                      <a:t>100</a:t>
                    </a:r>
                    <a:r>
                      <a:rPr lang="en-US" sz="1000" b="0" i="0" u="none" strike="noStrike" baseline="0"/>
                      <a:t>%</a:t>
                    </a:r>
                    <a:endParaRPr lang="en-US"/>
                  </a:p>
                </c:rich>
              </c:tx>
              <c:showVal val="1"/>
            </c:dLbl>
            <c:dLbl>
              <c:idx val="8"/>
              <c:layout/>
              <c:tx>
                <c:rich>
                  <a:bodyPr/>
                  <a:lstStyle/>
                  <a:p>
                    <a:r>
                      <a:rPr lang="en-US"/>
                      <a:t>100</a:t>
                    </a:r>
                    <a:r>
                      <a:rPr lang="en-US" sz="1000" b="0" i="0" u="none" strike="noStrike" baseline="0"/>
                      <a:t>%</a:t>
                    </a:r>
                    <a:endParaRPr lang="en-US"/>
                  </a:p>
                </c:rich>
              </c:tx>
              <c:showVal val="1"/>
            </c:dLbl>
            <c:showVal val="1"/>
          </c:dLbls>
          <c:cat>
            <c:strRef>
              <c:f>Лист1!$A$2:$A$10</c:f>
              <c:strCache>
                <c:ptCount val="9"/>
                <c:pt idx="0">
                  <c:v>Дүниетану</c:v>
                </c:pt>
                <c:pt idx="1">
                  <c:v>Әд. Оқу </c:v>
                </c:pt>
                <c:pt idx="2">
                  <c:v>Қазақ тілі</c:v>
                </c:pt>
                <c:pt idx="3">
                  <c:v>Математика</c:v>
                </c:pt>
                <c:pt idx="4">
                  <c:v>Орыс  тілі</c:v>
                </c:pt>
                <c:pt idx="5">
                  <c:v>Ағылшын тілі</c:v>
                </c:pt>
                <c:pt idx="6">
                  <c:v>Музыка </c:v>
                </c:pt>
                <c:pt idx="7">
                  <c:v>Дене тәрбиесі </c:v>
                </c:pt>
                <c:pt idx="8">
                  <c:v>Еңбекке баулу</c:v>
                </c:pt>
              </c:strCache>
            </c:strRef>
          </c:cat>
          <c:val>
            <c:numRef>
              <c:f>Лист1!$B$2:$B$10</c:f>
              <c:numCache>
                <c:formatCode>General</c:formatCode>
                <c:ptCount val="9"/>
                <c:pt idx="0">
                  <c:v>100</c:v>
                </c:pt>
                <c:pt idx="1">
                  <c:v>100</c:v>
                </c:pt>
                <c:pt idx="2">
                  <c:v>100</c:v>
                </c:pt>
                <c:pt idx="3">
                  <c:v>100</c:v>
                </c:pt>
                <c:pt idx="4">
                  <c:v>100</c:v>
                </c:pt>
                <c:pt idx="5">
                  <c:v>100</c:v>
                </c:pt>
                <c:pt idx="6">
                  <c:v>100</c:v>
                </c:pt>
                <c:pt idx="7">
                  <c:v>100</c:v>
                </c:pt>
                <c:pt idx="8">
                  <c:v>100</c:v>
                </c:pt>
              </c:numCache>
            </c:numRef>
          </c:val>
          <c:extLst xmlns:c16r2="http://schemas.microsoft.com/office/drawing/2015/06/chart">
            <c:ext xmlns:c16="http://schemas.microsoft.com/office/drawing/2014/chart" uri="{C3380CC4-5D6E-409C-BE32-E72D297353CC}">
              <c16:uniqueId val="{00000000-4E13-4841-832D-68B968B425ED}"/>
            </c:ext>
          </c:extLst>
        </c:ser>
        <c:ser>
          <c:idx val="1"/>
          <c:order val="1"/>
          <c:tx>
            <c:strRef>
              <c:f>Лист1!$C$1</c:f>
              <c:strCache>
                <c:ptCount val="1"/>
                <c:pt idx="0">
                  <c:v>Столбец2</c:v>
                </c:pt>
              </c:strCache>
            </c:strRef>
          </c:tx>
          <c:spPr>
            <a:solidFill>
              <a:schemeClr val="accent2"/>
            </a:solidFill>
            <a:ln>
              <a:noFill/>
            </a:ln>
            <a:effectLst/>
          </c:spPr>
          <c:cat>
            <c:strRef>
              <c:f>Лист1!$A$2:$A$10</c:f>
              <c:strCache>
                <c:ptCount val="9"/>
                <c:pt idx="0">
                  <c:v>Дүниетану</c:v>
                </c:pt>
                <c:pt idx="1">
                  <c:v>Әд. Оқу </c:v>
                </c:pt>
                <c:pt idx="2">
                  <c:v>Қазақ тілі</c:v>
                </c:pt>
                <c:pt idx="3">
                  <c:v>Математика</c:v>
                </c:pt>
                <c:pt idx="4">
                  <c:v>Орыс  тілі</c:v>
                </c:pt>
                <c:pt idx="5">
                  <c:v>Ағылшын тілі</c:v>
                </c:pt>
                <c:pt idx="6">
                  <c:v>Музыка </c:v>
                </c:pt>
                <c:pt idx="7">
                  <c:v>Дене тәрбиесі </c:v>
                </c:pt>
                <c:pt idx="8">
                  <c:v>Еңбекке баулу</c:v>
                </c:pt>
              </c:strCache>
            </c:strRef>
          </c:cat>
          <c:val>
            <c:numRef>
              <c:f>Лист1!$C$2:$C$10</c:f>
              <c:numCache>
                <c:formatCode>General</c:formatCode>
                <c:ptCount val="9"/>
              </c:numCache>
            </c:numRef>
          </c:val>
          <c:extLst xmlns:c16r2="http://schemas.microsoft.com/office/drawing/2015/06/chart">
            <c:ext xmlns:c16="http://schemas.microsoft.com/office/drawing/2014/chart" uri="{C3380CC4-5D6E-409C-BE32-E72D297353CC}">
              <c16:uniqueId val="{00000001-4E13-4841-832D-68B968B425ED}"/>
            </c:ext>
          </c:extLst>
        </c:ser>
        <c:ser>
          <c:idx val="2"/>
          <c:order val="2"/>
          <c:tx>
            <c:strRef>
              <c:f>Лист1!$D$1</c:f>
              <c:strCache>
                <c:ptCount val="1"/>
                <c:pt idx="0">
                  <c:v>Столбец3</c:v>
                </c:pt>
              </c:strCache>
            </c:strRef>
          </c:tx>
          <c:spPr>
            <a:solidFill>
              <a:schemeClr val="accent3"/>
            </a:solidFill>
            <a:ln>
              <a:noFill/>
            </a:ln>
            <a:effectLst/>
          </c:spPr>
          <c:cat>
            <c:strRef>
              <c:f>Лист1!$A$2:$A$10</c:f>
              <c:strCache>
                <c:ptCount val="9"/>
                <c:pt idx="0">
                  <c:v>Дүниетану</c:v>
                </c:pt>
                <c:pt idx="1">
                  <c:v>Әд. Оқу </c:v>
                </c:pt>
                <c:pt idx="2">
                  <c:v>Қазақ тілі</c:v>
                </c:pt>
                <c:pt idx="3">
                  <c:v>Математика</c:v>
                </c:pt>
                <c:pt idx="4">
                  <c:v>Орыс  тілі</c:v>
                </c:pt>
                <c:pt idx="5">
                  <c:v>Ағылшын тілі</c:v>
                </c:pt>
                <c:pt idx="6">
                  <c:v>Музыка </c:v>
                </c:pt>
                <c:pt idx="7">
                  <c:v>Дене тәрбиесі </c:v>
                </c:pt>
                <c:pt idx="8">
                  <c:v>Еңбекке баулу</c:v>
                </c:pt>
              </c:strCache>
            </c:strRef>
          </c:cat>
          <c:val>
            <c:numRef>
              <c:f>Лист1!$D$2:$D$10</c:f>
              <c:numCache>
                <c:formatCode>General</c:formatCode>
                <c:ptCount val="9"/>
              </c:numCache>
            </c:numRef>
          </c:val>
          <c:extLst xmlns:c16r2="http://schemas.microsoft.com/office/drawing/2015/06/chart">
            <c:ext xmlns:c16="http://schemas.microsoft.com/office/drawing/2014/chart" uri="{C3380CC4-5D6E-409C-BE32-E72D297353CC}">
              <c16:uniqueId val="{00000002-4E13-4841-832D-68B968B425ED}"/>
            </c:ext>
          </c:extLst>
        </c:ser>
        <c:gapWidth val="219"/>
        <c:axId val="132752896"/>
        <c:axId val="132754432"/>
      </c:barChart>
      <c:catAx>
        <c:axId val="132752896"/>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132754432"/>
        <c:crosses val="autoZero"/>
        <c:auto val="1"/>
        <c:lblAlgn val="ctr"/>
        <c:lblOffset val="100"/>
      </c:catAx>
      <c:valAx>
        <c:axId val="132754432"/>
        <c:scaling>
          <c:orientation val="minMax"/>
        </c:scaling>
        <c:axPos val="l"/>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132752896"/>
        <c:crosses val="autoZero"/>
        <c:crossBetween val="between"/>
      </c:valAx>
      <c:spPr>
        <a:noFill/>
        <a:ln>
          <a:solidFill>
            <a:srgbClr val="0070C0"/>
          </a:solidFill>
        </a:ln>
        <a:effectLst/>
      </c:spPr>
    </c:plotArea>
    <c:plotVisOnly val="1"/>
    <c:dispBlanksAs val="gap"/>
  </c:chart>
  <c:spPr>
    <a:solidFill>
      <a:schemeClr val="bg1"/>
    </a:solidFill>
    <a:ln w="9525" cap="flat" cmpd="sng" algn="ctr">
      <a:solidFill>
        <a:schemeClr val="tx1">
          <a:lumMod val="15000"/>
          <a:lumOff val="85000"/>
        </a:schemeClr>
      </a:solidFill>
      <a:round/>
    </a:ln>
    <a:effectLst/>
  </c:spPr>
  <c:txPr>
    <a:bodyPr/>
    <a:lstStyle/>
    <a:p>
      <a:pPr>
        <a:defRPr/>
      </a:pPr>
      <a:endParaRPr lang="ru-RU"/>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a:pPr>
            <a:r>
              <a:rPr lang="ru-RU" sz="1400" dirty="0" smtClean="0">
                <a:solidFill>
                  <a:schemeClr val="tx1"/>
                </a:solidFill>
                <a:latin typeface="Times New Roman" pitchFamily="18" charset="0"/>
                <a:cs typeface="Times New Roman" pitchFamily="18" charset="0"/>
              </a:rPr>
              <a:t>2015-2016 </a:t>
            </a:r>
            <a:r>
              <a:rPr lang="kk-KZ" sz="1400" dirty="0">
                <a:solidFill>
                  <a:schemeClr val="tx1"/>
                </a:solidFill>
                <a:latin typeface="Times New Roman" pitchFamily="18" charset="0"/>
                <a:cs typeface="Times New Roman" pitchFamily="18" charset="0"/>
              </a:rPr>
              <a:t>оқу жылындағы </a:t>
            </a:r>
            <a:r>
              <a:rPr lang="kk-KZ" sz="1400" dirty="0" smtClean="0">
                <a:solidFill>
                  <a:schemeClr val="tx1"/>
                </a:solidFill>
                <a:latin typeface="Times New Roman" pitchFamily="18" charset="0"/>
                <a:cs typeface="Times New Roman" pitchFamily="18" charset="0"/>
              </a:rPr>
              <a:t> 3 сынып </a:t>
            </a:r>
            <a:r>
              <a:rPr lang="kk-KZ" sz="1400" dirty="0">
                <a:solidFill>
                  <a:schemeClr val="tx1"/>
                </a:solidFill>
                <a:latin typeface="Times New Roman" pitchFamily="18" charset="0"/>
                <a:cs typeface="Times New Roman" pitchFamily="18" charset="0"/>
              </a:rPr>
              <a:t>жылдық бойынша білім сапасының қорытындысы </a:t>
            </a:r>
            <a:endParaRPr lang="ru-RU" sz="1400" dirty="0">
              <a:solidFill>
                <a:schemeClr val="tx1"/>
              </a:solidFill>
              <a:latin typeface="Times New Roman" pitchFamily="18" charset="0"/>
              <a:cs typeface="Times New Roman" pitchFamily="18" charset="0"/>
            </a:endParaRPr>
          </a:p>
        </c:rich>
      </c:tx>
      <c:layout>
        <c:manualLayout>
          <c:xMode val="edge"/>
          <c:yMode val="edge"/>
          <c:x val="0.18446504508082173"/>
          <c:y val="5.4624360744439722E-2"/>
        </c:manualLayout>
      </c:layout>
    </c:title>
    <c:plotArea>
      <c:layout/>
      <c:pieChart>
        <c:varyColors val="1"/>
        <c:ser>
          <c:idx val="0"/>
          <c:order val="0"/>
          <c:tx>
            <c:strRef>
              <c:f>Лист1!$B$1</c:f>
              <c:strCache>
                <c:ptCount val="1"/>
                <c:pt idx="0">
                  <c:v>Ряд 1</c:v>
                </c:pt>
              </c:strCache>
            </c:strRef>
          </c:tx>
          <c:explosion val="33"/>
          <c:dLbls>
            <c:dLbl>
              <c:idx val="0"/>
              <c:layout>
                <c:manualLayout>
                  <c:x val="2.5350954407881238E-2"/>
                  <c:y val="-2.0430998756734427E-3"/>
                </c:manualLayout>
              </c:layout>
              <c:showVal val="1"/>
              <c:showCatName val="1"/>
            </c:dLbl>
            <c:dLbl>
              <c:idx val="1"/>
              <c:layout>
                <c:manualLayout>
                  <c:x val="2.5250147713159254E-2"/>
                  <c:y val="-5.3769857715153975E-3"/>
                </c:manualLayout>
              </c:layout>
              <c:showVal val="1"/>
              <c:showCatName val="1"/>
            </c:dLbl>
            <c:dLbl>
              <c:idx val="2"/>
              <c:layout>
                <c:manualLayout>
                  <c:x val="5.0784387020535351E-2"/>
                  <c:y val="-3.0640696228760891E-2"/>
                </c:manualLayout>
              </c:layout>
              <c:showVal val="1"/>
              <c:showCatName val="1"/>
            </c:dLbl>
            <c:dLbl>
              <c:idx val="3"/>
              <c:layout>
                <c:manualLayout>
                  <c:x val="-8.9029112555417567E-2"/>
                  <c:y val="-4.4675507666804747E-2"/>
                </c:manualLayout>
              </c:layout>
              <c:showVal val="1"/>
              <c:showCatName val="1"/>
            </c:dLbl>
            <c:dLbl>
              <c:idx val="4"/>
              <c:layout>
                <c:manualLayout>
                  <c:x val="-4.2245963511835141E-2"/>
                  <c:y val="1.2166873877607431E-2"/>
                </c:manualLayout>
              </c:layout>
              <c:showVal val="1"/>
              <c:showCatName val="1"/>
            </c:dLbl>
            <c:dLbl>
              <c:idx val="5"/>
              <c:layout>
                <c:manualLayout>
                  <c:x val="-1.7028614149111939E-3"/>
                  <c:y val="1.8132338720817803E-2"/>
                </c:manualLayout>
              </c:layout>
              <c:tx>
                <c:rich>
                  <a:bodyPr/>
                  <a:lstStyle/>
                  <a:p>
                    <a:r>
                      <a:rPr lang="ru-RU" dirty="0" err="1"/>
                      <a:t>Ағылшын </a:t>
                    </a:r>
                    <a:r>
                      <a:rPr lang="ru-RU" dirty="0" err="1" smtClean="0"/>
                      <a:t>тілі</a:t>
                    </a:r>
                    <a:r>
                      <a:rPr lang="ru-RU" dirty="0" smtClean="0"/>
                      <a:t>; </a:t>
                    </a:r>
                    <a:r>
                      <a:rPr lang="ru-RU" dirty="0"/>
                      <a:t>100%</a:t>
                    </a:r>
                  </a:p>
                </c:rich>
              </c:tx>
              <c:showVal val="1"/>
              <c:showCatName val="1"/>
            </c:dLbl>
            <c:txPr>
              <a:bodyPr/>
              <a:lstStyle/>
              <a:p>
                <a:pPr>
                  <a:defRPr>
                    <a:solidFill>
                      <a:schemeClr val="tx1"/>
                    </a:solidFill>
                  </a:defRPr>
                </a:pPr>
                <a:endParaRPr lang="ru-RU"/>
              </a:p>
            </c:txPr>
            <c:showVal val="1"/>
            <c:showCatName val="1"/>
            <c:showLeaderLines val="1"/>
          </c:dLbls>
          <c:cat>
            <c:strRef>
              <c:f>Лист1!$A$2:$A$7</c:f>
              <c:strCache>
                <c:ptCount val="6"/>
                <c:pt idx="0">
                  <c:v>Дүниетану</c:v>
                </c:pt>
                <c:pt idx="1">
                  <c:v>Жаратылыстану</c:v>
                </c:pt>
                <c:pt idx="2">
                  <c:v>Әд оқу</c:v>
                </c:pt>
                <c:pt idx="3">
                  <c:v>Қазақ тілі </c:v>
                </c:pt>
                <c:pt idx="4">
                  <c:v>Орыс тілі</c:v>
                </c:pt>
                <c:pt idx="5">
                  <c:v>Ағылшын тілі </c:v>
                </c:pt>
              </c:strCache>
            </c:strRef>
          </c:cat>
          <c:val>
            <c:numRef>
              <c:f>Лист1!$B$2:$B$7</c:f>
              <c:numCache>
                <c:formatCode>0%</c:formatCode>
                <c:ptCount val="6"/>
                <c:pt idx="0">
                  <c:v>1</c:v>
                </c:pt>
                <c:pt idx="1">
                  <c:v>1</c:v>
                </c:pt>
                <c:pt idx="2">
                  <c:v>1</c:v>
                </c:pt>
                <c:pt idx="3">
                  <c:v>1</c:v>
                </c:pt>
                <c:pt idx="4">
                  <c:v>1</c:v>
                </c:pt>
                <c:pt idx="5">
                  <c:v>1</c:v>
                </c:pt>
              </c:numCache>
            </c:numRef>
          </c:val>
        </c:ser>
        <c:ser>
          <c:idx val="1"/>
          <c:order val="1"/>
          <c:tx>
            <c:strRef>
              <c:f>Лист1!$C$1</c:f>
              <c:strCache>
                <c:ptCount val="1"/>
                <c:pt idx="0">
                  <c:v>Столбец1</c:v>
                </c:pt>
              </c:strCache>
            </c:strRef>
          </c:tx>
          <c:explosion val="25"/>
          <c:cat>
            <c:strRef>
              <c:f>Лист1!$A$2:$A$7</c:f>
              <c:strCache>
                <c:ptCount val="6"/>
                <c:pt idx="0">
                  <c:v>Дүниетану</c:v>
                </c:pt>
                <c:pt idx="1">
                  <c:v>Жаратылыстану</c:v>
                </c:pt>
                <c:pt idx="2">
                  <c:v>Әд оқу</c:v>
                </c:pt>
                <c:pt idx="3">
                  <c:v>Қазақ тілі </c:v>
                </c:pt>
                <c:pt idx="4">
                  <c:v>Орыс тілі</c:v>
                </c:pt>
                <c:pt idx="5">
                  <c:v>Ағылшын тілі </c:v>
                </c:pt>
              </c:strCache>
            </c:strRef>
          </c:cat>
          <c:val>
            <c:numRef>
              <c:f>Лист1!$C$2:$C$7</c:f>
              <c:numCache>
                <c:formatCode>General</c:formatCode>
                <c:ptCount val="6"/>
              </c:numCache>
            </c:numRef>
          </c:val>
        </c:ser>
        <c:ser>
          <c:idx val="2"/>
          <c:order val="2"/>
          <c:tx>
            <c:strRef>
              <c:f>Лист1!$D$1</c:f>
              <c:strCache>
                <c:ptCount val="1"/>
                <c:pt idx="0">
                  <c:v>Столбец2</c:v>
                </c:pt>
              </c:strCache>
            </c:strRef>
          </c:tx>
          <c:explosion val="25"/>
          <c:cat>
            <c:strRef>
              <c:f>Лист1!$A$2:$A$7</c:f>
              <c:strCache>
                <c:ptCount val="6"/>
                <c:pt idx="0">
                  <c:v>Дүниетану</c:v>
                </c:pt>
                <c:pt idx="1">
                  <c:v>Жаратылыстану</c:v>
                </c:pt>
                <c:pt idx="2">
                  <c:v>Әд оқу</c:v>
                </c:pt>
                <c:pt idx="3">
                  <c:v>Қазақ тілі </c:v>
                </c:pt>
                <c:pt idx="4">
                  <c:v>Орыс тілі</c:v>
                </c:pt>
                <c:pt idx="5">
                  <c:v>Ағылшын тілі </c:v>
                </c:pt>
              </c:strCache>
            </c:strRef>
          </c:cat>
          <c:val>
            <c:numRef>
              <c:f>Лист1!$D$2:$D$7</c:f>
              <c:numCache>
                <c:formatCode>General</c:formatCode>
                <c:ptCount val="6"/>
              </c:numCache>
            </c:numRef>
          </c:val>
        </c:ser>
        <c:firstSliceAng val="0"/>
      </c:pieChart>
    </c:plotArea>
    <c:plotVisOnly val="1"/>
  </c:chart>
  <c:txPr>
    <a:bodyPr/>
    <a:lstStyle/>
    <a:p>
      <a:pPr>
        <a:defRPr>
          <a:solidFill>
            <a:schemeClr val="bg1"/>
          </a:solidFill>
        </a:defRPr>
      </a:pPr>
      <a:endParaRPr lang="ru-RU"/>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a:pPr>
            <a:r>
              <a:rPr lang="ru-RU" sz="1400" dirty="0">
                <a:latin typeface="Times New Roman" pitchFamily="18" charset="0"/>
                <a:cs typeface="Times New Roman" pitchFamily="18" charset="0"/>
              </a:rPr>
              <a:t>2017-2018 </a:t>
            </a:r>
            <a:r>
              <a:rPr lang="kk-KZ" sz="1400" dirty="0">
                <a:latin typeface="Times New Roman" pitchFamily="18" charset="0"/>
                <a:cs typeface="Times New Roman" pitchFamily="18" charset="0"/>
              </a:rPr>
              <a:t>оқу жылындағы </a:t>
            </a:r>
            <a:r>
              <a:rPr lang="kk-KZ" sz="1400" dirty="0" smtClean="0">
                <a:latin typeface="Times New Roman" pitchFamily="18" charset="0"/>
                <a:cs typeface="Times New Roman" pitchFamily="18" charset="0"/>
              </a:rPr>
              <a:t>1 </a:t>
            </a:r>
            <a:r>
              <a:rPr lang="kk-KZ" sz="1400" dirty="0">
                <a:latin typeface="Times New Roman" pitchFamily="18" charset="0"/>
                <a:cs typeface="Times New Roman" pitchFamily="18" charset="0"/>
              </a:rPr>
              <a:t>сынып жылдық бойынша білім сапасының қорытындысы </a:t>
            </a:r>
            <a:endParaRPr lang="ru-RU" sz="1400" dirty="0">
              <a:latin typeface="Times New Roman" pitchFamily="18" charset="0"/>
              <a:cs typeface="Times New Roman" pitchFamily="18" charset="0"/>
            </a:endParaRPr>
          </a:p>
        </c:rich>
      </c:tx>
      <c:layout>
        <c:manualLayout>
          <c:xMode val="edge"/>
          <c:yMode val="edge"/>
          <c:x val="0.12954530002039741"/>
          <c:y val="0"/>
        </c:manualLayout>
      </c:layout>
    </c:title>
    <c:plotArea>
      <c:layout>
        <c:manualLayout>
          <c:layoutTarget val="inner"/>
          <c:xMode val="edge"/>
          <c:yMode val="edge"/>
          <c:x val="8.8300349696644173E-2"/>
          <c:y val="0.14405837568176338"/>
          <c:w val="0.89389549600068663"/>
          <c:h val="0.7472548910109641"/>
        </c:manualLayout>
      </c:layout>
      <c:barChart>
        <c:barDir val="col"/>
        <c:grouping val="clustered"/>
        <c:ser>
          <c:idx val="0"/>
          <c:order val="0"/>
          <c:tx>
            <c:strRef>
              <c:f>Лист1!$B$1</c:f>
              <c:strCache>
                <c:ptCount val="1"/>
                <c:pt idx="0">
                  <c:v>Ряд 1</c:v>
                </c:pt>
              </c:strCache>
            </c:strRef>
          </c:tx>
          <c:dPt>
            <c:idx val="0"/>
            <c:spPr>
              <a:solidFill>
                <a:srgbClr val="FFFF00"/>
              </a:solidFill>
            </c:spPr>
          </c:dPt>
          <c:dPt>
            <c:idx val="1"/>
            <c:spPr>
              <a:solidFill>
                <a:srgbClr val="0070C0"/>
              </a:solidFill>
            </c:spPr>
          </c:dPt>
          <c:dPt>
            <c:idx val="2"/>
            <c:spPr>
              <a:solidFill>
                <a:srgbClr val="92D050"/>
              </a:solidFill>
            </c:spPr>
          </c:dPt>
          <c:dPt>
            <c:idx val="3"/>
            <c:spPr>
              <a:solidFill>
                <a:srgbClr val="7030A0"/>
              </a:solidFill>
            </c:spPr>
          </c:dPt>
          <c:dPt>
            <c:idx val="4"/>
            <c:spPr>
              <a:solidFill>
                <a:srgbClr val="FF0000"/>
              </a:solidFill>
            </c:spPr>
          </c:dPt>
          <c:dPt>
            <c:idx val="5"/>
            <c:spPr>
              <a:solidFill>
                <a:srgbClr val="002060"/>
              </a:solidFill>
            </c:spPr>
          </c:dPt>
          <c:dLbls>
            <c:showVal val="1"/>
          </c:dLbls>
          <c:cat>
            <c:strRef>
              <c:f>Лист1!$A$2:$A$7</c:f>
              <c:strCache>
                <c:ptCount val="6"/>
                <c:pt idx="0">
                  <c:v>Дүниетану</c:v>
                </c:pt>
                <c:pt idx="1">
                  <c:v>Жаратылыстану</c:v>
                </c:pt>
                <c:pt idx="2">
                  <c:v>Әд оқу</c:v>
                </c:pt>
                <c:pt idx="3">
                  <c:v>Қазақ тілі </c:v>
                </c:pt>
                <c:pt idx="4">
                  <c:v>Орыс тілі</c:v>
                </c:pt>
                <c:pt idx="5">
                  <c:v>Ағылшын тілі </c:v>
                </c:pt>
              </c:strCache>
            </c:strRef>
          </c:cat>
          <c:val>
            <c:numRef>
              <c:f>Лист1!$B$2:$B$7</c:f>
              <c:numCache>
                <c:formatCode>0%</c:formatCode>
                <c:ptCount val="6"/>
                <c:pt idx="0">
                  <c:v>1</c:v>
                </c:pt>
                <c:pt idx="1">
                  <c:v>1</c:v>
                </c:pt>
                <c:pt idx="2">
                  <c:v>1</c:v>
                </c:pt>
                <c:pt idx="3">
                  <c:v>1</c:v>
                </c:pt>
                <c:pt idx="4">
                  <c:v>1</c:v>
                </c:pt>
                <c:pt idx="5">
                  <c:v>1</c:v>
                </c:pt>
              </c:numCache>
            </c:numRef>
          </c:val>
        </c:ser>
        <c:ser>
          <c:idx val="1"/>
          <c:order val="1"/>
          <c:tx>
            <c:strRef>
              <c:f>Лист1!$C$1</c:f>
              <c:strCache>
                <c:ptCount val="1"/>
                <c:pt idx="0">
                  <c:v>Столбец1</c:v>
                </c:pt>
              </c:strCache>
            </c:strRef>
          </c:tx>
          <c:cat>
            <c:strRef>
              <c:f>Лист1!$A$2:$A$7</c:f>
              <c:strCache>
                <c:ptCount val="6"/>
                <c:pt idx="0">
                  <c:v>Дүниетану</c:v>
                </c:pt>
                <c:pt idx="1">
                  <c:v>Жаратылыстану</c:v>
                </c:pt>
                <c:pt idx="2">
                  <c:v>Әд оқу</c:v>
                </c:pt>
                <c:pt idx="3">
                  <c:v>Қазақ тілі </c:v>
                </c:pt>
                <c:pt idx="4">
                  <c:v>Орыс тілі</c:v>
                </c:pt>
                <c:pt idx="5">
                  <c:v>Ағылшын тілі </c:v>
                </c:pt>
              </c:strCache>
            </c:strRef>
          </c:cat>
          <c:val>
            <c:numRef>
              <c:f>Лист1!$C$2:$C$7</c:f>
              <c:numCache>
                <c:formatCode>General</c:formatCode>
                <c:ptCount val="6"/>
              </c:numCache>
            </c:numRef>
          </c:val>
        </c:ser>
        <c:ser>
          <c:idx val="2"/>
          <c:order val="2"/>
          <c:tx>
            <c:strRef>
              <c:f>Лист1!$D$1</c:f>
              <c:strCache>
                <c:ptCount val="1"/>
                <c:pt idx="0">
                  <c:v>Столбец2</c:v>
                </c:pt>
              </c:strCache>
            </c:strRef>
          </c:tx>
          <c:cat>
            <c:strRef>
              <c:f>Лист1!$A$2:$A$7</c:f>
              <c:strCache>
                <c:ptCount val="6"/>
                <c:pt idx="0">
                  <c:v>Дүниетану</c:v>
                </c:pt>
                <c:pt idx="1">
                  <c:v>Жаратылыстану</c:v>
                </c:pt>
                <c:pt idx="2">
                  <c:v>Әд оқу</c:v>
                </c:pt>
                <c:pt idx="3">
                  <c:v>Қазақ тілі </c:v>
                </c:pt>
                <c:pt idx="4">
                  <c:v>Орыс тілі</c:v>
                </c:pt>
                <c:pt idx="5">
                  <c:v>Ағылшын тілі </c:v>
                </c:pt>
              </c:strCache>
            </c:strRef>
          </c:cat>
          <c:val>
            <c:numRef>
              <c:f>Лист1!$D$2:$D$7</c:f>
              <c:numCache>
                <c:formatCode>General</c:formatCode>
                <c:ptCount val="6"/>
              </c:numCache>
            </c:numRef>
          </c:val>
        </c:ser>
        <c:gapWidth val="100"/>
        <c:axId val="134110208"/>
        <c:axId val="134116096"/>
      </c:barChart>
      <c:catAx>
        <c:axId val="134110208"/>
        <c:scaling>
          <c:orientation val="minMax"/>
        </c:scaling>
        <c:axPos val="b"/>
        <c:tickLblPos val="nextTo"/>
        <c:crossAx val="134116096"/>
        <c:crosses val="autoZero"/>
        <c:auto val="1"/>
        <c:lblAlgn val="ctr"/>
        <c:lblOffset val="100"/>
      </c:catAx>
      <c:valAx>
        <c:axId val="134116096"/>
        <c:scaling>
          <c:orientation val="minMax"/>
        </c:scaling>
        <c:axPos val="l"/>
        <c:majorGridlines/>
        <c:numFmt formatCode="0%" sourceLinked="1"/>
        <c:tickLblPos val="nextTo"/>
        <c:crossAx val="134110208"/>
        <c:crosses val="autoZero"/>
        <c:crossBetween val="between"/>
      </c:valAx>
    </c:plotArea>
    <c:plotVisOnly val="1"/>
  </c:chart>
  <c:spPr>
    <a:solidFill>
      <a:schemeClr val="lt1"/>
    </a:solidFill>
    <a:ln w="25400" cap="flat" cmpd="sng" algn="ctr">
      <a:solidFill>
        <a:schemeClr val="dk1"/>
      </a:solidFill>
      <a:prstDash val="solid"/>
    </a:ln>
    <a:effectLst/>
  </c:spPr>
  <c:txPr>
    <a:bodyPr/>
    <a:lstStyle/>
    <a:p>
      <a:pPr>
        <a:defRPr>
          <a:solidFill>
            <a:schemeClr val="dk1"/>
          </a:solidFill>
          <a:latin typeface="+mn-lt"/>
          <a:ea typeface="+mn-ea"/>
          <a:cs typeface="+mn-cs"/>
        </a:defRPr>
      </a:pPr>
      <a:endParaRPr lang="ru-RU"/>
    </a:p>
  </c:txPr>
  <c:externalData r:id="rId1"/>
</c:chartSpace>
</file>

<file path=ppt/drawings/_rels/vmlDrawing1.vml.rels><?xml version="1.0" encoding="UTF-8" standalone="yes"?>
<Relationships xmlns="http://schemas.openxmlformats.org/package/2006/relationships"><Relationship Id="rId1" Type="http://schemas.openxmlformats.org/officeDocument/2006/relationships/image" Target="../media/image32.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1.e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67.emf"/><Relationship Id="rId1" Type="http://schemas.openxmlformats.org/officeDocument/2006/relationships/image" Target="../media/image6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6936BFA-0E6B-4D93-8F9B-6E5E9B70C634}" type="datetimeFigureOut">
              <a:rPr lang="ru-RU" smtClean="0"/>
              <a:pPr/>
              <a:t>22.02.2019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FC00605-2C22-4AB3-950B-FF4D2222C87E}"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ru-RU" dirty="0"/>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ru-RU" dirty="0"/>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DDC674D6-5F6D-4857-B9B9-F0C2121AA54F}" type="slidenum">
              <a:rPr lang="ru-RU"/>
              <a:pPr>
                <a:defRPr/>
              </a:pPr>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ru-RU" dirty="0"/>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ru-RU" dirty="0"/>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F5032102-35C1-4FF8-97DD-7930EC73A96D}" type="slidenum">
              <a:rPr lang="ru-RU"/>
              <a:pPr>
                <a:defRPr/>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ru-RU" dirty="0"/>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ru-RU" dirty="0"/>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92F942F3-24B3-490A-9C07-76250D7B221E}" type="slidenum">
              <a:rPr lang="ru-RU"/>
              <a:pPr>
                <a:defRPr/>
              </a:pPr>
              <a:t>‹#›</a:t>
            </a:fld>
            <a:endParaRPr lang="ru-R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ru-RU" dirty="0"/>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ru-RU" dirty="0"/>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A6D7BFBC-D036-404C-922A-53E20052AE50}" type="slidenum">
              <a:rPr lang="ru-RU"/>
              <a:pPr>
                <a:defRPr/>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ru-RU" dirty="0"/>
          </a:p>
        </p:txBody>
      </p:sp>
      <p:sp>
        <p:nvSpPr>
          <p:cNvPr id="8"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ru-RU" dirty="0"/>
          </a:p>
        </p:txBody>
      </p:sp>
      <p:sp>
        <p:nvSpPr>
          <p:cNvPr id="9"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B9B8CBEE-77A5-4E4C-98D6-2880BD5CF413}" type="slidenum">
              <a:rPr lang="ru-RU"/>
              <a:pPr>
                <a:defRPr/>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ru-RU" dirty="0"/>
          </a:p>
        </p:txBody>
      </p:sp>
      <p:sp>
        <p:nvSpPr>
          <p:cNvPr id="4"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ru-RU" dirty="0"/>
          </a:p>
        </p:txBody>
      </p:sp>
      <p:sp>
        <p:nvSpPr>
          <p:cNvPr id="5"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F4464C51-494A-43AE-9811-5704D937C295}" type="slidenum">
              <a:rPr lang="ru-RU"/>
              <a:pPr>
                <a:defRPr/>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ru-RU" dirty="0"/>
          </a:p>
        </p:txBody>
      </p:sp>
      <p:sp>
        <p:nvSpPr>
          <p:cNvPr id="3"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ru-RU" dirty="0"/>
          </a:p>
        </p:txBody>
      </p:sp>
      <p:sp>
        <p:nvSpPr>
          <p:cNvPr id="4"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AACAFC29-9433-4CB3-A651-7569F90886D7}" type="slidenum">
              <a:rPr lang="ru-RU"/>
              <a:pPr>
                <a:defRPr/>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ru-RU" dirty="0"/>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ru-RU" dirty="0"/>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2378AEBB-D8E9-43F8-A9AE-9D1D59375094}" type="slidenum">
              <a:rPr lang="ru-RU"/>
              <a:pPr>
                <a:defRPr/>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dirty="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ru-RU" dirty="0"/>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ru-RU" dirty="0"/>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4D0C8D11-3F0A-450B-A568-1BF4B08E90B2}" type="slidenum">
              <a:rPr lang="ru-RU"/>
              <a:pPr>
                <a:defRPr/>
              </a:pPr>
              <a:t>‹#›</a:t>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ru-RU" dirty="0"/>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ru-RU" dirty="0"/>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F7006F46-BF8E-4BB3-A626-EA5D3D7F2AA7}" type="slidenum">
              <a:rPr lang="ru-RU"/>
              <a:pPr>
                <a:defRPr/>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ru-RU" dirty="0"/>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ru-RU" dirty="0"/>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F7E2055B-FCEE-4F3B-B687-42A95977B652}" type="slidenum">
              <a:rPr lang="ru-RU"/>
              <a:pPr>
                <a:defRPr/>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3789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latin typeface="+mn-lt"/>
                <a:cs typeface="+mn-cs"/>
              </a:defRPr>
            </a:lvl1pPr>
          </a:lstStyle>
          <a:p>
            <a:pPr>
              <a:defRPr/>
            </a:pPr>
            <a:endParaRPr lang="ru-RU" dirty="0"/>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latin typeface="+mn-lt"/>
                <a:cs typeface="+mn-cs"/>
              </a:defRPr>
            </a:lvl1pPr>
          </a:lstStyle>
          <a:p>
            <a:pPr>
              <a:defRPr/>
            </a:pPr>
            <a:endParaRPr lang="ru-RU" dirty="0"/>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latin typeface="+mn-lt"/>
                <a:cs typeface="+mn-cs"/>
              </a:defRPr>
            </a:lvl1pPr>
          </a:lstStyle>
          <a:p>
            <a:pPr>
              <a:defRPr/>
            </a:pPr>
            <a:fld id="{8827E84D-D519-4F4B-81B2-AF9D703FD4F0}" type="slidenum">
              <a:rPr lang="ru-RU"/>
              <a:pPr>
                <a:defRPr/>
              </a:pPr>
              <a:t>‹#›</a:t>
            </a:fld>
            <a:endParaRPr lang="ru-RU" dirty="0"/>
          </a:p>
        </p:txBody>
      </p:sp>
    </p:spTree>
  </p:cSld>
  <p:clrMap bg1="lt1" tx1="dk1" bg2="lt2" tx2="dk2" accent1="accent1" accent2="accent2" accent3="accent3" accent4="accent4" accent5="accent5" accent6="accent6" hlink="hlink" folHlink="folHlink"/>
  <p:sldLayoutIdLst>
    <p:sldLayoutId id="2147483912" r:id="rId1"/>
    <p:sldLayoutId id="2147483913" r:id="rId2"/>
    <p:sldLayoutId id="2147483914" r:id="rId3"/>
    <p:sldLayoutId id="2147483915" r:id="rId4"/>
    <p:sldLayoutId id="2147483916" r:id="rId5"/>
    <p:sldLayoutId id="2147483917" r:id="rId6"/>
    <p:sldLayoutId id="2147483918" r:id="rId7"/>
    <p:sldLayoutId id="2147483919" r:id="rId8"/>
    <p:sldLayoutId id="2147483920" r:id="rId9"/>
    <p:sldLayoutId id="2147483921" r:id="rId10"/>
    <p:sldLayoutId id="2147483922"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5.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3.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31.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16.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1.jpeg"/><Relationship Id="rId7" Type="http://schemas.openxmlformats.org/officeDocument/2006/relationships/image" Target="../media/image35.jpe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4.jpeg"/><Relationship Id="rId4" Type="http://schemas.openxmlformats.org/officeDocument/2006/relationships/image" Target="../media/image33.jpeg"/></Relationships>
</file>

<file path=ppt/slides/_rels/slide1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39.png"/><Relationship Id="rId4" Type="http://schemas.openxmlformats.org/officeDocument/2006/relationships/image" Target="../media/image38.jpeg"/></Relationships>
</file>

<file path=ppt/slides/_rels/slide1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1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4.jpeg"/><Relationship Id="rId4" Type="http://schemas.openxmlformats.org/officeDocument/2006/relationships/image" Target="../media/image43.jpeg"/></Relationships>
</file>

<file path=ppt/slides/_rels/slide2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47.jpeg"/><Relationship Id="rId4" Type="http://schemas.openxmlformats.org/officeDocument/2006/relationships/image" Target="../media/image46.jpeg"/></Relationships>
</file>

<file path=ppt/slides/_rels/slide2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png"/></Relationships>
</file>

<file path=ppt/slides/_rels/slide2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2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60.jpeg"/><Relationship Id="rId5" Type="http://schemas.openxmlformats.org/officeDocument/2006/relationships/image" Target="../media/image59.jpeg"/><Relationship Id="rId4" Type="http://schemas.openxmlformats.org/officeDocument/2006/relationships/image" Target="../media/image58.jpeg"/></Relationships>
</file>

<file path=ppt/slides/_rels/slide24.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1.jpeg"/><Relationship Id="rId7" Type="http://schemas.openxmlformats.org/officeDocument/2006/relationships/image" Target="../media/image64.jpe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63.jpeg"/><Relationship Id="rId5" Type="http://schemas.openxmlformats.org/officeDocument/2006/relationships/oleObject" Target="../embeddings/oleObject2.bin"/><Relationship Id="rId4" Type="http://schemas.openxmlformats.org/officeDocument/2006/relationships/image" Target="../media/image62.jpeg"/></Relationships>
</file>

<file path=ppt/slides/_rels/slide25.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1.jpeg"/><Relationship Id="rId7"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oleObject" Target="../embeddings/oleObject3.bin"/><Relationship Id="rId5" Type="http://schemas.openxmlformats.org/officeDocument/2006/relationships/image" Target="../media/image69.jpeg"/><Relationship Id="rId4" Type="http://schemas.openxmlformats.org/officeDocument/2006/relationships/image" Target="../media/image68.jpeg"/></Relationships>
</file>

<file path=ppt/slides/_rels/slide26.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73.jpeg"/><Relationship Id="rId4" Type="http://schemas.openxmlformats.org/officeDocument/2006/relationships/image" Target="../media/image72.jpeg"/></Relationships>
</file>

<file path=ppt/slides/_rels/slide27.xml.rels><?xml version="1.0" encoding="UTF-8" standalone="yes"?>
<Relationships xmlns="http://schemas.openxmlformats.org/package/2006/relationships"><Relationship Id="rId8" Type="http://schemas.openxmlformats.org/officeDocument/2006/relationships/image" Target="../media/image79.jpeg"/><Relationship Id="rId3" Type="http://schemas.openxmlformats.org/officeDocument/2006/relationships/image" Target="../media/image74.png"/><Relationship Id="rId7" Type="http://schemas.openxmlformats.org/officeDocument/2006/relationships/image" Target="../media/image78.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77.jpeg"/><Relationship Id="rId5" Type="http://schemas.openxmlformats.org/officeDocument/2006/relationships/image" Target="../media/image76.jpeg"/><Relationship Id="rId4" Type="http://schemas.openxmlformats.org/officeDocument/2006/relationships/image" Target="../media/image75.jpeg"/></Relationships>
</file>

<file path=ppt/slides/_rels/slide28.xml.rels><?xml version="1.0" encoding="UTF-8" standalone="yes"?>
<Relationships xmlns="http://schemas.openxmlformats.org/package/2006/relationships"><Relationship Id="rId3" Type="http://schemas.openxmlformats.org/officeDocument/2006/relationships/image" Target="../media/image80.jpeg"/><Relationship Id="rId7" Type="http://schemas.openxmlformats.org/officeDocument/2006/relationships/image" Target="../media/image84.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83.jpeg"/><Relationship Id="rId5" Type="http://schemas.openxmlformats.org/officeDocument/2006/relationships/image" Target="../media/image82.jpeg"/><Relationship Id="rId4" Type="http://schemas.openxmlformats.org/officeDocument/2006/relationships/image" Target="../media/image81.jpeg"/></Relationships>
</file>

<file path=ppt/slides/_rels/slide29.xml.rels><?xml version="1.0" encoding="UTF-8" standalone="yes"?>
<Relationships xmlns="http://schemas.openxmlformats.org/package/2006/relationships"><Relationship Id="rId8" Type="http://schemas.openxmlformats.org/officeDocument/2006/relationships/image" Target="../media/image90.jpeg"/><Relationship Id="rId3" Type="http://schemas.openxmlformats.org/officeDocument/2006/relationships/image" Target="../media/image85.png"/><Relationship Id="rId7" Type="http://schemas.openxmlformats.org/officeDocument/2006/relationships/image" Target="../media/image89.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88.jpeg"/><Relationship Id="rId5" Type="http://schemas.openxmlformats.org/officeDocument/2006/relationships/image" Target="../media/image87.jpeg"/><Relationship Id="rId4" Type="http://schemas.openxmlformats.org/officeDocument/2006/relationships/image" Target="../media/image86.jpeg"/><Relationship Id="rId9" Type="http://schemas.openxmlformats.org/officeDocument/2006/relationships/image" Target="../media/image91.jpeg"/></Relationships>
</file>

<file path=ppt/slides/_rels/slide30.xml.rels><?xml version="1.0" encoding="UTF-8" standalone="yes"?>
<Relationships xmlns="http://schemas.openxmlformats.org/package/2006/relationships"><Relationship Id="rId3" Type="http://schemas.openxmlformats.org/officeDocument/2006/relationships/image" Target="../media/image92.jpeg"/><Relationship Id="rId7" Type="http://schemas.openxmlformats.org/officeDocument/2006/relationships/image" Target="../media/image96.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95.jpeg"/><Relationship Id="rId5" Type="http://schemas.openxmlformats.org/officeDocument/2006/relationships/image" Target="../media/image94.jpeg"/><Relationship Id="rId4" Type="http://schemas.openxmlformats.org/officeDocument/2006/relationships/image" Target="../media/image93.jpeg"/></Relationships>
</file>

<file path=ppt/slides/_rels/slide31.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00.jpeg"/><Relationship Id="rId5" Type="http://schemas.openxmlformats.org/officeDocument/2006/relationships/image" Target="../media/image99.jpeg"/><Relationship Id="rId4" Type="http://schemas.openxmlformats.org/officeDocument/2006/relationships/image" Target="../media/image98.jpeg"/></Relationships>
</file>

<file path=ppt/slides/_rels/slide32.xml.rels><?xml version="1.0" encoding="UTF-8" standalone="yes"?>
<Relationships xmlns="http://schemas.openxmlformats.org/package/2006/relationships"><Relationship Id="rId3" Type="http://schemas.openxmlformats.org/officeDocument/2006/relationships/image" Target="../media/image101.jpeg"/><Relationship Id="rId7" Type="http://schemas.openxmlformats.org/officeDocument/2006/relationships/image" Target="../media/image105.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04.jpeg"/><Relationship Id="rId5" Type="http://schemas.openxmlformats.org/officeDocument/2006/relationships/image" Target="../media/image103.jpeg"/><Relationship Id="rId4" Type="http://schemas.openxmlformats.org/officeDocument/2006/relationships/image" Target="../media/image102.jpeg"/></Relationships>
</file>

<file path=ppt/slides/_rels/slide33.xml.rels><?xml version="1.0" encoding="UTF-8" standalone="yes"?>
<Relationships xmlns="http://schemas.openxmlformats.org/package/2006/relationships"><Relationship Id="rId8" Type="http://schemas.openxmlformats.org/officeDocument/2006/relationships/image" Target="../media/image111.jpeg"/><Relationship Id="rId3" Type="http://schemas.openxmlformats.org/officeDocument/2006/relationships/image" Target="../media/image106.jpeg"/><Relationship Id="rId7" Type="http://schemas.openxmlformats.org/officeDocument/2006/relationships/image" Target="../media/image110.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09.jpeg"/><Relationship Id="rId5" Type="http://schemas.openxmlformats.org/officeDocument/2006/relationships/image" Target="../media/image108.jpeg"/><Relationship Id="rId4" Type="http://schemas.openxmlformats.org/officeDocument/2006/relationships/image" Target="../media/image107.jpeg"/></Relationships>
</file>

<file path=ppt/slides/_rels/slide3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35.xml.rels><?xml version="1.0" encoding="UTF-8" standalone="yes"?>
<Relationships xmlns="http://schemas.openxmlformats.org/package/2006/relationships"><Relationship Id="rId8" Type="http://schemas.openxmlformats.org/officeDocument/2006/relationships/image" Target="../media/image117.png"/><Relationship Id="rId3" Type="http://schemas.openxmlformats.org/officeDocument/2006/relationships/image" Target="../media/image112.jpeg"/><Relationship Id="rId7" Type="http://schemas.openxmlformats.org/officeDocument/2006/relationships/image" Target="../media/image116.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15.png"/><Relationship Id="rId5" Type="http://schemas.openxmlformats.org/officeDocument/2006/relationships/image" Target="../media/image114.jpeg"/><Relationship Id="rId10" Type="http://schemas.openxmlformats.org/officeDocument/2006/relationships/image" Target="../media/image119.png"/><Relationship Id="rId4" Type="http://schemas.openxmlformats.org/officeDocument/2006/relationships/image" Target="../media/image113.jpeg"/><Relationship Id="rId9" Type="http://schemas.openxmlformats.org/officeDocument/2006/relationships/image" Target="../media/image118.png"/></Relationships>
</file>

<file path=ppt/slides/_rels/slide36.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audio" Target="../media/audio1.wav"/><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lum bright="20000"/>
          </a:blip>
          <a:srcRect/>
          <a:stretch>
            <a:fillRect/>
          </a:stretch>
        </p:blipFill>
        <p:spPr bwMode="auto">
          <a:xfrm>
            <a:off x="0" y="0"/>
            <a:ext cx="9144000" cy="6858000"/>
          </a:xfrm>
          <a:prstGeom prst="rect">
            <a:avLst/>
          </a:prstGeom>
          <a:noFill/>
        </p:spPr>
      </p:pic>
      <p:sp>
        <p:nvSpPr>
          <p:cNvPr id="13" name="Прямоугольник 12"/>
          <p:cNvSpPr/>
          <p:nvPr/>
        </p:nvSpPr>
        <p:spPr>
          <a:xfrm>
            <a:off x="3071802" y="642918"/>
            <a:ext cx="3429024" cy="830997"/>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kk-KZ" sz="4800" b="1" i="1" cap="none" spc="50" dirty="0" smtClean="0">
                <a:ln w="11430">
                  <a:solidFill>
                    <a:srgbClr val="FF0000"/>
                  </a:solidFill>
                </a:ln>
                <a:solidFill>
                  <a:srgbClr val="FF0000"/>
                </a:solidFill>
                <a:effectLst>
                  <a:glow rad="139700">
                    <a:schemeClr val="accent2">
                      <a:satMod val="175000"/>
                      <a:alpha val="40000"/>
                    </a:schemeClr>
                  </a:glow>
                  <a:outerShdw blurRad="76200" dist="50800" dir="5400000" algn="tl" rotWithShape="0">
                    <a:srgbClr val="000000">
                      <a:alpha val="65000"/>
                    </a:srgbClr>
                  </a:outerShdw>
                </a:effectLst>
              </a:rPr>
              <a:t>Мазмұны</a:t>
            </a:r>
            <a:endParaRPr lang="ru-RU" sz="4800" b="1" i="1" cap="none" spc="50" dirty="0">
              <a:ln w="11430">
                <a:solidFill>
                  <a:srgbClr val="FF0000"/>
                </a:solidFill>
              </a:ln>
              <a:solidFill>
                <a:srgbClr val="FF0000"/>
              </a:solidFill>
              <a:effectLst>
                <a:glow rad="139700">
                  <a:schemeClr val="accent2">
                    <a:satMod val="175000"/>
                    <a:alpha val="40000"/>
                  </a:schemeClr>
                </a:glow>
                <a:outerShdw blurRad="76200" dist="50800" dir="5400000" algn="tl" rotWithShape="0">
                  <a:srgbClr val="000000">
                    <a:alpha val="65000"/>
                  </a:srgbClr>
                </a:outerShdw>
              </a:effectLst>
            </a:endParaRPr>
          </a:p>
        </p:txBody>
      </p:sp>
      <p:sp>
        <p:nvSpPr>
          <p:cNvPr id="14" name="Прямоугольник 13"/>
          <p:cNvSpPr/>
          <p:nvPr/>
        </p:nvSpPr>
        <p:spPr>
          <a:xfrm>
            <a:off x="428596" y="1928802"/>
            <a:ext cx="8481809" cy="35394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514350" indent="-514350" algn="just">
              <a:buAutoNum type="arabicParenR"/>
            </a:pPr>
            <a:r>
              <a:rPr lang="kk-KZ" sz="2800" b="1" i="1" spc="50" dirty="0" smtClean="0">
                <a:ln w="11430">
                  <a:solidFill>
                    <a:srgbClr val="002060"/>
                  </a:solidFill>
                </a:ln>
                <a:solidFill>
                  <a:srgbClr val="7030A0"/>
                </a:solidFill>
                <a:effectLst>
                  <a:outerShdw blurRad="76200" dist="50800" dir="5400000" algn="tl" rotWithShape="0">
                    <a:srgbClr val="000000">
                      <a:alpha val="65000"/>
                    </a:srgbClr>
                  </a:outerShdw>
                </a:effectLst>
                <a:latin typeface="Verdana" pitchFamily="34" charset="0"/>
                <a:ea typeface="Verdana" pitchFamily="34" charset="0"/>
                <a:cs typeface="Verdana" pitchFamily="34" charset="0"/>
              </a:rPr>
              <a:t>Титул парағы</a:t>
            </a:r>
          </a:p>
          <a:p>
            <a:pPr marL="514350" indent="-514350" algn="just">
              <a:buAutoNum type="arabicParenR"/>
            </a:pPr>
            <a:r>
              <a:rPr lang="kk-KZ" sz="2800" b="1" i="1" spc="50" dirty="0" smtClean="0">
                <a:ln w="11430">
                  <a:solidFill>
                    <a:srgbClr val="002060"/>
                  </a:solidFill>
                </a:ln>
                <a:solidFill>
                  <a:srgbClr val="7030A0"/>
                </a:solidFill>
                <a:effectLst>
                  <a:outerShdw blurRad="76200" dist="50800" dir="5400000" algn="tl" rotWithShape="0">
                    <a:srgbClr val="000000">
                      <a:alpha val="65000"/>
                    </a:srgbClr>
                  </a:outerShdw>
                </a:effectLst>
                <a:latin typeface="Verdana" pitchFamily="34" charset="0"/>
                <a:ea typeface="Verdana" pitchFamily="34" charset="0"/>
                <a:cs typeface="Verdana" pitchFamily="34" charset="0"/>
              </a:rPr>
              <a:t>Педагогтың ақпараттық картасы</a:t>
            </a:r>
          </a:p>
          <a:p>
            <a:pPr marL="514350" indent="-514350" algn="just">
              <a:buAutoNum type="arabicParenR"/>
            </a:pPr>
            <a:r>
              <a:rPr lang="kk-KZ" sz="2800" b="1" i="1" spc="50" dirty="0" smtClean="0">
                <a:ln w="11430">
                  <a:solidFill>
                    <a:srgbClr val="002060"/>
                  </a:solidFill>
                </a:ln>
                <a:solidFill>
                  <a:srgbClr val="7030A0"/>
                </a:solidFill>
                <a:effectLst>
                  <a:outerShdw blurRad="76200" dist="50800" dir="5400000" algn="tl" rotWithShape="0">
                    <a:srgbClr val="000000">
                      <a:alpha val="65000"/>
                    </a:srgbClr>
                  </a:outerShdw>
                </a:effectLst>
                <a:latin typeface="Verdana" pitchFamily="34" charset="0"/>
                <a:ea typeface="Verdana" pitchFamily="34" charset="0"/>
                <a:cs typeface="Verdana" pitchFamily="34" charset="0"/>
              </a:rPr>
              <a:t>Педагогикалық ұстанымы</a:t>
            </a:r>
          </a:p>
          <a:p>
            <a:pPr marL="514350" indent="-514350" algn="just">
              <a:buAutoNum type="arabicParenR"/>
            </a:pPr>
            <a:r>
              <a:rPr lang="kk-KZ" sz="2800" b="1" i="1" spc="50" dirty="0" smtClean="0">
                <a:ln w="11430">
                  <a:solidFill>
                    <a:srgbClr val="002060"/>
                  </a:solidFill>
                </a:ln>
                <a:solidFill>
                  <a:srgbClr val="7030A0"/>
                </a:solidFill>
                <a:effectLst>
                  <a:outerShdw blurRad="76200" dist="50800" dir="5400000" algn="tl" rotWithShape="0">
                    <a:srgbClr val="000000">
                      <a:alpha val="65000"/>
                    </a:srgbClr>
                  </a:outerShdw>
                </a:effectLst>
                <a:latin typeface="Verdana" pitchFamily="34" charset="0"/>
                <a:ea typeface="Verdana" pitchFamily="34" charset="0"/>
                <a:cs typeface="Verdana" pitchFamily="34" charset="0"/>
              </a:rPr>
              <a:t>Жұмысындағы басым бағыт</a:t>
            </a:r>
          </a:p>
          <a:p>
            <a:pPr marL="514350" indent="-514350" algn="just">
              <a:buAutoNum type="arabicParenR"/>
            </a:pPr>
            <a:r>
              <a:rPr lang="kk-KZ" sz="2800" b="1" i="1" spc="50" dirty="0" smtClean="0">
                <a:ln w="11430">
                  <a:solidFill>
                    <a:srgbClr val="002060"/>
                  </a:solidFill>
                </a:ln>
                <a:solidFill>
                  <a:srgbClr val="7030A0"/>
                </a:solidFill>
                <a:effectLst>
                  <a:outerShdw blurRad="76200" dist="50800" dir="5400000" algn="tl" rotWithShape="0">
                    <a:srgbClr val="000000">
                      <a:alpha val="65000"/>
                    </a:srgbClr>
                  </a:outerShdw>
                </a:effectLst>
                <a:latin typeface="Verdana" pitchFamily="34" charset="0"/>
                <a:ea typeface="Verdana" pitchFamily="34" charset="0"/>
                <a:cs typeface="Verdana" pitchFamily="34" charset="0"/>
              </a:rPr>
              <a:t>Әдістеме жұмысына қатысу</a:t>
            </a:r>
          </a:p>
          <a:p>
            <a:pPr marL="514350" indent="-514350" algn="just">
              <a:buAutoNum type="arabicParenR"/>
            </a:pPr>
            <a:r>
              <a:rPr lang="kk-KZ" sz="2800" b="1" i="1" spc="50" dirty="0" smtClean="0">
                <a:ln w="11430">
                  <a:solidFill>
                    <a:srgbClr val="002060"/>
                  </a:solidFill>
                </a:ln>
                <a:solidFill>
                  <a:srgbClr val="7030A0"/>
                </a:solidFill>
                <a:effectLst>
                  <a:outerShdw blurRad="76200" dist="50800" dir="5400000" algn="tl" rotWithShape="0">
                    <a:srgbClr val="000000">
                      <a:alpha val="65000"/>
                    </a:srgbClr>
                  </a:outerShdw>
                </a:effectLst>
                <a:latin typeface="Verdana" pitchFamily="34" charset="0"/>
                <a:ea typeface="Verdana" pitchFamily="34" charset="0"/>
                <a:cs typeface="Verdana" pitchFamily="34" charset="0"/>
              </a:rPr>
              <a:t>Интернет қауымдастықтарға қатысу</a:t>
            </a:r>
          </a:p>
          <a:p>
            <a:pPr marL="514350" indent="-514350" algn="just">
              <a:buAutoNum type="arabicParenR"/>
            </a:pPr>
            <a:r>
              <a:rPr lang="kk-KZ" sz="2800" b="1" i="1" spc="50" dirty="0" smtClean="0">
                <a:ln w="11430">
                  <a:solidFill>
                    <a:srgbClr val="002060"/>
                  </a:solidFill>
                </a:ln>
                <a:solidFill>
                  <a:srgbClr val="7030A0"/>
                </a:solidFill>
                <a:effectLst>
                  <a:outerShdw blurRad="76200" dist="50800" dir="5400000" algn="tl" rotWithShape="0">
                    <a:srgbClr val="000000">
                      <a:alpha val="65000"/>
                    </a:srgbClr>
                  </a:outerShdw>
                </a:effectLst>
                <a:latin typeface="Verdana" pitchFamily="34" charset="0"/>
                <a:ea typeface="Verdana" pitchFamily="34" charset="0"/>
                <a:cs typeface="Verdana" pitchFamily="34" charset="0"/>
              </a:rPr>
              <a:t>Жетістіктері, марапаттаулары</a:t>
            </a:r>
          </a:p>
          <a:p>
            <a:pPr marL="514350" indent="-514350" algn="just">
              <a:buAutoNum type="arabicParenR"/>
            </a:pPr>
            <a:endParaRPr lang="ru-RU" sz="2800" b="1" i="1" spc="50" dirty="0">
              <a:ln w="11430">
                <a:solidFill>
                  <a:srgbClr val="002060"/>
                </a:solidFill>
              </a:ln>
              <a:solidFill>
                <a:srgbClr val="7030A0"/>
              </a:solidFill>
              <a:effectLst>
                <a:outerShdw blurRad="76200" dist="50800" dir="5400000" algn="tl" rotWithShape="0">
                  <a:srgbClr val="000000">
                    <a:alpha val="65000"/>
                  </a:srgbClr>
                </a:outerShdw>
              </a:effectLst>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Заголовок 14"/>
          <p:cNvSpPr>
            <a:spLocks noGrp="1"/>
          </p:cNvSpPr>
          <p:nvPr>
            <p:ph type="title"/>
          </p:nvPr>
        </p:nvSpPr>
        <p:spPr/>
        <p:txBody>
          <a:bodyPr/>
          <a:lstStyle/>
          <a:p>
            <a:endParaRPr lang="ru-RU"/>
          </a:p>
        </p:txBody>
      </p:sp>
      <p:sp>
        <p:nvSpPr>
          <p:cNvPr id="16" name="Текст 15"/>
          <p:cNvSpPr>
            <a:spLocks noGrp="1"/>
          </p:cNvSpPr>
          <p:nvPr>
            <p:ph type="body" idx="1"/>
          </p:nvPr>
        </p:nvSpPr>
        <p:spPr/>
        <p:txBody>
          <a:bodyPr/>
          <a:lstStyle/>
          <a:p>
            <a:endParaRPr lang="ru-RU"/>
          </a:p>
        </p:txBody>
      </p:sp>
      <p:sp>
        <p:nvSpPr>
          <p:cNvPr id="17" name="Содержимое 16"/>
          <p:cNvSpPr>
            <a:spLocks noGrp="1"/>
          </p:cNvSpPr>
          <p:nvPr>
            <p:ph sz="half" idx="2"/>
          </p:nvPr>
        </p:nvSpPr>
        <p:spPr/>
        <p:txBody>
          <a:bodyPr/>
          <a:lstStyle/>
          <a:p>
            <a:endParaRPr lang="ru-RU"/>
          </a:p>
        </p:txBody>
      </p:sp>
      <p:sp>
        <p:nvSpPr>
          <p:cNvPr id="18" name="Текст 17"/>
          <p:cNvSpPr>
            <a:spLocks noGrp="1"/>
          </p:cNvSpPr>
          <p:nvPr>
            <p:ph type="body" sz="quarter" idx="3"/>
          </p:nvPr>
        </p:nvSpPr>
        <p:spPr/>
        <p:txBody>
          <a:bodyPr/>
          <a:lstStyle/>
          <a:p>
            <a:endParaRPr lang="ru-RU"/>
          </a:p>
        </p:txBody>
      </p:sp>
      <p:sp>
        <p:nvSpPr>
          <p:cNvPr id="19" name="Содержимое 18"/>
          <p:cNvSpPr>
            <a:spLocks noGrp="1"/>
          </p:cNvSpPr>
          <p:nvPr>
            <p:ph sz="quarter" idx="4"/>
          </p:nvPr>
        </p:nvSpPr>
        <p:spPr/>
        <p:txBody>
          <a:bodyPr/>
          <a:lstStyle/>
          <a:p>
            <a:endParaRPr lang="ru-RU"/>
          </a:p>
        </p:txBody>
      </p:sp>
      <p:pic>
        <p:nvPicPr>
          <p:cNvPr id="2050"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lum bright="20000"/>
          </a:blip>
          <a:srcRect/>
          <a:stretch>
            <a:fillRect/>
          </a:stretch>
        </p:blipFill>
        <p:spPr bwMode="auto">
          <a:xfrm>
            <a:off x="0" y="0"/>
            <a:ext cx="9144000" cy="6858000"/>
          </a:xfrm>
          <a:prstGeom prst="rect">
            <a:avLst/>
          </a:prstGeom>
          <a:noFill/>
        </p:spPr>
      </p:pic>
      <p:pic>
        <p:nvPicPr>
          <p:cNvPr id="5" name="Picture 2" descr="D:\Эмблема_размер_50х50.jpg"/>
          <p:cNvPicPr>
            <a:picLocks noChangeAspect="1" noChangeArrowheads="1"/>
          </p:cNvPicPr>
          <p:nvPr/>
        </p:nvPicPr>
        <p:blipFill>
          <a:blip r:embed="rId3"/>
          <a:srcRect/>
          <a:stretch>
            <a:fillRect/>
          </a:stretch>
        </p:blipFill>
        <p:spPr bwMode="auto">
          <a:xfrm>
            <a:off x="5500694" y="357166"/>
            <a:ext cx="3113176" cy="3948419"/>
          </a:xfrm>
          <a:prstGeom prst="ellipse">
            <a:avLst/>
          </a:prstGeom>
          <a:ln>
            <a:noFill/>
          </a:ln>
          <a:effectLst>
            <a:softEdge rad="112500"/>
          </a:effectLst>
        </p:spPr>
      </p:pic>
      <p:pic>
        <p:nvPicPr>
          <p:cNvPr id="8" name="Picture 3"/>
          <p:cNvPicPr>
            <a:picLocks noChangeAspect="1" noChangeArrowheads="1"/>
          </p:cNvPicPr>
          <p:nvPr/>
        </p:nvPicPr>
        <p:blipFill>
          <a:blip r:embed="rId4"/>
          <a:srcRect l="13514" t="3243" r="16215" b="39999"/>
          <a:stretch>
            <a:fillRect/>
          </a:stretch>
        </p:blipFill>
        <p:spPr bwMode="auto">
          <a:xfrm>
            <a:off x="1000100" y="214290"/>
            <a:ext cx="3643338" cy="4213613"/>
          </a:xfrm>
          <a:prstGeom prst="ellipse">
            <a:avLst/>
          </a:prstGeom>
          <a:ln>
            <a:noFill/>
          </a:ln>
          <a:effectLst>
            <a:softEdge rad="112500"/>
          </a:effectLst>
        </p:spPr>
      </p:pic>
      <p:sp>
        <p:nvSpPr>
          <p:cNvPr id="11" name="Прямоугольник 10"/>
          <p:cNvSpPr/>
          <p:nvPr/>
        </p:nvSpPr>
        <p:spPr>
          <a:xfrm>
            <a:off x="428596" y="4429132"/>
            <a:ext cx="6643734" cy="1938992"/>
          </a:xfrm>
          <a:prstGeom prst="rect">
            <a:avLst/>
          </a:prstGeom>
        </p:spPr>
        <p:txBody>
          <a:bodyPr wrap="square">
            <a:spAutoFit/>
          </a:bodyPr>
          <a:lstStyle/>
          <a:p>
            <a:r>
              <a:rPr lang="ru-RU" sz="2000" b="1" i="1" dirty="0" err="1" smtClean="0">
                <a:ln>
                  <a:solidFill>
                    <a:srgbClr val="7030A0"/>
                  </a:solidFill>
                </a:ln>
                <a:solidFill>
                  <a:srgbClr val="002060"/>
                </a:solidFill>
                <a:latin typeface="Times New Roman" pitchFamily="18" charset="0"/>
              </a:rPr>
              <a:t>Батыс</a:t>
            </a:r>
            <a:r>
              <a:rPr lang="ru-RU" sz="2000" b="1" i="1" dirty="0" smtClean="0">
                <a:ln>
                  <a:solidFill>
                    <a:srgbClr val="7030A0"/>
                  </a:solidFill>
                </a:ln>
                <a:solidFill>
                  <a:srgbClr val="002060"/>
                </a:solidFill>
                <a:latin typeface="Times New Roman" pitchFamily="18" charset="0"/>
              </a:rPr>
              <a:t> </a:t>
            </a:r>
            <a:r>
              <a:rPr lang="kk-KZ" sz="2000" b="1" i="1" dirty="0" smtClean="0">
                <a:ln>
                  <a:solidFill>
                    <a:srgbClr val="7030A0"/>
                  </a:solidFill>
                </a:ln>
                <a:solidFill>
                  <a:srgbClr val="002060"/>
                </a:solidFill>
                <a:latin typeface="Times New Roman" pitchFamily="18" charset="0"/>
              </a:rPr>
              <a:t>Қазақстан облысы</a:t>
            </a:r>
            <a:br>
              <a:rPr lang="kk-KZ" sz="2000" b="1" i="1" dirty="0" smtClean="0">
                <a:ln>
                  <a:solidFill>
                    <a:srgbClr val="7030A0"/>
                  </a:solidFill>
                </a:ln>
                <a:solidFill>
                  <a:srgbClr val="002060"/>
                </a:solidFill>
                <a:latin typeface="Times New Roman" pitchFamily="18" charset="0"/>
              </a:rPr>
            </a:br>
            <a:r>
              <a:rPr lang="kk-KZ" sz="2000" b="1" i="1" dirty="0" smtClean="0">
                <a:ln>
                  <a:solidFill>
                    <a:srgbClr val="7030A0"/>
                  </a:solidFill>
                </a:ln>
                <a:solidFill>
                  <a:srgbClr val="002060"/>
                </a:solidFill>
                <a:latin typeface="Times New Roman" pitchFamily="18" charset="0"/>
              </a:rPr>
              <a:t>Шыңғырлау ауданы</a:t>
            </a:r>
            <a:br>
              <a:rPr lang="kk-KZ" sz="2000" b="1" i="1" dirty="0" smtClean="0">
                <a:ln>
                  <a:solidFill>
                    <a:srgbClr val="7030A0"/>
                  </a:solidFill>
                </a:ln>
                <a:solidFill>
                  <a:srgbClr val="002060"/>
                </a:solidFill>
                <a:latin typeface="Times New Roman" pitchFamily="18" charset="0"/>
              </a:rPr>
            </a:br>
            <a:r>
              <a:rPr lang="kk-KZ" sz="2000" b="1" i="1" dirty="0" smtClean="0">
                <a:ln>
                  <a:solidFill>
                    <a:srgbClr val="7030A0"/>
                  </a:solidFill>
                </a:ln>
                <a:solidFill>
                  <a:srgbClr val="002060"/>
                </a:solidFill>
                <a:latin typeface="Times New Roman" pitchFamily="18" charset="0"/>
              </a:rPr>
              <a:t>Ащысай орта жалпы білім беретін </a:t>
            </a:r>
            <a:br>
              <a:rPr lang="kk-KZ" sz="2000" b="1" i="1" dirty="0" smtClean="0">
                <a:ln>
                  <a:solidFill>
                    <a:srgbClr val="7030A0"/>
                  </a:solidFill>
                </a:ln>
                <a:solidFill>
                  <a:srgbClr val="002060"/>
                </a:solidFill>
                <a:latin typeface="Times New Roman" pitchFamily="18" charset="0"/>
              </a:rPr>
            </a:br>
            <a:r>
              <a:rPr lang="kk-KZ" sz="2000" b="1" i="1" dirty="0" smtClean="0">
                <a:ln>
                  <a:solidFill>
                    <a:srgbClr val="7030A0"/>
                  </a:solidFill>
                </a:ln>
                <a:solidFill>
                  <a:srgbClr val="002060"/>
                </a:solidFill>
                <a:latin typeface="Times New Roman" pitchFamily="18" charset="0"/>
              </a:rPr>
              <a:t>мектеп-балабақшасының бастауыш сынып мұғалімі</a:t>
            </a:r>
            <a:r>
              <a:rPr lang="kk-KZ" b="1" i="1" dirty="0" smtClean="0">
                <a:ln>
                  <a:solidFill>
                    <a:srgbClr val="C00000"/>
                  </a:solidFill>
                </a:ln>
                <a:solidFill>
                  <a:srgbClr val="FF0000"/>
                </a:solidFill>
                <a:latin typeface="Times New Roman" pitchFamily="18" charset="0"/>
              </a:rPr>
              <a:t/>
            </a:r>
            <a:br>
              <a:rPr lang="kk-KZ" b="1" i="1" dirty="0" smtClean="0">
                <a:ln>
                  <a:solidFill>
                    <a:srgbClr val="C00000"/>
                  </a:solidFill>
                </a:ln>
                <a:solidFill>
                  <a:srgbClr val="FF0000"/>
                </a:solidFill>
                <a:latin typeface="Times New Roman" pitchFamily="18" charset="0"/>
              </a:rPr>
            </a:br>
            <a:r>
              <a:rPr lang="kk-KZ" sz="4000" b="1" i="1" u="sng" dirty="0" smtClean="0">
                <a:ln>
                  <a:solidFill>
                    <a:srgbClr val="C00000"/>
                  </a:solidFill>
                </a:ln>
                <a:solidFill>
                  <a:srgbClr val="FF0000"/>
                </a:solidFill>
                <a:effectLst>
                  <a:glow rad="101600">
                    <a:schemeClr val="accent2">
                      <a:satMod val="175000"/>
                      <a:alpha val="40000"/>
                    </a:schemeClr>
                  </a:glow>
                </a:effectLst>
                <a:latin typeface="Times New Roman" pitchFamily="18" charset="0"/>
              </a:rPr>
              <a:t>Кабиева Нағима Рашидовна</a:t>
            </a:r>
            <a:endParaRPr lang="ru-RU" dirty="0">
              <a:ln>
                <a:solidFill>
                  <a:srgbClr val="C00000"/>
                </a:solidFill>
              </a:ln>
              <a:solidFill>
                <a:srgbClr val="FF0000"/>
              </a:solidFill>
              <a:effectLst>
                <a:glow rad="101600">
                  <a:schemeClr val="accent2">
                    <a:satMod val="175000"/>
                    <a:alpha val="40000"/>
                  </a:schemeClr>
                </a:glow>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9" name="Picture 2" descr="F:\Нагима РОО\ааааа.JPG"/>
          <p:cNvPicPr>
            <a:picLocks noChangeAspect="1" noChangeArrowheads="1"/>
          </p:cNvPicPr>
          <p:nvPr/>
        </p:nvPicPr>
        <p:blipFill>
          <a:blip r:embed="rId3"/>
          <a:srcRect/>
          <a:stretch>
            <a:fillRect/>
          </a:stretch>
        </p:blipFill>
        <p:spPr bwMode="auto">
          <a:xfrm>
            <a:off x="5143504" y="357166"/>
            <a:ext cx="3571900" cy="564360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Прямоугольник 9"/>
          <p:cNvSpPr/>
          <p:nvPr/>
        </p:nvSpPr>
        <p:spPr>
          <a:xfrm>
            <a:off x="428596" y="285728"/>
            <a:ext cx="4786346" cy="6370975"/>
          </a:xfrm>
          <a:prstGeom prst="rect">
            <a:avLst/>
          </a:prstGeom>
        </p:spPr>
        <p:txBody>
          <a:bodyPr wrap="square">
            <a:spAutoFit/>
          </a:bodyPr>
          <a:lstStyle/>
          <a:p>
            <a:pPr lvl="0" eaLnBrk="0" hangingPunct="0">
              <a:tabLst>
                <a:tab pos="949325" algn="l"/>
              </a:tabLst>
            </a:pPr>
            <a:r>
              <a:rPr lang="kk-KZ" sz="2800" b="1" i="1" dirty="0" smtClean="0">
                <a:ln>
                  <a:solidFill>
                    <a:schemeClr val="tx2">
                      <a:lumMod val="95000"/>
                      <a:lumOff val="5000"/>
                    </a:schemeClr>
                  </a:solidFill>
                </a:ln>
                <a:solidFill>
                  <a:srgbClr val="FF0000"/>
                </a:solidFill>
                <a:latin typeface="Times New Roman" pitchFamily="18" charset="0"/>
                <a:ea typeface="Times New Roman" pitchFamily="18" charset="0"/>
                <a:cs typeface="Times New Roman" pitchFamily="18" charset="0"/>
              </a:rPr>
              <a:t>Өзім туралы бірер сөз...</a:t>
            </a:r>
          </a:p>
          <a:p>
            <a:pPr lvl="0" eaLnBrk="0" hangingPunct="0">
              <a:buFont typeface="Wingdings" pitchFamily="2" charset="2"/>
              <a:buChar char="§"/>
              <a:tabLst>
                <a:tab pos="949325" algn="l"/>
              </a:tabLst>
            </a:pPr>
            <a:r>
              <a:rPr lang="kk-KZ" sz="2000" b="1" i="1" dirty="0" smtClean="0">
                <a:solidFill>
                  <a:srgbClr val="FF0000"/>
                </a:solidFill>
                <a:latin typeface="Times New Roman" pitchFamily="18" charset="0"/>
                <a:ea typeface="Times New Roman" pitchFamily="18" charset="0"/>
                <a:cs typeface="Times New Roman" pitchFamily="18" charset="0"/>
              </a:rPr>
              <a:t>    </a:t>
            </a:r>
            <a:r>
              <a:rPr lang="kk-KZ" sz="2000" b="1" i="1" dirty="0" smtClean="0">
                <a:ln>
                  <a:solidFill>
                    <a:srgbClr val="002060"/>
                  </a:solidFill>
                </a:ln>
                <a:solidFill>
                  <a:srgbClr val="002060"/>
                </a:solidFill>
                <a:latin typeface="Times New Roman" pitchFamily="18" charset="0"/>
                <a:ea typeface="Times New Roman" pitchFamily="18" charset="0"/>
                <a:cs typeface="Times New Roman" pitchFamily="18" charset="0"/>
              </a:rPr>
              <a:t>Аты-жөнім</a:t>
            </a:r>
            <a:r>
              <a:rPr lang="kk-KZ" sz="2000" b="1" i="1" dirty="0" smtClean="0">
                <a:ln>
                  <a:solidFill>
                    <a:srgbClr val="002060"/>
                  </a:solidFill>
                </a:ln>
                <a:solidFill>
                  <a:srgbClr val="FF0000"/>
                </a:solidFill>
                <a:latin typeface="Times New Roman" pitchFamily="18" charset="0"/>
                <a:ea typeface="Times New Roman" pitchFamily="18" charset="0"/>
                <a:cs typeface="Times New Roman" pitchFamily="18" charset="0"/>
              </a:rPr>
              <a:t>: </a:t>
            </a:r>
            <a:r>
              <a:rPr lang="kk-KZ" sz="2000" b="1" i="1" dirty="0" smtClean="0">
                <a:ln>
                  <a:solidFill>
                    <a:srgbClr val="FF0000"/>
                  </a:solidFill>
                </a:ln>
                <a:solidFill>
                  <a:srgbClr val="FF0000"/>
                </a:solidFill>
                <a:latin typeface="Times New Roman" pitchFamily="18" charset="0"/>
                <a:ea typeface="Times New Roman" pitchFamily="18" charset="0"/>
                <a:cs typeface="Times New Roman" pitchFamily="18" charset="0"/>
              </a:rPr>
              <a:t>Кабиева</a:t>
            </a:r>
            <a:r>
              <a:rPr lang="kk-KZ" sz="2000" b="1" i="1" u="sng" dirty="0" smtClean="0">
                <a:ln>
                  <a:solidFill>
                    <a:srgbClr val="FF0000"/>
                  </a:solidFill>
                </a:ln>
                <a:solidFill>
                  <a:srgbClr val="FF0000"/>
                </a:solidFill>
                <a:latin typeface="Times New Roman" pitchFamily="18" charset="0"/>
                <a:ea typeface="Times New Roman" pitchFamily="18" charset="0"/>
                <a:cs typeface="Times New Roman" pitchFamily="18" charset="0"/>
              </a:rPr>
              <a:t> </a:t>
            </a:r>
            <a:r>
              <a:rPr lang="kk-KZ" sz="2000" b="1" i="1" dirty="0" smtClean="0">
                <a:ln>
                  <a:solidFill>
                    <a:srgbClr val="FF0000"/>
                  </a:solidFill>
                </a:ln>
                <a:solidFill>
                  <a:srgbClr val="FF0000"/>
                </a:solidFill>
                <a:latin typeface="Times New Roman" pitchFamily="18" charset="0"/>
                <a:ea typeface="Times New Roman" pitchFamily="18" charset="0"/>
                <a:cs typeface="Times New Roman" pitchFamily="18" charset="0"/>
              </a:rPr>
              <a:t>Нагима Рашидовна</a:t>
            </a:r>
          </a:p>
          <a:p>
            <a:pPr lvl="0" eaLnBrk="0" hangingPunct="0">
              <a:buFont typeface="Wingdings" pitchFamily="2" charset="2"/>
              <a:buChar char="§"/>
              <a:tabLst>
                <a:tab pos="949325" algn="l"/>
              </a:tabLst>
            </a:pPr>
            <a:r>
              <a:rPr lang="kk-KZ" sz="2000" b="1" i="1" dirty="0" smtClean="0">
                <a:ln>
                  <a:solidFill>
                    <a:srgbClr val="002060"/>
                  </a:solidFill>
                </a:ln>
                <a:solidFill>
                  <a:srgbClr val="002060"/>
                </a:solidFill>
                <a:latin typeface="Times New Roman" pitchFamily="18" charset="0"/>
                <a:ea typeface="Times New Roman" pitchFamily="18" charset="0"/>
                <a:cs typeface="Times New Roman" pitchFamily="18" charset="0"/>
              </a:rPr>
              <a:t>Дүниеге келген жылым</a:t>
            </a:r>
            <a:r>
              <a:rPr lang="kk-KZ" sz="2000" b="1" i="1" dirty="0" smtClean="0">
                <a:ln>
                  <a:solidFill>
                    <a:srgbClr val="002060"/>
                  </a:solidFill>
                </a:ln>
                <a:solidFill>
                  <a:srgbClr val="FF0000"/>
                </a:solidFill>
                <a:latin typeface="Times New Roman" pitchFamily="18" charset="0"/>
                <a:ea typeface="Times New Roman" pitchFamily="18" charset="0"/>
                <a:cs typeface="Times New Roman" pitchFamily="18" charset="0"/>
              </a:rPr>
              <a:t>: </a:t>
            </a:r>
            <a:r>
              <a:rPr lang="kk-KZ" sz="2000" b="1" i="1" dirty="0" smtClean="0">
                <a:ln>
                  <a:solidFill>
                    <a:srgbClr val="FF0000"/>
                  </a:solidFill>
                </a:ln>
                <a:solidFill>
                  <a:srgbClr val="FF0000"/>
                </a:solidFill>
                <a:latin typeface="Times New Roman" pitchFamily="18" charset="0"/>
                <a:ea typeface="Times New Roman" pitchFamily="18" charset="0"/>
                <a:cs typeface="Times New Roman" pitchFamily="18" charset="0"/>
              </a:rPr>
              <a:t>16</a:t>
            </a:r>
            <a:r>
              <a:rPr lang="ru-RU" sz="2000" b="1" i="1" dirty="0" smtClean="0">
                <a:ln>
                  <a:solidFill>
                    <a:srgbClr val="FF0000"/>
                  </a:solidFill>
                </a:ln>
                <a:solidFill>
                  <a:srgbClr val="FF0000"/>
                </a:solidFill>
                <a:latin typeface="Times New Roman" pitchFamily="18" charset="0"/>
                <a:ea typeface="Times New Roman" pitchFamily="18" charset="0"/>
                <a:cs typeface="Times New Roman" pitchFamily="18" charset="0"/>
              </a:rPr>
              <a:t>.0</a:t>
            </a:r>
            <a:r>
              <a:rPr lang="kk-KZ" sz="2000" b="1" i="1" dirty="0" smtClean="0">
                <a:ln>
                  <a:solidFill>
                    <a:srgbClr val="FF0000"/>
                  </a:solidFill>
                </a:ln>
                <a:solidFill>
                  <a:srgbClr val="FF0000"/>
                </a:solidFill>
                <a:latin typeface="Times New Roman" pitchFamily="18" charset="0"/>
                <a:ea typeface="Times New Roman" pitchFamily="18" charset="0"/>
                <a:cs typeface="Times New Roman" pitchFamily="18" charset="0"/>
              </a:rPr>
              <a:t>1</a:t>
            </a:r>
            <a:r>
              <a:rPr lang="ru-RU" sz="2000" b="1" i="1" dirty="0" smtClean="0">
                <a:ln>
                  <a:solidFill>
                    <a:srgbClr val="FF0000"/>
                  </a:solidFill>
                </a:ln>
                <a:solidFill>
                  <a:srgbClr val="FF0000"/>
                </a:solidFill>
                <a:latin typeface="Times New Roman" pitchFamily="18" charset="0"/>
                <a:ea typeface="Times New Roman" pitchFamily="18" charset="0"/>
                <a:cs typeface="Times New Roman" pitchFamily="18" charset="0"/>
              </a:rPr>
              <a:t>.</a:t>
            </a:r>
            <a:r>
              <a:rPr lang="kk-KZ" sz="2000" b="1" i="1" dirty="0" smtClean="0">
                <a:ln>
                  <a:solidFill>
                    <a:srgbClr val="FF0000"/>
                  </a:solidFill>
                </a:ln>
                <a:solidFill>
                  <a:srgbClr val="FF0000"/>
                </a:solidFill>
                <a:latin typeface="Times New Roman" pitchFamily="18" charset="0"/>
                <a:ea typeface="Times New Roman" pitchFamily="18" charset="0"/>
                <a:cs typeface="Times New Roman" pitchFamily="18" charset="0"/>
              </a:rPr>
              <a:t>1976</a:t>
            </a:r>
            <a:endParaRPr lang="ru-RU" sz="2000" b="1" dirty="0" smtClean="0">
              <a:ln>
                <a:solidFill>
                  <a:srgbClr val="FF0000"/>
                </a:solidFill>
              </a:ln>
              <a:solidFill>
                <a:srgbClr val="FF0000"/>
              </a:solidFill>
              <a:latin typeface="Times New Roman" pitchFamily="18" charset="0"/>
              <a:cs typeface="Times New Roman" pitchFamily="18" charset="0"/>
            </a:endParaRPr>
          </a:p>
          <a:p>
            <a:pPr lvl="0" eaLnBrk="0" hangingPunct="0">
              <a:buFont typeface="Wingdings" pitchFamily="2" charset="2"/>
              <a:buChar char="§"/>
              <a:tabLst>
                <a:tab pos="949325" algn="l"/>
              </a:tabLst>
            </a:pPr>
            <a:r>
              <a:rPr lang="kk-KZ" sz="2000" b="1" i="1" dirty="0" smtClean="0">
                <a:ln>
                  <a:solidFill>
                    <a:srgbClr val="002060"/>
                  </a:solidFill>
                </a:ln>
                <a:solidFill>
                  <a:srgbClr val="002060"/>
                </a:solidFill>
                <a:latin typeface="Times New Roman" pitchFamily="18" charset="0"/>
                <a:ea typeface="Times New Roman" pitchFamily="18" charset="0"/>
                <a:cs typeface="Times New Roman" pitchFamily="18" charset="0"/>
              </a:rPr>
              <a:t>Білімім</a:t>
            </a:r>
            <a:r>
              <a:rPr lang="kk-KZ" sz="2000" b="1" i="1" dirty="0" smtClean="0">
                <a:ln>
                  <a:solidFill>
                    <a:srgbClr val="002060"/>
                  </a:solidFill>
                </a:ln>
                <a:solidFill>
                  <a:srgbClr val="FF0000"/>
                </a:solidFill>
                <a:latin typeface="Times New Roman" pitchFamily="18" charset="0"/>
                <a:ea typeface="Times New Roman" pitchFamily="18" charset="0"/>
                <a:cs typeface="Times New Roman" pitchFamily="18" charset="0"/>
              </a:rPr>
              <a:t>:  </a:t>
            </a:r>
            <a:r>
              <a:rPr lang="kk-KZ" sz="2000" b="1" i="1" dirty="0" smtClean="0">
                <a:ln>
                  <a:solidFill>
                    <a:srgbClr val="FF0000"/>
                  </a:solidFill>
                </a:ln>
                <a:solidFill>
                  <a:srgbClr val="FF0000"/>
                </a:solidFill>
                <a:latin typeface="Times New Roman" pitchFamily="18" charset="0"/>
                <a:ea typeface="Times New Roman" pitchFamily="18" charset="0"/>
                <a:cs typeface="Times New Roman" pitchFamily="18" charset="0"/>
              </a:rPr>
              <a:t>Жоғары</a:t>
            </a:r>
          </a:p>
          <a:p>
            <a:pPr lvl="0" eaLnBrk="0" hangingPunct="0">
              <a:buFont typeface="Wingdings" pitchFamily="2" charset="2"/>
              <a:buChar char="§"/>
              <a:tabLst>
                <a:tab pos="949325" algn="l"/>
              </a:tabLst>
            </a:pPr>
            <a:r>
              <a:rPr lang="kk-KZ" sz="2000" b="1" i="1" dirty="0" smtClean="0">
                <a:ln>
                  <a:solidFill>
                    <a:srgbClr val="FF0000"/>
                  </a:solidFill>
                </a:ln>
                <a:solidFill>
                  <a:srgbClr val="FF0000"/>
                </a:solidFill>
                <a:latin typeface="Times New Roman" pitchFamily="18" charset="0"/>
                <a:ea typeface="Times New Roman" pitchFamily="18" charset="0"/>
                <a:cs typeface="Times New Roman" pitchFamily="18" charset="0"/>
              </a:rPr>
              <a:t>2003 ж.   Ж.Досмұхамедов атындағы Орал педагогикалық колледжі, 2014 ж. БҚИГУ</a:t>
            </a:r>
            <a:r>
              <a:rPr lang="ru-RU" sz="2000" b="1" dirty="0" smtClean="0">
                <a:ln>
                  <a:solidFill>
                    <a:srgbClr val="FF0000"/>
                  </a:solidFill>
                </a:ln>
                <a:solidFill>
                  <a:srgbClr val="FF0000"/>
                </a:solidFill>
                <a:latin typeface="Times New Roman" pitchFamily="18" charset="0"/>
                <a:ea typeface="Times New Roman" pitchFamily="18" charset="0"/>
                <a:cs typeface="Times New Roman" pitchFamily="18" charset="0"/>
              </a:rPr>
              <a:t> </a:t>
            </a:r>
            <a:r>
              <a:rPr lang="kk-KZ" sz="2000" b="1" i="1" dirty="0" smtClean="0">
                <a:ln>
                  <a:solidFill>
                    <a:srgbClr val="FF0000"/>
                  </a:solidFill>
                </a:ln>
                <a:solidFill>
                  <a:srgbClr val="FF0000"/>
                </a:solidFill>
                <a:latin typeface="Times New Roman" pitchFamily="18" charset="0"/>
                <a:ea typeface="Times New Roman" pitchFamily="18" charset="0"/>
                <a:cs typeface="Times New Roman" pitchFamily="18" charset="0"/>
              </a:rPr>
              <a:t>, бастауыш сынып мұғалімі  мамандығы  </a:t>
            </a:r>
            <a:endParaRPr lang="ru-RU" sz="2000" b="1" dirty="0" smtClean="0">
              <a:ln>
                <a:solidFill>
                  <a:srgbClr val="FF0000"/>
                </a:solidFill>
              </a:ln>
              <a:solidFill>
                <a:srgbClr val="FF0000"/>
              </a:solidFill>
              <a:latin typeface="Times New Roman" pitchFamily="18" charset="0"/>
              <a:cs typeface="Times New Roman" pitchFamily="18" charset="0"/>
            </a:endParaRPr>
          </a:p>
          <a:p>
            <a:pPr lvl="0" eaLnBrk="0" hangingPunct="0">
              <a:buFont typeface="Wingdings" pitchFamily="2" charset="2"/>
              <a:buChar char="§"/>
              <a:tabLst>
                <a:tab pos="949325" algn="l"/>
              </a:tabLst>
            </a:pPr>
            <a:r>
              <a:rPr lang="kk-KZ" sz="2000" b="1" i="1" dirty="0" smtClean="0">
                <a:ln>
                  <a:solidFill>
                    <a:srgbClr val="002060"/>
                  </a:solidFill>
                </a:ln>
                <a:solidFill>
                  <a:srgbClr val="002060"/>
                </a:solidFill>
                <a:latin typeface="Times New Roman" pitchFamily="18" charset="0"/>
                <a:ea typeface="Times New Roman" pitchFamily="18" charset="0"/>
                <a:cs typeface="Times New Roman" pitchFamily="18" charset="0"/>
              </a:rPr>
              <a:t>Жалпы еңбек өтілім: </a:t>
            </a:r>
            <a:r>
              <a:rPr lang="kk-KZ" sz="2000" b="1" i="1" dirty="0" smtClean="0">
                <a:ln>
                  <a:solidFill>
                    <a:srgbClr val="FF0000"/>
                  </a:solidFill>
                </a:ln>
                <a:solidFill>
                  <a:srgbClr val="FF0000"/>
                </a:solidFill>
                <a:latin typeface="Times New Roman" pitchFamily="18" charset="0"/>
                <a:ea typeface="Times New Roman" pitchFamily="18" charset="0"/>
                <a:cs typeface="Times New Roman" pitchFamily="18" charset="0"/>
              </a:rPr>
              <a:t>24жыл</a:t>
            </a:r>
            <a:endParaRPr lang="ru-RU" sz="2000" b="1" dirty="0" smtClean="0">
              <a:ln>
                <a:solidFill>
                  <a:srgbClr val="FF0000"/>
                </a:solidFill>
              </a:ln>
              <a:solidFill>
                <a:srgbClr val="FF0000"/>
              </a:solidFill>
              <a:latin typeface="Times New Roman" pitchFamily="18" charset="0"/>
              <a:cs typeface="Times New Roman" pitchFamily="18" charset="0"/>
            </a:endParaRPr>
          </a:p>
          <a:p>
            <a:pPr lvl="0" eaLnBrk="0" hangingPunct="0">
              <a:buFont typeface="Wingdings" pitchFamily="2" charset="2"/>
              <a:buChar char="§"/>
              <a:tabLst>
                <a:tab pos="949325" algn="l"/>
              </a:tabLst>
            </a:pPr>
            <a:r>
              <a:rPr lang="kk-KZ" sz="2000" b="1" i="1" dirty="0" smtClean="0">
                <a:ln>
                  <a:solidFill>
                    <a:srgbClr val="002060"/>
                  </a:solidFill>
                </a:ln>
                <a:solidFill>
                  <a:srgbClr val="FF0000"/>
                </a:solidFill>
                <a:latin typeface="Times New Roman" pitchFamily="18" charset="0"/>
                <a:ea typeface="Times New Roman" pitchFamily="18" charset="0"/>
                <a:cs typeface="Times New Roman" pitchFamily="18" charset="0"/>
              </a:rPr>
              <a:t> </a:t>
            </a:r>
            <a:r>
              <a:rPr lang="kk-KZ" sz="2000" b="1" i="1" dirty="0" smtClean="0">
                <a:ln>
                  <a:solidFill>
                    <a:srgbClr val="002060"/>
                  </a:solidFill>
                </a:ln>
                <a:solidFill>
                  <a:srgbClr val="002060"/>
                </a:solidFill>
                <a:latin typeface="Times New Roman" pitchFamily="18" charset="0"/>
                <a:ea typeface="Times New Roman" pitchFamily="18" charset="0"/>
                <a:cs typeface="Times New Roman" pitchFamily="18" charset="0"/>
              </a:rPr>
              <a:t>Санатым: </a:t>
            </a:r>
            <a:r>
              <a:rPr lang="kk-KZ" sz="2000" b="1" i="1" dirty="0" smtClean="0">
                <a:ln>
                  <a:solidFill>
                    <a:srgbClr val="FF0000"/>
                  </a:solidFill>
                </a:ln>
                <a:solidFill>
                  <a:srgbClr val="FF0000"/>
                </a:solidFill>
                <a:latin typeface="Times New Roman" pitchFamily="18" charset="0"/>
                <a:ea typeface="Times New Roman" pitchFamily="18" charset="0"/>
                <a:cs typeface="Times New Roman" pitchFamily="18" charset="0"/>
              </a:rPr>
              <a:t>І</a:t>
            </a:r>
            <a:r>
              <a:rPr lang="kk-KZ" sz="2000" b="1" i="1" smtClean="0">
                <a:ln>
                  <a:solidFill>
                    <a:srgbClr val="FF0000"/>
                  </a:solidFill>
                </a:ln>
                <a:solidFill>
                  <a:srgbClr val="FF0000"/>
                </a:solidFill>
                <a:latin typeface="Times New Roman" pitchFamily="18" charset="0"/>
                <a:ea typeface="Times New Roman" pitchFamily="18" charset="0"/>
                <a:cs typeface="Times New Roman" pitchFamily="18" charset="0"/>
              </a:rPr>
              <a:t>, </a:t>
            </a:r>
            <a:r>
              <a:rPr lang="kk-KZ" sz="2000" b="1" i="1" smtClean="0">
                <a:ln>
                  <a:solidFill>
                    <a:srgbClr val="FF0000"/>
                  </a:solidFill>
                </a:ln>
                <a:solidFill>
                  <a:srgbClr val="FF0000"/>
                </a:solidFill>
                <a:latin typeface="Times New Roman" pitchFamily="18" charset="0"/>
                <a:ea typeface="Times New Roman" pitchFamily="18" charset="0"/>
                <a:cs typeface="Times New Roman" pitchFamily="18" charset="0"/>
              </a:rPr>
              <a:t>педагог </a:t>
            </a:r>
            <a:r>
              <a:rPr lang="kk-KZ" sz="2000" b="1" i="1" dirty="0" smtClean="0">
                <a:ln>
                  <a:solidFill>
                    <a:srgbClr val="FF0000"/>
                  </a:solidFill>
                </a:ln>
                <a:solidFill>
                  <a:srgbClr val="FF0000"/>
                </a:solidFill>
                <a:latin typeface="Times New Roman" pitchFamily="18" charset="0"/>
                <a:ea typeface="Times New Roman" pitchFamily="18" charset="0"/>
                <a:cs typeface="Times New Roman" pitchFamily="18" charset="0"/>
              </a:rPr>
              <a:t>- сарапшы</a:t>
            </a:r>
          </a:p>
          <a:p>
            <a:pPr lvl="0" eaLnBrk="0" hangingPunct="0">
              <a:buFont typeface="Wingdings" pitchFamily="2" charset="2"/>
              <a:buChar char="§"/>
              <a:tabLst>
                <a:tab pos="949325" algn="l"/>
              </a:tabLst>
            </a:pPr>
            <a:r>
              <a:rPr lang="ru-RU" sz="2000" b="1" i="1" dirty="0" smtClean="0">
                <a:ln>
                  <a:solidFill>
                    <a:srgbClr val="002060"/>
                  </a:solidFill>
                </a:ln>
                <a:solidFill>
                  <a:srgbClr val="002060"/>
                </a:solidFill>
                <a:latin typeface="Times New Roman" pitchFamily="18" charset="0"/>
                <a:ea typeface="Times New Roman" pitchFamily="18" charset="0"/>
                <a:cs typeface="Times New Roman" pitchFamily="18" charset="0"/>
              </a:rPr>
              <a:t>Ж</a:t>
            </a:r>
            <a:r>
              <a:rPr lang="kk-KZ" sz="2000" b="1" i="1" dirty="0" smtClean="0">
                <a:ln>
                  <a:solidFill>
                    <a:srgbClr val="002060"/>
                  </a:solidFill>
                </a:ln>
                <a:solidFill>
                  <a:srgbClr val="002060"/>
                </a:solidFill>
                <a:latin typeface="Times New Roman" pitchFamily="18" charset="0"/>
                <a:ea typeface="Times New Roman" pitchFamily="18" charset="0"/>
                <a:cs typeface="Times New Roman" pitchFamily="18" charset="0"/>
              </a:rPr>
              <a:t>ұмыстанатын әдістемелік                                                                                                                                                                                                                                                                                                                                                                                 тақырыбым:</a:t>
            </a:r>
            <a:r>
              <a:rPr lang="kk-KZ" sz="2000" b="1" i="1" dirty="0" smtClean="0">
                <a:ln>
                  <a:solidFill>
                    <a:srgbClr val="002060"/>
                  </a:solidFill>
                </a:ln>
                <a:solidFill>
                  <a:srgbClr val="FF0000"/>
                </a:solidFill>
                <a:latin typeface="Times New Roman" pitchFamily="18" charset="0"/>
                <a:ea typeface="Times New Roman" pitchFamily="18" charset="0"/>
                <a:cs typeface="Times New Roman" pitchFamily="18" charset="0"/>
              </a:rPr>
              <a:t> «</a:t>
            </a:r>
            <a:r>
              <a:rPr lang="kk-KZ" sz="2000" b="1" i="1" dirty="0" smtClean="0">
                <a:ln>
                  <a:solidFill>
                    <a:srgbClr val="FF0000"/>
                  </a:solidFill>
                </a:ln>
                <a:solidFill>
                  <a:srgbClr val="FF0000"/>
                </a:solidFill>
                <a:latin typeface="Times New Roman" pitchFamily="18" charset="0"/>
                <a:ea typeface="Times New Roman" pitchFamily="18" charset="0"/>
                <a:cs typeface="Times New Roman" pitchFamily="18" charset="0"/>
              </a:rPr>
              <a:t>Оқушылардың логикалық ойлау қабілетін дамыту»</a:t>
            </a:r>
            <a:endParaRPr lang="ru-RU" sz="2000" b="1" i="1" dirty="0" smtClean="0">
              <a:ln>
                <a:solidFill>
                  <a:srgbClr val="FF0000"/>
                </a:solidFill>
              </a:ln>
              <a:solidFill>
                <a:srgbClr val="FF0000"/>
              </a:solidFill>
              <a:latin typeface="Times New Roman" pitchFamily="18" charset="0"/>
              <a:cs typeface="Times New Roman" pitchFamily="18" charset="0"/>
            </a:endParaRPr>
          </a:p>
          <a:p>
            <a:pPr lvl="0" eaLnBrk="0" hangingPunct="0">
              <a:buFont typeface="Wingdings" pitchFamily="2" charset="2"/>
              <a:buChar char="§"/>
              <a:tabLst>
                <a:tab pos="949325" algn="l"/>
              </a:tabLst>
            </a:pPr>
            <a:r>
              <a:rPr lang="kk-KZ" sz="2000" b="1" i="1" dirty="0" smtClean="0">
                <a:ln>
                  <a:solidFill>
                    <a:srgbClr val="002060"/>
                  </a:solidFill>
                </a:ln>
                <a:solidFill>
                  <a:srgbClr val="002060"/>
                </a:solidFill>
                <a:latin typeface="Times New Roman" pitchFamily="18" charset="0"/>
                <a:ea typeface="Times New Roman" pitchFamily="18" charset="0"/>
                <a:cs typeface="Times New Roman" pitchFamily="18" charset="0"/>
              </a:rPr>
              <a:t>Мекен – жайым</a:t>
            </a:r>
            <a:r>
              <a:rPr lang="ru-RU" sz="2000" b="1" i="1" dirty="0" smtClean="0">
                <a:ln>
                  <a:solidFill>
                    <a:srgbClr val="002060"/>
                  </a:solidFill>
                </a:ln>
                <a:solidFill>
                  <a:srgbClr val="FF0000"/>
                </a:solidFill>
                <a:latin typeface="Times New Roman" pitchFamily="18" charset="0"/>
                <a:ea typeface="Times New Roman" pitchFamily="18" charset="0"/>
                <a:cs typeface="Times New Roman" pitchFamily="18" charset="0"/>
              </a:rPr>
              <a:t>: </a:t>
            </a:r>
            <a:r>
              <a:rPr lang="kk-KZ" sz="2000" b="1" i="1" dirty="0" smtClean="0">
                <a:ln>
                  <a:solidFill>
                    <a:srgbClr val="FF0000"/>
                  </a:solidFill>
                </a:ln>
                <a:solidFill>
                  <a:srgbClr val="FF0000"/>
                </a:solidFill>
                <a:latin typeface="Times New Roman" pitchFamily="18" charset="0"/>
                <a:ea typeface="Times New Roman" pitchFamily="18" charset="0"/>
                <a:cs typeface="Times New Roman" pitchFamily="18" charset="0"/>
              </a:rPr>
              <a:t>БҚО, Шыңғырлау ауданы, Ащысай ауылы, Райымкулова №17</a:t>
            </a:r>
          </a:p>
          <a:p>
            <a:pPr lvl="0" eaLnBrk="0" hangingPunct="0">
              <a:buFont typeface="Wingdings" pitchFamily="2" charset="2"/>
              <a:buChar char="§"/>
              <a:tabLst>
                <a:tab pos="949325" algn="l"/>
              </a:tabLst>
            </a:pPr>
            <a:r>
              <a:rPr lang="kk-KZ" sz="2000" b="1" i="1" dirty="0" smtClean="0">
                <a:ln>
                  <a:solidFill>
                    <a:srgbClr val="002060"/>
                  </a:solidFill>
                </a:ln>
                <a:solidFill>
                  <a:srgbClr val="002060"/>
                </a:solidFill>
                <a:latin typeface="Times New Roman" pitchFamily="18" charset="0"/>
                <a:cs typeface="Times New Roman" pitchFamily="18" charset="0"/>
              </a:rPr>
              <a:t>Байланыс тел</a:t>
            </a:r>
            <a:r>
              <a:rPr lang="kk-KZ" sz="2000" b="1" i="1" dirty="0" smtClean="0">
                <a:ln>
                  <a:solidFill>
                    <a:srgbClr val="002060"/>
                  </a:solidFill>
                </a:ln>
                <a:solidFill>
                  <a:srgbClr val="FF0000"/>
                </a:solidFill>
                <a:latin typeface="Times New Roman" pitchFamily="18" charset="0"/>
                <a:cs typeface="Times New Roman" pitchFamily="18" charset="0"/>
              </a:rPr>
              <a:t>.: </a:t>
            </a:r>
            <a:r>
              <a:rPr lang="kk-KZ" sz="2000" b="1" i="1" dirty="0" smtClean="0">
                <a:ln>
                  <a:solidFill>
                    <a:srgbClr val="FF0000"/>
                  </a:solidFill>
                </a:ln>
                <a:solidFill>
                  <a:srgbClr val="FF0000"/>
                </a:solidFill>
                <a:latin typeface="Times New Roman" pitchFamily="18" charset="0"/>
                <a:cs typeface="Times New Roman" pitchFamily="18" charset="0"/>
              </a:rPr>
              <a:t>87778615868</a:t>
            </a:r>
          </a:p>
          <a:p>
            <a:pPr lvl="0" eaLnBrk="0" hangingPunct="0">
              <a:buFont typeface="Wingdings" pitchFamily="2" charset="2"/>
              <a:buChar char="§"/>
              <a:tabLst>
                <a:tab pos="949325" algn="l"/>
              </a:tabLst>
            </a:pPr>
            <a:r>
              <a:rPr lang="kk-KZ" sz="2000" b="1" i="1" dirty="0" smtClean="0">
                <a:ln>
                  <a:solidFill>
                    <a:srgbClr val="002060"/>
                  </a:solidFill>
                </a:ln>
                <a:solidFill>
                  <a:srgbClr val="002060"/>
                </a:solidFill>
                <a:latin typeface="Times New Roman" pitchFamily="18" charset="0"/>
                <a:cs typeface="Times New Roman" pitchFamily="18" charset="0"/>
              </a:rPr>
              <a:t> Злектрондық поштам: </a:t>
            </a:r>
            <a:r>
              <a:rPr lang="en-US" sz="2000" b="1" i="1" dirty="0" smtClean="0">
                <a:ln>
                  <a:solidFill>
                    <a:srgbClr val="FF0000"/>
                  </a:solidFill>
                </a:ln>
                <a:solidFill>
                  <a:srgbClr val="FF0000"/>
                </a:solidFill>
                <a:latin typeface="Times New Roman" pitchFamily="18" charset="0"/>
                <a:cs typeface="Times New Roman" pitchFamily="18" charset="0"/>
              </a:rPr>
              <a:t>kabiieva1976@mail.ru</a:t>
            </a:r>
            <a:endParaRPr lang="ru-RU" sz="2000" b="1" dirty="0">
              <a:ln>
                <a:solidFill>
                  <a:srgbClr val="FF0000"/>
                </a:solidFill>
              </a:ln>
              <a:solidFill>
                <a:srgbClr val="FF00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2050"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6" name="Picture 2"/>
          <p:cNvPicPr>
            <a:picLocks noChangeAspect="1" noChangeArrowheads="1"/>
          </p:cNvPicPr>
          <p:nvPr/>
        </p:nvPicPr>
        <p:blipFill>
          <a:blip r:embed="rId3"/>
          <a:srcRect/>
          <a:stretch>
            <a:fillRect/>
          </a:stretch>
        </p:blipFill>
        <p:spPr bwMode="auto">
          <a:xfrm rot="20863185">
            <a:off x="244234" y="738883"/>
            <a:ext cx="3881346" cy="2714129"/>
          </a:xfrm>
          <a:prstGeom prst="roundRect">
            <a:avLst>
              <a:gd name="adj" fmla="val 8594"/>
            </a:avLst>
          </a:prstGeom>
          <a:solidFill>
            <a:srgbClr val="FFFFFF">
              <a:shade val="85000"/>
            </a:srgbClr>
          </a:solidFill>
          <a:ln>
            <a:solidFill>
              <a:srgbClr val="FF0000"/>
            </a:solidFill>
          </a:ln>
          <a:effectLst>
            <a:reflection blurRad="12700" stA="38000" endPos="28000" dist="5000" dir="5400000" sy="-100000" algn="bl" rotWithShape="0"/>
          </a:effectLst>
        </p:spPr>
      </p:pic>
      <p:pic>
        <p:nvPicPr>
          <p:cNvPr id="7" name="Picture 3"/>
          <p:cNvPicPr>
            <a:picLocks noChangeAspect="1" noChangeArrowheads="1"/>
          </p:cNvPicPr>
          <p:nvPr/>
        </p:nvPicPr>
        <p:blipFill>
          <a:blip r:embed="rId4"/>
          <a:srcRect/>
          <a:stretch>
            <a:fillRect/>
          </a:stretch>
        </p:blipFill>
        <p:spPr bwMode="auto">
          <a:xfrm rot="20857303">
            <a:off x="4464161" y="565745"/>
            <a:ext cx="3729728" cy="2650545"/>
          </a:xfrm>
          <a:prstGeom prst="roundRect">
            <a:avLst>
              <a:gd name="adj" fmla="val 8594"/>
            </a:avLst>
          </a:prstGeom>
          <a:solidFill>
            <a:srgbClr val="FFFFFF">
              <a:shade val="85000"/>
            </a:srgbClr>
          </a:solidFill>
          <a:ln>
            <a:solidFill>
              <a:srgbClr val="FF0000"/>
            </a:solidFill>
          </a:ln>
          <a:effectLst>
            <a:reflection blurRad="12700" stA="38000" endPos="28000" dist="5000" dir="5400000" sy="-100000" algn="bl" rotWithShape="0"/>
          </a:effectLst>
        </p:spPr>
      </p:pic>
      <p:pic>
        <p:nvPicPr>
          <p:cNvPr id="8" name="Picture 7"/>
          <p:cNvPicPr>
            <a:picLocks noChangeAspect="1" noChangeArrowheads="1"/>
          </p:cNvPicPr>
          <p:nvPr/>
        </p:nvPicPr>
        <p:blipFill>
          <a:blip r:embed="rId5" cstate="print"/>
          <a:srcRect/>
          <a:stretch>
            <a:fillRect/>
          </a:stretch>
        </p:blipFill>
        <p:spPr bwMode="auto">
          <a:xfrm rot="20941176">
            <a:off x="586404" y="3728092"/>
            <a:ext cx="3910342" cy="2782976"/>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Picture 6"/>
          <p:cNvPicPr>
            <a:picLocks noChangeAspect="1" noChangeArrowheads="1"/>
          </p:cNvPicPr>
          <p:nvPr/>
        </p:nvPicPr>
        <p:blipFill>
          <a:blip r:embed="rId6" cstate="print"/>
          <a:srcRect/>
          <a:stretch>
            <a:fillRect/>
          </a:stretch>
        </p:blipFill>
        <p:spPr bwMode="auto">
          <a:xfrm rot="20882974">
            <a:off x="5063494" y="3510499"/>
            <a:ext cx="3836206" cy="2761164"/>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p:txBody>
          <a:bodyPr/>
          <a:lstStyle/>
          <a:p>
            <a:endParaRPr lang="ru-RU"/>
          </a:p>
        </p:txBody>
      </p:sp>
      <p:sp>
        <p:nvSpPr>
          <p:cNvPr id="14" name="Текст 13"/>
          <p:cNvSpPr>
            <a:spLocks noGrp="1"/>
          </p:cNvSpPr>
          <p:nvPr>
            <p:ph type="body" idx="1"/>
          </p:nvPr>
        </p:nvSpPr>
        <p:spPr/>
        <p:txBody>
          <a:bodyPr/>
          <a:lstStyle/>
          <a:p>
            <a:endParaRPr lang="ru-RU"/>
          </a:p>
        </p:txBody>
      </p:sp>
      <p:pic>
        <p:nvPicPr>
          <p:cNvPr id="2050"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0" name="Прямоугольник 9"/>
          <p:cNvSpPr/>
          <p:nvPr/>
        </p:nvSpPr>
        <p:spPr>
          <a:xfrm>
            <a:off x="428596" y="500042"/>
            <a:ext cx="8343759" cy="35394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kk-KZ" sz="2800" b="1" i="1" cap="none" spc="50" dirty="0" smtClean="0">
                <a:ln w="11430"/>
                <a:solidFill>
                  <a:schemeClr val="accent2"/>
                </a:solidFill>
                <a:effectLst>
                  <a:outerShdw blurRad="76200" dist="50800" dir="5400000" algn="tl" rotWithShape="0">
                    <a:srgbClr val="000000">
                      <a:alpha val="65000"/>
                    </a:srgbClr>
                  </a:outerShdw>
                </a:effectLst>
                <a:latin typeface="Times New Roman" pitchFamily="18" charset="0"/>
                <a:cs typeface="Times New Roman" pitchFamily="18" charset="0"/>
              </a:rPr>
              <a:t>Педагогикалық   ұстанымым:</a:t>
            </a:r>
          </a:p>
          <a:p>
            <a:pPr algn="ctr"/>
            <a:endParaRPr lang="kk-KZ" sz="2800" b="1" i="1" spc="50" dirty="0" smtClean="0">
              <a:ln w="11430"/>
              <a:solidFill>
                <a:srgbClr val="FF0000"/>
              </a:solidFill>
              <a:effectLst>
                <a:outerShdw blurRad="76200" dist="50800" dir="5400000" algn="tl" rotWithShape="0">
                  <a:srgbClr val="000000">
                    <a:alpha val="65000"/>
                  </a:srgbClr>
                </a:outerShdw>
              </a:effectLst>
              <a:latin typeface="Times New Roman" pitchFamily="18" charset="0"/>
              <a:cs typeface="Times New Roman" pitchFamily="18" charset="0"/>
            </a:endParaRPr>
          </a:p>
          <a:p>
            <a:pPr algn="ctr"/>
            <a:r>
              <a:rPr lang="kk-KZ" sz="2800" b="1" i="1" spc="50" dirty="0" smtClean="0">
                <a:ln w="11430"/>
                <a:solidFill>
                  <a:srgbClr val="FF0000"/>
                </a:solidFill>
                <a:effectLst>
                  <a:outerShdw blurRad="76200" dist="50800" dir="5400000" algn="tl" rotWithShape="0">
                    <a:srgbClr val="000000">
                      <a:alpha val="65000"/>
                    </a:srgbClr>
                  </a:outerShdw>
                </a:effectLst>
                <a:latin typeface="Times New Roman" pitchFamily="18" charset="0"/>
                <a:cs typeface="Times New Roman" pitchFamily="18" charset="0"/>
              </a:rPr>
              <a:t>Білім алу мен білім берудің өзара үйлесімділігі,</a:t>
            </a:r>
          </a:p>
          <a:p>
            <a:pPr algn="ctr"/>
            <a:r>
              <a:rPr lang="kk-KZ" sz="2800" b="1" i="1" spc="50" dirty="0" smtClean="0">
                <a:ln w="11430"/>
                <a:solidFill>
                  <a:srgbClr val="FF0000"/>
                </a:solidFill>
                <a:effectLst>
                  <a:outerShdw blurRad="76200" dist="50800" dir="5400000" algn="tl" rotWithShape="0">
                    <a:srgbClr val="000000">
                      <a:alpha val="65000"/>
                    </a:srgbClr>
                  </a:outerShdw>
                </a:effectLst>
                <a:latin typeface="Times New Roman" pitchFamily="18" charset="0"/>
                <a:cs typeface="Times New Roman" pitchFamily="18" charset="0"/>
              </a:rPr>
              <a:t>ынтымақтастығы:түпкі нәтижеге жету кепілі</a:t>
            </a:r>
          </a:p>
          <a:p>
            <a:pPr algn="ctr"/>
            <a:endParaRPr lang="kk-KZ" sz="2800" b="1" i="1" cap="none" spc="50" dirty="0" smtClean="0">
              <a:ln w="11430"/>
              <a:solidFill>
                <a:srgbClr val="FF0000"/>
              </a:solidFill>
              <a:effectLst>
                <a:outerShdw blurRad="76200" dist="50800" dir="5400000" algn="tl" rotWithShape="0">
                  <a:srgbClr val="000000">
                    <a:alpha val="65000"/>
                  </a:srgbClr>
                </a:outerShdw>
              </a:effectLst>
              <a:latin typeface="Times New Roman" pitchFamily="18" charset="0"/>
              <a:cs typeface="Times New Roman" pitchFamily="18" charset="0"/>
            </a:endParaRPr>
          </a:p>
          <a:p>
            <a:pPr algn="ctr"/>
            <a:r>
              <a:rPr lang="kk-KZ" sz="2800" b="1" i="1" cap="none" spc="50" dirty="0" smtClean="0">
                <a:ln w="11430"/>
                <a:solidFill>
                  <a:schemeClr val="accent2"/>
                </a:solidFill>
                <a:effectLst>
                  <a:outerShdw blurRad="76200" dist="50800" dir="5400000" algn="tl" rotWithShape="0">
                    <a:srgbClr val="000000">
                      <a:alpha val="65000"/>
                    </a:srgbClr>
                  </a:outerShdw>
                </a:effectLst>
                <a:latin typeface="Times New Roman" pitchFamily="18" charset="0"/>
                <a:cs typeface="Times New Roman" pitchFamily="18" charset="0"/>
              </a:rPr>
              <a:t>Ұраным:</a:t>
            </a:r>
          </a:p>
          <a:p>
            <a:pPr algn="ctr"/>
            <a:r>
              <a:rPr lang="kk-KZ" sz="2800" b="1" i="1" spc="50" dirty="0" smtClean="0">
                <a:ln w="11430"/>
                <a:solidFill>
                  <a:srgbClr val="FF0000"/>
                </a:solidFill>
                <a:effectLst>
                  <a:outerShdw blurRad="76200" dist="50800" dir="5400000" algn="tl" rotWithShape="0">
                    <a:srgbClr val="000000">
                      <a:alpha val="65000"/>
                    </a:srgbClr>
                  </a:outerShdw>
                </a:effectLst>
                <a:latin typeface="Times New Roman" pitchFamily="18" charset="0"/>
                <a:cs typeface="Times New Roman" pitchFamily="18" charset="0"/>
              </a:rPr>
              <a:t>Тәрбиесіз білім беру мүмкін емес.</a:t>
            </a:r>
          </a:p>
          <a:p>
            <a:pPr algn="ctr"/>
            <a:r>
              <a:rPr lang="kk-KZ" sz="2800" b="1" i="1" cap="none" spc="50" dirty="0" smtClean="0">
                <a:ln w="11430"/>
                <a:solidFill>
                  <a:srgbClr val="FF0000"/>
                </a:solidFill>
                <a:effectLst>
                  <a:outerShdw blurRad="76200" dist="50800" dir="5400000" algn="tl" rotWithShape="0">
                    <a:srgbClr val="000000">
                      <a:alpha val="65000"/>
                    </a:srgbClr>
                  </a:outerShdw>
                </a:effectLst>
                <a:latin typeface="Times New Roman" pitchFamily="18" charset="0"/>
                <a:cs typeface="Times New Roman" pitchFamily="18" charset="0"/>
              </a:rPr>
              <a:t>Б.Момышұлы</a:t>
            </a:r>
            <a:endParaRPr lang="ru-RU" sz="2800" b="1" i="1" cap="none" spc="50" dirty="0">
              <a:ln w="11430"/>
              <a:solidFill>
                <a:srgbClr val="FF0000"/>
              </a:solidFill>
              <a:effectLst>
                <a:outerShdw blurRad="76200" dist="50800" dir="5400000" algn="tl" rotWithShape="0">
                  <a:srgbClr val="000000">
                    <a:alpha val="65000"/>
                  </a:srgbClr>
                </a:outerShdw>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p:txBody>
          <a:bodyPr/>
          <a:lstStyle/>
          <a:p>
            <a:endParaRPr lang="ru-RU"/>
          </a:p>
        </p:txBody>
      </p:sp>
      <p:sp>
        <p:nvSpPr>
          <p:cNvPr id="14" name="Текст 13"/>
          <p:cNvSpPr>
            <a:spLocks noGrp="1"/>
          </p:cNvSpPr>
          <p:nvPr>
            <p:ph type="body" idx="1"/>
          </p:nvPr>
        </p:nvSpPr>
        <p:spPr/>
        <p:txBody>
          <a:bodyPr/>
          <a:lstStyle/>
          <a:p>
            <a:endParaRPr lang="ru-RU"/>
          </a:p>
        </p:txBody>
      </p:sp>
      <p:pic>
        <p:nvPicPr>
          <p:cNvPr id="2050"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lum bright="20000"/>
          </a:blip>
          <a:srcRect/>
          <a:stretch>
            <a:fillRect/>
          </a:stretch>
        </p:blipFill>
        <p:spPr bwMode="auto">
          <a:xfrm>
            <a:off x="0" y="0"/>
            <a:ext cx="9144000" cy="6858000"/>
          </a:xfrm>
          <a:prstGeom prst="rect">
            <a:avLst/>
          </a:prstGeom>
          <a:noFill/>
        </p:spPr>
      </p:pic>
      <p:sp>
        <p:nvSpPr>
          <p:cNvPr id="128001" name="Rectangle 1"/>
          <p:cNvSpPr>
            <a:spLocks noChangeArrowheads="1"/>
          </p:cNvSpPr>
          <p:nvPr/>
        </p:nvSpPr>
        <p:spPr bwMode="auto">
          <a:xfrm>
            <a:off x="0" y="363915"/>
            <a:ext cx="9144000" cy="649408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Эссе «</a:t>
            </a:r>
            <a:r>
              <a:rPr kumimoji="0" lang="ru-RU" sz="1600" b="1" i="0" u="none" strike="noStrike" cap="none" normalizeH="0" baseline="0" dirty="0" err="1" smtClean="0">
                <a:ln>
                  <a:noFill/>
                </a:ln>
                <a:solidFill>
                  <a:srgbClr val="FF0000"/>
                </a:solidFill>
                <a:effectLst/>
                <a:latin typeface="Times New Roman" pitchFamily="18" charset="0"/>
                <a:ea typeface="Times New Roman" pitchFamily="18" charset="0"/>
                <a:cs typeface="Times New Roman" pitchFamily="18" charset="0"/>
              </a:rPr>
              <a:t>Менің педагогикалық ұстанымым</a:t>
            </a:r>
            <a:r>
              <a:rPr kumimoji="0" lang="ru-RU" sz="16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a:t>
            </a:r>
          </a:p>
          <a:p>
            <a:pPr marL="0" marR="0" lvl="0" indent="450850" algn="r" defTabSz="914400" rtl="0" eaLnBrk="0" fontAlgn="base" latinLnBrk="0" hangingPunct="0">
              <a:lnSpc>
                <a:spcPct val="100000"/>
              </a:lnSpc>
              <a:spcBef>
                <a:spcPct val="0"/>
              </a:spcBef>
              <a:spcAft>
                <a:spcPct val="0"/>
              </a:spcAft>
              <a:buClrTx/>
              <a:buSzTx/>
              <a:buFontTx/>
              <a:buNone/>
              <a:tabLst/>
            </a:pPr>
            <a:r>
              <a:rPr kumimoji="0" lang="kk-KZ" sz="1600" b="1" i="1" u="none" strike="noStrike" cap="none" normalizeH="0" baseline="0" dirty="0" smtClean="0">
                <a:ln>
                  <a:noFill/>
                </a:ln>
                <a:solidFill>
                  <a:srgbClr val="0070C0"/>
                </a:solidFill>
                <a:effectLst/>
                <a:latin typeface="Times New Roman" pitchFamily="18" charset="0"/>
                <a:ea typeface="Times New Roman" pitchFamily="18" charset="0"/>
                <a:cs typeface="Times New Roman" pitchFamily="18" charset="0"/>
              </a:rPr>
              <a:t>Білім алу мен білім берудің өзара үйлесімділігі,</a:t>
            </a:r>
            <a:endParaRPr kumimoji="0" lang="ru-RU" sz="1600" b="1" i="0" u="none" strike="noStrike" cap="none" normalizeH="0" baseline="0" dirty="0" smtClean="0">
              <a:ln>
                <a:noFill/>
              </a:ln>
              <a:solidFill>
                <a:srgbClr val="0070C0"/>
              </a:solidFill>
              <a:effectLst/>
              <a:latin typeface="Times New Roman" pitchFamily="18" charset="0"/>
              <a:ea typeface="Times New Roman" pitchFamily="18" charset="0"/>
              <a:cs typeface="Times New Roman" pitchFamily="18" charset="0"/>
            </a:endParaRPr>
          </a:p>
          <a:p>
            <a:pPr marL="0" marR="0" lvl="0" indent="450850" algn="r" defTabSz="914400" rtl="0" eaLnBrk="0" fontAlgn="base" latinLnBrk="0" hangingPunct="0">
              <a:lnSpc>
                <a:spcPct val="100000"/>
              </a:lnSpc>
              <a:spcBef>
                <a:spcPct val="0"/>
              </a:spcBef>
              <a:spcAft>
                <a:spcPct val="0"/>
              </a:spcAft>
              <a:buClrTx/>
              <a:buSzTx/>
              <a:buFontTx/>
              <a:buNone/>
              <a:tabLst/>
            </a:pPr>
            <a:r>
              <a:rPr kumimoji="0" lang="kk-KZ" sz="1600" b="1" i="1" u="none" strike="noStrike" cap="none" normalizeH="0" baseline="0" dirty="0" smtClean="0">
                <a:ln>
                  <a:noFill/>
                </a:ln>
                <a:solidFill>
                  <a:srgbClr val="0070C0"/>
                </a:solidFill>
                <a:effectLst/>
                <a:latin typeface="Times New Roman" pitchFamily="18" charset="0"/>
                <a:ea typeface="Times New Roman" pitchFamily="18" charset="0"/>
                <a:cs typeface="Times New Roman" pitchFamily="18" charset="0"/>
              </a:rPr>
              <a:t>ынтымақтастығы:түпкі нәтижеге жету кепілі.</a:t>
            </a:r>
            <a:endParaRPr kumimoji="0" lang="ru-RU" sz="1600" b="1" i="0" u="none" strike="noStrike" cap="none" normalizeH="0" baseline="0" dirty="0" smtClean="0">
              <a:ln>
                <a:noFill/>
              </a:ln>
              <a:solidFill>
                <a:srgbClr val="0070C0"/>
              </a:solidFill>
              <a:effectLst/>
              <a:latin typeface="Times New Roman" pitchFamily="18" charset="0"/>
              <a:ea typeface="Times New Roman" pitchFamily="18" charset="0"/>
              <a:cs typeface="Times New Roman" pitchFamily="18" charset="0"/>
            </a:endParaRPr>
          </a:p>
          <a:p>
            <a:pPr marL="0" marR="0" lvl="0" indent="450850" algn="l" defTabSz="914400" rtl="0" eaLnBrk="0" fontAlgn="base" latinLnBrk="0" hangingPunct="0">
              <a:lnSpc>
                <a:spcPct val="100000"/>
              </a:lnSpc>
              <a:spcBef>
                <a:spcPct val="0"/>
              </a:spcBef>
              <a:spcAft>
                <a:spcPct val="0"/>
              </a:spcAft>
              <a:buClrTx/>
              <a:buSzTx/>
              <a:buFontTx/>
              <a:buNone/>
              <a:tabLst/>
            </a:pPr>
            <a:r>
              <a:rPr kumimoji="0" lang="kk-KZ" sz="16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Мен, Кабиева Нагима Рашидовна, бастауыш сынып мұғалім мамандығын жүрек қалауыммен таңдадым. 1993 жылы Шыңғырлау педагогикалық класын, 2003 жылы Ж.Досмұхамедов атындағы педагогикалық колледжін және 2014 жылы БҚИГУ  тәмамдадым. 2013 жылдың қыркүйек айынан бастап  Ащысай орта жалпы білім беретін мектеп-балабақшасының бастауыш сынып мұғалімі қызметін атқарып келемін. Оқушыларды білімге, шығармашылыққа, еңбексүйгіштікке баули отырып, оқыту үрдісінде жаңа технологияларды қолдану арқылы шығармашылықпен жұмыс істейтін ұстаз екенімді көрсетіп жүрмін. 2018 жылы І санатты бастауыш сынып мұғалімі   және   мұғалім-сарапшы деген   біліктілік деңгейіне ие болдым.</a:t>
            </a:r>
            <a:endParaRPr kumimoji="0" lang="ru-RU" sz="16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endParaRPr>
          </a:p>
          <a:p>
            <a:pPr marL="0" marR="0" lvl="0" indent="450850" algn="l" defTabSz="914400" rtl="0" eaLnBrk="0" fontAlgn="base" latinLnBrk="0" hangingPunct="0">
              <a:lnSpc>
                <a:spcPct val="100000"/>
              </a:lnSpc>
              <a:spcBef>
                <a:spcPct val="0"/>
              </a:spcBef>
              <a:spcAft>
                <a:spcPct val="0"/>
              </a:spcAft>
              <a:buClrTx/>
              <a:buSzTx/>
              <a:buFontTx/>
              <a:buNone/>
              <a:tabLst/>
            </a:pPr>
            <a:r>
              <a:rPr kumimoji="0" lang="kk-KZ" sz="16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2017 жылы "Өрлеу" біліктілікті арттыру ұлттық орталығы" АҚ филиалы Батыс Қазақстан облысы бойынша педагогикалық қызметкерлердің арттыру институтында, білім мазмұнын жаңарту шеңберінде қазақ тілінде оқытатын мектептердегі бастауыш сынып пәндері бойынша білімімді жетілдірдім. Бұл курста үйренгенім көп болды. Аталған курстан соң әр түрлі тәсілдерді пайдалану арқылы сабағымды қызықты өткізуге тырысамын. Алдағы уақытта да өзімнің бар білгенімді оқушылардың санасына жеткізу міндетім деп санаймын. Білімімді үнемі жетілдіріп отыруды жөн көремін.    </a:t>
            </a:r>
            <a:endParaRPr kumimoji="0" lang="ru-RU" sz="16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endParaRPr>
          </a:p>
          <a:p>
            <a:pPr marL="0" marR="0" lvl="0" indent="450850" algn="l" defTabSz="914400" rtl="0" eaLnBrk="0" fontAlgn="base" latinLnBrk="0" hangingPunct="0">
              <a:lnSpc>
                <a:spcPct val="100000"/>
              </a:lnSpc>
              <a:spcBef>
                <a:spcPct val="0"/>
              </a:spcBef>
              <a:spcAft>
                <a:spcPct val="0"/>
              </a:spcAft>
              <a:buClrTx/>
              <a:buSzTx/>
              <a:buFontTx/>
              <a:buNone/>
              <a:tabLst/>
            </a:pPr>
            <a:r>
              <a:rPr kumimoji="0" lang="kk-KZ" sz="16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Заманауи сабақ –қазіргі сабақ: оқушы өзі бәрін үйреніп, белсенді қызмет орталығын құрушы, қадағалаушы, тер төгіп жұмыс істеуші, менеджер-ұйымдастырушы болулары керек. Жаңашыл мұғалім – нұсқаушы.</a:t>
            </a:r>
            <a:endParaRPr kumimoji="0" lang="ru-RU" sz="16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endParaRPr>
          </a:p>
          <a:p>
            <a:pPr marL="0" marR="0" lvl="0" indent="450850" algn="l" defTabSz="914400" rtl="0" eaLnBrk="0" fontAlgn="base" latinLnBrk="0" hangingPunct="0">
              <a:lnSpc>
                <a:spcPct val="100000"/>
              </a:lnSpc>
              <a:spcBef>
                <a:spcPct val="0"/>
              </a:spcBef>
              <a:spcAft>
                <a:spcPct val="0"/>
              </a:spcAft>
              <a:buClrTx/>
              <a:buSzTx/>
              <a:buFontTx/>
              <a:buNone/>
              <a:tabLst/>
            </a:pPr>
            <a:r>
              <a:rPr kumimoji="0" lang="kk-KZ" sz="16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2017 жылы "Назарбаев Зияткерлік мектептері" ДББҰ Педагогикалық шеберлік орталығы өткізген "Жаңартылған білім беру бағдарламасындағы критериалды бағалау" тақырыбында оқыту семинарының тыңдаушысы болдым.</a:t>
            </a:r>
            <a:endParaRPr kumimoji="0" lang="kk-KZ" sz="2400" b="1" i="0" u="none" strike="noStrike" cap="none" normalizeH="0" baseline="0" dirty="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p:txBody>
          <a:bodyPr/>
          <a:lstStyle/>
          <a:p>
            <a:endParaRPr lang="ru-RU"/>
          </a:p>
        </p:txBody>
      </p:sp>
      <p:sp>
        <p:nvSpPr>
          <p:cNvPr id="14" name="Текст 13"/>
          <p:cNvSpPr>
            <a:spLocks noGrp="1"/>
          </p:cNvSpPr>
          <p:nvPr>
            <p:ph type="body" idx="1"/>
          </p:nvPr>
        </p:nvSpPr>
        <p:spPr/>
        <p:txBody>
          <a:bodyPr/>
          <a:lstStyle/>
          <a:p>
            <a:endParaRPr lang="ru-RU"/>
          </a:p>
        </p:txBody>
      </p:sp>
      <p:pic>
        <p:nvPicPr>
          <p:cNvPr id="2050"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lum bright="20000"/>
          </a:blip>
          <a:srcRect/>
          <a:stretch>
            <a:fillRect/>
          </a:stretch>
        </p:blipFill>
        <p:spPr bwMode="auto">
          <a:xfrm>
            <a:off x="0" y="0"/>
            <a:ext cx="9144000" cy="6858000"/>
          </a:xfrm>
          <a:prstGeom prst="rect">
            <a:avLst/>
          </a:prstGeom>
          <a:noFill/>
        </p:spPr>
      </p:pic>
      <p:sp>
        <p:nvSpPr>
          <p:cNvPr id="129025" name="Rectangle 1"/>
          <p:cNvSpPr>
            <a:spLocks noChangeArrowheads="1"/>
          </p:cNvSpPr>
          <p:nvPr/>
        </p:nvSpPr>
        <p:spPr bwMode="auto">
          <a:xfrm>
            <a:off x="0" y="428604"/>
            <a:ext cx="9144000" cy="5509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l" defTabSz="914400" rtl="0" eaLnBrk="1" fontAlgn="base" latinLnBrk="0" hangingPunct="1">
              <a:lnSpc>
                <a:spcPct val="100000"/>
              </a:lnSpc>
              <a:spcBef>
                <a:spcPct val="0"/>
              </a:spcBef>
              <a:spcAft>
                <a:spcPct val="0"/>
              </a:spcAft>
              <a:buClrTx/>
              <a:buSzTx/>
              <a:buFontTx/>
              <a:buNone/>
              <a:tabLst>
                <a:tab pos="5581650" algn="l"/>
              </a:tabLst>
            </a:pPr>
            <a:r>
              <a:rPr kumimoji="0" lang="kk-KZ" sz="14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2015 жылы Республикалық "Зияткер" қосымша білім беру оқу - әдістемелік орталығының ұйымдастыруымен өткізілген "Қазақ даласының ұлы тұлғалары" атты байқауында " Көркем шығарманы мәнерлеп оқу" бөлімі бойынша екі оқушым қатысып, жүлделі орынға ие болды. Оларды атап өтетін болсам Менеш Мақсат І-ші орын, Байсалова Адина ІІІ-ші орынға ие болғаны үшін  Республикалық "Зияткер" қосымша білім беру оқу - әдістемелік орталығынан Алғыс хатпен, 2016 жылы облыстық Құрмет грамотасымен, 2016 жылы "Нұрлы болашақ" республикалық қашықтықтан олимпиада өткізу орталығының Алғыс хатымен, 2016 жылы "Мектеп ұстаздарының әлемі" республикалық педагогикалық журналының Алғыс хатымен және 2017жылы Ащысай орта жалпы білім беретін мектеп - балабақшасы директорының Алғыс хатымен марапатталдым.</a:t>
            </a:r>
            <a:endParaRPr kumimoji="0" lang="ru-RU" sz="14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450850" algn="l" defTabSz="914400" rtl="0" eaLnBrk="0" fontAlgn="base" latinLnBrk="0" hangingPunct="0">
              <a:lnSpc>
                <a:spcPct val="100000"/>
              </a:lnSpc>
              <a:spcBef>
                <a:spcPct val="0"/>
              </a:spcBef>
              <a:spcAft>
                <a:spcPct val="0"/>
              </a:spcAft>
              <a:buClrTx/>
              <a:buSzTx/>
              <a:buFontTx/>
              <a:buNone/>
              <a:tabLst>
                <a:tab pos="5581650" algn="l"/>
              </a:tabLst>
            </a:pPr>
            <a:r>
              <a:rPr kumimoji="0" lang="kk-KZ" sz="14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Әдістемелік тақырыбым  "Оқушылардың логикалық және танымдық қабілетін дамыту" бойынша 2015 жылдан бастап жұмыстанып келемін. Осы тақырып аясында мектепте математика пәнінен "Жазбаша қосу және азайту", "Есептер шығару", "Теңдеуді шешу", тақырыбында ашық сабақтарымды өткіздім.</a:t>
            </a:r>
            <a:endParaRPr kumimoji="0" lang="ru-RU" sz="14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450850" algn="l" defTabSz="914400" rtl="0" eaLnBrk="0" fontAlgn="base" latinLnBrk="0" hangingPunct="0">
              <a:lnSpc>
                <a:spcPct val="100000"/>
              </a:lnSpc>
              <a:spcBef>
                <a:spcPct val="0"/>
              </a:spcBef>
              <a:spcAft>
                <a:spcPct val="0"/>
              </a:spcAft>
              <a:buClrTx/>
              <a:buSzTx/>
              <a:buFontTx/>
              <a:buNone/>
              <a:tabLst>
                <a:tab pos="5581650" algn="l"/>
              </a:tabLst>
            </a:pPr>
            <a:r>
              <a:rPr kumimoji="0" lang="kk-KZ" sz="14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2017 жылы "Шағын жинақты мектептерде жаңартылған білім беру мазмұны аясында әдістемелік тұрғыдан қолдаудың жаңа амалдары" атты аудандық семинарында сауат ашу пәнінен  "И әрпі" тақырыбында ашық сабақ өткіздім.  Ал 2018 жылы бағалау критериясы бойынша аудандық семинарында сауат ашу пәнінен "Бауырсақ" ертегісіне ашық сабақ өткіздім.</a:t>
            </a:r>
          </a:p>
          <a:p>
            <a:pPr indent="450850" eaLnBrk="0" hangingPunct="0">
              <a:tabLst>
                <a:tab pos="5581650" algn="l"/>
              </a:tabLst>
            </a:pPr>
            <a:r>
              <a:rPr lang="kk-KZ" sz="1400" b="1" dirty="0" smtClean="0">
                <a:solidFill>
                  <a:srgbClr val="002060"/>
                </a:solidFill>
                <a:latin typeface="Times New Roman" pitchFamily="18" charset="0"/>
                <a:cs typeface="Times New Roman" pitchFamily="18" charset="0"/>
              </a:rPr>
              <a:t>Ғылыми - әдістемелік қызмет бойынша 2016 жылы республикалық "Базис"  интеллектуалды орталығы оздырған "Бастауыш білімнің мазмұнын жаңарту (12 жылдық мектептің үлгісі)" атты қашықтық ғылыми - практикалық семинарына қатысып сертификатталдым. 2016 жылдың қыркүйек айында облыстық ғылыми тәжірибелік семинарында "Мәңгілік ел" ұлттық идеясын жүзеге асыру аясында қоғамдық-гуманитарлық пәндер мазмұнын жаңартудың әдістемелік аспектілері" тақырыбында баяндама оқыдым. 2017 жылы аудан бойынша "Салауатты өмір және біз" факультативтік курс болса, ал 2018 жылы "Жаңашылдық, өзгеріс, бастауыш сыныптарда оқытудың жаңа әдіс – тәсілдерінің қолданылу ерекшеліктері" атты іс - тәжірибем таратылды.</a:t>
            </a:r>
            <a:endParaRPr lang="ru-RU" sz="1400" b="1" dirty="0" smtClean="0">
              <a:solidFill>
                <a:srgbClr val="002060"/>
              </a:solidFill>
              <a:latin typeface="Times New Roman" pitchFamily="18" charset="0"/>
              <a:cs typeface="Times New Roman" pitchFamily="18" charset="0"/>
            </a:endParaRPr>
          </a:p>
          <a:p>
            <a:pPr marL="0" marR="0" lvl="0" indent="450850" algn="l" defTabSz="914400" rtl="0" eaLnBrk="0" fontAlgn="base" latinLnBrk="0" hangingPunct="0">
              <a:lnSpc>
                <a:spcPct val="100000"/>
              </a:lnSpc>
              <a:spcBef>
                <a:spcPct val="0"/>
              </a:spcBef>
              <a:spcAft>
                <a:spcPct val="0"/>
              </a:spcAft>
              <a:buClrTx/>
              <a:buSzTx/>
              <a:buFontTx/>
              <a:buNone/>
              <a:tabLst>
                <a:tab pos="5581650" algn="l"/>
              </a:tabLst>
            </a:pPr>
            <a:endParaRPr kumimoji="0" lang="kk-KZ" sz="1600" b="1" i="0" u="none" strike="noStrike" cap="none" normalizeH="0" baseline="0" dirty="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p:txBody>
          <a:bodyPr/>
          <a:lstStyle/>
          <a:p>
            <a:endParaRPr lang="ru-RU"/>
          </a:p>
        </p:txBody>
      </p:sp>
      <p:sp>
        <p:nvSpPr>
          <p:cNvPr id="14" name="Текст 13"/>
          <p:cNvSpPr>
            <a:spLocks noGrp="1"/>
          </p:cNvSpPr>
          <p:nvPr>
            <p:ph type="body" idx="1"/>
          </p:nvPr>
        </p:nvSpPr>
        <p:spPr/>
        <p:txBody>
          <a:bodyPr/>
          <a:lstStyle/>
          <a:p>
            <a:endParaRPr lang="ru-RU"/>
          </a:p>
        </p:txBody>
      </p:sp>
      <p:pic>
        <p:nvPicPr>
          <p:cNvPr id="2050"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lum bright="20000"/>
          </a:blip>
          <a:srcRect/>
          <a:stretch>
            <a:fillRect/>
          </a:stretch>
        </p:blipFill>
        <p:spPr bwMode="auto">
          <a:xfrm>
            <a:off x="0" y="0"/>
            <a:ext cx="9144000" cy="6858000"/>
          </a:xfrm>
          <a:prstGeom prst="rect">
            <a:avLst/>
          </a:prstGeom>
          <a:noFill/>
        </p:spPr>
      </p:pic>
      <p:sp>
        <p:nvSpPr>
          <p:cNvPr id="130049" name="Rectangle 1"/>
          <p:cNvSpPr>
            <a:spLocks noChangeArrowheads="1"/>
          </p:cNvSpPr>
          <p:nvPr/>
        </p:nvSpPr>
        <p:spPr bwMode="auto">
          <a:xfrm>
            <a:off x="214282" y="500042"/>
            <a:ext cx="8929718"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l" defTabSz="914400" rtl="0" eaLnBrk="1" fontAlgn="base" latinLnBrk="0" hangingPunct="1">
              <a:lnSpc>
                <a:spcPct val="100000"/>
              </a:lnSpc>
              <a:spcBef>
                <a:spcPct val="0"/>
              </a:spcBef>
              <a:spcAft>
                <a:spcPct val="0"/>
              </a:spcAft>
              <a:buClrTx/>
              <a:buSzTx/>
              <a:buFontTx/>
              <a:buNone/>
              <a:tabLst/>
            </a:pPr>
            <a:r>
              <a:rPr kumimoji="0" lang="kk-KZ" sz="16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БАҚ ғылыми - әдістемелік материалдар жариялымдары бойынша 2016 жылы "Бастауыш сынып" тәрбиелеу және оқыту" республикалық оқу әдістемелік журналына "Теңдеуді шешу" атты сабақ жоспары, облыстық "Жайық ұстазы" газетінде "Бесік жыры" сабақ жоспарым жарық көрді. Аудандық "Серпін" газетінде "Білімдерін көрсете алды" атты мақалам жарияланса, "Білімділер", "Мектеп ұстаздарының әлемі", "Инфоурок", "Копилка уроков"  сайттарында сабақ жоспарларым үнемі жарияланып тұрады. </a:t>
            </a:r>
            <a:endParaRPr kumimoji="0" lang="ru-RU" sz="16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endParaRPr>
          </a:p>
          <a:p>
            <a:pPr marL="0" marR="0" lvl="0" indent="450850" algn="l" defTabSz="914400" rtl="0" eaLnBrk="0" fontAlgn="base" latinLnBrk="0" hangingPunct="0">
              <a:lnSpc>
                <a:spcPct val="100000"/>
              </a:lnSpc>
              <a:spcBef>
                <a:spcPct val="0"/>
              </a:spcBef>
              <a:spcAft>
                <a:spcPct val="0"/>
              </a:spcAft>
              <a:buClrTx/>
              <a:buSzTx/>
              <a:buFontTx/>
              <a:buNone/>
              <a:tabLst/>
            </a:pPr>
            <a:r>
              <a:rPr kumimoji="0" lang="kk-KZ" sz="16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Ұстаз болғаныма мақтанамын. Өйткені ұстаз – мақтан тұтар мамандық. Олай дейтінім, мұғалім еңбегі біріншіден, адамзат қоғамы тарихында жинақталған ғылым негіздерінен білім беруге тиіс болса, екіншіден, үнемі шәкірттерімен қарым-қатынаста болып, білсем, үйренсем деген бала арманы мен оның сырлы тағдырына басшылық етуді мойнына алған маман. Сондықтан көптеген олимпиадаларға қатысып жүлделі орындарға ие болуға тырыстым.  Өмірдегі көп мамандықтардың ішінде жан-жақты білімділікті, икемділікті, шеберлікті, ерекше шәкіртжандылықты, мейірімділікті қажет ететін мамандық – ұстаздық мамандығы. Бүгінгі ұстаз шәкіртіне ғылым негіздерінен мәлімет беріп қана қоймай, оны дүниежүзілік білім, ақпарат, зкономика кеңістігіне шығуға, яғни қатаң бәсеке жағдайында өмір сүруге тәрбиелеуі керек. Ол нағыз ұстаздың ғана қолынан келеді. Сондықтан да ұстаз әр баланың жан-дүниесін танып-білуші әрі оны жеке тұлға етіп қалыптастырушы, ел болашағының мүсіншісі деуге болады. Менің оқушыларымның жетістіктерін ауыз толтырып айтуға болады.</a:t>
            </a:r>
            <a:endParaRPr kumimoji="0" lang="ru-RU" sz="16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endParaRPr>
          </a:p>
          <a:p>
            <a:pPr marL="0" marR="0" lvl="0" indent="450850" algn="l" defTabSz="914400" rtl="0" eaLnBrk="0" fontAlgn="base" latinLnBrk="0" hangingPunct="0">
              <a:lnSpc>
                <a:spcPct val="100000"/>
              </a:lnSpc>
              <a:spcBef>
                <a:spcPct val="0"/>
              </a:spcBef>
              <a:spcAft>
                <a:spcPct val="0"/>
              </a:spcAft>
              <a:buClrTx/>
              <a:buSzTx/>
              <a:buFontTx/>
              <a:buNone/>
              <a:tabLst/>
            </a:pPr>
            <a:r>
              <a:rPr kumimoji="0" lang="kk-KZ" sz="16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Бақыттың үлкені – өзіңді-өзің тану. Ұстаз өзін-өзі қай уақытта таниды? Ол алдындағы шәкіртінің қияға қанат қағып, елінің азаматы болған сәтінен таниды. Ендеше, бүгінгі білім мен білік бәсекелес заманда ұландарымыздың биіктен көрінуіне күнделікті ісіміздегі жаңашылдығымыз арқылы, жан-жақты берген тәрбиеміз арқылы қол жеткіземіз.</a:t>
            </a:r>
            <a:endParaRPr kumimoji="0" lang="ru-RU" sz="16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endParaRPr>
          </a:p>
          <a:p>
            <a:pPr marL="0" marR="0" lvl="0" indent="450850" algn="l" defTabSz="914400" rtl="0" eaLnBrk="0" fontAlgn="base" latinLnBrk="0" hangingPunct="0">
              <a:lnSpc>
                <a:spcPct val="100000"/>
              </a:lnSpc>
              <a:spcBef>
                <a:spcPct val="0"/>
              </a:spcBef>
              <a:spcAft>
                <a:spcPct val="0"/>
              </a:spcAft>
              <a:buClrTx/>
              <a:buSzTx/>
              <a:buFontTx/>
              <a:buNone/>
              <a:tabLst/>
            </a:pP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Прямоугольник 5"/>
          <p:cNvSpPr/>
          <p:nvPr/>
        </p:nvSpPr>
        <p:spPr>
          <a:xfrm>
            <a:off x="0" y="214290"/>
            <a:ext cx="9144000" cy="954107"/>
          </a:xfrm>
          <a:prstGeom prst="rect">
            <a:avLst/>
          </a:prstGeom>
        </p:spPr>
        <p:txBody>
          <a:bodyPr wrap="square">
            <a:spAutoFit/>
          </a:bodyPr>
          <a:lstStyle/>
          <a:p>
            <a:pPr lvl="0" algn="ctr" eaLnBrk="0" hangingPunct="0">
              <a:tabLst>
                <a:tab pos="949325" algn="l"/>
              </a:tabLst>
            </a:pPr>
            <a:r>
              <a:rPr lang="ru-RU" sz="2800" b="1" i="1" dirty="0" smtClean="0">
                <a:ln>
                  <a:solidFill>
                    <a:srgbClr val="7030A0"/>
                  </a:solidFill>
                </a:ln>
                <a:solidFill>
                  <a:srgbClr val="002060"/>
                </a:solidFill>
                <a:effectLst>
                  <a:glow rad="63500">
                    <a:schemeClr val="accent4">
                      <a:satMod val="175000"/>
                      <a:alpha val="40000"/>
                    </a:schemeClr>
                  </a:glow>
                </a:effectLst>
                <a:latin typeface="Times New Roman" pitchFamily="18" charset="0"/>
                <a:ea typeface="Times New Roman" pitchFamily="18" charset="0"/>
                <a:cs typeface="Times New Roman" pitchFamily="18" charset="0"/>
              </a:rPr>
              <a:t>Ж</a:t>
            </a:r>
            <a:r>
              <a:rPr lang="kk-KZ" sz="2800" b="1" i="1" dirty="0" smtClean="0">
                <a:ln>
                  <a:solidFill>
                    <a:srgbClr val="7030A0"/>
                  </a:solidFill>
                </a:ln>
                <a:solidFill>
                  <a:srgbClr val="002060"/>
                </a:solidFill>
                <a:effectLst>
                  <a:glow rad="63500">
                    <a:schemeClr val="accent4">
                      <a:satMod val="175000"/>
                      <a:alpha val="40000"/>
                    </a:schemeClr>
                  </a:glow>
                </a:effectLst>
                <a:latin typeface="Times New Roman" pitchFamily="18" charset="0"/>
                <a:ea typeface="Times New Roman" pitchFamily="18" charset="0"/>
                <a:cs typeface="Times New Roman" pitchFamily="18" charset="0"/>
              </a:rPr>
              <a:t>ұмыстанатын әдістемелік тақырыбым:</a:t>
            </a:r>
          </a:p>
          <a:p>
            <a:pPr lvl="0" algn="ctr" eaLnBrk="0" hangingPunct="0">
              <a:tabLst>
                <a:tab pos="949325" algn="l"/>
              </a:tabLst>
            </a:pPr>
            <a:r>
              <a:rPr lang="kk-KZ" sz="2800" b="1" i="1" dirty="0" smtClean="0">
                <a:ln>
                  <a:solidFill>
                    <a:srgbClr val="FF0000"/>
                  </a:solidFill>
                </a:ln>
                <a:solidFill>
                  <a:srgbClr val="C00000"/>
                </a:solidFill>
                <a:effectLst>
                  <a:glow rad="101600">
                    <a:schemeClr val="accent4">
                      <a:satMod val="175000"/>
                      <a:alpha val="40000"/>
                    </a:schemeClr>
                  </a:glow>
                </a:effectLst>
                <a:latin typeface="Times New Roman" pitchFamily="18" charset="0"/>
                <a:ea typeface="Times New Roman" pitchFamily="18" charset="0"/>
                <a:cs typeface="Times New Roman" pitchFamily="18" charset="0"/>
              </a:rPr>
              <a:t> </a:t>
            </a:r>
            <a:r>
              <a:rPr lang="kk-KZ" sz="2800" i="1" dirty="0" smtClean="0">
                <a:ln>
                  <a:solidFill>
                    <a:srgbClr val="FF0000"/>
                  </a:solidFill>
                </a:ln>
                <a:solidFill>
                  <a:srgbClr val="C00000"/>
                </a:solidFill>
                <a:effectLst>
                  <a:glow rad="101600">
                    <a:schemeClr val="accent4">
                      <a:satMod val="175000"/>
                      <a:alpha val="40000"/>
                    </a:schemeClr>
                  </a:glow>
                </a:effectLst>
                <a:latin typeface="Times New Roman" pitchFamily="18" charset="0"/>
                <a:ea typeface="Times New Roman" pitchFamily="18" charset="0"/>
                <a:cs typeface="Times New Roman" pitchFamily="18" charset="0"/>
              </a:rPr>
              <a:t>«Оқушылардың логикалық ойлау қабілетін дамыту»</a:t>
            </a:r>
            <a:endParaRPr lang="ru-RU" sz="2800" i="1" dirty="0" smtClean="0">
              <a:ln>
                <a:solidFill>
                  <a:srgbClr val="FF0000"/>
                </a:solidFill>
              </a:ln>
              <a:solidFill>
                <a:srgbClr val="C00000"/>
              </a:solidFill>
              <a:effectLst>
                <a:glow rad="101600">
                  <a:schemeClr val="accent4">
                    <a:satMod val="175000"/>
                    <a:alpha val="40000"/>
                  </a:schemeClr>
                </a:glow>
              </a:effectLst>
              <a:latin typeface="Times New Roman" pitchFamily="18" charset="0"/>
              <a:cs typeface="Times New Roman" pitchFamily="18" charset="0"/>
            </a:endParaRPr>
          </a:p>
        </p:txBody>
      </p:sp>
      <p:sp>
        <p:nvSpPr>
          <p:cNvPr id="15" name="Прямоугольник 14"/>
          <p:cNvSpPr/>
          <p:nvPr/>
        </p:nvSpPr>
        <p:spPr>
          <a:xfrm rot="20561135">
            <a:off x="642910" y="640660"/>
            <a:ext cx="6072214" cy="3108543"/>
          </a:xfrm>
          <a:prstGeom prst="rect">
            <a:avLst/>
          </a:prstGeom>
        </p:spPr>
        <p:txBody>
          <a:bodyPr wrap="square">
            <a:spAutoFit/>
          </a:bodyPr>
          <a:lstStyle/>
          <a:p>
            <a:pPr lvl="0" eaLnBrk="0" hangingPunct="0">
              <a:tabLst>
                <a:tab pos="949325" algn="l"/>
              </a:tabLst>
            </a:pPr>
            <a:endParaRPr lang="kk-KZ" sz="2800" b="1" i="1" dirty="0" smtClean="0">
              <a:ln>
                <a:solidFill>
                  <a:srgbClr val="002060"/>
                </a:solidFill>
              </a:ln>
              <a:solidFill>
                <a:srgbClr val="002060"/>
              </a:solidFill>
              <a:latin typeface="Times New Roman" pitchFamily="18" charset="0"/>
              <a:cs typeface="Times New Roman" pitchFamily="18" charset="0"/>
            </a:endParaRPr>
          </a:p>
          <a:p>
            <a:pPr lvl="0" eaLnBrk="0" hangingPunct="0">
              <a:tabLst>
                <a:tab pos="949325" algn="l"/>
              </a:tabLst>
            </a:pPr>
            <a:r>
              <a:rPr lang="kk-KZ" sz="2800" b="1" i="1" dirty="0" smtClean="0">
                <a:ln>
                  <a:solidFill>
                    <a:srgbClr val="002060"/>
                  </a:solidFill>
                </a:ln>
                <a:solidFill>
                  <a:srgbClr val="002060"/>
                </a:solidFill>
                <a:latin typeface="Times New Roman" pitchFamily="18" charset="0"/>
                <a:cs typeface="Times New Roman" pitchFamily="18" charset="0"/>
              </a:rPr>
              <a:t>Мақсатым :</a:t>
            </a:r>
          </a:p>
          <a:p>
            <a:pPr lvl="0" algn="ctr" eaLnBrk="0" hangingPunct="0">
              <a:tabLst>
                <a:tab pos="949325" algn="l"/>
              </a:tabLst>
            </a:pPr>
            <a:endParaRPr lang="kk-KZ" sz="2800" b="1" i="1" dirty="0" smtClean="0">
              <a:solidFill>
                <a:srgbClr val="002060"/>
              </a:solidFill>
              <a:latin typeface="Times New Roman" pitchFamily="18" charset="0"/>
              <a:cs typeface="Times New Roman" pitchFamily="18" charset="0"/>
            </a:endParaRPr>
          </a:p>
          <a:p>
            <a:pPr lvl="0" algn="ctr" eaLnBrk="0" hangingPunct="0">
              <a:tabLst>
                <a:tab pos="949325" algn="l"/>
              </a:tabLst>
            </a:pPr>
            <a:endParaRPr lang="kk-KZ" sz="2800" b="1" i="1" dirty="0" smtClean="0">
              <a:solidFill>
                <a:srgbClr val="002060"/>
              </a:solidFill>
              <a:latin typeface="Times New Roman" pitchFamily="18" charset="0"/>
              <a:cs typeface="Times New Roman" pitchFamily="18" charset="0"/>
            </a:endParaRPr>
          </a:p>
          <a:p>
            <a:pPr lvl="0" algn="ctr" eaLnBrk="0" hangingPunct="0">
              <a:tabLst>
                <a:tab pos="949325" algn="l"/>
              </a:tabLst>
            </a:pPr>
            <a:endParaRPr lang="kk-KZ" sz="2800" b="1" i="1" dirty="0" smtClean="0">
              <a:solidFill>
                <a:srgbClr val="002060"/>
              </a:solidFill>
              <a:latin typeface="Times New Roman" pitchFamily="18" charset="0"/>
              <a:cs typeface="Times New Roman" pitchFamily="18" charset="0"/>
            </a:endParaRPr>
          </a:p>
          <a:p>
            <a:pPr lvl="0" algn="ctr" eaLnBrk="0" hangingPunct="0">
              <a:tabLst>
                <a:tab pos="949325" algn="l"/>
              </a:tabLst>
            </a:pPr>
            <a:r>
              <a:rPr lang="kk-KZ" sz="2800" b="1" i="1" dirty="0" smtClean="0">
                <a:solidFill>
                  <a:srgbClr val="002060"/>
                </a:solidFill>
                <a:latin typeface="Times New Roman" pitchFamily="18" charset="0"/>
                <a:cs typeface="Times New Roman" pitchFamily="18" charset="0"/>
              </a:rPr>
              <a:t>                         </a:t>
            </a:r>
            <a:endParaRPr lang="kk-KZ" sz="2800" b="1" i="1" dirty="0" smtClean="0">
              <a:ln>
                <a:solidFill>
                  <a:srgbClr val="002060"/>
                </a:solidFill>
              </a:ln>
              <a:solidFill>
                <a:srgbClr val="002060"/>
              </a:solidFill>
              <a:latin typeface="Times New Roman" pitchFamily="18" charset="0"/>
              <a:cs typeface="Times New Roman" pitchFamily="18" charset="0"/>
            </a:endParaRPr>
          </a:p>
          <a:p>
            <a:pPr lvl="0" algn="ctr" eaLnBrk="0" hangingPunct="0">
              <a:tabLst>
                <a:tab pos="949325" algn="l"/>
              </a:tabLst>
            </a:pPr>
            <a:r>
              <a:rPr lang="kk-KZ" sz="2800" b="1" i="1" dirty="0" smtClean="0">
                <a:ln>
                  <a:solidFill>
                    <a:srgbClr val="002060"/>
                  </a:solidFill>
                </a:ln>
                <a:solidFill>
                  <a:srgbClr val="002060"/>
                </a:solidFill>
                <a:latin typeface="Times New Roman" pitchFamily="18" charset="0"/>
                <a:cs typeface="Times New Roman" pitchFamily="18" charset="0"/>
              </a:rPr>
              <a:t>                                    Міндетім:</a:t>
            </a:r>
            <a:endParaRPr lang="ru-RU" sz="2800" b="1" i="1" dirty="0" smtClean="0">
              <a:ln>
                <a:solidFill>
                  <a:srgbClr val="002060"/>
                </a:solidFill>
              </a:ln>
              <a:solidFill>
                <a:srgbClr val="002060"/>
              </a:solidFill>
              <a:latin typeface="Times New Roman" pitchFamily="18" charset="0"/>
              <a:cs typeface="Times New Roman" pitchFamily="18" charset="0"/>
            </a:endParaRPr>
          </a:p>
        </p:txBody>
      </p:sp>
      <p:pic>
        <p:nvPicPr>
          <p:cNvPr id="17" name="Picture 2" descr="C:\Users\User\Desktop\ПОРТФОЛИО\4.jpg"/>
          <p:cNvPicPr>
            <a:picLocks noChangeAspect="1" noChangeArrowheads="1"/>
          </p:cNvPicPr>
          <p:nvPr/>
        </p:nvPicPr>
        <p:blipFill>
          <a:blip r:embed="rId3"/>
          <a:srcRect l="24218" t="30208" r="21094" b="7291"/>
          <a:stretch>
            <a:fillRect/>
          </a:stretch>
        </p:blipFill>
        <p:spPr bwMode="auto">
          <a:xfrm rot="20559539">
            <a:off x="395099" y="2059027"/>
            <a:ext cx="3762377" cy="322489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8" name="Picture 2" descr="C:\Users\User\Desktop\ПОРТФОЛИО\5.jpg"/>
          <p:cNvPicPr>
            <a:picLocks noChangeAspect="1" noChangeArrowheads="1"/>
          </p:cNvPicPr>
          <p:nvPr/>
        </p:nvPicPr>
        <p:blipFill>
          <a:blip r:embed="rId4"/>
          <a:srcRect l="27344" t="32291" r="19531" b="11458"/>
          <a:stretch>
            <a:fillRect/>
          </a:stretch>
        </p:blipFill>
        <p:spPr bwMode="auto">
          <a:xfrm rot="20552535">
            <a:off x="4942077" y="2854387"/>
            <a:ext cx="3806997" cy="32173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TextBox 1"/>
          <p:cNvSpPr txBox="1"/>
          <p:nvPr/>
        </p:nvSpPr>
        <p:spPr>
          <a:xfrm>
            <a:off x="1071538" y="285728"/>
            <a:ext cx="7215238" cy="1015663"/>
          </a:xfrm>
          <a:prstGeom prst="rect">
            <a:avLst/>
          </a:prstGeom>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kk-KZ" sz="6000" b="1" dirty="0" smtClean="0">
                <a:solidFill>
                  <a:srgbClr val="FF0000"/>
                </a:solidFill>
                <a:effectLst>
                  <a:glow rad="63500">
                    <a:schemeClr val="accent4">
                      <a:satMod val="175000"/>
                      <a:alpha val="40000"/>
                    </a:schemeClr>
                  </a:glow>
                </a:effectLst>
                <a:latin typeface="Gabriola" pitchFamily="82" charset="0"/>
              </a:rPr>
              <a:t>Сертификаттар</a:t>
            </a:r>
            <a:endParaRPr lang="ru-RU" sz="6000" b="1" dirty="0">
              <a:solidFill>
                <a:srgbClr val="FF0000"/>
              </a:solidFill>
              <a:effectLst>
                <a:glow rad="63500">
                  <a:schemeClr val="accent4">
                    <a:satMod val="175000"/>
                    <a:alpha val="40000"/>
                  </a:schemeClr>
                </a:glow>
              </a:effectLst>
              <a:latin typeface="Gabriola" pitchFamily="82" charset="0"/>
            </a:endParaRPr>
          </a:p>
        </p:txBody>
      </p:sp>
      <p:pic>
        <p:nvPicPr>
          <p:cNvPr id="3" name="Picture 1" descr="C:\Users\User\Desktop\ПОРТФОЛИО\Нагима Р\кАБИЕВА\1 001.jpg"/>
          <p:cNvPicPr>
            <a:picLocks noChangeAspect="1" noChangeArrowheads="1"/>
          </p:cNvPicPr>
          <p:nvPr/>
        </p:nvPicPr>
        <p:blipFill>
          <a:blip r:embed="rId3" cstate="print"/>
          <a:srcRect/>
          <a:stretch>
            <a:fillRect/>
          </a:stretch>
        </p:blipFill>
        <p:spPr bwMode="auto">
          <a:xfrm>
            <a:off x="357158" y="1643050"/>
            <a:ext cx="2500330" cy="4429156"/>
          </a:xfrm>
          <a:prstGeom prst="rect">
            <a:avLst/>
          </a:prstGeom>
          <a:noFill/>
          <a:ln>
            <a:solidFill>
              <a:srgbClr val="C00000"/>
            </a:solidFill>
          </a:ln>
        </p:spPr>
      </p:pic>
      <p:pic>
        <p:nvPicPr>
          <p:cNvPr id="4" name="Picture 2" descr="C:\Users\User\Desktop\ПОРТФОЛИО\Нагима Р\кАБИЕВА\Кабиева НР\1 002.jpg"/>
          <p:cNvPicPr>
            <a:picLocks noChangeAspect="1" noChangeArrowheads="1"/>
          </p:cNvPicPr>
          <p:nvPr/>
        </p:nvPicPr>
        <p:blipFill>
          <a:blip r:embed="rId4" cstate="print"/>
          <a:srcRect/>
          <a:stretch>
            <a:fillRect/>
          </a:stretch>
        </p:blipFill>
        <p:spPr bwMode="auto">
          <a:xfrm>
            <a:off x="6429388" y="1643050"/>
            <a:ext cx="2410524" cy="4357718"/>
          </a:xfrm>
          <a:prstGeom prst="rect">
            <a:avLst/>
          </a:prstGeom>
          <a:noFill/>
          <a:ln>
            <a:solidFill>
              <a:srgbClr val="C00000"/>
            </a:solidFill>
          </a:ln>
        </p:spPr>
      </p:pic>
      <p:pic>
        <p:nvPicPr>
          <p:cNvPr id="5" name="Picture 3" descr="D:\2016-2017\грамота\54 017.jpg"/>
          <p:cNvPicPr>
            <a:picLocks noChangeAspect="1" noChangeArrowheads="1"/>
          </p:cNvPicPr>
          <p:nvPr/>
        </p:nvPicPr>
        <p:blipFill>
          <a:blip r:embed="rId5" cstate="print"/>
          <a:srcRect/>
          <a:stretch>
            <a:fillRect/>
          </a:stretch>
        </p:blipFill>
        <p:spPr bwMode="auto">
          <a:xfrm rot="5400000">
            <a:off x="3250396" y="2178842"/>
            <a:ext cx="2786083" cy="3143272"/>
          </a:xfrm>
          <a:prstGeom prst="rect">
            <a:avLst/>
          </a:prstGeom>
          <a:noFill/>
          <a:ln>
            <a:solidFill>
              <a:srgbClr val="C00000"/>
            </a:solidFill>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dirty="0"/>
          </a:p>
        </p:txBody>
      </p:sp>
      <p:pic>
        <p:nvPicPr>
          <p:cNvPr id="54273" name="Picture 1" descr="C:\Users\User\Desktop\ПОРТФОЛИО\Нагима Р\кАБИЕВА\1.jpg"/>
          <p:cNvPicPr>
            <a:picLocks noChangeAspect="1" noChangeArrowheads="1"/>
          </p:cNvPicPr>
          <p:nvPr/>
        </p:nvPicPr>
        <p:blipFill>
          <a:blip r:embed="rId3" cstate="print"/>
          <a:srcRect/>
          <a:stretch>
            <a:fillRect/>
          </a:stretch>
        </p:blipFill>
        <p:spPr bwMode="auto">
          <a:xfrm rot="20957747">
            <a:off x="163910" y="349702"/>
            <a:ext cx="4085449" cy="2723613"/>
          </a:xfrm>
          <a:prstGeom prst="rect">
            <a:avLst/>
          </a:prstGeom>
          <a:noFill/>
          <a:ln>
            <a:solidFill>
              <a:srgbClr val="C00000"/>
            </a:solidFill>
          </a:ln>
        </p:spPr>
      </p:pic>
      <p:pic>
        <p:nvPicPr>
          <p:cNvPr id="54274" name="Picture 2" descr="C:\Users\User\Desktop\ПОРТФОЛИО\Нагима Р\кАБИЕВА\Кабиева НР\1 001.jpg"/>
          <p:cNvPicPr>
            <a:picLocks noChangeAspect="1" noChangeArrowheads="1"/>
          </p:cNvPicPr>
          <p:nvPr/>
        </p:nvPicPr>
        <p:blipFill>
          <a:blip r:embed="rId4" cstate="print"/>
          <a:srcRect/>
          <a:stretch>
            <a:fillRect/>
          </a:stretch>
        </p:blipFill>
        <p:spPr bwMode="auto">
          <a:xfrm rot="778460">
            <a:off x="4929284" y="410247"/>
            <a:ext cx="3961872" cy="2702868"/>
          </a:xfrm>
          <a:prstGeom prst="rect">
            <a:avLst/>
          </a:prstGeom>
          <a:noFill/>
          <a:ln>
            <a:solidFill>
              <a:srgbClr val="C00000"/>
            </a:solidFill>
          </a:ln>
        </p:spPr>
      </p:pic>
      <p:pic>
        <p:nvPicPr>
          <p:cNvPr id="5" name="Picture 2" descr="D:\2016-2017\нагима_докум\1 027.jpg"/>
          <p:cNvPicPr>
            <a:picLocks noChangeAspect="1" noChangeArrowheads="1"/>
          </p:cNvPicPr>
          <p:nvPr/>
        </p:nvPicPr>
        <p:blipFill>
          <a:blip r:embed="rId5" cstate="print"/>
          <a:srcRect/>
          <a:stretch>
            <a:fillRect/>
          </a:stretch>
        </p:blipFill>
        <p:spPr bwMode="auto">
          <a:xfrm rot="5400000">
            <a:off x="892313" y="3016544"/>
            <a:ext cx="2857520" cy="3968183"/>
          </a:xfrm>
          <a:prstGeom prst="rect">
            <a:avLst/>
          </a:prstGeom>
          <a:noFill/>
          <a:ln>
            <a:solidFill>
              <a:srgbClr val="C00000"/>
            </a:solidFill>
          </a:ln>
        </p:spPr>
      </p:pic>
      <p:pic>
        <p:nvPicPr>
          <p:cNvPr id="6" name="Picture 3" descr="D:\2016-2017\нагима_докум\1 028.jpg"/>
          <p:cNvPicPr>
            <a:picLocks noChangeAspect="1" noChangeArrowheads="1"/>
          </p:cNvPicPr>
          <p:nvPr/>
        </p:nvPicPr>
        <p:blipFill>
          <a:blip r:embed="rId6" cstate="print"/>
          <a:srcRect/>
          <a:stretch>
            <a:fillRect/>
          </a:stretch>
        </p:blipFill>
        <p:spPr bwMode="auto">
          <a:xfrm rot="5400000">
            <a:off x="5337587" y="3020604"/>
            <a:ext cx="2928959" cy="4031506"/>
          </a:xfrm>
          <a:prstGeom prst="rect">
            <a:avLst/>
          </a:prstGeom>
          <a:noFill/>
          <a:ln>
            <a:solidFill>
              <a:srgbClr val="C00000"/>
            </a:solidFill>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19810" name="Picture 2" descr="F:\Скан_20190222 (23).jpg"/>
          <p:cNvPicPr>
            <a:picLocks noChangeAspect="1" noChangeArrowheads="1"/>
          </p:cNvPicPr>
          <p:nvPr/>
        </p:nvPicPr>
        <p:blipFill>
          <a:blip r:embed="rId3" cstate="print"/>
          <a:srcRect l="8443" t="2083" r="7009" b="3125"/>
          <a:stretch>
            <a:fillRect/>
          </a:stretch>
        </p:blipFill>
        <p:spPr bwMode="auto">
          <a:xfrm rot="16200000">
            <a:off x="1303908" y="-589583"/>
            <a:ext cx="2964283" cy="4572030"/>
          </a:xfrm>
          <a:prstGeom prst="rect">
            <a:avLst/>
          </a:prstGeom>
          <a:noFill/>
        </p:spPr>
      </p:pic>
      <p:pic>
        <p:nvPicPr>
          <p:cNvPr id="119812" name="Picture 4" descr="F:\Нагима 1 категория.jpg"/>
          <p:cNvPicPr>
            <a:picLocks noChangeAspect="1" noChangeArrowheads="1"/>
          </p:cNvPicPr>
          <p:nvPr/>
        </p:nvPicPr>
        <p:blipFill>
          <a:blip r:embed="rId4" cstate="print"/>
          <a:srcRect l="1562" t="4860" r="2343" b="10234"/>
          <a:stretch>
            <a:fillRect/>
          </a:stretch>
        </p:blipFill>
        <p:spPr bwMode="auto">
          <a:xfrm>
            <a:off x="285720" y="3214686"/>
            <a:ext cx="5227633" cy="3357586"/>
          </a:xfrm>
          <a:prstGeom prst="rect">
            <a:avLst/>
          </a:prstGeom>
          <a:noFill/>
        </p:spPr>
      </p:pic>
      <p:pic>
        <p:nvPicPr>
          <p:cNvPr id="119813" name="Picture 5" descr="F:\Дипломы дарын\сертификат (6).jpg"/>
          <p:cNvPicPr>
            <a:picLocks noChangeAspect="1" noChangeArrowheads="1"/>
          </p:cNvPicPr>
          <p:nvPr/>
        </p:nvPicPr>
        <p:blipFill>
          <a:blip r:embed="rId5" cstate="print"/>
          <a:srcRect/>
          <a:stretch>
            <a:fillRect/>
          </a:stretch>
        </p:blipFill>
        <p:spPr bwMode="auto">
          <a:xfrm>
            <a:off x="5786446" y="214290"/>
            <a:ext cx="2475316" cy="3500462"/>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Прямоугольник 2"/>
          <p:cNvSpPr/>
          <p:nvPr/>
        </p:nvSpPr>
        <p:spPr>
          <a:xfrm>
            <a:off x="0" y="357166"/>
            <a:ext cx="9144000" cy="523220"/>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kk-KZ" sz="2800" b="1" cap="none" spc="50" dirty="0" smtClean="0">
                <a:ln w="11430">
                  <a:solidFill>
                    <a:srgbClr val="FF0000"/>
                  </a:solidFill>
                </a:ln>
                <a:solidFill>
                  <a:srgbClr val="FF0000"/>
                </a:solidFill>
                <a:effectLst>
                  <a:glow rad="63500">
                    <a:schemeClr val="accent2">
                      <a:satMod val="175000"/>
                      <a:alpha val="40000"/>
                    </a:schemeClr>
                  </a:glow>
                  <a:outerShdw blurRad="76200" dist="50800" dir="5400000" algn="tl" rotWithShape="0">
                    <a:srgbClr val="000000">
                      <a:alpha val="65000"/>
                    </a:srgbClr>
                  </a:outerShdw>
                </a:effectLst>
              </a:rPr>
              <a:t>Әдістеме жұмысына қа</a:t>
            </a:r>
            <a:r>
              <a:rPr lang="kk-KZ" sz="2800" b="1" cap="none" spc="50" dirty="0" smtClean="0">
                <a:ln w="11430">
                  <a:solidFill>
                    <a:srgbClr val="FF0000"/>
                  </a:solidFill>
                </a:ln>
                <a:solidFill>
                  <a:srgbClr val="FF0000"/>
                </a:solidFill>
                <a:effectLst>
                  <a:glow rad="101600">
                    <a:schemeClr val="accent4">
                      <a:satMod val="175000"/>
                      <a:alpha val="40000"/>
                    </a:schemeClr>
                  </a:glow>
                  <a:outerShdw blurRad="76200" dist="50800" dir="5400000" algn="tl" rotWithShape="0">
                    <a:srgbClr val="000000">
                      <a:alpha val="65000"/>
                    </a:srgbClr>
                  </a:outerShdw>
                </a:effectLst>
              </a:rPr>
              <a:t>тысу </a:t>
            </a:r>
            <a:endParaRPr lang="ru-RU" sz="2800" b="1" cap="none" spc="50" dirty="0">
              <a:ln w="11430">
                <a:solidFill>
                  <a:srgbClr val="FF0000"/>
                </a:solidFill>
              </a:ln>
              <a:solidFill>
                <a:srgbClr val="FF0000"/>
              </a:solidFill>
              <a:effectLst>
                <a:glow rad="101600">
                  <a:schemeClr val="accent4">
                    <a:satMod val="175000"/>
                    <a:alpha val="40000"/>
                  </a:schemeClr>
                </a:glow>
                <a:outerShdw blurRad="76200" dist="50800" dir="5400000" algn="tl" rotWithShape="0">
                  <a:srgbClr val="000000">
                    <a:alpha val="65000"/>
                  </a:srgbClr>
                </a:outerShdw>
              </a:effectLst>
            </a:endParaRPr>
          </a:p>
        </p:txBody>
      </p:sp>
      <p:pic>
        <p:nvPicPr>
          <p:cNvPr id="120834" name="Picture 2" descr="F:\Нагима сканер\1 001.jpg"/>
          <p:cNvPicPr>
            <a:picLocks noChangeAspect="1" noChangeArrowheads="1"/>
          </p:cNvPicPr>
          <p:nvPr/>
        </p:nvPicPr>
        <p:blipFill>
          <a:blip r:embed="rId3" cstate="print">
            <a:lum bright="-10000"/>
          </a:blip>
          <a:srcRect/>
          <a:stretch>
            <a:fillRect/>
          </a:stretch>
        </p:blipFill>
        <p:spPr bwMode="auto">
          <a:xfrm>
            <a:off x="4643438" y="3857628"/>
            <a:ext cx="4143404" cy="2643206"/>
          </a:xfrm>
          <a:prstGeom prst="rect">
            <a:avLst/>
          </a:prstGeom>
          <a:noFill/>
          <a:ln>
            <a:solidFill>
              <a:srgbClr val="FF0000"/>
            </a:solidFill>
          </a:ln>
        </p:spPr>
      </p:pic>
      <p:pic>
        <p:nvPicPr>
          <p:cNvPr id="120835" name="Picture 3" descr="F:\Нагима сканер\3 001.jpg"/>
          <p:cNvPicPr>
            <a:picLocks noChangeAspect="1" noChangeArrowheads="1"/>
          </p:cNvPicPr>
          <p:nvPr/>
        </p:nvPicPr>
        <p:blipFill>
          <a:blip r:embed="rId4" cstate="print"/>
          <a:srcRect/>
          <a:stretch>
            <a:fillRect/>
          </a:stretch>
        </p:blipFill>
        <p:spPr bwMode="auto">
          <a:xfrm rot="16200000">
            <a:off x="1178683" y="321459"/>
            <a:ext cx="2643206" cy="3857628"/>
          </a:xfrm>
          <a:prstGeom prst="rect">
            <a:avLst/>
          </a:prstGeom>
          <a:noFill/>
          <a:ln>
            <a:solidFill>
              <a:srgbClr val="FF0000"/>
            </a:solidFill>
          </a:ln>
        </p:spPr>
      </p:pic>
      <p:pic>
        <p:nvPicPr>
          <p:cNvPr id="121858" name="Picture 2" descr="F:\Нагима сканер\2 001.jpg"/>
          <p:cNvPicPr>
            <a:picLocks noChangeAspect="1" noChangeArrowheads="1"/>
          </p:cNvPicPr>
          <p:nvPr/>
        </p:nvPicPr>
        <p:blipFill>
          <a:blip r:embed="rId5" cstate="print"/>
          <a:srcRect/>
          <a:stretch>
            <a:fillRect/>
          </a:stretch>
        </p:blipFill>
        <p:spPr bwMode="auto">
          <a:xfrm>
            <a:off x="4643438" y="928670"/>
            <a:ext cx="4071966" cy="2642573"/>
          </a:xfrm>
          <a:prstGeom prst="rect">
            <a:avLst/>
          </a:prstGeom>
          <a:noFill/>
          <a:ln>
            <a:solidFill>
              <a:srgbClr val="FF0000"/>
            </a:solidFill>
          </a:ln>
        </p:spPr>
      </p:pic>
      <p:pic>
        <p:nvPicPr>
          <p:cNvPr id="121859" name="Picture 3" descr="F:\Нагима сканер\6 001.jpg"/>
          <p:cNvPicPr>
            <a:picLocks noChangeAspect="1" noChangeArrowheads="1"/>
          </p:cNvPicPr>
          <p:nvPr/>
        </p:nvPicPr>
        <p:blipFill>
          <a:blip r:embed="rId6" cstate="print"/>
          <a:srcRect/>
          <a:stretch>
            <a:fillRect/>
          </a:stretch>
        </p:blipFill>
        <p:spPr bwMode="auto">
          <a:xfrm>
            <a:off x="571472" y="3857628"/>
            <a:ext cx="3929090" cy="2643206"/>
          </a:xfrm>
          <a:prstGeom prst="rect">
            <a:avLst/>
          </a:prstGeom>
          <a:noFill/>
          <a:ln>
            <a:solidFill>
              <a:srgbClr val="FF0000"/>
            </a:solidFill>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 name="Picture 4" descr="D:\2016-2017\нагима_докум\кк2.jpg"/>
          <p:cNvPicPr>
            <a:picLocks noChangeAspect="1" noChangeArrowheads="1"/>
          </p:cNvPicPr>
          <p:nvPr/>
        </p:nvPicPr>
        <p:blipFill>
          <a:blip r:embed="rId3" cstate="print"/>
          <a:srcRect/>
          <a:stretch>
            <a:fillRect/>
          </a:stretch>
        </p:blipFill>
        <p:spPr bwMode="auto">
          <a:xfrm rot="4066029">
            <a:off x="1228358" y="52582"/>
            <a:ext cx="2232505" cy="3844652"/>
          </a:xfrm>
          <a:prstGeom prst="rect">
            <a:avLst/>
          </a:prstGeom>
          <a:noFill/>
          <a:ln>
            <a:solidFill>
              <a:srgbClr val="C00000"/>
            </a:solidFill>
          </a:ln>
        </p:spPr>
      </p:pic>
      <p:pic>
        <p:nvPicPr>
          <p:cNvPr id="6" name="Рисунок 5"/>
          <p:cNvPicPr/>
          <p:nvPr/>
        </p:nvPicPr>
        <p:blipFill>
          <a:blip r:embed="rId4">
            <a:lum bright="-10000"/>
          </a:blip>
          <a:srcRect l="8969" t="24384" r="32240" b="8128"/>
          <a:stretch>
            <a:fillRect/>
          </a:stretch>
        </p:blipFill>
        <p:spPr bwMode="auto">
          <a:xfrm rot="20183822">
            <a:off x="4663103" y="933381"/>
            <a:ext cx="3638071" cy="1928868"/>
          </a:xfrm>
          <a:prstGeom prst="rect">
            <a:avLst/>
          </a:prstGeom>
          <a:noFill/>
          <a:ln w="9525">
            <a:solidFill>
              <a:srgbClr val="FF0000"/>
            </a:solidFill>
            <a:miter lim="800000"/>
            <a:headEnd/>
            <a:tailEnd/>
          </a:ln>
        </p:spPr>
      </p:pic>
      <p:pic>
        <p:nvPicPr>
          <p:cNvPr id="10" name="Рисунок 9"/>
          <p:cNvPicPr/>
          <p:nvPr/>
        </p:nvPicPr>
        <p:blipFill>
          <a:blip r:embed="rId4">
            <a:lum bright="-10000"/>
          </a:blip>
          <a:srcRect l="8969" t="24384" r="32240" b="8128"/>
          <a:stretch>
            <a:fillRect/>
          </a:stretch>
        </p:blipFill>
        <p:spPr bwMode="auto">
          <a:xfrm rot="20183822">
            <a:off x="4695040" y="926707"/>
            <a:ext cx="3638071" cy="2088396"/>
          </a:xfrm>
          <a:prstGeom prst="rect">
            <a:avLst/>
          </a:prstGeom>
          <a:noFill/>
          <a:ln w="9525">
            <a:solidFill>
              <a:srgbClr val="FF0000"/>
            </a:solid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62466" name="Picture 2" descr="C:\Users\User\Desktop\ПОРТФОЛИО\грамота\54 014.jpg"/>
          <p:cNvPicPr>
            <a:picLocks noChangeAspect="1" noChangeArrowheads="1"/>
          </p:cNvPicPr>
          <p:nvPr/>
        </p:nvPicPr>
        <p:blipFill>
          <a:blip r:embed="rId3" cstate="print"/>
          <a:srcRect/>
          <a:stretch>
            <a:fillRect/>
          </a:stretch>
        </p:blipFill>
        <p:spPr bwMode="auto">
          <a:xfrm>
            <a:off x="1285852" y="285728"/>
            <a:ext cx="3026241" cy="2857520"/>
          </a:xfrm>
          <a:prstGeom prst="rect">
            <a:avLst/>
          </a:prstGeom>
          <a:noFill/>
          <a:ln>
            <a:solidFill>
              <a:srgbClr val="C00000"/>
            </a:solidFill>
          </a:ln>
        </p:spPr>
      </p:pic>
      <p:pic>
        <p:nvPicPr>
          <p:cNvPr id="62467" name="Picture 3" descr="C:\Users\User\Desktop\ПОРТФОЛИО\грамота\54 015.jpg"/>
          <p:cNvPicPr>
            <a:picLocks noChangeAspect="1" noChangeArrowheads="1"/>
          </p:cNvPicPr>
          <p:nvPr/>
        </p:nvPicPr>
        <p:blipFill>
          <a:blip r:embed="rId4" cstate="print"/>
          <a:srcRect/>
          <a:stretch>
            <a:fillRect/>
          </a:stretch>
        </p:blipFill>
        <p:spPr bwMode="auto">
          <a:xfrm>
            <a:off x="5072066" y="285728"/>
            <a:ext cx="3000396" cy="2857520"/>
          </a:xfrm>
          <a:prstGeom prst="rect">
            <a:avLst/>
          </a:prstGeom>
          <a:noFill/>
          <a:ln>
            <a:solidFill>
              <a:srgbClr val="C00000"/>
            </a:solidFill>
          </a:ln>
        </p:spPr>
      </p:pic>
      <p:pic>
        <p:nvPicPr>
          <p:cNvPr id="5" name="Picture 3" descr="C:\Users\User\Desktop\ПОРТФОЛИО\грамота\54 013.jpg"/>
          <p:cNvPicPr>
            <a:picLocks noChangeAspect="1" noChangeArrowheads="1"/>
          </p:cNvPicPr>
          <p:nvPr/>
        </p:nvPicPr>
        <p:blipFill>
          <a:blip r:embed="rId5" cstate="print"/>
          <a:srcRect/>
          <a:stretch>
            <a:fillRect/>
          </a:stretch>
        </p:blipFill>
        <p:spPr bwMode="auto">
          <a:xfrm>
            <a:off x="571472" y="3357562"/>
            <a:ext cx="2374585" cy="3214710"/>
          </a:xfrm>
          <a:prstGeom prst="rect">
            <a:avLst/>
          </a:prstGeom>
          <a:noFill/>
          <a:ln>
            <a:solidFill>
              <a:srgbClr val="C00000"/>
            </a:solidFill>
          </a:ln>
        </p:spPr>
      </p:pic>
      <p:pic>
        <p:nvPicPr>
          <p:cNvPr id="6" name="Picture 2" descr="C:\Users\User\Desktop\ПОРТФОЛИО\Нагима Р\кАБИЕВА\Кабиева НР\1 003.jpg"/>
          <p:cNvPicPr>
            <a:picLocks noChangeAspect="1" noChangeArrowheads="1"/>
          </p:cNvPicPr>
          <p:nvPr/>
        </p:nvPicPr>
        <p:blipFill>
          <a:blip r:embed="rId6" cstate="print"/>
          <a:srcRect/>
          <a:stretch>
            <a:fillRect/>
          </a:stretch>
        </p:blipFill>
        <p:spPr bwMode="auto">
          <a:xfrm>
            <a:off x="6500826" y="3357562"/>
            <a:ext cx="2277086" cy="3214710"/>
          </a:xfrm>
          <a:prstGeom prst="rect">
            <a:avLst/>
          </a:prstGeom>
          <a:noFill/>
          <a:ln>
            <a:solidFill>
              <a:srgbClr val="C00000"/>
            </a:solidFill>
          </a:ln>
        </p:spPr>
      </p:pic>
      <p:pic>
        <p:nvPicPr>
          <p:cNvPr id="57346" name="Picture 2" descr="F:\1.jpg"/>
          <p:cNvPicPr>
            <a:picLocks noChangeAspect="1" noChangeArrowheads="1"/>
          </p:cNvPicPr>
          <p:nvPr/>
        </p:nvPicPr>
        <p:blipFill>
          <a:blip r:embed="rId7" cstate="print">
            <a:lum bright="-10000"/>
          </a:blip>
          <a:srcRect/>
          <a:stretch>
            <a:fillRect/>
          </a:stretch>
        </p:blipFill>
        <p:spPr bwMode="auto">
          <a:xfrm rot="16200000">
            <a:off x="3545325" y="3384105"/>
            <a:ext cx="2481978" cy="3143272"/>
          </a:xfrm>
          <a:prstGeom prst="rect">
            <a:avLst/>
          </a:prstGeom>
          <a:noFill/>
          <a:ln>
            <a:solidFill>
              <a:srgbClr val="FF0000"/>
            </a:solidFill>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D:\Новая папка (4)\керек құжаттар\БӘРІ ОСЫНДА)))))))))))))))))))))))))))))))))))))))))))))))))))))))))\керекті құжаттар\Оформление\фоны\Слайссвд2.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48130" name="Picture 2" descr="C:\Users\User\Desktop\ПОРТФОЛИО\Сертификат №2033.jpg"/>
          <p:cNvPicPr>
            <a:picLocks noChangeAspect="1" noChangeArrowheads="1"/>
          </p:cNvPicPr>
          <p:nvPr/>
        </p:nvPicPr>
        <p:blipFill>
          <a:blip r:embed="rId4" cstate="print"/>
          <a:srcRect/>
          <a:stretch>
            <a:fillRect/>
          </a:stretch>
        </p:blipFill>
        <p:spPr bwMode="auto">
          <a:xfrm>
            <a:off x="571472" y="285728"/>
            <a:ext cx="2214578" cy="3013060"/>
          </a:xfrm>
          <a:prstGeom prst="rect">
            <a:avLst/>
          </a:prstGeom>
          <a:noFill/>
          <a:ln>
            <a:solidFill>
              <a:srgbClr val="C00000"/>
            </a:solidFill>
          </a:ln>
        </p:spPr>
      </p:pic>
      <p:pic>
        <p:nvPicPr>
          <p:cNvPr id="48131" name="Picture 3" descr="C:\Users\User\Documents\ОББ курмет грамотасы.jpg"/>
          <p:cNvPicPr>
            <a:picLocks noChangeAspect="1" noChangeArrowheads="1"/>
          </p:cNvPicPr>
          <p:nvPr/>
        </p:nvPicPr>
        <p:blipFill>
          <a:blip r:embed="rId5" cstate="print">
            <a:lum bright="-10000"/>
          </a:blip>
          <a:srcRect/>
          <a:stretch>
            <a:fillRect/>
          </a:stretch>
        </p:blipFill>
        <p:spPr bwMode="auto">
          <a:xfrm>
            <a:off x="3286116" y="214290"/>
            <a:ext cx="2380308" cy="3273410"/>
          </a:xfrm>
          <a:prstGeom prst="rect">
            <a:avLst/>
          </a:prstGeom>
          <a:noFill/>
          <a:ln>
            <a:solidFill>
              <a:srgbClr val="C00000"/>
            </a:solidFill>
          </a:ln>
        </p:spPr>
      </p:pic>
      <p:graphicFrame>
        <p:nvGraphicFramePr>
          <p:cNvPr id="56321" name="Object 2"/>
          <p:cNvGraphicFramePr>
            <a:graphicFrameLocks noChangeAspect="1"/>
          </p:cNvGraphicFramePr>
          <p:nvPr/>
        </p:nvGraphicFramePr>
        <p:xfrm>
          <a:off x="6215074" y="357166"/>
          <a:ext cx="2428892" cy="2973335"/>
        </p:xfrm>
        <a:graphic>
          <a:graphicData uri="http://schemas.openxmlformats.org/presentationml/2006/ole">
            <p:oleObj spid="_x0000_s56321" name="Acrobat Document" r:id="rId6" imgW="5668166" imgH="8019048" progId="AcroExch.Document.DC">
              <p:embed/>
            </p:oleObj>
          </a:graphicData>
        </a:graphic>
      </p:graphicFrame>
      <p:pic>
        <p:nvPicPr>
          <p:cNvPr id="7" name="Picture 2" descr="C:\Users\User\Desktop\ПОРТФОЛИО\грамота\54 016.jpg"/>
          <p:cNvPicPr>
            <a:picLocks noChangeAspect="1" noChangeArrowheads="1"/>
          </p:cNvPicPr>
          <p:nvPr/>
        </p:nvPicPr>
        <p:blipFill>
          <a:blip r:embed="rId7" cstate="print">
            <a:lum bright="-20000"/>
          </a:blip>
          <a:srcRect/>
          <a:stretch>
            <a:fillRect/>
          </a:stretch>
        </p:blipFill>
        <p:spPr bwMode="auto">
          <a:xfrm>
            <a:off x="1643042" y="3643314"/>
            <a:ext cx="2223840" cy="2857520"/>
          </a:xfrm>
          <a:prstGeom prst="rect">
            <a:avLst/>
          </a:prstGeom>
          <a:noFill/>
          <a:ln>
            <a:solidFill>
              <a:srgbClr val="C00000"/>
            </a:solidFill>
          </a:ln>
        </p:spPr>
      </p:pic>
      <p:pic>
        <p:nvPicPr>
          <p:cNvPr id="8" name="Picture 3" descr="C:\Users\User\Desktop\ПОРТФОЛИО\грамота\54 018.jpg"/>
          <p:cNvPicPr>
            <a:picLocks noChangeAspect="1" noChangeArrowheads="1"/>
          </p:cNvPicPr>
          <p:nvPr/>
        </p:nvPicPr>
        <p:blipFill>
          <a:blip r:embed="rId8" cstate="print">
            <a:lum bright="-10000"/>
          </a:blip>
          <a:srcRect/>
          <a:stretch>
            <a:fillRect/>
          </a:stretch>
        </p:blipFill>
        <p:spPr bwMode="auto">
          <a:xfrm>
            <a:off x="4857752" y="3643314"/>
            <a:ext cx="2357454" cy="2857520"/>
          </a:xfrm>
          <a:prstGeom prst="rect">
            <a:avLst/>
          </a:prstGeom>
          <a:noFill/>
          <a:ln>
            <a:solidFill>
              <a:srgbClr val="C00000"/>
            </a:solidFill>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18786" name="Picture 2"/>
          <p:cNvPicPr>
            <a:picLocks noChangeAspect="1" noChangeArrowheads="1"/>
          </p:cNvPicPr>
          <p:nvPr/>
        </p:nvPicPr>
        <p:blipFill>
          <a:blip r:embed="rId3" cstate="print"/>
          <a:srcRect/>
          <a:stretch>
            <a:fillRect/>
          </a:stretch>
        </p:blipFill>
        <p:spPr bwMode="auto">
          <a:xfrm rot="5400000">
            <a:off x="1068239" y="-496790"/>
            <a:ext cx="3221308" cy="4643470"/>
          </a:xfrm>
          <a:prstGeom prst="rect">
            <a:avLst/>
          </a:prstGeom>
          <a:noFill/>
          <a:ln w="9525">
            <a:noFill/>
            <a:miter lim="800000"/>
            <a:headEnd/>
            <a:tailEnd/>
          </a:ln>
          <a:effectLst/>
        </p:spPr>
      </p:pic>
      <p:pic>
        <p:nvPicPr>
          <p:cNvPr id="118789" name="Picture 5" descr="C:\Users\User\Desktop\2018-2019 уч.год\ЛЕССОН СТАДИ\ОРДЕН.jpg"/>
          <p:cNvPicPr>
            <a:picLocks noChangeAspect="1" noChangeArrowheads="1"/>
          </p:cNvPicPr>
          <p:nvPr/>
        </p:nvPicPr>
        <p:blipFill>
          <a:blip r:embed="rId4" cstate="print"/>
          <a:srcRect l="9887" t="10416" r="12752" b="11458"/>
          <a:stretch>
            <a:fillRect/>
          </a:stretch>
        </p:blipFill>
        <p:spPr bwMode="auto">
          <a:xfrm rot="5400000">
            <a:off x="945813" y="2554592"/>
            <a:ext cx="3394721" cy="4714908"/>
          </a:xfrm>
          <a:prstGeom prst="rect">
            <a:avLst/>
          </a:prstGeom>
          <a:noFill/>
        </p:spPr>
      </p:pic>
      <p:pic>
        <p:nvPicPr>
          <p:cNvPr id="118790" name="Picture 6"/>
          <p:cNvPicPr>
            <a:picLocks noChangeAspect="1" noChangeArrowheads="1"/>
          </p:cNvPicPr>
          <p:nvPr/>
        </p:nvPicPr>
        <p:blipFill>
          <a:blip r:embed="rId5" cstate="print"/>
          <a:srcRect t="2946" b="27823"/>
          <a:stretch>
            <a:fillRect/>
          </a:stretch>
        </p:blipFill>
        <p:spPr bwMode="auto">
          <a:xfrm>
            <a:off x="5143504" y="428604"/>
            <a:ext cx="3430956" cy="335758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20834" name="Picture 2" descr="F:\Дипломы дарын\сертификат 6.jpg"/>
          <p:cNvPicPr>
            <a:picLocks noChangeAspect="1" noChangeArrowheads="1"/>
          </p:cNvPicPr>
          <p:nvPr/>
        </p:nvPicPr>
        <p:blipFill>
          <a:blip r:embed="rId3" cstate="print"/>
          <a:srcRect/>
          <a:stretch>
            <a:fillRect/>
          </a:stretch>
        </p:blipFill>
        <p:spPr bwMode="auto">
          <a:xfrm>
            <a:off x="571472" y="1857364"/>
            <a:ext cx="2428892" cy="3434812"/>
          </a:xfrm>
          <a:prstGeom prst="rect">
            <a:avLst/>
          </a:prstGeom>
          <a:noFill/>
        </p:spPr>
      </p:pic>
      <p:pic>
        <p:nvPicPr>
          <p:cNvPr id="120835" name="Picture 3" descr="F:\Нагима сканер\4 001.jpg"/>
          <p:cNvPicPr>
            <a:picLocks noChangeAspect="1" noChangeArrowheads="1"/>
          </p:cNvPicPr>
          <p:nvPr/>
        </p:nvPicPr>
        <p:blipFill>
          <a:blip r:embed="rId4" cstate="print"/>
          <a:srcRect/>
          <a:stretch>
            <a:fillRect/>
          </a:stretch>
        </p:blipFill>
        <p:spPr bwMode="auto">
          <a:xfrm>
            <a:off x="3143240" y="214290"/>
            <a:ext cx="5211612" cy="3786214"/>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TextBox 3"/>
          <p:cNvSpPr txBox="1"/>
          <p:nvPr/>
        </p:nvSpPr>
        <p:spPr>
          <a:xfrm>
            <a:off x="1142976" y="2214554"/>
            <a:ext cx="7000924" cy="646331"/>
          </a:xfrm>
          <a:prstGeom prst="rect">
            <a:avLst/>
          </a:prstGeom>
          <a:noFill/>
        </p:spPr>
        <p:txBody>
          <a:bodyPr wrap="square" rtlCol="0">
            <a:spAutoFit/>
          </a:bodyPr>
          <a:lstStyle/>
          <a:p>
            <a:endParaRPr lang="ru-RU" sz="3600" b="1" dirty="0">
              <a:solidFill>
                <a:srgbClr val="002060"/>
              </a:solidFill>
              <a:latin typeface="Times New Roman" pitchFamily="18" charset="0"/>
              <a:cs typeface="Times New Roman" pitchFamily="18" charset="0"/>
            </a:endParaRPr>
          </a:p>
        </p:txBody>
      </p:sp>
      <p:sp>
        <p:nvSpPr>
          <p:cNvPr id="3" name="Прямоугольник 2"/>
          <p:cNvSpPr/>
          <p:nvPr/>
        </p:nvSpPr>
        <p:spPr>
          <a:xfrm>
            <a:off x="0" y="357166"/>
            <a:ext cx="9144000" cy="830997"/>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kk-KZ" sz="4800" b="1" i="1" cap="none" spc="0" dirty="0" smtClean="0">
                <a:ln w="11430">
                  <a:solidFill>
                    <a:srgbClr val="FF0000"/>
                  </a:solidFill>
                </a:ln>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Оқушыларымның жетістіктері</a:t>
            </a:r>
            <a:endParaRPr lang="ru-RU" sz="4800" b="1" i="1" cap="none" spc="0" dirty="0">
              <a:ln w="11430">
                <a:solidFill>
                  <a:srgbClr val="FF0000"/>
                </a:solidFill>
              </a:ln>
              <a:solidFill>
                <a:srgbClr val="FF0000"/>
              </a:solidFill>
              <a:effectLst>
                <a:outerShdw blurRad="50800" dist="39000" dir="5460000" algn="tl">
                  <a:srgbClr val="000000">
                    <a:alpha val="38000"/>
                  </a:srgbClr>
                </a:outerShdw>
              </a:effectLst>
            </a:endParaRPr>
          </a:p>
        </p:txBody>
      </p:sp>
      <p:pic>
        <p:nvPicPr>
          <p:cNvPr id="117761" name="Picture 1" descr="F:\4 006.jpg"/>
          <p:cNvPicPr>
            <a:picLocks noChangeAspect="1" noChangeArrowheads="1"/>
          </p:cNvPicPr>
          <p:nvPr/>
        </p:nvPicPr>
        <p:blipFill>
          <a:blip r:embed="rId3"/>
          <a:srcRect l="2684" t="3125" r="2683"/>
          <a:stretch>
            <a:fillRect/>
          </a:stretch>
        </p:blipFill>
        <p:spPr bwMode="auto">
          <a:xfrm>
            <a:off x="428596" y="1142984"/>
            <a:ext cx="4143404" cy="5357850"/>
          </a:xfrm>
          <a:prstGeom prst="rect">
            <a:avLst/>
          </a:prstGeom>
          <a:noFill/>
        </p:spPr>
      </p:pic>
      <p:pic>
        <p:nvPicPr>
          <p:cNvPr id="117762" name="Picture 2" descr="F:\5005.jpg"/>
          <p:cNvPicPr>
            <a:picLocks noChangeAspect="1" noChangeArrowheads="1"/>
          </p:cNvPicPr>
          <p:nvPr/>
        </p:nvPicPr>
        <p:blipFill>
          <a:blip r:embed="rId4"/>
          <a:srcRect l="5551" t="3125" r="4117"/>
          <a:stretch>
            <a:fillRect/>
          </a:stretch>
        </p:blipFill>
        <p:spPr bwMode="auto">
          <a:xfrm>
            <a:off x="4929190" y="1142984"/>
            <a:ext cx="3942914" cy="4429156"/>
          </a:xfrm>
          <a:prstGeom prst="rect">
            <a:avLst/>
          </a:prstGeom>
          <a:noFill/>
        </p:spPr>
      </p:pic>
      <p:pic>
        <p:nvPicPr>
          <p:cNvPr id="8" name="Рисунок 7" descr="C:\Users\Сая\Documents\картинки\фон-для-сайта.jpg"/>
          <p:cNvPicPr/>
          <p:nvPr/>
        </p:nvPicPr>
        <p:blipFill>
          <a:blip r:embed="rId5" cstate="print"/>
          <a:srcRect/>
          <a:stretch>
            <a:fillRect/>
          </a:stretch>
        </p:blipFill>
        <p:spPr bwMode="auto">
          <a:xfrm>
            <a:off x="4929190" y="5000636"/>
            <a:ext cx="3929090" cy="1071570"/>
          </a:xfrm>
          <a:prstGeom prst="rect">
            <a:avLst/>
          </a:prstGeom>
          <a:noFill/>
          <a:ln w="9525">
            <a:noFill/>
            <a:miter lim="800000"/>
            <a:headEnd/>
            <a:tailEnd/>
          </a:ln>
        </p:spPr>
      </p:pic>
      <p:graphicFrame>
        <p:nvGraphicFramePr>
          <p:cNvPr id="7" name="Таблица 6"/>
          <p:cNvGraphicFramePr>
            <a:graphicFrameLocks noGrp="1"/>
          </p:cNvGraphicFramePr>
          <p:nvPr/>
        </p:nvGraphicFramePr>
        <p:xfrm>
          <a:off x="4929190" y="5072075"/>
          <a:ext cx="3857653" cy="946404"/>
        </p:xfrm>
        <a:graphic>
          <a:graphicData uri="http://schemas.openxmlformats.org/drawingml/2006/table">
            <a:tbl>
              <a:tblPr>
                <a:tableStyleId>{5DA37D80-6434-44D0-A028-1B22A696006F}</a:tableStyleId>
              </a:tblPr>
              <a:tblGrid>
                <a:gridCol w="234947"/>
                <a:gridCol w="1168548"/>
                <a:gridCol w="876720"/>
                <a:gridCol w="759248"/>
                <a:gridCol w="818190"/>
              </a:tblGrid>
              <a:tr h="242993">
                <a:tc>
                  <a:txBody>
                    <a:bodyPr/>
                    <a:lstStyle/>
                    <a:p>
                      <a:pPr>
                        <a:lnSpc>
                          <a:spcPct val="115000"/>
                        </a:lnSpc>
                        <a:spcAft>
                          <a:spcPts val="0"/>
                        </a:spcAft>
                      </a:pPr>
                      <a:r>
                        <a:rPr lang="kk-KZ" sz="600" dirty="0">
                          <a:solidFill>
                            <a:srgbClr val="002060"/>
                          </a:solidFill>
                        </a:rPr>
                        <a:t>24</a:t>
                      </a:r>
                      <a:endParaRPr lang="ru-RU" sz="300" dirty="0">
                        <a:solidFill>
                          <a:srgbClr val="002060"/>
                        </a:solidFill>
                        <a:latin typeface="Calibri"/>
                        <a:ea typeface="Times New Roman"/>
                        <a:cs typeface="Times New Roman"/>
                      </a:endParaRPr>
                    </a:p>
                  </a:txBody>
                  <a:tcPr marL="68580" marR="68580" marT="0" marB="0"/>
                </a:tc>
                <a:tc>
                  <a:txBody>
                    <a:bodyPr/>
                    <a:lstStyle/>
                    <a:p>
                      <a:pPr>
                        <a:lnSpc>
                          <a:spcPct val="115000"/>
                        </a:lnSpc>
                        <a:spcAft>
                          <a:spcPts val="0"/>
                        </a:spcAft>
                      </a:pPr>
                      <a:r>
                        <a:rPr lang="kk-KZ" sz="600" dirty="0">
                          <a:solidFill>
                            <a:srgbClr val="002060"/>
                          </a:solidFill>
                        </a:rPr>
                        <a:t>Дженисов Айбар</a:t>
                      </a:r>
                      <a:endParaRPr lang="ru-RU" sz="500" dirty="0">
                        <a:solidFill>
                          <a:srgbClr val="002060"/>
                        </a:solidFill>
                        <a:latin typeface="Calibri"/>
                        <a:ea typeface="Times New Roman"/>
                        <a:cs typeface="Times New Roman"/>
                      </a:endParaRPr>
                    </a:p>
                  </a:txBody>
                  <a:tcPr marL="68580" marR="68580" marT="0" marB="0"/>
                </a:tc>
                <a:tc>
                  <a:txBody>
                    <a:bodyPr/>
                    <a:lstStyle/>
                    <a:p>
                      <a:pPr>
                        <a:lnSpc>
                          <a:spcPct val="115000"/>
                        </a:lnSpc>
                        <a:spcAft>
                          <a:spcPts val="0"/>
                        </a:spcAft>
                      </a:pPr>
                      <a:r>
                        <a:rPr lang="kk-KZ" sz="600" dirty="0">
                          <a:solidFill>
                            <a:srgbClr val="002060"/>
                          </a:solidFill>
                        </a:rPr>
                        <a:t>«Бақытты балалық шағы »</a:t>
                      </a:r>
                      <a:endParaRPr lang="ru-RU" sz="500" dirty="0">
                        <a:solidFill>
                          <a:srgbClr val="002060"/>
                        </a:solidFill>
                      </a:endParaRPr>
                    </a:p>
                    <a:p>
                      <a:pPr>
                        <a:lnSpc>
                          <a:spcPct val="115000"/>
                        </a:lnSpc>
                        <a:spcAft>
                          <a:spcPts val="0"/>
                        </a:spcAft>
                      </a:pPr>
                      <a:r>
                        <a:rPr lang="kk-KZ" sz="600" dirty="0">
                          <a:solidFill>
                            <a:srgbClr val="002060"/>
                          </a:solidFill>
                        </a:rPr>
                        <a:t>сурет байқауы</a:t>
                      </a:r>
                      <a:endParaRPr lang="ru-RU" sz="500" dirty="0">
                        <a:solidFill>
                          <a:srgbClr val="002060"/>
                        </a:solidFill>
                        <a:latin typeface="Calibri"/>
                        <a:ea typeface="Times New Roman"/>
                        <a:cs typeface="Times New Roman"/>
                      </a:endParaRPr>
                    </a:p>
                  </a:txBody>
                  <a:tcPr marL="68580" marR="68580" marT="0" marB="0"/>
                </a:tc>
                <a:tc>
                  <a:txBody>
                    <a:bodyPr/>
                    <a:lstStyle/>
                    <a:p>
                      <a:pPr>
                        <a:lnSpc>
                          <a:spcPct val="115000"/>
                        </a:lnSpc>
                        <a:spcAft>
                          <a:spcPts val="0"/>
                        </a:spcAft>
                      </a:pPr>
                      <a:r>
                        <a:rPr lang="kk-KZ" sz="600">
                          <a:solidFill>
                            <a:srgbClr val="002060"/>
                          </a:solidFill>
                        </a:rPr>
                        <a:t>Алматы, 2016ж.</a:t>
                      </a:r>
                      <a:endParaRPr lang="ru-RU" sz="500">
                        <a:solidFill>
                          <a:srgbClr val="002060"/>
                        </a:solidFill>
                        <a:latin typeface="Calibri"/>
                        <a:ea typeface="Times New Roman"/>
                        <a:cs typeface="Times New Roman"/>
                      </a:endParaRPr>
                    </a:p>
                  </a:txBody>
                  <a:tcPr marL="68580" marR="68580" marT="0" marB="0"/>
                </a:tc>
                <a:tc>
                  <a:txBody>
                    <a:bodyPr/>
                    <a:lstStyle/>
                    <a:p>
                      <a:pPr>
                        <a:lnSpc>
                          <a:spcPct val="115000"/>
                        </a:lnSpc>
                        <a:spcAft>
                          <a:spcPts val="0"/>
                        </a:spcAft>
                      </a:pPr>
                      <a:r>
                        <a:rPr lang="kk-KZ" sz="600" dirty="0">
                          <a:solidFill>
                            <a:srgbClr val="002060"/>
                          </a:solidFill>
                        </a:rPr>
                        <a:t>«Өзін-өзі тану» </a:t>
                      </a:r>
                      <a:endParaRPr lang="ru-RU" sz="500" dirty="0">
                        <a:solidFill>
                          <a:srgbClr val="002060"/>
                        </a:solidFill>
                      </a:endParaRPr>
                    </a:p>
                    <a:p>
                      <a:pPr>
                        <a:lnSpc>
                          <a:spcPct val="115000"/>
                        </a:lnSpc>
                        <a:spcAft>
                          <a:spcPts val="0"/>
                        </a:spcAft>
                      </a:pPr>
                      <a:r>
                        <a:rPr lang="kk-KZ" sz="600" dirty="0">
                          <a:solidFill>
                            <a:srgbClr val="002060"/>
                          </a:solidFill>
                        </a:rPr>
                        <a:t>оқу-сауықтыру </a:t>
                      </a:r>
                      <a:endParaRPr lang="ru-RU" sz="500" dirty="0">
                        <a:solidFill>
                          <a:srgbClr val="002060"/>
                        </a:solidFill>
                      </a:endParaRPr>
                    </a:p>
                    <a:p>
                      <a:pPr>
                        <a:lnSpc>
                          <a:spcPct val="115000"/>
                        </a:lnSpc>
                        <a:spcAft>
                          <a:spcPts val="0"/>
                        </a:spcAft>
                      </a:pPr>
                      <a:r>
                        <a:rPr lang="kk-KZ" sz="600" dirty="0">
                          <a:solidFill>
                            <a:srgbClr val="002060"/>
                          </a:solidFill>
                        </a:rPr>
                        <a:t>кешені</a:t>
                      </a:r>
                      <a:endParaRPr lang="ru-RU" sz="500" dirty="0">
                        <a:solidFill>
                          <a:srgbClr val="002060"/>
                        </a:solidFill>
                        <a:latin typeface="Calibri"/>
                        <a:ea typeface="Times New Roman"/>
                        <a:cs typeface="Times New Roman"/>
                      </a:endParaRPr>
                    </a:p>
                  </a:txBody>
                  <a:tcPr marL="68580" marR="68580" marT="0" marB="0"/>
                </a:tc>
              </a:tr>
              <a:tr h="307131">
                <a:tc>
                  <a:txBody>
                    <a:bodyPr/>
                    <a:lstStyle/>
                    <a:p>
                      <a:pPr>
                        <a:lnSpc>
                          <a:spcPct val="115000"/>
                        </a:lnSpc>
                        <a:spcAft>
                          <a:spcPts val="0"/>
                        </a:spcAft>
                      </a:pPr>
                      <a:r>
                        <a:rPr lang="kk-KZ" sz="600" dirty="0">
                          <a:solidFill>
                            <a:srgbClr val="002060"/>
                          </a:solidFill>
                        </a:rPr>
                        <a:t>25</a:t>
                      </a:r>
                      <a:endParaRPr lang="ru-RU" sz="500" dirty="0">
                        <a:solidFill>
                          <a:srgbClr val="002060"/>
                        </a:solidFill>
                        <a:latin typeface="Calibri"/>
                        <a:ea typeface="Times New Roman"/>
                        <a:cs typeface="Times New Roman"/>
                      </a:endParaRPr>
                    </a:p>
                  </a:txBody>
                  <a:tcPr marL="68580" marR="68580" marT="0" marB="0"/>
                </a:tc>
                <a:tc>
                  <a:txBody>
                    <a:bodyPr/>
                    <a:lstStyle/>
                    <a:p>
                      <a:pPr>
                        <a:lnSpc>
                          <a:spcPct val="115000"/>
                        </a:lnSpc>
                        <a:spcAft>
                          <a:spcPts val="0"/>
                        </a:spcAft>
                      </a:pPr>
                      <a:r>
                        <a:rPr lang="kk-KZ" sz="600">
                          <a:solidFill>
                            <a:srgbClr val="002060"/>
                          </a:solidFill>
                        </a:rPr>
                        <a:t>Искалиева Дильназ</a:t>
                      </a:r>
                      <a:endParaRPr lang="ru-RU" sz="500">
                        <a:solidFill>
                          <a:srgbClr val="002060"/>
                        </a:solidFill>
                        <a:latin typeface="Calibri"/>
                        <a:ea typeface="Times New Roman"/>
                        <a:cs typeface="Times New Roman"/>
                      </a:endParaRPr>
                    </a:p>
                  </a:txBody>
                  <a:tcPr marL="68580" marR="68580" marT="0" marB="0"/>
                </a:tc>
                <a:tc>
                  <a:txBody>
                    <a:bodyPr/>
                    <a:lstStyle/>
                    <a:p>
                      <a:pPr>
                        <a:lnSpc>
                          <a:spcPct val="115000"/>
                        </a:lnSpc>
                        <a:spcAft>
                          <a:spcPts val="0"/>
                        </a:spcAft>
                      </a:pPr>
                      <a:r>
                        <a:rPr lang="kk-KZ" sz="600" dirty="0">
                          <a:solidFill>
                            <a:srgbClr val="002060"/>
                          </a:solidFill>
                        </a:rPr>
                        <a:t>«Туған күніңмен» үздік ашық хат</a:t>
                      </a:r>
                      <a:endParaRPr lang="ru-RU" sz="500" dirty="0">
                        <a:solidFill>
                          <a:srgbClr val="002060"/>
                        </a:solidFill>
                        <a:latin typeface="Calibri"/>
                        <a:ea typeface="Times New Roman"/>
                        <a:cs typeface="Times New Roman"/>
                      </a:endParaRPr>
                    </a:p>
                  </a:txBody>
                  <a:tcPr marL="68580" marR="68580" marT="0" marB="0"/>
                </a:tc>
                <a:tc>
                  <a:txBody>
                    <a:bodyPr/>
                    <a:lstStyle/>
                    <a:p>
                      <a:pPr>
                        <a:lnSpc>
                          <a:spcPct val="115000"/>
                        </a:lnSpc>
                        <a:spcAft>
                          <a:spcPts val="0"/>
                        </a:spcAft>
                      </a:pPr>
                      <a:r>
                        <a:rPr lang="kk-KZ" sz="600" dirty="0">
                          <a:solidFill>
                            <a:srgbClr val="002060"/>
                          </a:solidFill>
                        </a:rPr>
                        <a:t>Алматы,2016ж.</a:t>
                      </a:r>
                      <a:endParaRPr lang="ru-RU" sz="500" dirty="0">
                        <a:solidFill>
                          <a:srgbClr val="002060"/>
                        </a:solidFill>
                        <a:latin typeface="Calibri"/>
                        <a:ea typeface="Times New Roman"/>
                        <a:cs typeface="Times New Roman"/>
                      </a:endParaRPr>
                    </a:p>
                  </a:txBody>
                  <a:tcPr marL="68580" marR="68580" marT="0" marB="0"/>
                </a:tc>
                <a:tc>
                  <a:txBody>
                    <a:bodyPr/>
                    <a:lstStyle/>
                    <a:p>
                      <a:pPr>
                        <a:lnSpc>
                          <a:spcPct val="115000"/>
                        </a:lnSpc>
                        <a:spcAft>
                          <a:spcPts val="0"/>
                        </a:spcAft>
                      </a:pPr>
                      <a:r>
                        <a:rPr lang="kk-KZ" sz="600" dirty="0">
                          <a:solidFill>
                            <a:srgbClr val="002060"/>
                          </a:solidFill>
                        </a:rPr>
                        <a:t>«Өзін-өзі тану»</a:t>
                      </a:r>
                      <a:endParaRPr lang="ru-RU" sz="500" dirty="0">
                        <a:solidFill>
                          <a:srgbClr val="002060"/>
                        </a:solidFill>
                      </a:endParaRPr>
                    </a:p>
                    <a:p>
                      <a:pPr>
                        <a:lnSpc>
                          <a:spcPct val="115000"/>
                        </a:lnSpc>
                        <a:spcAft>
                          <a:spcPts val="0"/>
                        </a:spcAft>
                      </a:pPr>
                      <a:r>
                        <a:rPr lang="kk-KZ" sz="600" dirty="0">
                          <a:solidFill>
                            <a:srgbClr val="002060"/>
                          </a:solidFill>
                        </a:rPr>
                        <a:t> оқу-сауықтыру </a:t>
                      </a:r>
                      <a:endParaRPr lang="ru-RU" sz="500" dirty="0">
                        <a:solidFill>
                          <a:srgbClr val="002060"/>
                        </a:solidFill>
                      </a:endParaRPr>
                    </a:p>
                    <a:p>
                      <a:pPr>
                        <a:lnSpc>
                          <a:spcPct val="115000"/>
                        </a:lnSpc>
                        <a:spcAft>
                          <a:spcPts val="0"/>
                        </a:spcAft>
                      </a:pPr>
                      <a:r>
                        <a:rPr lang="kk-KZ" sz="600" dirty="0">
                          <a:solidFill>
                            <a:srgbClr val="002060"/>
                          </a:solidFill>
                        </a:rPr>
                        <a:t>кешені</a:t>
                      </a:r>
                      <a:endParaRPr lang="ru-RU" sz="500" dirty="0">
                        <a:solidFill>
                          <a:srgbClr val="002060"/>
                        </a:solidFill>
                        <a:latin typeface="Calibri"/>
                        <a:ea typeface="Times New Roman"/>
                        <a:cs typeface="Times New Roman"/>
                      </a:endParaRPr>
                    </a:p>
                  </a:txBody>
                  <a:tcPr marL="68580" marR="68580" marT="0" marB="0"/>
                </a:tc>
              </a:tr>
              <a:tr h="307131">
                <a:tc>
                  <a:txBody>
                    <a:bodyPr/>
                    <a:lstStyle/>
                    <a:p>
                      <a:pPr>
                        <a:lnSpc>
                          <a:spcPct val="115000"/>
                        </a:lnSpc>
                        <a:spcAft>
                          <a:spcPts val="0"/>
                        </a:spcAft>
                      </a:pPr>
                      <a:r>
                        <a:rPr lang="kk-KZ" sz="600" dirty="0">
                          <a:solidFill>
                            <a:srgbClr val="002060"/>
                          </a:solidFill>
                        </a:rPr>
                        <a:t>26</a:t>
                      </a:r>
                      <a:endParaRPr lang="ru-RU" sz="500" dirty="0">
                        <a:solidFill>
                          <a:srgbClr val="002060"/>
                        </a:solidFill>
                        <a:latin typeface="Calibri"/>
                        <a:ea typeface="Times New Roman"/>
                        <a:cs typeface="Times New Roman"/>
                      </a:endParaRPr>
                    </a:p>
                  </a:txBody>
                  <a:tcPr marL="68580" marR="68580" marT="0" marB="0"/>
                </a:tc>
                <a:tc>
                  <a:txBody>
                    <a:bodyPr/>
                    <a:lstStyle/>
                    <a:p>
                      <a:pPr>
                        <a:lnSpc>
                          <a:spcPct val="115000"/>
                        </a:lnSpc>
                        <a:spcAft>
                          <a:spcPts val="0"/>
                        </a:spcAft>
                      </a:pPr>
                      <a:r>
                        <a:rPr lang="kk-KZ" sz="600" dirty="0">
                          <a:solidFill>
                            <a:srgbClr val="002060"/>
                          </a:solidFill>
                        </a:rPr>
                        <a:t>Умбеталиева Алтын</a:t>
                      </a:r>
                      <a:endParaRPr lang="ru-RU" sz="500" dirty="0">
                        <a:solidFill>
                          <a:srgbClr val="002060"/>
                        </a:solidFill>
                        <a:latin typeface="Calibri"/>
                        <a:ea typeface="Times New Roman"/>
                        <a:cs typeface="Times New Roman"/>
                      </a:endParaRPr>
                    </a:p>
                  </a:txBody>
                  <a:tcPr marL="68580" marR="68580" marT="0" marB="0"/>
                </a:tc>
                <a:tc>
                  <a:txBody>
                    <a:bodyPr/>
                    <a:lstStyle/>
                    <a:p>
                      <a:pPr>
                        <a:lnSpc>
                          <a:spcPct val="115000"/>
                        </a:lnSpc>
                        <a:spcAft>
                          <a:spcPts val="0"/>
                        </a:spcAft>
                      </a:pPr>
                      <a:r>
                        <a:rPr lang="kk-KZ" sz="600">
                          <a:solidFill>
                            <a:srgbClr val="002060"/>
                          </a:solidFill>
                        </a:rPr>
                        <a:t>«Тәуелсіздікке 25 жыл» жобалар байқауы</a:t>
                      </a:r>
                      <a:endParaRPr lang="ru-RU" sz="500">
                        <a:solidFill>
                          <a:srgbClr val="002060"/>
                        </a:solidFill>
                        <a:latin typeface="Calibri"/>
                        <a:ea typeface="Times New Roman"/>
                        <a:cs typeface="Times New Roman"/>
                      </a:endParaRPr>
                    </a:p>
                  </a:txBody>
                  <a:tcPr marL="68580" marR="68580" marT="0" marB="0"/>
                </a:tc>
                <a:tc>
                  <a:txBody>
                    <a:bodyPr/>
                    <a:lstStyle/>
                    <a:p>
                      <a:pPr>
                        <a:lnSpc>
                          <a:spcPct val="115000"/>
                        </a:lnSpc>
                        <a:spcAft>
                          <a:spcPts val="0"/>
                        </a:spcAft>
                      </a:pPr>
                      <a:r>
                        <a:rPr lang="kk-KZ" sz="600" dirty="0">
                          <a:solidFill>
                            <a:srgbClr val="002060"/>
                          </a:solidFill>
                        </a:rPr>
                        <a:t>Алматы,2016ж.</a:t>
                      </a:r>
                      <a:endParaRPr lang="ru-RU" sz="500" dirty="0">
                        <a:solidFill>
                          <a:srgbClr val="002060"/>
                        </a:solidFill>
                        <a:latin typeface="Calibri"/>
                        <a:ea typeface="Times New Roman"/>
                        <a:cs typeface="Times New Roman"/>
                      </a:endParaRPr>
                    </a:p>
                  </a:txBody>
                  <a:tcPr marL="68580" marR="68580" marT="0" marB="0"/>
                </a:tc>
                <a:tc>
                  <a:txBody>
                    <a:bodyPr/>
                    <a:lstStyle/>
                    <a:p>
                      <a:pPr>
                        <a:lnSpc>
                          <a:spcPct val="115000"/>
                        </a:lnSpc>
                        <a:spcAft>
                          <a:spcPts val="0"/>
                        </a:spcAft>
                      </a:pPr>
                      <a:r>
                        <a:rPr lang="kk-KZ" sz="600" dirty="0">
                          <a:solidFill>
                            <a:srgbClr val="002060"/>
                          </a:solidFill>
                        </a:rPr>
                        <a:t>«Өзін-өзі тану» </a:t>
                      </a:r>
                      <a:endParaRPr lang="ru-RU" sz="500" dirty="0">
                        <a:solidFill>
                          <a:srgbClr val="002060"/>
                        </a:solidFill>
                      </a:endParaRPr>
                    </a:p>
                    <a:p>
                      <a:pPr>
                        <a:lnSpc>
                          <a:spcPct val="115000"/>
                        </a:lnSpc>
                        <a:spcAft>
                          <a:spcPts val="0"/>
                        </a:spcAft>
                      </a:pPr>
                      <a:r>
                        <a:rPr lang="kk-KZ" sz="600" dirty="0">
                          <a:solidFill>
                            <a:srgbClr val="002060"/>
                          </a:solidFill>
                        </a:rPr>
                        <a:t>оқу-сауықтыру </a:t>
                      </a:r>
                      <a:endParaRPr lang="ru-RU" sz="500" dirty="0">
                        <a:solidFill>
                          <a:srgbClr val="002060"/>
                        </a:solidFill>
                      </a:endParaRPr>
                    </a:p>
                    <a:p>
                      <a:pPr>
                        <a:lnSpc>
                          <a:spcPct val="115000"/>
                        </a:lnSpc>
                        <a:spcAft>
                          <a:spcPts val="0"/>
                        </a:spcAft>
                      </a:pPr>
                      <a:r>
                        <a:rPr lang="kk-KZ" sz="600" dirty="0">
                          <a:solidFill>
                            <a:srgbClr val="002060"/>
                          </a:solidFill>
                        </a:rPr>
                        <a:t>кешені</a:t>
                      </a:r>
                      <a:endParaRPr lang="ru-RU" sz="500" dirty="0">
                        <a:solidFill>
                          <a:srgbClr val="002060"/>
                        </a:solidFill>
                        <a:latin typeface="Calibri"/>
                        <a:ea typeface="Times New Roman"/>
                        <a:cs typeface="Times New Roman"/>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66563" name="Picture 3" descr="C:\Users\User\Desktop\ПОРТФОЛИО\Нагима Р\кАБИЕВА\4 класс\Айбар\5 021.jpg"/>
          <p:cNvPicPr>
            <a:picLocks noChangeAspect="1" noChangeArrowheads="1"/>
          </p:cNvPicPr>
          <p:nvPr/>
        </p:nvPicPr>
        <p:blipFill>
          <a:blip r:embed="rId3" cstate="print">
            <a:lum bright="-20000"/>
          </a:blip>
          <a:srcRect/>
          <a:stretch>
            <a:fillRect/>
          </a:stretch>
        </p:blipFill>
        <p:spPr bwMode="auto">
          <a:xfrm>
            <a:off x="5000628" y="3500438"/>
            <a:ext cx="3071834" cy="3071834"/>
          </a:xfrm>
          <a:prstGeom prst="rect">
            <a:avLst/>
          </a:prstGeom>
          <a:noFill/>
          <a:ln>
            <a:solidFill>
              <a:srgbClr val="C00000"/>
            </a:solidFill>
          </a:ln>
        </p:spPr>
      </p:pic>
      <p:pic>
        <p:nvPicPr>
          <p:cNvPr id="66564" name="Picture 4" descr="C:\Users\User\Desktop\ПОРТФОЛИО\Нагима Р\кАБИЕВА\4 класс\Айбар\5 022.jpg"/>
          <p:cNvPicPr>
            <a:picLocks noChangeAspect="1" noChangeArrowheads="1"/>
          </p:cNvPicPr>
          <p:nvPr/>
        </p:nvPicPr>
        <p:blipFill>
          <a:blip r:embed="rId4" cstate="print"/>
          <a:srcRect/>
          <a:stretch>
            <a:fillRect/>
          </a:stretch>
        </p:blipFill>
        <p:spPr bwMode="auto">
          <a:xfrm>
            <a:off x="4000496" y="214290"/>
            <a:ext cx="2500362" cy="3071834"/>
          </a:xfrm>
          <a:prstGeom prst="rect">
            <a:avLst/>
          </a:prstGeom>
          <a:noFill/>
          <a:ln>
            <a:solidFill>
              <a:srgbClr val="C00000"/>
            </a:solidFill>
          </a:ln>
        </p:spPr>
      </p:pic>
      <p:pic>
        <p:nvPicPr>
          <p:cNvPr id="66565" name="Picture 5" descr="C:\Users\User\Desktop\ПОРТФОЛИО\Нагима Р\кАБИЕВА\4 класс\Айбар\5 023.jpg"/>
          <p:cNvPicPr>
            <a:picLocks noChangeAspect="1" noChangeArrowheads="1"/>
          </p:cNvPicPr>
          <p:nvPr/>
        </p:nvPicPr>
        <p:blipFill>
          <a:blip r:embed="rId5" cstate="print"/>
          <a:srcRect/>
          <a:stretch>
            <a:fillRect/>
          </a:stretch>
        </p:blipFill>
        <p:spPr bwMode="auto">
          <a:xfrm>
            <a:off x="6715108" y="285728"/>
            <a:ext cx="2428892" cy="3071834"/>
          </a:xfrm>
          <a:prstGeom prst="rect">
            <a:avLst/>
          </a:prstGeom>
          <a:noFill/>
          <a:ln>
            <a:solidFill>
              <a:srgbClr val="C00000"/>
            </a:solidFill>
          </a:ln>
        </p:spPr>
      </p:pic>
      <p:sp>
        <p:nvSpPr>
          <p:cNvPr id="6" name="Прямоугольник 5"/>
          <p:cNvSpPr/>
          <p:nvPr/>
        </p:nvSpPr>
        <p:spPr>
          <a:xfrm>
            <a:off x="0" y="5572140"/>
            <a:ext cx="4429124" cy="584775"/>
          </a:xfrm>
          <a:prstGeom prst="rect">
            <a:avLst/>
          </a:prstGeom>
        </p:spPr>
        <p:txBody>
          <a:bodyPr wrap="square">
            <a:spAutoFit/>
          </a:bodyPr>
          <a:lstStyle/>
          <a:p>
            <a:pPr lvl="0" algn="ctr"/>
            <a:r>
              <a:rPr lang="ru-RU" sz="3200" b="1" spc="50" dirty="0" err="1" smtClean="0">
                <a:ln w="11430">
                  <a:solidFill>
                    <a:srgbClr val="FF0000"/>
                  </a:solidFill>
                </a:ln>
                <a:solidFill>
                  <a:srgbClr val="FF0000"/>
                </a:solidFill>
                <a:effectLst>
                  <a:glow rad="63500">
                    <a:schemeClr val="accent2">
                      <a:satMod val="175000"/>
                      <a:alpha val="40000"/>
                    </a:schemeClr>
                  </a:glow>
                  <a:outerShdw blurRad="76200" dist="50800" dir="5400000" algn="tl" rotWithShape="0">
                    <a:srgbClr val="000000">
                      <a:alpha val="65000"/>
                    </a:srgbClr>
                  </a:outerShdw>
                </a:effectLst>
              </a:rPr>
              <a:t>Дженисов</a:t>
            </a:r>
            <a:r>
              <a:rPr lang="ru-RU" sz="3200" b="1" spc="50" dirty="0" smtClean="0">
                <a:ln w="11430">
                  <a:solidFill>
                    <a:srgbClr val="FF0000"/>
                  </a:solidFill>
                </a:ln>
                <a:solidFill>
                  <a:srgbClr val="FF0000"/>
                </a:solidFill>
                <a:effectLst>
                  <a:glow rad="63500">
                    <a:schemeClr val="accent2">
                      <a:satMod val="175000"/>
                      <a:alpha val="40000"/>
                    </a:schemeClr>
                  </a:glow>
                  <a:outerShdw blurRad="76200" dist="50800" dir="5400000" algn="tl" rotWithShape="0">
                    <a:srgbClr val="000000">
                      <a:alpha val="65000"/>
                    </a:srgbClr>
                  </a:outerShdw>
                </a:effectLst>
              </a:rPr>
              <a:t> </a:t>
            </a:r>
            <a:r>
              <a:rPr lang="ru-RU" sz="3200" b="1" spc="50" dirty="0" err="1" smtClean="0">
                <a:ln w="11430">
                  <a:solidFill>
                    <a:srgbClr val="FF0000"/>
                  </a:solidFill>
                </a:ln>
                <a:solidFill>
                  <a:srgbClr val="FF0000"/>
                </a:solidFill>
                <a:effectLst>
                  <a:glow rad="63500">
                    <a:schemeClr val="accent2">
                      <a:satMod val="175000"/>
                      <a:alpha val="40000"/>
                    </a:schemeClr>
                  </a:glow>
                  <a:outerShdw blurRad="76200" dist="50800" dir="5400000" algn="tl" rotWithShape="0">
                    <a:srgbClr val="000000">
                      <a:alpha val="65000"/>
                    </a:srgbClr>
                  </a:outerShdw>
                </a:effectLst>
              </a:rPr>
              <a:t>Айбар</a:t>
            </a:r>
            <a:r>
              <a:rPr lang="ru-RU" sz="3200" b="1" spc="50" dirty="0" smtClean="0">
                <a:ln w="11430">
                  <a:solidFill>
                    <a:srgbClr val="FF0000"/>
                  </a:solidFill>
                </a:ln>
                <a:solidFill>
                  <a:srgbClr val="FF0000"/>
                </a:solidFill>
                <a:effectLst>
                  <a:glow rad="63500">
                    <a:schemeClr val="accent2">
                      <a:satMod val="175000"/>
                      <a:alpha val="40000"/>
                    </a:schemeClr>
                  </a:glow>
                  <a:outerShdw blurRad="76200" dist="50800" dir="5400000" algn="tl" rotWithShape="0">
                    <a:srgbClr val="000000">
                      <a:alpha val="65000"/>
                    </a:srgbClr>
                  </a:outerShdw>
                </a:effectLst>
              </a:rPr>
              <a:t>  </a:t>
            </a:r>
            <a:endParaRPr lang="ru-RU" sz="3200" b="1" spc="50" dirty="0">
              <a:ln w="11430">
                <a:solidFill>
                  <a:srgbClr val="FF0000"/>
                </a:solidFill>
              </a:ln>
              <a:solidFill>
                <a:srgbClr val="FF0000"/>
              </a:solidFill>
              <a:effectLst>
                <a:glow rad="63500">
                  <a:schemeClr val="accent2">
                    <a:satMod val="175000"/>
                    <a:alpha val="40000"/>
                  </a:schemeClr>
                </a:glow>
                <a:outerShdw blurRad="76200" dist="50800" dir="5400000" algn="tl" rotWithShape="0">
                  <a:srgbClr val="000000">
                    <a:alpha val="65000"/>
                  </a:srgbClr>
                </a:outerShdw>
              </a:effectLst>
            </a:endParaRPr>
          </a:p>
        </p:txBody>
      </p:sp>
      <p:pic>
        <p:nvPicPr>
          <p:cNvPr id="7" name="Picture 2"/>
          <p:cNvPicPr>
            <a:picLocks noChangeAspect="1" noChangeArrowheads="1"/>
          </p:cNvPicPr>
          <p:nvPr/>
        </p:nvPicPr>
        <p:blipFill>
          <a:blip r:embed="rId6"/>
          <a:srcRect/>
          <a:stretch>
            <a:fillRect/>
          </a:stretch>
        </p:blipFill>
        <p:spPr bwMode="auto">
          <a:xfrm>
            <a:off x="500034" y="285728"/>
            <a:ext cx="3357586" cy="4929222"/>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67586" name="Picture 2" descr="C:\Users\User\Desktop\ПОРТФОЛИО\Нагима Р\кАБИЕВА\4 класс\Айбар\5 026.jpg"/>
          <p:cNvPicPr>
            <a:picLocks noChangeAspect="1" noChangeArrowheads="1"/>
          </p:cNvPicPr>
          <p:nvPr/>
        </p:nvPicPr>
        <p:blipFill>
          <a:blip r:embed="rId3" cstate="print"/>
          <a:srcRect/>
          <a:stretch>
            <a:fillRect/>
          </a:stretch>
        </p:blipFill>
        <p:spPr bwMode="auto">
          <a:xfrm>
            <a:off x="428596" y="214291"/>
            <a:ext cx="3786214" cy="2786082"/>
          </a:xfrm>
          <a:prstGeom prst="rect">
            <a:avLst/>
          </a:prstGeom>
          <a:noFill/>
          <a:ln>
            <a:solidFill>
              <a:srgbClr val="C00000"/>
            </a:solidFill>
          </a:ln>
        </p:spPr>
      </p:pic>
      <p:pic>
        <p:nvPicPr>
          <p:cNvPr id="67587" name="Picture 3"/>
          <p:cNvPicPr>
            <a:picLocks noChangeAspect="1" noChangeArrowheads="1"/>
          </p:cNvPicPr>
          <p:nvPr/>
        </p:nvPicPr>
        <p:blipFill>
          <a:blip r:embed="rId4" cstate="print"/>
          <a:srcRect/>
          <a:stretch>
            <a:fillRect/>
          </a:stretch>
        </p:blipFill>
        <p:spPr bwMode="auto">
          <a:xfrm>
            <a:off x="4429124" y="214290"/>
            <a:ext cx="4462499" cy="2786082"/>
          </a:xfrm>
          <a:prstGeom prst="rect">
            <a:avLst/>
          </a:prstGeom>
          <a:noFill/>
          <a:ln w="9525">
            <a:solidFill>
              <a:srgbClr val="C00000"/>
            </a:solidFill>
            <a:miter lim="800000"/>
            <a:headEnd/>
            <a:tailEnd/>
          </a:ln>
          <a:effectLst/>
        </p:spPr>
      </p:pic>
      <p:pic>
        <p:nvPicPr>
          <p:cNvPr id="67588" name="Picture 4" descr="C:\Users\User\Desktop\ПОРТФОЛИО\Нагима Р\кАБИЕВА\4 класс\Айбар\5 028.jpg"/>
          <p:cNvPicPr>
            <a:picLocks noChangeAspect="1" noChangeArrowheads="1"/>
          </p:cNvPicPr>
          <p:nvPr/>
        </p:nvPicPr>
        <p:blipFill>
          <a:blip r:embed="rId5" cstate="print"/>
          <a:srcRect/>
          <a:stretch>
            <a:fillRect/>
          </a:stretch>
        </p:blipFill>
        <p:spPr bwMode="auto">
          <a:xfrm>
            <a:off x="428596" y="3214686"/>
            <a:ext cx="3786214" cy="3143272"/>
          </a:xfrm>
          <a:prstGeom prst="rect">
            <a:avLst/>
          </a:prstGeom>
          <a:noFill/>
          <a:ln>
            <a:solidFill>
              <a:srgbClr val="C00000"/>
            </a:solidFill>
          </a:ln>
        </p:spPr>
      </p:pic>
      <p:pic>
        <p:nvPicPr>
          <p:cNvPr id="67589" name="Picture 5" descr="C:\Users\User\Desktop\ПОРТФОЛИО\Нагима Р\кАБИЕВА\4 класс\Айбар\5 029.jpg"/>
          <p:cNvPicPr>
            <a:picLocks noChangeAspect="1" noChangeArrowheads="1"/>
          </p:cNvPicPr>
          <p:nvPr/>
        </p:nvPicPr>
        <p:blipFill>
          <a:blip r:embed="rId6" cstate="print"/>
          <a:srcRect/>
          <a:stretch>
            <a:fillRect/>
          </a:stretch>
        </p:blipFill>
        <p:spPr bwMode="auto">
          <a:xfrm>
            <a:off x="4429124" y="3214686"/>
            <a:ext cx="4429156" cy="3214710"/>
          </a:xfrm>
          <a:prstGeom prst="rect">
            <a:avLst/>
          </a:prstGeom>
          <a:noFill/>
          <a:ln>
            <a:solidFill>
              <a:srgbClr val="C00000"/>
            </a:solidFill>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10594" name="Picture 2" descr="C:\Users\User\Desktop\ПОРТФОЛИО\Нагима Р\Айбар\1 077.jpg"/>
          <p:cNvPicPr>
            <a:picLocks noChangeAspect="1" noChangeArrowheads="1"/>
          </p:cNvPicPr>
          <p:nvPr/>
        </p:nvPicPr>
        <p:blipFill>
          <a:blip r:embed="rId3"/>
          <a:srcRect/>
          <a:stretch>
            <a:fillRect/>
          </a:stretch>
        </p:blipFill>
        <p:spPr bwMode="auto">
          <a:xfrm>
            <a:off x="428596" y="357166"/>
            <a:ext cx="3578641" cy="2928958"/>
          </a:xfrm>
          <a:prstGeom prst="rect">
            <a:avLst/>
          </a:prstGeom>
          <a:noFill/>
          <a:ln>
            <a:solidFill>
              <a:srgbClr val="C00000"/>
            </a:solidFill>
          </a:ln>
        </p:spPr>
      </p:pic>
      <p:pic>
        <p:nvPicPr>
          <p:cNvPr id="110595" name="Picture 3" descr="C:\Users\User\Desktop\ПОРТФОЛИО\Нагима Р\Айбар\статья Айбар.JPG"/>
          <p:cNvPicPr>
            <a:picLocks noChangeAspect="1" noChangeArrowheads="1"/>
          </p:cNvPicPr>
          <p:nvPr/>
        </p:nvPicPr>
        <p:blipFill>
          <a:blip r:embed="rId4"/>
          <a:srcRect/>
          <a:stretch>
            <a:fillRect/>
          </a:stretch>
        </p:blipFill>
        <p:spPr bwMode="auto">
          <a:xfrm>
            <a:off x="5072066" y="357166"/>
            <a:ext cx="3476499" cy="2928958"/>
          </a:xfrm>
          <a:prstGeom prst="rect">
            <a:avLst/>
          </a:prstGeom>
          <a:noFill/>
          <a:ln>
            <a:solidFill>
              <a:srgbClr val="C00000"/>
            </a:solidFill>
          </a:ln>
        </p:spPr>
      </p:pic>
      <p:pic>
        <p:nvPicPr>
          <p:cNvPr id="6" name="Рисунок 5" descr="D:\2016-2017\грамота\54 036.jpg"/>
          <p:cNvPicPr/>
          <p:nvPr/>
        </p:nvPicPr>
        <p:blipFill>
          <a:blip r:embed="rId5" cstate="print">
            <a:lum bright="-20000"/>
          </a:blip>
          <a:srcRect l="4615" t="7119" r="4103" b="5763"/>
          <a:stretch>
            <a:fillRect/>
          </a:stretch>
        </p:blipFill>
        <p:spPr bwMode="auto">
          <a:xfrm>
            <a:off x="357158" y="3429000"/>
            <a:ext cx="3643338" cy="3071810"/>
          </a:xfrm>
          <a:prstGeom prst="rect">
            <a:avLst/>
          </a:prstGeom>
          <a:noFill/>
          <a:ln>
            <a:solidFill>
              <a:srgbClr val="C00000"/>
            </a:solidFill>
          </a:ln>
        </p:spPr>
      </p:pic>
      <p:pic>
        <p:nvPicPr>
          <p:cNvPr id="7" name="Picture 1" descr="C:\Users\User\Desktop\ПОРТФОЛИО\Нагима Р\Айбар\Статья в Серпин.JPG"/>
          <p:cNvPicPr>
            <a:picLocks noChangeAspect="1" noChangeArrowheads="1"/>
          </p:cNvPicPr>
          <p:nvPr/>
        </p:nvPicPr>
        <p:blipFill>
          <a:blip r:embed="rId6"/>
          <a:srcRect/>
          <a:stretch>
            <a:fillRect/>
          </a:stretch>
        </p:blipFill>
        <p:spPr bwMode="auto">
          <a:xfrm>
            <a:off x="5000628" y="3429000"/>
            <a:ext cx="3572315" cy="3000396"/>
          </a:xfrm>
          <a:prstGeom prst="rect">
            <a:avLst/>
          </a:prstGeom>
          <a:noFill/>
          <a:ln>
            <a:solidFill>
              <a:srgbClr val="FF0000"/>
            </a:solidFill>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68610" name="Picture 2" descr="C:\Users\User\Desktop\ПОРТФОЛИО\Нагима Р\кАБИЕВА\4 класс\Айбар\5 030.jpg"/>
          <p:cNvPicPr>
            <a:picLocks noChangeAspect="1" noChangeArrowheads="1"/>
          </p:cNvPicPr>
          <p:nvPr/>
        </p:nvPicPr>
        <p:blipFill>
          <a:blip r:embed="rId3" cstate="print"/>
          <a:srcRect/>
          <a:stretch>
            <a:fillRect/>
          </a:stretch>
        </p:blipFill>
        <p:spPr bwMode="auto">
          <a:xfrm>
            <a:off x="357158" y="285728"/>
            <a:ext cx="4000528" cy="3143248"/>
          </a:xfrm>
          <a:prstGeom prst="rect">
            <a:avLst/>
          </a:prstGeom>
          <a:noFill/>
          <a:ln>
            <a:solidFill>
              <a:srgbClr val="C00000"/>
            </a:solidFill>
          </a:ln>
        </p:spPr>
      </p:pic>
      <p:pic>
        <p:nvPicPr>
          <p:cNvPr id="68611" name="Picture 3" descr="C:\Users\User\Desktop\ПОРТФОЛИО\Нагима Р\кАБИЕВА\4 класс\Айбар\5 031.jpg"/>
          <p:cNvPicPr>
            <a:picLocks noChangeAspect="1" noChangeArrowheads="1"/>
          </p:cNvPicPr>
          <p:nvPr/>
        </p:nvPicPr>
        <p:blipFill>
          <a:blip r:embed="rId4" cstate="print"/>
          <a:srcRect/>
          <a:stretch>
            <a:fillRect/>
          </a:stretch>
        </p:blipFill>
        <p:spPr bwMode="auto">
          <a:xfrm>
            <a:off x="4786314" y="285728"/>
            <a:ext cx="4071966" cy="3071834"/>
          </a:xfrm>
          <a:prstGeom prst="rect">
            <a:avLst/>
          </a:prstGeom>
          <a:noFill/>
          <a:ln>
            <a:solidFill>
              <a:srgbClr val="C00000"/>
            </a:solidFill>
          </a:ln>
        </p:spPr>
      </p:pic>
      <p:pic>
        <p:nvPicPr>
          <p:cNvPr id="68612" name="Picture 4" descr="C:\Users\User\Desktop\ПОРТФОЛИО\Нагима Р\кАБИЕВА\4 класс\Айбар\5 032.jpg"/>
          <p:cNvPicPr>
            <a:picLocks noChangeAspect="1" noChangeArrowheads="1"/>
          </p:cNvPicPr>
          <p:nvPr/>
        </p:nvPicPr>
        <p:blipFill>
          <a:blip r:embed="rId5" cstate="print"/>
          <a:srcRect/>
          <a:stretch>
            <a:fillRect/>
          </a:stretch>
        </p:blipFill>
        <p:spPr bwMode="auto">
          <a:xfrm>
            <a:off x="428596" y="3714752"/>
            <a:ext cx="3929090" cy="2852643"/>
          </a:xfrm>
          <a:prstGeom prst="rect">
            <a:avLst/>
          </a:prstGeom>
          <a:noFill/>
          <a:ln>
            <a:solidFill>
              <a:srgbClr val="C00000"/>
            </a:solidFill>
          </a:ln>
        </p:spPr>
      </p:pic>
      <p:pic>
        <p:nvPicPr>
          <p:cNvPr id="68613" name="Picture 5" descr="C:\Users\User\Desktop\ПОРТФОЛИО\Нагима Р\кАБИЕВА\4 класс\Айбар\5 020.jpg"/>
          <p:cNvPicPr>
            <a:picLocks noChangeAspect="1" noChangeArrowheads="1"/>
          </p:cNvPicPr>
          <p:nvPr/>
        </p:nvPicPr>
        <p:blipFill>
          <a:blip r:embed="rId6" cstate="print">
            <a:lum bright="-20000"/>
          </a:blip>
          <a:srcRect/>
          <a:stretch>
            <a:fillRect/>
          </a:stretch>
        </p:blipFill>
        <p:spPr bwMode="auto">
          <a:xfrm>
            <a:off x="4786314" y="3714752"/>
            <a:ext cx="4062790" cy="2857544"/>
          </a:xfrm>
          <a:prstGeom prst="rect">
            <a:avLst/>
          </a:prstGeom>
          <a:noFill/>
          <a:ln>
            <a:solidFill>
              <a:srgbClr val="C00000"/>
            </a:solidFill>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D:\Новая папка (4)\керек құжаттар\БӘРІ ОСЫНДА)))))))))))))))))))))))))))))))))))))))))))))))))))))))))\керекті құжаттар\Оформление\фоны\Слайссвд2.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2" name="Прямоугольник 1"/>
          <p:cNvSpPr/>
          <p:nvPr/>
        </p:nvSpPr>
        <p:spPr>
          <a:xfrm>
            <a:off x="1" y="285728"/>
            <a:ext cx="9144000" cy="70788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kk-KZ" sz="4000" b="1" dirty="0" smtClean="0">
                <a:ln w="11430"/>
                <a:solidFill>
                  <a:srgbClr val="FF0000"/>
                </a:solidFill>
                <a:effectLst>
                  <a:outerShdw blurRad="50800" dist="39000" dir="5460000" algn="tl">
                    <a:srgbClr val="000000">
                      <a:alpha val="38000"/>
                    </a:srgbClr>
                  </a:outerShdw>
                </a:effectLst>
              </a:rPr>
              <a:t>Менеш Мақсат </a:t>
            </a:r>
            <a:endParaRPr lang="ru-RU" sz="4000" b="1" cap="none" spc="0" dirty="0">
              <a:ln w="11430"/>
              <a:solidFill>
                <a:srgbClr val="FF0000"/>
              </a:solidFill>
              <a:effectLst>
                <a:outerShdw blurRad="50800" dist="39000" dir="5460000" algn="tl">
                  <a:srgbClr val="000000">
                    <a:alpha val="38000"/>
                  </a:srgbClr>
                </a:outerShdw>
              </a:effectLst>
            </a:endParaRPr>
          </a:p>
        </p:txBody>
      </p:sp>
      <p:pic>
        <p:nvPicPr>
          <p:cNvPr id="5" name="Picture 2" descr="D:\2016-2017\грамота\54 028.jpg"/>
          <p:cNvPicPr>
            <a:picLocks noChangeAspect="1" noChangeArrowheads="1"/>
          </p:cNvPicPr>
          <p:nvPr/>
        </p:nvPicPr>
        <p:blipFill>
          <a:blip r:embed="rId4" cstate="print">
            <a:lum bright="-10000"/>
          </a:blip>
          <a:srcRect/>
          <a:stretch>
            <a:fillRect/>
          </a:stretch>
        </p:blipFill>
        <p:spPr bwMode="auto">
          <a:xfrm>
            <a:off x="6286512" y="3929066"/>
            <a:ext cx="2485065" cy="2714644"/>
          </a:xfrm>
          <a:prstGeom prst="rect">
            <a:avLst/>
          </a:prstGeom>
          <a:noFill/>
          <a:ln>
            <a:solidFill>
              <a:srgbClr val="002060"/>
            </a:solidFill>
          </a:ln>
        </p:spPr>
      </p:pic>
      <p:graphicFrame>
        <p:nvGraphicFramePr>
          <p:cNvPr id="111618" name="Object 2"/>
          <p:cNvGraphicFramePr>
            <a:graphicFrameLocks noChangeAspect="1"/>
          </p:cNvGraphicFramePr>
          <p:nvPr/>
        </p:nvGraphicFramePr>
        <p:xfrm>
          <a:off x="6215074" y="1000108"/>
          <a:ext cx="2571768" cy="2786082"/>
        </p:xfrm>
        <a:graphic>
          <a:graphicData uri="http://schemas.openxmlformats.org/presentationml/2006/ole">
            <p:oleObj spid="_x0000_s111618" name="Acrobat Document" r:id="rId5" imgW="5667139" imgH="8019997" progId="AcroExch.Document.DC">
              <p:embed/>
            </p:oleObj>
          </a:graphicData>
        </a:graphic>
      </p:graphicFrame>
      <p:pic>
        <p:nvPicPr>
          <p:cNvPr id="7" name="Picture 4" descr="C:\Users\User\Desktop\ПОРТФОЛИО\Нагима Р\кАБИЕВА\Каб НР\1 025.jpg"/>
          <p:cNvPicPr>
            <a:picLocks noChangeAspect="1" noChangeArrowheads="1"/>
          </p:cNvPicPr>
          <p:nvPr/>
        </p:nvPicPr>
        <p:blipFill>
          <a:blip r:embed="rId6" cstate="print"/>
          <a:srcRect/>
          <a:stretch>
            <a:fillRect/>
          </a:stretch>
        </p:blipFill>
        <p:spPr bwMode="auto">
          <a:xfrm>
            <a:off x="3286116" y="1000108"/>
            <a:ext cx="2643206" cy="2786082"/>
          </a:xfrm>
          <a:prstGeom prst="rect">
            <a:avLst/>
          </a:prstGeom>
          <a:noFill/>
          <a:ln>
            <a:solidFill>
              <a:srgbClr val="002060"/>
            </a:solidFill>
          </a:ln>
        </p:spPr>
      </p:pic>
      <p:pic>
        <p:nvPicPr>
          <p:cNvPr id="8" name="Рисунок 7" descr="C:\Users\User\Desktop\ПОРТФОЛИО\грамота\54 019.jpg"/>
          <p:cNvPicPr/>
          <p:nvPr/>
        </p:nvPicPr>
        <p:blipFill>
          <a:blip r:embed="rId7" cstate="print"/>
          <a:srcRect l="4721" t="7143"/>
          <a:stretch>
            <a:fillRect/>
          </a:stretch>
        </p:blipFill>
        <p:spPr bwMode="auto">
          <a:xfrm>
            <a:off x="3286116" y="3929066"/>
            <a:ext cx="2571768" cy="2643206"/>
          </a:xfrm>
          <a:prstGeom prst="rect">
            <a:avLst/>
          </a:prstGeom>
          <a:noFill/>
          <a:ln>
            <a:solidFill>
              <a:srgbClr val="002060"/>
            </a:solidFill>
          </a:ln>
        </p:spPr>
      </p:pic>
      <p:pic>
        <p:nvPicPr>
          <p:cNvPr id="9" name="Picture 2"/>
          <p:cNvPicPr>
            <a:picLocks noChangeAspect="1" noChangeArrowheads="1"/>
          </p:cNvPicPr>
          <p:nvPr/>
        </p:nvPicPr>
        <p:blipFill>
          <a:blip r:embed="rId8"/>
          <a:srcRect/>
          <a:stretch>
            <a:fillRect/>
          </a:stretch>
        </p:blipFill>
        <p:spPr bwMode="auto">
          <a:xfrm>
            <a:off x="285720" y="1643050"/>
            <a:ext cx="2857520" cy="3357586"/>
          </a:xfrm>
          <a:prstGeom prst="ellipse">
            <a:avLst/>
          </a:prstGeom>
          <a:ln>
            <a:solidFill>
              <a:srgbClr val="FF0000"/>
            </a:solidFill>
          </a:ln>
          <a:effectLst>
            <a:softEdge rad="112500"/>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D:\Новая папка (4)\керек құжаттар\БӘРІ ОСЫНДА)))))))))))))))))))))))))))))))))))))))))))))))))))))))))\керекті құжаттар\Оформление\фоны\Слайссвд2.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2" name="Прямоугольник 1"/>
          <p:cNvSpPr/>
          <p:nvPr/>
        </p:nvSpPr>
        <p:spPr>
          <a:xfrm>
            <a:off x="2928925" y="285728"/>
            <a:ext cx="6215075" cy="646331"/>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kk-KZ" sz="3600" b="1" i="1" spc="50" dirty="0" smtClean="0">
                <a:ln w="11430">
                  <a:solidFill>
                    <a:srgbClr val="FF0000"/>
                  </a:solidFill>
                </a:ln>
                <a:solidFill>
                  <a:srgbClr val="FF0000"/>
                </a:solidFill>
                <a:effectLst>
                  <a:outerShdw blurRad="76200" dist="50800" dir="5400000" algn="tl" rotWithShape="0">
                    <a:srgbClr val="000000">
                      <a:alpha val="65000"/>
                    </a:srgbClr>
                  </a:outerShdw>
                </a:effectLst>
              </a:rPr>
              <a:t>Байсалова Адина</a:t>
            </a:r>
            <a:endParaRPr lang="ru-RU" sz="3600" b="1" i="1" cap="none" spc="50" dirty="0">
              <a:ln w="11430">
                <a:solidFill>
                  <a:srgbClr val="FF0000"/>
                </a:solidFill>
              </a:ln>
              <a:solidFill>
                <a:srgbClr val="FF0000"/>
              </a:solidFill>
              <a:effectLst>
                <a:outerShdw blurRad="76200" dist="50800" dir="5400000" algn="tl" rotWithShape="0">
                  <a:srgbClr val="000000">
                    <a:alpha val="65000"/>
                  </a:srgbClr>
                </a:outerShdw>
              </a:effectLst>
            </a:endParaRPr>
          </a:p>
        </p:txBody>
      </p:sp>
      <p:pic>
        <p:nvPicPr>
          <p:cNvPr id="3" name="Picture 3" descr="D:\2016-2017\грамота\54 029.jpg"/>
          <p:cNvPicPr>
            <a:picLocks noChangeAspect="1" noChangeArrowheads="1"/>
          </p:cNvPicPr>
          <p:nvPr/>
        </p:nvPicPr>
        <p:blipFill>
          <a:blip r:embed="rId4" cstate="print">
            <a:lum bright="-10000"/>
          </a:blip>
          <a:srcRect/>
          <a:stretch>
            <a:fillRect/>
          </a:stretch>
        </p:blipFill>
        <p:spPr bwMode="auto">
          <a:xfrm>
            <a:off x="3214678" y="3500438"/>
            <a:ext cx="2283556" cy="3000372"/>
          </a:xfrm>
          <a:prstGeom prst="rect">
            <a:avLst/>
          </a:prstGeom>
          <a:noFill/>
          <a:ln>
            <a:solidFill>
              <a:srgbClr val="FF0000"/>
            </a:solidFill>
          </a:ln>
        </p:spPr>
      </p:pic>
      <p:pic>
        <p:nvPicPr>
          <p:cNvPr id="4" name="Picture 4" descr="D:\2016-2017\грамота\54 030.jpg"/>
          <p:cNvPicPr>
            <a:picLocks noChangeAspect="1" noChangeArrowheads="1"/>
          </p:cNvPicPr>
          <p:nvPr/>
        </p:nvPicPr>
        <p:blipFill>
          <a:blip r:embed="rId5" cstate="print">
            <a:lum bright="-10000"/>
          </a:blip>
          <a:srcRect/>
          <a:stretch>
            <a:fillRect/>
          </a:stretch>
        </p:blipFill>
        <p:spPr bwMode="auto">
          <a:xfrm rot="5400000">
            <a:off x="5079250" y="-364398"/>
            <a:ext cx="2057332" cy="4786346"/>
          </a:xfrm>
          <a:prstGeom prst="rect">
            <a:avLst/>
          </a:prstGeom>
          <a:noFill/>
          <a:ln>
            <a:solidFill>
              <a:srgbClr val="FF0000"/>
            </a:solidFill>
          </a:ln>
        </p:spPr>
      </p:pic>
      <p:graphicFrame>
        <p:nvGraphicFramePr>
          <p:cNvPr id="112642" name="Object 2"/>
          <p:cNvGraphicFramePr>
            <a:graphicFrameLocks noChangeAspect="1"/>
          </p:cNvGraphicFramePr>
          <p:nvPr/>
        </p:nvGraphicFramePr>
        <p:xfrm>
          <a:off x="5929322" y="3500438"/>
          <a:ext cx="2120177" cy="3000372"/>
        </p:xfrm>
        <a:graphic>
          <a:graphicData uri="http://schemas.openxmlformats.org/presentationml/2006/ole">
            <p:oleObj spid="_x0000_s112642" name="Acrobat Document" r:id="rId6" imgW="5667139" imgH="8019997" progId="AcroExch.Document.DC">
              <p:embed/>
            </p:oleObj>
          </a:graphicData>
        </a:graphic>
      </p:graphicFrame>
      <p:graphicFrame>
        <p:nvGraphicFramePr>
          <p:cNvPr id="112643" name="Object 3"/>
          <p:cNvGraphicFramePr>
            <a:graphicFrameLocks noChangeAspect="1"/>
          </p:cNvGraphicFramePr>
          <p:nvPr/>
        </p:nvGraphicFramePr>
        <p:xfrm>
          <a:off x="500034" y="3500438"/>
          <a:ext cx="2170658" cy="3071810"/>
        </p:xfrm>
        <a:graphic>
          <a:graphicData uri="http://schemas.openxmlformats.org/presentationml/2006/ole">
            <p:oleObj spid="_x0000_s112643" name="Acrobat Document" r:id="rId7" imgW="5667139" imgH="8019997" progId="AcroExch.Document.DC">
              <p:embed/>
            </p:oleObj>
          </a:graphicData>
        </a:graphic>
      </p:graphicFrame>
      <p:pic>
        <p:nvPicPr>
          <p:cNvPr id="7" name="Picture 2"/>
          <p:cNvPicPr>
            <a:picLocks noChangeAspect="1" noChangeArrowheads="1"/>
          </p:cNvPicPr>
          <p:nvPr/>
        </p:nvPicPr>
        <p:blipFill>
          <a:blip r:embed="rId8"/>
          <a:srcRect/>
          <a:stretch>
            <a:fillRect/>
          </a:stretch>
        </p:blipFill>
        <p:spPr bwMode="auto">
          <a:xfrm>
            <a:off x="357158" y="285728"/>
            <a:ext cx="2819400" cy="3001297"/>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28002" name="Picture 2" descr="C:\Users\User\Desktop\ПОРТФОЛИО\Нагима Р\кАБИЕВА\4 класс\Байсалова Адина\5 006.jpg"/>
          <p:cNvPicPr>
            <a:picLocks noChangeAspect="1" noChangeArrowheads="1"/>
          </p:cNvPicPr>
          <p:nvPr/>
        </p:nvPicPr>
        <p:blipFill>
          <a:blip r:embed="rId3" cstate="print">
            <a:lum bright="-10000"/>
          </a:blip>
          <a:srcRect/>
          <a:stretch>
            <a:fillRect/>
          </a:stretch>
        </p:blipFill>
        <p:spPr bwMode="auto">
          <a:xfrm>
            <a:off x="357158" y="1285860"/>
            <a:ext cx="2857520" cy="4000528"/>
          </a:xfrm>
          <a:prstGeom prst="rect">
            <a:avLst/>
          </a:prstGeom>
          <a:noFill/>
          <a:ln>
            <a:solidFill>
              <a:srgbClr val="FF0000"/>
            </a:solidFill>
          </a:ln>
        </p:spPr>
      </p:pic>
      <p:pic>
        <p:nvPicPr>
          <p:cNvPr id="128003" name="Picture 3" descr="C:\Users\User\Desktop\ПОРТФОЛИО\Нагима Р\кАБИЕВА\4 класс\Байсалова Адина\5.jpg"/>
          <p:cNvPicPr>
            <a:picLocks noChangeAspect="1" noChangeArrowheads="1"/>
          </p:cNvPicPr>
          <p:nvPr/>
        </p:nvPicPr>
        <p:blipFill>
          <a:blip r:embed="rId4" cstate="print">
            <a:lum bright="-10000"/>
          </a:blip>
          <a:srcRect/>
          <a:stretch>
            <a:fillRect/>
          </a:stretch>
        </p:blipFill>
        <p:spPr bwMode="auto">
          <a:xfrm>
            <a:off x="3428992" y="1285860"/>
            <a:ext cx="2571768" cy="4000528"/>
          </a:xfrm>
          <a:prstGeom prst="rect">
            <a:avLst/>
          </a:prstGeom>
          <a:noFill/>
          <a:ln>
            <a:solidFill>
              <a:srgbClr val="FF0000"/>
            </a:solidFill>
          </a:ln>
        </p:spPr>
      </p:pic>
      <p:pic>
        <p:nvPicPr>
          <p:cNvPr id="4" name="Picture 2" descr="C:\Users\User\Desktop\ПОРТФОЛИО\Нагима Р\кАБИЕВА\4 класс\Байсалова Адина\5 003.jpg"/>
          <p:cNvPicPr>
            <a:picLocks noChangeAspect="1" noChangeArrowheads="1"/>
          </p:cNvPicPr>
          <p:nvPr/>
        </p:nvPicPr>
        <p:blipFill>
          <a:blip r:embed="rId5" cstate="print"/>
          <a:srcRect/>
          <a:stretch>
            <a:fillRect/>
          </a:stretch>
        </p:blipFill>
        <p:spPr bwMode="auto">
          <a:xfrm>
            <a:off x="6215074" y="1214422"/>
            <a:ext cx="2500330" cy="4071966"/>
          </a:xfrm>
          <a:prstGeom prst="rect">
            <a:avLst/>
          </a:prstGeom>
          <a:noFill/>
          <a:ln>
            <a:solidFill>
              <a:srgbClr val="FF0000"/>
            </a:solidFill>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4" name="Picture 2"/>
          <p:cNvPicPr>
            <a:picLocks noChangeAspect="1" noChangeArrowheads="1"/>
          </p:cNvPicPr>
          <p:nvPr/>
        </p:nvPicPr>
        <p:blipFill>
          <a:blip r:embed="rId3"/>
          <a:srcRect/>
          <a:stretch>
            <a:fillRect/>
          </a:stretch>
        </p:blipFill>
        <p:spPr bwMode="auto">
          <a:xfrm>
            <a:off x="428596" y="428604"/>
            <a:ext cx="2798944" cy="2564068"/>
          </a:xfrm>
          <a:prstGeom prst="roundRect">
            <a:avLst>
              <a:gd name="adj" fmla="val 8594"/>
            </a:avLst>
          </a:prstGeom>
          <a:solidFill>
            <a:srgbClr val="FFFFFF">
              <a:shade val="85000"/>
            </a:srgbClr>
          </a:solidFill>
          <a:ln>
            <a:solidFill>
              <a:srgbClr val="FF0000"/>
            </a:solidFill>
          </a:ln>
          <a:effectLst>
            <a:reflection blurRad="12700" stA="38000" endPos="28000" dist="5000" dir="5400000" sy="-100000" algn="bl" rotWithShape="0"/>
          </a:effectLst>
        </p:spPr>
      </p:pic>
      <p:sp>
        <p:nvSpPr>
          <p:cNvPr id="5" name="Прямоугольник 4"/>
          <p:cNvSpPr/>
          <p:nvPr/>
        </p:nvSpPr>
        <p:spPr>
          <a:xfrm>
            <a:off x="3286116" y="357166"/>
            <a:ext cx="5857884" cy="707886"/>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kk-KZ" sz="4000" b="1" i="1" spc="50" dirty="0" smtClean="0">
                <a:ln w="11430">
                  <a:solidFill>
                    <a:srgbClr val="FF0000"/>
                  </a:solidFill>
                </a:ln>
                <a:solidFill>
                  <a:srgbClr val="FF0000"/>
                </a:solidFill>
                <a:effectLst>
                  <a:outerShdw blurRad="76200" dist="50800" dir="5400000" algn="tl" rotWithShape="0">
                    <a:srgbClr val="000000">
                      <a:alpha val="65000"/>
                    </a:srgbClr>
                  </a:outerShdw>
                </a:effectLst>
              </a:rPr>
              <a:t>Умбеталиева Алтын</a:t>
            </a:r>
            <a:endParaRPr lang="ru-RU" sz="4000" b="1" i="1" cap="none" spc="50" dirty="0">
              <a:ln w="11430">
                <a:solidFill>
                  <a:srgbClr val="FF0000"/>
                </a:solidFill>
              </a:ln>
              <a:solidFill>
                <a:srgbClr val="FF0000"/>
              </a:solidFill>
              <a:effectLst>
                <a:outerShdw blurRad="76200" dist="50800" dir="5400000" algn="tl" rotWithShape="0">
                  <a:srgbClr val="000000">
                    <a:alpha val="65000"/>
                  </a:srgbClr>
                </a:outerShdw>
              </a:effectLst>
            </a:endParaRPr>
          </a:p>
        </p:txBody>
      </p:sp>
      <p:pic>
        <p:nvPicPr>
          <p:cNvPr id="125953" name="Picture 1" descr="C:\Users\User\Desktop\ПОРТФОЛИО\Нагима Р\кАБИЕВА\4 класс\Умбеталиева Алтын\5 001.jpg"/>
          <p:cNvPicPr>
            <a:picLocks noChangeAspect="1" noChangeArrowheads="1"/>
          </p:cNvPicPr>
          <p:nvPr/>
        </p:nvPicPr>
        <p:blipFill>
          <a:blip r:embed="rId4" cstate="print">
            <a:lum bright="-10000"/>
          </a:blip>
          <a:srcRect/>
          <a:stretch>
            <a:fillRect/>
          </a:stretch>
        </p:blipFill>
        <p:spPr bwMode="auto">
          <a:xfrm>
            <a:off x="3000364" y="3500438"/>
            <a:ext cx="2889019" cy="3071834"/>
          </a:xfrm>
          <a:prstGeom prst="rect">
            <a:avLst/>
          </a:prstGeom>
          <a:noFill/>
          <a:ln>
            <a:solidFill>
              <a:srgbClr val="FF0000"/>
            </a:solidFill>
          </a:ln>
        </p:spPr>
      </p:pic>
      <p:pic>
        <p:nvPicPr>
          <p:cNvPr id="6" name="Picture 3" descr="C:\Users\User\Desktop\ПОРТФОЛИО\Нагима Р\кАБИЕВА\Каб НР\1 024.jpg"/>
          <p:cNvPicPr>
            <a:picLocks noChangeAspect="1" noChangeArrowheads="1"/>
          </p:cNvPicPr>
          <p:nvPr/>
        </p:nvPicPr>
        <p:blipFill>
          <a:blip r:embed="rId5" cstate="print"/>
          <a:srcRect/>
          <a:stretch>
            <a:fillRect/>
          </a:stretch>
        </p:blipFill>
        <p:spPr bwMode="auto">
          <a:xfrm>
            <a:off x="6500826" y="1071546"/>
            <a:ext cx="2428892" cy="2286016"/>
          </a:xfrm>
          <a:prstGeom prst="rect">
            <a:avLst/>
          </a:prstGeom>
          <a:noFill/>
          <a:ln>
            <a:solidFill>
              <a:srgbClr val="FF0000"/>
            </a:solidFill>
          </a:ln>
        </p:spPr>
      </p:pic>
      <p:pic>
        <p:nvPicPr>
          <p:cNvPr id="128002" name="Picture 2" descr="C:\Users\User\Desktop\ПОРТФОЛИО\Нагима Р\кАБИЕВА\4 класс\Умбеталиева Алтын\5 003.jpg"/>
          <p:cNvPicPr>
            <a:picLocks noChangeAspect="1" noChangeArrowheads="1"/>
          </p:cNvPicPr>
          <p:nvPr/>
        </p:nvPicPr>
        <p:blipFill>
          <a:blip r:embed="rId6" cstate="print"/>
          <a:srcRect/>
          <a:stretch>
            <a:fillRect/>
          </a:stretch>
        </p:blipFill>
        <p:spPr bwMode="auto">
          <a:xfrm>
            <a:off x="3643306" y="1071546"/>
            <a:ext cx="2714644" cy="2294879"/>
          </a:xfrm>
          <a:prstGeom prst="rect">
            <a:avLst/>
          </a:prstGeom>
          <a:noFill/>
          <a:ln>
            <a:solidFill>
              <a:srgbClr val="FF0000"/>
            </a:solidFill>
          </a:ln>
        </p:spPr>
      </p:pic>
      <p:pic>
        <p:nvPicPr>
          <p:cNvPr id="128003" name="Picture 3" descr="C:\Users\User\Desktop\ПОРТФОЛИО\Нагима Р\кАБИЕВА\4 класс\Умбеталиева Алтын\5 005.jpg"/>
          <p:cNvPicPr>
            <a:picLocks noChangeAspect="1" noChangeArrowheads="1"/>
          </p:cNvPicPr>
          <p:nvPr/>
        </p:nvPicPr>
        <p:blipFill>
          <a:blip r:embed="rId7" cstate="print">
            <a:lum bright="-20000"/>
          </a:blip>
          <a:srcRect/>
          <a:stretch>
            <a:fillRect/>
          </a:stretch>
        </p:blipFill>
        <p:spPr bwMode="auto">
          <a:xfrm>
            <a:off x="428596" y="3500438"/>
            <a:ext cx="2394729" cy="3071834"/>
          </a:xfrm>
          <a:prstGeom prst="rect">
            <a:avLst/>
          </a:prstGeom>
          <a:noFill/>
          <a:ln>
            <a:solidFill>
              <a:srgbClr val="FF0000"/>
            </a:solidFill>
          </a:ln>
        </p:spPr>
      </p:pic>
      <p:pic>
        <p:nvPicPr>
          <p:cNvPr id="128004" name="Picture 4" descr="C:\Users\User\Desktop\ПОРТФОЛИО\Нагима Р\кАБИЕВА\4 класс\Умбеталиева Алтын\5 006.jpg"/>
          <p:cNvPicPr>
            <a:picLocks noChangeAspect="1" noChangeArrowheads="1"/>
          </p:cNvPicPr>
          <p:nvPr/>
        </p:nvPicPr>
        <p:blipFill>
          <a:blip r:embed="rId8" cstate="print">
            <a:lum bright="-10000"/>
          </a:blip>
          <a:srcRect/>
          <a:stretch>
            <a:fillRect/>
          </a:stretch>
        </p:blipFill>
        <p:spPr bwMode="auto">
          <a:xfrm>
            <a:off x="6072198" y="3500438"/>
            <a:ext cx="2824309" cy="3100828"/>
          </a:xfrm>
          <a:prstGeom prst="rect">
            <a:avLst/>
          </a:prstGeom>
          <a:noFill/>
          <a:ln>
            <a:solidFill>
              <a:srgbClr val="FF0000"/>
            </a:solidFill>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31074" name="Picture 2" descr="C:\Users\User\Desktop\ПОРТФОЛИО\Нагима Р\кАБИЕВА\4 класс\Умбеталиева Алтын\5 007.jpg"/>
          <p:cNvPicPr>
            <a:picLocks noChangeAspect="1" noChangeArrowheads="1"/>
          </p:cNvPicPr>
          <p:nvPr/>
        </p:nvPicPr>
        <p:blipFill>
          <a:blip r:embed="rId3" cstate="print"/>
          <a:srcRect/>
          <a:stretch>
            <a:fillRect/>
          </a:stretch>
        </p:blipFill>
        <p:spPr bwMode="auto">
          <a:xfrm>
            <a:off x="285720" y="285728"/>
            <a:ext cx="2714644" cy="3244869"/>
          </a:xfrm>
          <a:prstGeom prst="rect">
            <a:avLst/>
          </a:prstGeom>
          <a:noFill/>
          <a:ln>
            <a:solidFill>
              <a:srgbClr val="FF0000"/>
            </a:solidFill>
          </a:ln>
        </p:spPr>
      </p:pic>
      <p:pic>
        <p:nvPicPr>
          <p:cNvPr id="131075" name="Picture 3" descr="C:\Users\User\Desktop\ПОРТФОЛИО\Нагима Р\кАБИЕВА\4 класс\Умбеталиева Алтын\5 008.jpg"/>
          <p:cNvPicPr>
            <a:picLocks noChangeAspect="1" noChangeArrowheads="1"/>
          </p:cNvPicPr>
          <p:nvPr/>
        </p:nvPicPr>
        <p:blipFill>
          <a:blip r:embed="rId4" cstate="print"/>
          <a:srcRect/>
          <a:stretch>
            <a:fillRect/>
          </a:stretch>
        </p:blipFill>
        <p:spPr bwMode="auto">
          <a:xfrm>
            <a:off x="3214678" y="357166"/>
            <a:ext cx="2928958" cy="3143272"/>
          </a:xfrm>
          <a:prstGeom prst="rect">
            <a:avLst/>
          </a:prstGeom>
          <a:noFill/>
          <a:ln>
            <a:solidFill>
              <a:srgbClr val="FF0000"/>
            </a:solidFill>
          </a:ln>
        </p:spPr>
      </p:pic>
      <p:pic>
        <p:nvPicPr>
          <p:cNvPr id="131076" name="Picture 4" descr="C:\Users\User\Desktop\ПОРТФОЛИО\Нагима Р\кАБИЕВА\4 класс\Умбеталиева Алтын\5.jpg"/>
          <p:cNvPicPr>
            <a:picLocks noChangeAspect="1" noChangeArrowheads="1"/>
          </p:cNvPicPr>
          <p:nvPr/>
        </p:nvPicPr>
        <p:blipFill>
          <a:blip r:embed="rId5" cstate="print"/>
          <a:srcRect/>
          <a:stretch>
            <a:fillRect/>
          </a:stretch>
        </p:blipFill>
        <p:spPr bwMode="auto">
          <a:xfrm>
            <a:off x="6357950" y="357166"/>
            <a:ext cx="2500330" cy="3071834"/>
          </a:xfrm>
          <a:prstGeom prst="rect">
            <a:avLst/>
          </a:prstGeom>
          <a:noFill/>
          <a:ln>
            <a:solidFill>
              <a:srgbClr val="FF0000"/>
            </a:solidFill>
          </a:ln>
        </p:spPr>
      </p:pic>
      <p:pic>
        <p:nvPicPr>
          <p:cNvPr id="131077" name="Picture 5"/>
          <p:cNvPicPr>
            <a:picLocks noChangeAspect="1" noChangeArrowheads="1"/>
          </p:cNvPicPr>
          <p:nvPr/>
        </p:nvPicPr>
        <p:blipFill>
          <a:blip r:embed="rId6" cstate="print"/>
          <a:srcRect/>
          <a:stretch>
            <a:fillRect/>
          </a:stretch>
        </p:blipFill>
        <p:spPr bwMode="auto">
          <a:xfrm>
            <a:off x="4714876" y="3714752"/>
            <a:ext cx="4071966" cy="2857520"/>
          </a:xfrm>
          <a:prstGeom prst="rect">
            <a:avLst/>
          </a:prstGeom>
          <a:noFill/>
          <a:ln w="9525">
            <a:solidFill>
              <a:srgbClr val="FF0000"/>
            </a:solidFill>
            <a:miter lim="800000"/>
            <a:headEnd/>
            <a:tailEnd/>
          </a:ln>
          <a:effectLst/>
        </p:spPr>
      </p:pic>
      <p:pic>
        <p:nvPicPr>
          <p:cNvPr id="6" name="Picture 1" descr="C:\Users\User\Desktop\ПОРТФОЛИО\Нагима Р\кАБИЕВА\4 класс\Умбеталиева Алтын\5 002.jpg"/>
          <p:cNvPicPr>
            <a:picLocks noChangeAspect="1" noChangeArrowheads="1"/>
          </p:cNvPicPr>
          <p:nvPr/>
        </p:nvPicPr>
        <p:blipFill>
          <a:blip r:embed="rId7" cstate="print"/>
          <a:srcRect/>
          <a:stretch>
            <a:fillRect/>
          </a:stretch>
        </p:blipFill>
        <p:spPr bwMode="auto">
          <a:xfrm rot="5400000">
            <a:off x="1000100" y="3000374"/>
            <a:ext cx="2857520" cy="4286280"/>
          </a:xfrm>
          <a:prstGeom prst="rect">
            <a:avLst/>
          </a:prstGeom>
          <a:noFill/>
          <a:ln>
            <a:solidFill>
              <a:srgbClr val="FF0000"/>
            </a:solidFill>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p:cNvPicPr>
            <a:picLocks noChangeAspect="1" noChangeArrowheads="1"/>
          </p:cNvPicPr>
          <p:nvPr/>
        </p:nvPicPr>
        <p:blipFill>
          <a:blip r:embed="rId3"/>
          <a:srcRect/>
          <a:stretch>
            <a:fillRect/>
          </a:stretch>
        </p:blipFill>
        <p:spPr bwMode="auto">
          <a:xfrm>
            <a:off x="285720" y="357166"/>
            <a:ext cx="2500330" cy="2500330"/>
          </a:xfrm>
          <a:prstGeom prst="ellipse">
            <a:avLst/>
          </a:prstGeom>
          <a:ln>
            <a:noFill/>
          </a:ln>
          <a:effectLst>
            <a:softEdge rad="112500"/>
          </a:effectLst>
        </p:spPr>
      </p:pic>
      <p:sp>
        <p:nvSpPr>
          <p:cNvPr id="3" name="Прямоугольник 2"/>
          <p:cNvSpPr/>
          <p:nvPr/>
        </p:nvSpPr>
        <p:spPr>
          <a:xfrm>
            <a:off x="2214546" y="285728"/>
            <a:ext cx="6929454" cy="707886"/>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kk-KZ" sz="4000" b="1" i="1" spc="50" dirty="0" smtClean="0">
                <a:ln w="11430">
                  <a:solidFill>
                    <a:srgbClr val="FF0000"/>
                  </a:solidFill>
                </a:ln>
                <a:solidFill>
                  <a:srgbClr val="FF0000"/>
                </a:solidFill>
                <a:effectLst>
                  <a:outerShdw blurRad="76200" dist="50800" dir="5400000" algn="tl" rotWithShape="0">
                    <a:srgbClr val="000000">
                      <a:alpha val="65000"/>
                    </a:srgbClr>
                  </a:outerShdw>
                </a:effectLst>
              </a:rPr>
              <a:t>Искалиева Дильназ</a:t>
            </a:r>
            <a:endParaRPr lang="ru-RU" sz="4000" b="1" i="1" cap="none" spc="50" dirty="0">
              <a:ln w="11430">
                <a:solidFill>
                  <a:srgbClr val="FF0000"/>
                </a:solidFill>
              </a:ln>
              <a:solidFill>
                <a:srgbClr val="FF0000"/>
              </a:solidFill>
              <a:effectLst>
                <a:outerShdw blurRad="76200" dist="50800" dir="5400000" algn="tl" rotWithShape="0">
                  <a:srgbClr val="000000">
                    <a:alpha val="65000"/>
                  </a:srgbClr>
                </a:outerShdw>
              </a:effectLst>
            </a:endParaRPr>
          </a:p>
        </p:txBody>
      </p:sp>
      <p:pic>
        <p:nvPicPr>
          <p:cNvPr id="126977" name="Picture 1" descr="C:\Users\User\Desktop\ПОРТФОЛИО\Нагима Р\кАБИЕВА\4 класс\Искалиева Дильназ\5 001.jpg"/>
          <p:cNvPicPr>
            <a:picLocks noChangeAspect="1" noChangeArrowheads="1"/>
          </p:cNvPicPr>
          <p:nvPr/>
        </p:nvPicPr>
        <p:blipFill>
          <a:blip r:embed="rId4" cstate="print"/>
          <a:srcRect/>
          <a:stretch>
            <a:fillRect/>
          </a:stretch>
        </p:blipFill>
        <p:spPr bwMode="auto">
          <a:xfrm>
            <a:off x="2786050" y="1000108"/>
            <a:ext cx="1857388" cy="2064917"/>
          </a:xfrm>
          <a:prstGeom prst="rect">
            <a:avLst/>
          </a:prstGeom>
          <a:noFill/>
          <a:ln>
            <a:solidFill>
              <a:srgbClr val="FF0000"/>
            </a:solidFill>
          </a:ln>
        </p:spPr>
      </p:pic>
      <p:pic>
        <p:nvPicPr>
          <p:cNvPr id="126978" name="Picture 2" descr="C:\Users\User\Desktop\ПОРТФОЛИО\Нагима Р\кАБИЕВА\4 класс\Искалиева Дильназ\5 002.jpg"/>
          <p:cNvPicPr>
            <a:picLocks noChangeAspect="1" noChangeArrowheads="1"/>
          </p:cNvPicPr>
          <p:nvPr/>
        </p:nvPicPr>
        <p:blipFill>
          <a:blip r:embed="rId5" cstate="print"/>
          <a:srcRect/>
          <a:stretch>
            <a:fillRect/>
          </a:stretch>
        </p:blipFill>
        <p:spPr bwMode="auto">
          <a:xfrm>
            <a:off x="4786314" y="1000108"/>
            <a:ext cx="1928826" cy="2071702"/>
          </a:xfrm>
          <a:prstGeom prst="rect">
            <a:avLst/>
          </a:prstGeom>
          <a:noFill/>
          <a:ln>
            <a:solidFill>
              <a:srgbClr val="FF0000"/>
            </a:solidFill>
          </a:ln>
        </p:spPr>
      </p:pic>
      <p:pic>
        <p:nvPicPr>
          <p:cNvPr id="126979" name="Picture 3" descr="C:\Users\User\Desktop\ПОРТФОЛИО\Нагима Р\кАБИЕВА\4 класс\Искалиева Дильназ\5 003.jpg"/>
          <p:cNvPicPr>
            <a:picLocks noChangeAspect="1" noChangeArrowheads="1"/>
          </p:cNvPicPr>
          <p:nvPr/>
        </p:nvPicPr>
        <p:blipFill>
          <a:blip r:embed="rId6" cstate="print">
            <a:lum bright="-10000"/>
          </a:blip>
          <a:srcRect/>
          <a:stretch>
            <a:fillRect/>
          </a:stretch>
        </p:blipFill>
        <p:spPr bwMode="auto">
          <a:xfrm>
            <a:off x="357158" y="3429000"/>
            <a:ext cx="2714644" cy="3000396"/>
          </a:xfrm>
          <a:prstGeom prst="rect">
            <a:avLst/>
          </a:prstGeom>
          <a:noFill/>
          <a:ln>
            <a:solidFill>
              <a:srgbClr val="FF0000"/>
            </a:solidFill>
          </a:ln>
        </p:spPr>
      </p:pic>
      <p:pic>
        <p:nvPicPr>
          <p:cNvPr id="126980" name="Picture 4" descr="C:\Users\User\Desktop\ПОРТФОЛИО\Нагима Р\кАБИЕВА\4 класс\Искалиева Дильназ\5 004.jpg"/>
          <p:cNvPicPr>
            <a:picLocks noChangeAspect="1" noChangeArrowheads="1"/>
          </p:cNvPicPr>
          <p:nvPr/>
        </p:nvPicPr>
        <p:blipFill>
          <a:blip r:embed="rId7" cstate="print"/>
          <a:srcRect/>
          <a:stretch>
            <a:fillRect/>
          </a:stretch>
        </p:blipFill>
        <p:spPr bwMode="auto">
          <a:xfrm>
            <a:off x="6858016" y="928670"/>
            <a:ext cx="2071702" cy="2163246"/>
          </a:xfrm>
          <a:prstGeom prst="rect">
            <a:avLst/>
          </a:prstGeom>
          <a:noFill/>
          <a:ln>
            <a:solidFill>
              <a:srgbClr val="FF0000"/>
            </a:solidFill>
          </a:ln>
        </p:spPr>
      </p:pic>
      <p:pic>
        <p:nvPicPr>
          <p:cNvPr id="126981" name="Picture 5" descr="C:\Users\User\Desktop\ПОРТФОЛИО\Нагима Р\кАБИЕВА\4 класс\Искалиева Дильназ\5 005.jpg"/>
          <p:cNvPicPr>
            <a:picLocks noChangeAspect="1" noChangeArrowheads="1"/>
          </p:cNvPicPr>
          <p:nvPr/>
        </p:nvPicPr>
        <p:blipFill>
          <a:blip r:embed="rId8" cstate="print">
            <a:lum bright="-10000"/>
          </a:blip>
          <a:srcRect/>
          <a:stretch>
            <a:fillRect/>
          </a:stretch>
        </p:blipFill>
        <p:spPr bwMode="auto">
          <a:xfrm>
            <a:off x="6286512" y="3429000"/>
            <a:ext cx="2550433" cy="3000396"/>
          </a:xfrm>
          <a:prstGeom prst="rect">
            <a:avLst/>
          </a:prstGeom>
          <a:noFill/>
          <a:ln>
            <a:solidFill>
              <a:srgbClr val="FF0000"/>
            </a:solidFill>
          </a:ln>
        </p:spPr>
      </p:pic>
      <p:pic>
        <p:nvPicPr>
          <p:cNvPr id="126982" name="Picture 6"/>
          <p:cNvPicPr>
            <a:picLocks noChangeAspect="1" noChangeArrowheads="1"/>
          </p:cNvPicPr>
          <p:nvPr/>
        </p:nvPicPr>
        <p:blipFill>
          <a:blip r:embed="rId9" cstate="print">
            <a:lum bright="-10000"/>
          </a:blip>
          <a:srcRect/>
          <a:stretch>
            <a:fillRect/>
          </a:stretch>
        </p:blipFill>
        <p:spPr bwMode="auto">
          <a:xfrm>
            <a:off x="3286116" y="3429000"/>
            <a:ext cx="2778753" cy="3000396"/>
          </a:xfrm>
          <a:prstGeom prst="rect">
            <a:avLst/>
          </a:prstGeom>
          <a:noFill/>
          <a:ln w="9525">
            <a:solidFill>
              <a:srgbClr val="FF0000"/>
            </a:solidFill>
            <a:miter lim="800000"/>
            <a:headEnd/>
            <a:tailEnd/>
          </a:ln>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23905" name="Picture 1"/>
          <p:cNvPicPr>
            <a:picLocks noChangeAspect="1" noChangeArrowheads="1"/>
          </p:cNvPicPr>
          <p:nvPr/>
        </p:nvPicPr>
        <p:blipFill>
          <a:blip r:embed="rId3" cstate="print"/>
          <a:srcRect/>
          <a:stretch>
            <a:fillRect/>
          </a:stretch>
        </p:blipFill>
        <p:spPr bwMode="auto">
          <a:xfrm>
            <a:off x="428596" y="428604"/>
            <a:ext cx="2643206" cy="2572414"/>
          </a:xfrm>
          <a:prstGeom prst="ellipse">
            <a:avLst/>
          </a:prstGeom>
          <a:ln>
            <a:noFill/>
          </a:ln>
          <a:effectLst>
            <a:softEdge rad="112500"/>
          </a:effectLst>
        </p:spPr>
      </p:pic>
      <p:sp>
        <p:nvSpPr>
          <p:cNvPr id="3" name="Прямоугольник 2"/>
          <p:cNvSpPr/>
          <p:nvPr/>
        </p:nvSpPr>
        <p:spPr>
          <a:xfrm>
            <a:off x="3286116" y="214290"/>
            <a:ext cx="4857784" cy="646331"/>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kk-KZ" sz="3600" b="1" i="1" spc="50" dirty="0" smtClean="0">
                <a:ln w="11430">
                  <a:solidFill>
                    <a:srgbClr val="FF0000"/>
                  </a:solidFill>
                </a:ln>
                <a:solidFill>
                  <a:srgbClr val="FF0000"/>
                </a:solidFill>
                <a:effectLst>
                  <a:outerShdw blurRad="76200" dist="50800" dir="5400000" algn="tl" rotWithShape="0">
                    <a:srgbClr val="000000">
                      <a:alpha val="65000"/>
                    </a:srgbClr>
                  </a:outerShdw>
                </a:effectLst>
              </a:rPr>
              <a:t>Туякбаева Асылай</a:t>
            </a:r>
            <a:endParaRPr lang="ru-RU" sz="3600" b="1" i="1" cap="none" spc="50" dirty="0">
              <a:ln w="11430">
                <a:solidFill>
                  <a:srgbClr val="FF0000"/>
                </a:solidFill>
              </a:ln>
              <a:solidFill>
                <a:srgbClr val="FF0000"/>
              </a:solidFill>
              <a:effectLst>
                <a:outerShdw blurRad="76200" dist="50800" dir="5400000" algn="tl" rotWithShape="0">
                  <a:srgbClr val="000000">
                    <a:alpha val="65000"/>
                  </a:srgbClr>
                </a:outerShdw>
              </a:effectLst>
            </a:endParaRPr>
          </a:p>
        </p:txBody>
      </p:sp>
      <p:pic>
        <p:nvPicPr>
          <p:cNvPr id="125953" name="Picture 1" descr="C:\Users\User\Desktop\ПОРТФОЛИО\Нагима Р\кАБИЕВА\4 класс\Туякбаева Асылай\5 001.jpg"/>
          <p:cNvPicPr>
            <a:picLocks noChangeAspect="1" noChangeArrowheads="1"/>
          </p:cNvPicPr>
          <p:nvPr/>
        </p:nvPicPr>
        <p:blipFill>
          <a:blip r:embed="rId4" cstate="print"/>
          <a:srcRect/>
          <a:stretch>
            <a:fillRect/>
          </a:stretch>
        </p:blipFill>
        <p:spPr bwMode="auto">
          <a:xfrm>
            <a:off x="2500298" y="2786058"/>
            <a:ext cx="1868434" cy="2571768"/>
          </a:xfrm>
          <a:prstGeom prst="rect">
            <a:avLst/>
          </a:prstGeom>
          <a:noFill/>
          <a:ln>
            <a:solidFill>
              <a:srgbClr val="FF0000"/>
            </a:solidFill>
          </a:ln>
        </p:spPr>
      </p:pic>
      <p:pic>
        <p:nvPicPr>
          <p:cNvPr id="125954" name="Picture 2" descr="C:\Users\User\Desktop\ПОРТФОЛИО\Нагима Р\кАБИЕВА\4 класс\Туякбаева Асылай\5 002.jpg"/>
          <p:cNvPicPr>
            <a:picLocks noChangeAspect="1" noChangeArrowheads="1"/>
          </p:cNvPicPr>
          <p:nvPr/>
        </p:nvPicPr>
        <p:blipFill>
          <a:blip r:embed="rId5" cstate="print">
            <a:lum bright="-10000"/>
          </a:blip>
          <a:srcRect/>
          <a:stretch>
            <a:fillRect/>
          </a:stretch>
        </p:blipFill>
        <p:spPr bwMode="auto">
          <a:xfrm>
            <a:off x="4500562" y="1714488"/>
            <a:ext cx="1927961" cy="2653703"/>
          </a:xfrm>
          <a:prstGeom prst="rect">
            <a:avLst/>
          </a:prstGeom>
          <a:noFill/>
          <a:ln>
            <a:solidFill>
              <a:srgbClr val="FF0000"/>
            </a:solidFill>
          </a:ln>
        </p:spPr>
      </p:pic>
      <p:pic>
        <p:nvPicPr>
          <p:cNvPr id="125955" name="Picture 3" descr="C:\Users\User\Desktop\ПОРТФОЛИО\Нагима Р\кАБИЕВА\4 класс\Туякбаева Асылай\5 003.jpg"/>
          <p:cNvPicPr>
            <a:picLocks noChangeAspect="1" noChangeArrowheads="1"/>
          </p:cNvPicPr>
          <p:nvPr/>
        </p:nvPicPr>
        <p:blipFill>
          <a:blip r:embed="rId6" cstate="print"/>
          <a:srcRect/>
          <a:stretch>
            <a:fillRect/>
          </a:stretch>
        </p:blipFill>
        <p:spPr bwMode="auto">
          <a:xfrm>
            <a:off x="6572264" y="928670"/>
            <a:ext cx="2024138" cy="2786082"/>
          </a:xfrm>
          <a:prstGeom prst="rect">
            <a:avLst/>
          </a:prstGeom>
          <a:noFill/>
          <a:ln>
            <a:solidFill>
              <a:srgbClr val="FF0000"/>
            </a:solidFill>
          </a:ln>
        </p:spPr>
      </p:pic>
      <p:pic>
        <p:nvPicPr>
          <p:cNvPr id="125956" name="Picture 4" descr="C:\Users\User\Desktop\ПОРТФОЛИО\Нагима Р\кАБИЕВА\4 класс\Туякбаева Асылай\5 004.jpg"/>
          <p:cNvPicPr>
            <a:picLocks noChangeAspect="1" noChangeArrowheads="1"/>
          </p:cNvPicPr>
          <p:nvPr/>
        </p:nvPicPr>
        <p:blipFill>
          <a:blip r:embed="rId7" cstate="print"/>
          <a:srcRect/>
          <a:stretch>
            <a:fillRect/>
          </a:stretch>
        </p:blipFill>
        <p:spPr bwMode="auto">
          <a:xfrm>
            <a:off x="285720" y="3714752"/>
            <a:ext cx="2071702" cy="2851552"/>
          </a:xfrm>
          <a:prstGeom prst="rect">
            <a:avLst/>
          </a:prstGeom>
          <a:noFill/>
          <a:ln>
            <a:solidFill>
              <a:srgbClr val="FF0000"/>
            </a:solidFill>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24929" name="Picture 1" descr="C:\Users\User\Desktop\ПОРТФОЛИО\Нагима Р\кАБИЕВА\4 класс\Туякбаева Асылай\5 006.jpg"/>
          <p:cNvPicPr>
            <a:picLocks noChangeAspect="1" noChangeArrowheads="1"/>
          </p:cNvPicPr>
          <p:nvPr/>
        </p:nvPicPr>
        <p:blipFill>
          <a:blip r:embed="rId3" cstate="print">
            <a:lum bright="-10000"/>
          </a:blip>
          <a:srcRect/>
          <a:stretch>
            <a:fillRect/>
          </a:stretch>
        </p:blipFill>
        <p:spPr bwMode="auto">
          <a:xfrm rot="20857590">
            <a:off x="551865" y="226505"/>
            <a:ext cx="2484806" cy="3420160"/>
          </a:xfrm>
          <a:prstGeom prst="rect">
            <a:avLst/>
          </a:prstGeom>
          <a:noFill/>
          <a:ln>
            <a:solidFill>
              <a:srgbClr val="FF0000"/>
            </a:solidFill>
          </a:ln>
        </p:spPr>
      </p:pic>
      <p:pic>
        <p:nvPicPr>
          <p:cNvPr id="124930" name="Picture 2" descr="C:\Users\User\Desktop\ПОРТФОЛИО\Нагима Р\кАБИЕВА\4 класс\Туякбаева Асылай\5.jpg"/>
          <p:cNvPicPr>
            <a:picLocks noChangeAspect="1" noChangeArrowheads="1"/>
          </p:cNvPicPr>
          <p:nvPr/>
        </p:nvPicPr>
        <p:blipFill>
          <a:blip r:embed="rId4" cstate="print">
            <a:lum bright="-10000"/>
          </a:blip>
          <a:srcRect/>
          <a:stretch>
            <a:fillRect/>
          </a:stretch>
        </p:blipFill>
        <p:spPr bwMode="auto">
          <a:xfrm rot="1207338">
            <a:off x="6451726" y="520260"/>
            <a:ext cx="2217402" cy="3154103"/>
          </a:xfrm>
          <a:prstGeom prst="rect">
            <a:avLst/>
          </a:prstGeom>
          <a:noFill/>
          <a:ln>
            <a:solidFill>
              <a:srgbClr val="FF0000"/>
            </a:solidFill>
          </a:ln>
        </p:spPr>
      </p:pic>
      <p:pic>
        <p:nvPicPr>
          <p:cNvPr id="4" name="Picture 5" descr="C:\Users\User\Desktop\ПОРТФОЛИО\Нагима Р\кАБИЕВА\4 класс\Туякбаева Асылай\5 007.jpg"/>
          <p:cNvPicPr>
            <a:picLocks noChangeAspect="1" noChangeArrowheads="1"/>
          </p:cNvPicPr>
          <p:nvPr/>
        </p:nvPicPr>
        <p:blipFill>
          <a:blip r:embed="rId5" cstate="print">
            <a:lum bright="-10000"/>
          </a:blip>
          <a:srcRect/>
          <a:stretch>
            <a:fillRect/>
          </a:stretch>
        </p:blipFill>
        <p:spPr bwMode="auto">
          <a:xfrm rot="5400000">
            <a:off x="3214678" y="2786061"/>
            <a:ext cx="2714643" cy="4714908"/>
          </a:xfrm>
          <a:prstGeom prst="rect">
            <a:avLst/>
          </a:prstGeom>
          <a:noFill/>
          <a:ln>
            <a:solidFill>
              <a:srgbClr val="FF0000"/>
            </a:solidFill>
          </a:ln>
        </p:spPr>
      </p:pic>
      <p:pic>
        <p:nvPicPr>
          <p:cNvPr id="5" name="Picture 2" descr="C:\Users\User\Desktop\ПОРТФОЛИО\Нагима Р\кАБИЕВА\Каб НР\1 023.jpg"/>
          <p:cNvPicPr>
            <a:picLocks noChangeAspect="1" noChangeArrowheads="1"/>
          </p:cNvPicPr>
          <p:nvPr/>
        </p:nvPicPr>
        <p:blipFill>
          <a:blip r:embed="rId6" cstate="print">
            <a:lum bright="-10000"/>
          </a:blip>
          <a:srcRect/>
          <a:stretch>
            <a:fillRect/>
          </a:stretch>
        </p:blipFill>
        <p:spPr bwMode="auto">
          <a:xfrm>
            <a:off x="3714744" y="357166"/>
            <a:ext cx="2164815" cy="3000396"/>
          </a:xfrm>
          <a:prstGeom prst="rect">
            <a:avLst/>
          </a:prstGeom>
          <a:noFill/>
          <a:ln>
            <a:solidFill>
              <a:srgbClr val="FF0000"/>
            </a:solidFill>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 name="Picture 3" descr="F:\Скан_20190222 (25).jpg"/>
          <p:cNvPicPr>
            <a:picLocks noChangeAspect="1" noChangeArrowheads="1"/>
          </p:cNvPicPr>
          <p:nvPr/>
        </p:nvPicPr>
        <p:blipFill>
          <a:blip r:embed="rId3" cstate="print"/>
          <a:srcRect/>
          <a:stretch>
            <a:fillRect/>
          </a:stretch>
        </p:blipFill>
        <p:spPr bwMode="auto">
          <a:xfrm>
            <a:off x="428596" y="285728"/>
            <a:ext cx="2206822" cy="3035895"/>
          </a:xfrm>
          <a:prstGeom prst="rect">
            <a:avLst/>
          </a:prstGeom>
          <a:noFill/>
        </p:spPr>
      </p:pic>
      <p:pic>
        <p:nvPicPr>
          <p:cNvPr id="121859" name="Picture 3" descr="C:\Users\User\Desktop\2018-2019 уч.год\Г. Мадина.jpg"/>
          <p:cNvPicPr>
            <a:picLocks noChangeAspect="1" noChangeArrowheads="1"/>
          </p:cNvPicPr>
          <p:nvPr/>
        </p:nvPicPr>
        <p:blipFill>
          <a:blip r:embed="rId4" cstate="print"/>
          <a:srcRect/>
          <a:stretch>
            <a:fillRect/>
          </a:stretch>
        </p:blipFill>
        <p:spPr bwMode="auto">
          <a:xfrm>
            <a:off x="3143241" y="285728"/>
            <a:ext cx="2129696" cy="2928958"/>
          </a:xfrm>
          <a:prstGeom prst="rect">
            <a:avLst/>
          </a:prstGeom>
          <a:noFill/>
        </p:spPr>
      </p:pic>
      <p:pic>
        <p:nvPicPr>
          <p:cNvPr id="121860" name="Picture 4" descr="F:\Скан_20190222 (31).jpg"/>
          <p:cNvPicPr>
            <a:picLocks noChangeAspect="1" noChangeArrowheads="1"/>
          </p:cNvPicPr>
          <p:nvPr/>
        </p:nvPicPr>
        <p:blipFill>
          <a:blip r:embed="rId5" cstate="print"/>
          <a:srcRect/>
          <a:stretch>
            <a:fillRect/>
          </a:stretch>
        </p:blipFill>
        <p:spPr bwMode="auto">
          <a:xfrm>
            <a:off x="5643570" y="285728"/>
            <a:ext cx="2077160" cy="2857520"/>
          </a:xfrm>
          <a:prstGeom prst="rect">
            <a:avLst/>
          </a:prstGeom>
          <a:noFill/>
        </p:spPr>
      </p:pic>
      <p:pic>
        <p:nvPicPr>
          <p:cNvPr id="7" name="Picture 2" descr="F:\Скан_20190222 (26).jpg"/>
          <p:cNvPicPr>
            <a:picLocks noChangeAspect="1" noChangeArrowheads="1"/>
          </p:cNvPicPr>
          <p:nvPr/>
        </p:nvPicPr>
        <p:blipFill>
          <a:blip r:embed="rId6" cstate="print"/>
          <a:srcRect/>
          <a:stretch>
            <a:fillRect/>
          </a:stretch>
        </p:blipFill>
        <p:spPr bwMode="auto">
          <a:xfrm>
            <a:off x="428596" y="3429000"/>
            <a:ext cx="2286016" cy="3144841"/>
          </a:xfrm>
          <a:prstGeom prst="rect">
            <a:avLst/>
          </a:prstGeom>
          <a:noFill/>
        </p:spPr>
      </p:pic>
      <p:pic>
        <p:nvPicPr>
          <p:cNvPr id="8" name="Picture 3" descr="C:\Users\User\Desktop\2018-2019 уч.год\ХАДИДЖА.jpg"/>
          <p:cNvPicPr>
            <a:picLocks noChangeAspect="1" noChangeArrowheads="1"/>
          </p:cNvPicPr>
          <p:nvPr/>
        </p:nvPicPr>
        <p:blipFill>
          <a:blip r:embed="rId7" cstate="print"/>
          <a:srcRect/>
          <a:stretch>
            <a:fillRect/>
          </a:stretch>
        </p:blipFill>
        <p:spPr bwMode="auto">
          <a:xfrm>
            <a:off x="3071802" y="3357561"/>
            <a:ext cx="2357454" cy="3242193"/>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23906" name="Picture 2" descr="F:\Скан_20190222 (27).jpg"/>
          <p:cNvPicPr>
            <a:picLocks noChangeAspect="1" noChangeArrowheads="1"/>
          </p:cNvPicPr>
          <p:nvPr/>
        </p:nvPicPr>
        <p:blipFill>
          <a:blip r:embed="rId3" cstate="print"/>
          <a:srcRect/>
          <a:stretch>
            <a:fillRect/>
          </a:stretch>
        </p:blipFill>
        <p:spPr bwMode="auto">
          <a:xfrm>
            <a:off x="285720" y="285728"/>
            <a:ext cx="1973302" cy="2714644"/>
          </a:xfrm>
          <a:prstGeom prst="rect">
            <a:avLst/>
          </a:prstGeom>
          <a:noFill/>
        </p:spPr>
      </p:pic>
      <p:pic>
        <p:nvPicPr>
          <p:cNvPr id="123907" name="Picture 3" descr="F:\Скан_20190222 (28).jpg"/>
          <p:cNvPicPr>
            <a:picLocks noChangeAspect="1" noChangeArrowheads="1"/>
          </p:cNvPicPr>
          <p:nvPr/>
        </p:nvPicPr>
        <p:blipFill>
          <a:blip r:embed="rId4" cstate="print"/>
          <a:srcRect/>
          <a:stretch>
            <a:fillRect/>
          </a:stretch>
        </p:blipFill>
        <p:spPr bwMode="auto">
          <a:xfrm>
            <a:off x="2357422" y="285728"/>
            <a:ext cx="1921373" cy="2643206"/>
          </a:xfrm>
          <a:prstGeom prst="rect">
            <a:avLst/>
          </a:prstGeom>
          <a:noFill/>
        </p:spPr>
      </p:pic>
      <p:pic>
        <p:nvPicPr>
          <p:cNvPr id="123908" name="Picture 4" descr="F:\Скан_20190222 (29).jpg"/>
          <p:cNvPicPr>
            <a:picLocks noChangeAspect="1" noChangeArrowheads="1"/>
          </p:cNvPicPr>
          <p:nvPr/>
        </p:nvPicPr>
        <p:blipFill>
          <a:blip r:embed="rId5" cstate="print"/>
          <a:srcRect/>
          <a:stretch>
            <a:fillRect/>
          </a:stretch>
        </p:blipFill>
        <p:spPr bwMode="auto">
          <a:xfrm>
            <a:off x="4357686" y="285728"/>
            <a:ext cx="1921372" cy="2643206"/>
          </a:xfrm>
          <a:prstGeom prst="rect">
            <a:avLst/>
          </a:prstGeom>
          <a:noFill/>
        </p:spPr>
      </p:pic>
      <p:pic>
        <p:nvPicPr>
          <p:cNvPr id="123909" name="Picture 5" descr="F:\Скан_20190222 (30).jpg"/>
          <p:cNvPicPr>
            <a:picLocks noChangeAspect="1" noChangeArrowheads="1"/>
          </p:cNvPicPr>
          <p:nvPr/>
        </p:nvPicPr>
        <p:blipFill>
          <a:blip r:embed="rId6" cstate="print"/>
          <a:srcRect/>
          <a:stretch>
            <a:fillRect/>
          </a:stretch>
        </p:blipFill>
        <p:spPr bwMode="auto">
          <a:xfrm>
            <a:off x="6429388" y="357165"/>
            <a:ext cx="1857388" cy="2555183"/>
          </a:xfrm>
          <a:prstGeom prst="rect">
            <a:avLst/>
          </a:prstGeom>
          <a:noFill/>
        </p:spPr>
      </p:pic>
      <p:pic>
        <p:nvPicPr>
          <p:cNvPr id="123910" name="Picture 6" descr="C:\Users\User\Desktop\2018-2019 уч.год\Т. ШЫҢҒЫС.jpg"/>
          <p:cNvPicPr>
            <a:picLocks noChangeAspect="1" noChangeArrowheads="1"/>
          </p:cNvPicPr>
          <p:nvPr/>
        </p:nvPicPr>
        <p:blipFill>
          <a:blip r:embed="rId7" cstate="print"/>
          <a:srcRect/>
          <a:stretch>
            <a:fillRect/>
          </a:stretch>
        </p:blipFill>
        <p:spPr bwMode="auto">
          <a:xfrm>
            <a:off x="285720" y="3500438"/>
            <a:ext cx="2181639" cy="3000396"/>
          </a:xfrm>
          <a:prstGeom prst="rect">
            <a:avLst/>
          </a:prstGeom>
          <a:noFill/>
        </p:spPr>
      </p:pic>
      <p:pic>
        <p:nvPicPr>
          <p:cNvPr id="123911" name="Picture 7" descr="C:\Users\User\Desktop\2018-2019 уч.год\грамота\1.jpg"/>
          <p:cNvPicPr>
            <a:picLocks noChangeAspect="1" noChangeArrowheads="1"/>
          </p:cNvPicPr>
          <p:nvPr/>
        </p:nvPicPr>
        <p:blipFill>
          <a:blip r:embed="rId8" cstate="print"/>
          <a:srcRect/>
          <a:stretch>
            <a:fillRect/>
          </a:stretch>
        </p:blipFill>
        <p:spPr bwMode="auto">
          <a:xfrm>
            <a:off x="2714612" y="3500437"/>
            <a:ext cx="2143140" cy="2949969"/>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graphicFrame>
        <p:nvGraphicFramePr>
          <p:cNvPr id="4" name="Диаграмма 3"/>
          <p:cNvGraphicFramePr/>
          <p:nvPr/>
        </p:nvGraphicFramePr>
        <p:xfrm>
          <a:off x="428596" y="4000504"/>
          <a:ext cx="3200384" cy="205739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Содержимое 6"/>
          <p:cNvGraphicFramePr>
            <a:graphicFrameLocks noGrp="1"/>
          </p:cNvGraphicFramePr>
          <p:nvPr>
            <p:ph idx="1"/>
          </p:nvPr>
        </p:nvGraphicFramePr>
        <p:xfrm>
          <a:off x="142844" y="714356"/>
          <a:ext cx="4471990" cy="2840039"/>
        </p:xfrm>
        <a:graphic>
          <a:graphicData uri="http://schemas.openxmlformats.org/drawingml/2006/chart">
            <c:chart xmlns:c="http://schemas.openxmlformats.org/drawingml/2006/chart" xmlns:r="http://schemas.openxmlformats.org/officeDocument/2006/relationships" r:id="rId4"/>
          </a:graphicData>
        </a:graphic>
      </p:graphicFrame>
      <p:sp>
        <p:nvSpPr>
          <p:cNvPr id="10" name="Скругленный прямоугольник 9"/>
          <p:cNvSpPr/>
          <p:nvPr/>
        </p:nvSpPr>
        <p:spPr>
          <a:xfrm>
            <a:off x="4857752" y="1142984"/>
            <a:ext cx="3857652" cy="207170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graphicFrame>
        <p:nvGraphicFramePr>
          <p:cNvPr id="8" name="Диаграмма 7"/>
          <p:cNvGraphicFramePr/>
          <p:nvPr/>
        </p:nvGraphicFramePr>
        <p:xfrm>
          <a:off x="4500562" y="500042"/>
          <a:ext cx="4643438" cy="291465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Диаграмма 8"/>
          <p:cNvGraphicFramePr/>
          <p:nvPr/>
        </p:nvGraphicFramePr>
        <p:xfrm>
          <a:off x="3786182" y="3714752"/>
          <a:ext cx="5000660" cy="2786082"/>
        </p:xfrm>
        <a:graphic>
          <a:graphicData uri="http://schemas.openxmlformats.org/drawingml/2006/chart">
            <c:chart xmlns:c="http://schemas.openxmlformats.org/drawingml/2006/chart" xmlns:r="http://schemas.openxmlformats.org/officeDocument/2006/relationships" r:id="rId6"/>
          </a:graphicData>
        </a:graphic>
      </p:graphicFrame>
    </p:spTree>
  </p:cSld>
  <p:clrMapOvr>
    <a:masterClrMapping/>
  </p:clrMapOvr>
  <p:transition>
    <p:wedg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D:\Новая папка (4)\керек құжаттар\БӘРІ ОСЫНДА)))))))))))))))))))))))))))))))))))))))))))))))))))))))))\керекті құжаттар\Оформление\фоны\Слайссвд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0250" name="Picture 10" descr="C:\Users\Альмира\Desktop\2 kl\animasiya\2f8ae5ad-40ec-4f00-8e44-edd60769722b.jpg"/>
          <p:cNvPicPr>
            <a:picLocks noChangeAspect="1" noChangeArrowheads="1"/>
          </p:cNvPicPr>
          <p:nvPr/>
        </p:nvPicPr>
        <p:blipFill>
          <a:blip r:embed="rId3" cstate="print"/>
          <a:srcRect/>
          <a:stretch>
            <a:fillRect/>
          </a:stretch>
        </p:blipFill>
        <p:spPr bwMode="auto">
          <a:xfrm>
            <a:off x="5286380" y="3000372"/>
            <a:ext cx="761022" cy="1200150"/>
          </a:xfrm>
          <a:prstGeom prst="rect">
            <a:avLst/>
          </a:prstGeom>
          <a:noFill/>
        </p:spPr>
      </p:pic>
      <p:pic>
        <p:nvPicPr>
          <p:cNvPr id="10249" name="Picture 9" descr="C:\Users\Альмира\Desktop\2 kl\animasiya\2f8ae5ad-40ec-4f00-8e44-edd60769722b.jpg"/>
          <p:cNvPicPr>
            <a:picLocks noChangeAspect="1" noChangeArrowheads="1"/>
          </p:cNvPicPr>
          <p:nvPr/>
        </p:nvPicPr>
        <p:blipFill>
          <a:blip r:embed="rId4" cstate="print"/>
          <a:srcRect/>
          <a:stretch>
            <a:fillRect/>
          </a:stretch>
        </p:blipFill>
        <p:spPr bwMode="auto">
          <a:xfrm>
            <a:off x="2357422" y="1714488"/>
            <a:ext cx="757238" cy="1194182"/>
          </a:xfrm>
          <a:prstGeom prst="rect">
            <a:avLst/>
          </a:prstGeom>
          <a:noFill/>
        </p:spPr>
      </p:pic>
      <p:pic>
        <p:nvPicPr>
          <p:cNvPr id="10247" name="Picture 7" descr="C:\Users\Альмира\Desktop\2 kl\animasiya\04af4bae-5ea2-42c0-ab13-e97329954817.jpg"/>
          <p:cNvPicPr>
            <a:picLocks noChangeAspect="1" noChangeArrowheads="1"/>
          </p:cNvPicPr>
          <p:nvPr/>
        </p:nvPicPr>
        <p:blipFill>
          <a:blip r:embed="rId5" cstate="print"/>
          <a:srcRect/>
          <a:stretch>
            <a:fillRect/>
          </a:stretch>
        </p:blipFill>
        <p:spPr bwMode="auto">
          <a:xfrm>
            <a:off x="2786050" y="4572008"/>
            <a:ext cx="1447613" cy="1524000"/>
          </a:xfrm>
          <a:prstGeom prst="rect">
            <a:avLst/>
          </a:prstGeom>
          <a:noFill/>
        </p:spPr>
      </p:pic>
      <p:pic>
        <p:nvPicPr>
          <p:cNvPr id="10246" name="Picture 6"/>
          <p:cNvPicPr>
            <a:picLocks noChangeAspect="1" noChangeArrowheads="1"/>
          </p:cNvPicPr>
          <p:nvPr/>
        </p:nvPicPr>
        <p:blipFill>
          <a:blip r:embed="rId6"/>
          <a:srcRect/>
          <a:stretch>
            <a:fillRect/>
          </a:stretch>
        </p:blipFill>
        <p:spPr bwMode="auto">
          <a:xfrm>
            <a:off x="0" y="285728"/>
            <a:ext cx="2514600" cy="3265488"/>
          </a:xfrm>
          <a:prstGeom prst="rect">
            <a:avLst/>
          </a:prstGeom>
          <a:ln>
            <a:noFill/>
          </a:ln>
          <a:effectLst>
            <a:softEdge rad="112500"/>
          </a:effectLst>
        </p:spPr>
      </p:pic>
      <p:sp>
        <p:nvSpPr>
          <p:cNvPr id="3" name="Заголовок 2"/>
          <p:cNvSpPr>
            <a:spLocks noGrp="1"/>
          </p:cNvSpPr>
          <p:nvPr>
            <p:ph type="title"/>
          </p:nvPr>
        </p:nvSpPr>
        <p:spPr>
          <a:xfrm>
            <a:off x="2571736" y="0"/>
            <a:ext cx="3276600" cy="1782762"/>
          </a:xfrm>
          <a:solidFill>
            <a:srgbClr val="00B0F0"/>
          </a:solidFill>
        </p:spPr>
        <p:style>
          <a:lnRef idx="3">
            <a:schemeClr val="lt1"/>
          </a:lnRef>
          <a:fillRef idx="1">
            <a:schemeClr val="accent3"/>
          </a:fillRef>
          <a:effectRef idx="1">
            <a:schemeClr val="accent3"/>
          </a:effectRef>
          <a:fontRef idx="minor">
            <a:schemeClr val="lt1"/>
          </a:fontRef>
        </p:style>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kk-KZ" b="1" i="1" spc="50" dirty="0" smtClean="0">
                <a:ln w="11430">
                  <a:solidFill>
                    <a:srgbClr val="FF0000"/>
                  </a:solidFill>
                </a:ln>
                <a:solidFill>
                  <a:srgbClr val="FF0000"/>
                </a:solidFill>
                <a:effectLst>
                  <a:outerShdw blurRad="76200" dist="50800" dir="5400000" algn="tl" rotWithShape="0">
                    <a:srgbClr val="000000">
                      <a:alpha val="65000"/>
                    </a:srgbClr>
                  </a:outerShdw>
                </a:effectLst>
              </a:rPr>
              <a:t>Сынып</a:t>
            </a:r>
            <a:r>
              <a:rPr lang="kk-KZ" b="1" i="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kk-KZ" b="1" i="1" spc="50" dirty="0" smtClean="0">
                <a:ln w="11430">
                  <a:solidFill>
                    <a:srgbClr val="FF0000"/>
                  </a:solidFill>
                </a:ln>
                <a:solidFill>
                  <a:srgbClr val="FF0000"/>
                </a:solidFill>
                <a:effectLst>
                  <a:outerShdw blurRad="76200" dist="50800" dir="5400000" algn="tl" rotWithShape="0">
                    <a:srgbClr val="000000">
                      <a:alpha val="65000"/>
                    </a:srgbClr>
                  </a:outerShdw>
                </a:effectLst>
              </a:rPr>
              <a:t>өмірінен</a:t>
            </a:r>
            <a:endParaRPr lang="ru-RU" b="1" i="1" spc="50" dirty="0">
              <a:ln w="11430">
                <a:solidFill>
                  <a:srgbClr val="FF0000"/>
                </a:solidFill>
              </a:ln>
              <a:solidFill>
                <a:srgbClr val="FF0000"/>
              </a:solidFill>
              <a:effectLst>
                <a:outerShdw blurRad="76200" dist="50800" dir="5400000" algn="tl" rotWithShape="0">
                  <a:srgbClr val="000000">
                    <a:alpha val="65000"/>
                  </a:srgbClr>
                </a:outerShdw>
              </a:effectLst>
            </a:endParaRPr>
          </a:p>
        </p:txBody>
      </p:sp>
      <p:pic>
        <p:nvPicPr>
          <p:cNvPr id="10243" name="Picture 3"/>
          <p:cNvPicPr>
            <a:picLocks noChangeAspect="1" noChangeArrowheads="1"/>
          </p:cNvPicPr>
          <p:nvPr/>
        </p:nvPicPr>
        <p:blipFill>
          <a:blip r:embed="rId7"/>
          <a:srcRect/>
          <a:stretch>
            <a:fillRect/>
          </a:stretch>
        </p:blipFill>
        <p:spPr bwMode="auto">
          <a:xfrm>
            <a:off x="0" y="3417597"/>
            <a:ext cx="2800391" cy="3440403"/>
          </a:xfrm>
          <a:prstGeom prst="rect">
            <a:avLst/>
          </a:prstGeom>
          <a:ln>
            <a:noFill/>
          </a:ln>
          <a:effectLst>
            <a:softEdge rad="112500"/>
          </a:effectLst>
        </p:spPr>
      </p:pic>
      <p:pic>
        <p:nvPicPr>
          <p:cNvPr id="10244" name="Picture 4"/>
          <p:cNvPicPr>
            <a:picLocks noChangeAspect="1" noChangeArrowheads="1"/>
          </p:cNvPicPr>
          <p:nvPr/>
        </p:nvPicPr>
        <p:blipFill>
          <a:blip r:embed="rId8"/>
          <a:srcRect/>
          <a:stretch>
            <a:fillRect/>
          </a:stretch>
        </p:blipFill>
        <p:spPr bwMode="auto">
          <a:xfrm>
            <a:off x="4429124" y="4177325"/>
            <a:ext cx="4467792" cy="26806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42" name="Picture 2"/>
          <p:cNvPicPr>
            <a:picLocks noChangeAspect="1" noChangeArrowheads="1"/>
          </p:cNvPicPr>
          <p:nvPr/>
        </p:nvPicPr>
        <p:blipFill>
          <a:blip r:embed="rId9"/>
          <a:srcRect/>
          <a:stretch>
            <a:fillRect/>
          </a:stretch>
        </p:blipFill>
        <p:spPr bwMode="auto">
          <a:xfrm>
            <a:off x="5929322" y="0"/>
            <a:ext cx="3214678" cy="3905721"/>
          </a:xfrm>
          <a:prstGeom prst="rect">
            <a:avLst/>
          </a:prstGeom>
          <a:ln>
            <a:noFill/>
          </a:ln>
          <a:effectLst>
            <a:softEdge rad="112500"/>
          </a:effectLst>
        </p:spPr>
      </p:pic>
      <p:pic>
        <p:nvPicPr>
          <p:cNvPr id="10245" name="Picture 5"/>
          <p:cNvPicPr>
            <a:picLocks noChangeAspect="1" noChangeArrowheads="1"/>
          </p:cNvPicPr>
          <p:nvPr/>
        </p:nvPicPr>
        <p:blipFill>
          <a:blip r:embed="rId10"/>
          <a:srcRect/>
          <a:stretch>
            <a:fillRect/>
          </a:stretch>
        </p:blipFill>
        <p:spPr bwMode="auto">
          <a:xfrm>
            <a:off x="2786051" y="1928803"/>
            <a:ext cx="2571768" cy="2530250"/>
          </a:xfrm>
          <a:prstGeom prst="ellipse">
            <a:avLst/>
          </a:prstGeom>
          <a:ln>
            <a:noFill/>
          </a:ln>
          <a:effectLst>
            <a:softEdge rad="112500"/>
          </a:effectLst>
        </p:spPr>
      </p:pic>
    </p:spTree>
  </p:cSld>
  <p:clrMapOvr>
    <a:masterClrMapping/>
  </p:clrMapOvr>
  <p:transition>
    <p:newsflash/>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51553" name="Picture 4" descr="25"/>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 name="Прямоугольник 1"/>
          <p:cNvSpPr/>
          <p:nvPr/>
        </p:nvSpPr>
        <p:spPr>
          <a:xfrm>
            <a:off x="785786" y="1500174"/>
            <a:ext cx="7643866" cy="2308324"/>
          </a:xfrm>
          <a:prstGeom prst="rect">
            <a:avLst/>
          </a:prstGeom>
          <a:noFill/>
        </p:spPr>
        <p:txBody>
          <a:bodyPr wrap="square">
            <a:spAutoFit/>
          </a:bodyPr>
          <a:lstStyle/>
          <a:p>
            <a:pPr algn="ctr" fontAlgn="auto">
              <a:spcBef>
                <a:spcPts val="0"/>
              </a:spcBef>
              <a:spcAft>
                <a:spcPts val="0"/>
              </a:spcAft>
              <a:defRPr/>
            </a:pPr>
            <a:r>
              <a:rPr lang="kk-KZ" sz="7200" b="1" i="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Назарларыңызға </a:t>
            </a:r>
          </a:p>
          <a:p>
            <a:pPr algn="ctr" fontAlgn="auto">
              <a:spcBef>
                <a:spcPts val="0"/>
              </a:spcBef>
              <a:spcAft>
                <a:spcPts val="0"/>
              </a:spcAft>
              <a:defRPr/>
            </a:pPr>
            <a:r>
              <a:rPr lang="kk-KZ" sz="7200" b="1" i="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көп рахмет!</a:t>
            </a:r>
            <a:endParaRPr lang="ru-RU" sz="7200" b="1" i="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endParaRPr>
          </a:p>
        </p:txBody>
      </p:sp>
    </p:spTree>
  </p:cSld>
  <p:clrMapOvr>
    <a:masterClrMapping/>
  </p:clrMapOvr>
  <p:transition spd="med">
    <p:wheel spokes="8"/>
    <p:sndAc>
      <p:stSnd>
        <p:snd r:embed="rId2" name="chimes.wav"/>
      </p:stSnd>
    </p:sndAc>
  </p:transition>
  <p:timing>
    <p:tnLst>
      <p:par>
        <p:cTn id="1" dur="indefinite" restart="never" nodeType="tmRoot"/>
      </p:par>
    </p:tnLst>
  </p:timing>
</p:sld>
</file>

<file path=ppt/theme/theme1.xml><?xml version="1.0" encoding="utf-8"?>
<a:theme xmlns:a="http://schemas.openxmlformats.org/drawingml/2006/main" name="Оформление по умолчанию">
  <a:themeElements>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Оформление по умолчанию">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1258</TotalTime>
  <Words>1073</Words>
  <Application>Microsoft Office PowerPoint</Application>
  <PresentationFormat>Экран (4:3)</PresentationFormat>
  <Paragraphs>108</Paragraphs>
  <Slides>36</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36</vt:i4>
      </vt:variant>
    </vt:vector>
  </HeadingPairs>
  <TitlesOfParts>
    <vt:vector size="38" baseType="lpstr">
      <vt:lpstr>Оформление по умолчанию</vt:lpstr>
      <vt:lpstr>Acrobat Document</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Сынып өмірінен</vt:lpstr>
      <vt:lpstr>Слайд 36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Админ</dc:creator>
  <cp:lastModifiedBy>User</cp:lastModifiedBy>
  <cp:revision>136</cp:revision>
  <dcterms:created xsi:type="dcterms:W3CDTF">2014-01-25T10:59:42Z</dcterms:created>
  <dcterms:modified xsi:type="dcterms:W3CDTF">2019-02-22T10:40:20Z</dcterms:modified>
</cp:coreProperties>
</file>