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8" r:id="rId3"/>
    <p:sldId id="260" r:id="rId4"/>
    <p:sldId id="262" r:id="rId5"/>
  </p:sldIdLst>
  <p:sldSz cx="6858000" cy="9144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1" d="100"/>
          <a:sy n="51" d="100"/>
        </p:scale>
        <p:origin x="-2280" y="-90"/>
      </p:cViewPr>
      <p:guideLst>
        <p:guide orient="horz" pos="2880"/>
        <p:guide pos="216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828801"/>
            <a:ext cx="5886450" cy="2569633"/>
          </a:xfrm>
        </p:spPr>
        <p:txBody>
          <a:bodyPr anchor="b">
            <a:noAutofit/>
          </a:bodyPr>
          <a:lstStyle>
            <a:lvl1pPr>
              <a:defRPr sz="5400" cap="all" baseline="0"/>
            </a:lvl1pPr>
          </a:lstStyle>
          <a:p>
            <a:r>
              <a:rPr lang="ru-RU" smtClean="0"/>
              <a:t>Образец заголовка</a:t>
            </a:r>
            <a:endParaRPr lang="en-US" dirty="0"/>
          </a:p>
        </p:txBody>
      </p:sp>
      <p:sp>
        <p:nvSpPr>
          <p:cNvPr id="3" name="Subtitle 2"/>
          <p:cNvSpPr>
            <a:spLocks noGrp="1"/>
          </p:cNvSpPr>
          <p:nvPr>
            <p:ph type="subTitle" idx="1"/>
          </p:nvPr>
        </p:nvSpPr>
        <p:spPr>
          <a:xfrm>
            <a:off x="514350" y="4673600"/>
            <a:ext cx="4800600" cy="23368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02.03.2017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cxnSp>
        <p:nvCxnSpPr>
          <p:cNvPr id="8" name="Straight Connector 7"/>
          <p:cNvCxnSpPr/>
          <p:nvPr/>
        </p:nvCxnSpPr>
        <p:spPr>
          <a:xfrm>
            <a:off x="514350" y="4531360"/>
            <a:ext cx="5886450" cy="211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02.03.2017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50" y="812800"/>
            <a:ext cx="1543050" cy="7823200"/>
          </a:xfrm>
        </p:spPr>
        <p:txBody>
          <a:bodyPr vert="eaVert" anchor="b"/>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342900" y="812800"/>
            <a:ext cx="4514850" cy="78232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02.03.2017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02.03.2017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41735" y="3149601"/>
            <a:ext cx="5829300" cy="2933700"/>
          </a:xfrm>
        </p:spPr>
        <p:txBody>
          <a:bodyPr anchor="b">
            <a:normAutofit/>
          </a:bodyPr>
          <a:lstStyle>
            <a:lvl1pPr algn="l">
              <a:defRPr sz="48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541735" y="6169153"/>
            <a:ext cx="5829300" cy="2000249"/>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pPr/>
              <a:t>02.03.2017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cxnSp>
        <p:nvCxnSpPr>
          <p:cNvPr id="7" name="Straight Connector 6"/>
          <p:cNvCxnSpPr/>
          <p:nvPr/>
        </p:nvCxnSpPr>
        <p:spPr>
          <a:xfrm>
            <a:off x="548640" y="6132576"/>
            <a:ext cx="5886450" cy="211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sz="half" idx="1"/>
          </p:nvPr>
        </p:nvSpPr>
        <p:spPr>
          <a:xfrm>
            <a:off x="342900" y="2231136"/>
            <a:ext cx="3028950" cy="62910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3486150" y="2231136"/>
            <a:ext cx="3028950" cy="62910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B4C71EC6-210F-42DE-9C53-41977AD35B3D}" type="datetimeFigureOut">
              <a:rPr lang="ru-RU" smtClean="0"/>
              <a:pPr/>
              <a:t>02.03.2017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342900" y="2235200"/>
            <a:ext cx="2948940" cy="853016"/>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342900" y="3251200"/>
            <a:ext cx="2948940"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3566160" y="2235200"/>
            <a:ext cx="2948940" cy="853016"/>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3566160" y="3251200"/>
            <a:ext cx="2948940"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pPr/>
              <a:t>02.03.2017</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pPr/>
              <a:t>‹#›</a:t>
            </a:fld>
            <a:endParaRPr lang="ru-RU"/>
          </a:p>
        </p:txBody>
      </p:sp>
      <p:cxnSp>
        <p:nvCxnSpPr>
          <p:cNvPr id="11" name="Straight Connector 10"/>
          <p:cNvCxnSpPr/>
          <p:nvPr/>
        </p:nvCxnSpPr>
        <p:spPr>
          <a:xfrm rot="5400000">
            <a:off x="289858" y="5394662"/>
            <a:ext cx="6278880" cy="59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B4C71EC6-210F-42DE-9C53-41977AD35B3D}" type="datetimeFigureOut">
              <a:rPr lang="ru-RU" smtClean="0"/>
              <a:pPr/>
              <a:t>02.03.2017</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pPr/>
              <a:t>02.03.2017</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342900" y="1056107"/>
            <a:ext cx="1604772" cy="1682496"/>
          </a:xfrm>
        </p:spPr>
        <p:txBody>
          <a:bodyPr anchor="b">
            <a:noAutofit/>
          </a:bodyPr>
          <a:lstStyle>
            <a:lvl1pPr algn="l">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2228850" y="1056107"/>
            <a:ext cx="4286250" cy="743712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342901" y="2840737"/>
            <a:ext cx="1604772" cy="565815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02.03.2017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cxnSp>
        <p:nvCxnSpPr>
          <p:cNvPr id="9" name="Straight Connector 8"/>
          <p:cNvCxnSpPr/>
          <p:nvPr/>
        </p:nvCxnSpPr>
        <p:spPr>
          <a:xfrm rot="5400000">
            <a:off x="-1636707" y="4774071"/>
            <a:ext cx="7437120" cy="1191"/>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342900" y="1056640"/>
            <a:ext cx="1607010" cy="1686560"/>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p:cNvSpPr>
          <p:nvPr>
            <p:ph type="pic" idx="1"/>
          </p:nvPr>
        </p:nvSpPr>
        <p:spPr>
          <a:xfrm>
            <a:off x="2143957" y="1117602"/>
            <a:ext cx="4428293" cy="7333941"/>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342900" y="2844800"/>
            <a:ext cx="1604772" cy="565708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02.03.2017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94381"/>
            <a:ext cx="6858000" cy="3048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342900" y="711200"/>
            <a:ext cx="6172200" cy="1320800"/>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342900" y="2133600"/>
            <a:ext cx="6172200" cy="65024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Rectangle 6"/>
          <p:cNvSpPr/>
          <p:nvPr/>
        </p:nvSpPr>
        <p:spPr>
          <a:xfrm>
            <a:off x="0" y="0"/>
            <a:ext cx="6858000" cy="4876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342900" y="24384"/>
            <a:ext cx="2171700" cy="438912"/>
          </a:xfrm>
          <a:prstGeom prst="rect">
            <a:avLst/>
          </a:prstGeom>
        </p:spPr>
        <p:txBody>
          <a:bodyPr vert="horz" lIns="91440" tIns="45720" rIns="91440" bIns="45720" rtlCol="0" anchor="ctr"/>
          <a:lstStyle>
            <a:lvl1pPr algn="l">
              <a:defRPr sz="1200">
                <a:solidFill>
                  <a:srgbClr val="FFFFFF"/>
                </a:solidFill>
              </a:defRPr>
            </a:lvl1pPr>
          </a:lstStyle>
          <a:p>
            <a:fld id="{B4C71EC6-210F-42DE-9C53-41977AD35B3D}" type="datetimeFigureOut">
              <a:rPr lang="ru-RU" smtClean="0"/>
              <a:pPr/>
              <a:t>02.03.2017</a:t>
            </a:fld>
            <a:endParaRPr lang="ru-RU"/>
          </a:p>
        </p:txBody>
      </p:sp>
      <p:sp>
        <p:nvSpPr>
          <p:cNvPr id="5" name="Footer Placeholder 4"/>
          <p:cNvSpPr>
            <a:spLocks noGrp="1"/>
          </p:cNvSpPr>
          <p:nvPr>
            <p:ph type="ftr" sz="quarter" idx="3"/>
          </p:nvPr>
        </p:nvSpPr>
        <p:spPr>
          <a:xfrm>
            <a:off x="2571750" y="24384"/>
            <a:ext cx="3086100" cy="438912"/>
          </a:xfrm>
          <a:prstGeom prst="rect">
            <a:avLst/>
          </a:prstGeom>
        </p:spPr>
        <p:txBody>
          <a:bodyPr vert="horz" lIns="91440" tIns="45720" rIns="91440" bIns="45720" rtlCol="0" anchor="ctr"/>
          <a:lstStyle>
            <a:lvl1pPr algn="ctr">
              <a:defRPr sz="1200">
                <a:solidFill>
                  <a:srgbClr val="FFFFFF"/>
                </a:solidFill>
              </a:defRPr>
            </a:lvl1pPr>
          </a:lstStyle>
          <a:p>
            <a:endParaRPr lang="ru-RU"/>
          </a:p>
        </p:txBody>
      </p:sp>
      <p:sp>
        <p:nvSpPr>
          <p:cNvPr id="6" name="Slide Number Placeholder 5"/>
          <p:cNvSpPr>
            <a:spLocks noGrp="1"/>
          </p:cNvSpPr>
          <p:nvPr>
            <p:ph type="sldNum" sz="quarter" idx="4"/>
          </p:nvPr>
        </p:nvSpPr>
        <p:spPr>
          <a:xfrm>
            <a:off x="5715000" y="24384"/>
            <a:ext cx="800100" cy="438912"/>
          </a:xfrm>
          <a:prstGeom prst="rect">
            <a:avLst/>
          </a:prstGeom>
        </p:spPr>
        <p:txBody>
          <a:bodyPr vert="horz" lIns="91440" tIns="45720" rIns="91440" bIns="45720" rtlCol="0" anchor="ctr"/>
          <a:lstStyle>
            <a:lvl1pPr algn="l">
              <a:defRPr sz="1400" b="1">
                <a:solidFill>
                  <a:srgbClr val="FFFFFF"/>
                </a:solidFill>
              </a:defRPr>
            </a:lvl1pPr>
          </a:lstStyle>
          <a:p>
            <a:fld id="{B19B0651-EE4F-4900-A07F-96A6BFA9D0F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hyperlink" Target="../&#1073;&#1072;&#1103;&#1085;&#1076;&#1072;&#1084;&#1072;&#1083;&#1072;&#1088;"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88640" y="-3276872"/>
            <a:ext cx="6669360" cy="10513168"/>
          </a:xfrm>
        </p:spPr>
        <p:txBody>
          <a:bodyPr>
            <a:normAutofit/>
          </a:bodyPr>
          <a:lstStyle/>
          <a:p>
            <a:pPr algn="ctr"/>
            <a:r>
              <a:rPr lang="kk-KZ" sz="3600" b="1" dirty="0" smtClean="0">
                <a:effectLst/>
                <a:latin typeface="Times New Roman" pitchFamily="18" charset="0"/>
                <a:cs typeface="Times New Roman" pitchFamily="18" charset="0"/>
              </a:rPr>
              <a:t>Баяндама</a:t>
            </a:r>
            <a:r>
              <a:rPr lang="kk-KZ" sz="3600" b="1" dirty="0">
                <a:effectLst/>
                <a:latin typeface="Times New Roman" pitchFamily="18" charset="0"/>
                <a:cs typeface="Times New Roman" pitchFamily="18" charset="0"/>
              </a:rPr>
              <a:t>:</a:t>
            </a:r>
            <a:r>
              <a:rPr lang="ru-RU" sz="3600" b="1" dirty="0">
                <a:effectLst/>
                <a:latin typeface="Times New Roman" pitchFamily="18" charset="0"/>
                <a:cs typeface="Times New Roman" pitchFamily="18" charset="0"/>
              </a:rPr>
              <a:t/>
            </a:r>
            <a:br>
              <a:rPr lang="ru-RU" sz="3600" b="1" dirty="0">
                <a:effectLst/>
                <a:latin typeface="Times New Roman" pitchFamily="18" charset="0"/>
                <a:cs typeface="Times New Roman" pitchFamily="18" charset="0"/>
              </a:rPr>
            </a:br>
            <a:r>
              <a:rPr lang="kk-KZ" sz="3600" b="1" dirty="0">
                <a:latin typeface="Times New Roman" pitchFamily="18" charset="0"/>
                <a:cs typeface="Times New Roman" pitchFamily="18" charset="0"/>
              </a:rPr>
              <a:t>«Оқушылардың функционалдық сауаттылығын дамыту және қалыптастыру білім сапасын арттырудың негізгі шарты»</a:t>
            </a:r>
            <a:r>
              <a:rPr lang="ru-RU" sz="3600" b="1" dirty="0">
                <a:latin typeface="Times New Roman" pitchFamily="18" charset="0"/>
                <a:cs typeface="Times New Roman" pitchFamily="18" charset="0"/>
              </a:rPr>
              <a:t/>
            </a:r>
            <a:br>
              <a:rPr lang="ru-RU" sz="3600" b="1" dirty="0">
                <a:latin typeface="Times New Roman" pitchFamily="18" charset="0"/>
                <a:cs typeface="Times New Roman" pitchFamily="18" charset="0"/>
              </a:rPr>
            </a:br>
            <a:r>
              <a:rPr lang="kk-KZ" sz="3600" b="1" dirty="0">
                <a:effectLst/>
              </a:rPr>
              <a:t> </a:t>
            </a:r>
            <a:r>
              <a:rPr lang="ru-RU" sz="3600">
                <a:effectLst/>
              </a:rPr>
              <a:t/>
            </a:r>
            <a:br>
              <a:rPr lang="ru-RU" sz="3600">
                <a:effectLst/>
              </a:rPr>
            </a:br>
            <a:r>
              <a:rPr lang="kk-KZ" sz="2800" b="1" smtClean="0">
                <a:effectLst/>
                <a:latin typeface="Times New Roman" pitchFamily="18" charset="0"/>
                <a:cs typeface="Times New Roman" pitchFamily="18" charset="0"/>
              </a:rPr>
              <a:t>ТАРИХ ПӘНІ МҰҒАЛІМІ</a:t>
            </a:r>
            <a:r>
              <a:rPr lang="ru-RU" sz="2800" b="1" dirty="0">
                <a:effectLst/>
                <a:latin typeface="Times New Roman" pitchFamily="18" charset="0"/>
                <a:cs typeface="Times New Roman" pitchFamily="18" charset="0"/>
              </a:rPr>
              <a:t/>
            </a:r>
            <a:br>
              <a:rPr lang="ru-RU" sz="2800" b="1" dirty="0">
                <a:effectLst/>
                <a:latin typeface="Times New Roman" pitchFamily="18" charset="0"/>
                <a:cs typeface="Times New Roman" pitchFamily="18" charset="0"/>
              </a:rPr>
            </a:br>
            <a:r>
              <a:rPr lang="kk-KZ" sz="2800" b="1" dirty="0" smtClean="0">
                <a:latin typeface="Times New Roman" pitchFamily="18" charset="0"/>
                <a:cs typeface="Times New Roman" pitchFamily="18" charset="0"/>
              </a:rPr>
              <a:t>Жармағанбетов Ә.Р педагогикалық кеңес.</a:t>
            </a:r>
            <a:endParaRPr lang="ru-RU" sz="2800" b="1" dirty="0">
              <a:latin typeface="Times New Roman" pitchFamily="18" charset="0"/>
              <a:cs typeface="Times New Roman" pitchFamily="18" charset="0"/>
            </a:endParaRPr>
          </a:p>
        </p:txBody>
      </p:sp>
    </p:spTree>
    <p:extLst>
      <p:ext uri="{BB962C8B-B14F-4D97-AF65-F5344CB8AC3E}">
        <p14:creationId xmlns="" xmlns:p14="http://schemas.microsoft.com/office/powerpoint/2010/main" val="41160637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Прямоугольник 1"/>
          <p:cNvSpPr>
            <a:spLocks noChangeArrowheads="1"/>
          </p:cNvSpPr>
          <p:nvPr/>
        </p:nvSpPr>
        <p:spPr bwMode="auto">
          <a:xfrm>
            <a:off x="0" y="-19572288"/>
            <a:ext cx="6597650" cy="2871470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r>
              <a:rPr lang="kk-KZ" sz="1000">
                <a:latin typeface="Times New Roman" pitchFamily="18" charset="0"/>
                <a:cs typeface="Times New Roman" pitchFamily="18" charset="0"/>
              </a:rPr>
              <a:t>Функционалдық сауаттылық дегеніміз не?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Бұл сұраққа мынандай деректер келтіруге болады.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Бұл ұғым ХХ ғ 60-жылдары ЮНЕСКО құжаттарында пайда болған.</a:t>
            </a:r>
            <a:endParaRPr lang="ru-RU" sz="1000">
              <a:latin typeface="Times New Roman" pitchFamily="18" charset="0"/>
              <a:cs typeface="Times New Roman" pitchFamily="18" charset="0"/>
            </a:endParaRPr>
          </a:p>
          <a:p>
            <a:r>
              <a:rPr lang="kk-KZ" sz="1000">
                <a:latin typeface="Times New Roman" pitchFamily="18" charset="0"/>
                <a:cs typeface="Times New Roman" pitchFamily="18" charset="0"/>
              </a:rPr>
              <a:t>Тұлғаның әлеуметтік бағдарлану тәсілі дегенді білдіреді.</a:t>
            </a:r>
            <a:endParaRPr lang="ru-RU" sz="1000">
              <a:latin typeface="Times New Roman" pitchFamily="18" charset="0"/>
              <a:cs typeface="Times New Roman" pitchFamily="18" charset="0"/>
            </a:endParaRPr>
          </a:p>
          <a:p>
            <a:r>
              <a:rPr lang="kk-KZ" sz="1000">
                <a:latin typeface="Times New Roman" pitchFamily="18" charset="0"/>
                <a:cs typeface="Times New Roman" pitchFamily="18" charset="0"/>
              </a:rPr>
              <a:t>Елбасы Н.Назарбаев 2012 жылғы 27 қаңтардағы «Әлеуметтік-экономикалық жаңғырту – Қазақстан дамуының басты бағыты» атты Қазақстан халқына  Жолдауында мектеп оқушыларының функционалдық сауаттылығын дамыту бойынша бес жылдық ұлттық жоспарды қабылдау жөнінде нақты міндет қойды.  Қазақстан Республикасы Үкіметінің 2012 жылы 25 маусымда №832 Қаулысымен «Мектеп оқушыларының функционалдық сауаттылығын  дамыту жөніндегі 2012-2016 жылдарға арналған ұлттық іс-қимыл жоспары» қабылданды.</a:t>
            </a:r>
            <a:endParaRPr lang="ru-RU" sz="1000">
              <a:latin typeface="Times New Roman" pitchFamily="18" charset="0"/>
              <a:cs typeface="Times New Roman" pitchFamily="18" charset="0"/>
            </a:endParaRPr>
          </a:p>
          <a:p>
            <a:r>
              <a:rPr lang="kk-KZ" sz="1000">
                <a:latin typeface="Times New Roman" pitchFamily="18" charset="0"/>
                <a:cs typeface="Times New Roman" pitchFamily="18" charset="0"/>
              </a:rPr>
              <a:t>Мұның басты себебі қазақстандық оқушылардың алған білімдерін өмірде пайдалана алмауы. </a:t>
            </a:r>
            <a:endParaRPr lang="ru-RU" sz="1000">
              <a:latin typeface="Times New Roman" pitchFamily="18" charset="0"/>
              <a:cs typeface="Times New Roman" pitchFamily="18" charset="0"/>
            </a:endParaRPr>
          </a:p>
          <a:p>
            <a:r>
              <a:rPr lang="kk-KZ" sz="1000">
                <a:latin typeface="Times New Roman" pitchFamily="18" charset="0"/>
                <a:cs typeface="Times New Roman" pitchFamily="18" charset="0"/>
              </a:rPr>
              <a:t>Оқушылардың функционалдық сауаттылығы Қазақстанның әлемдегі бәсекеге  қабілетті 30 елдің қатарына кіруі процесінде маңызды мәселелердің бірі болып отыр. Сондықтан төмендегідей мақсаттар қойылған:</a:t>
            </a:r>
            <a:endParaRPr lang="ru-RU" sz="1000">
              <a:latin typeface="Times New Roman" pitchFamily="18" charset="0"/>
              <a:cs typeface="Times New Roman" pitchFamily="18" charset="0"/>
            </a:endParaRPr>
          </a:p>
          <a:p>
            <a:r>
              <a:rPr lang="kk-KZ" sz="1000">
                <a:latin typeface="Times New Roman" pitchFamily="18" charset="0"/>
                <a:cs typeface="Times New Roman" pitchFamily="18" charset="0"/>
              </a:rPr>
              <a:t>1. Оқушыларға алған білімдерін өмірде тиімді қолдануға үйрету.</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2.Қазақстан Республикасының зияткерлік, дене және рухани тұрғысынан дамыған азаматын қалыптастыру.</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     Ресми дерек бойынша, мектеп жасындағы балалардың 40 пайызы әдеби мәтінді түсінуге қиналатындығы дәлелденген. Бұлар мектептен білім алса да, қызмет жасауға келгенде қарапайым жазу үлгісін білмейтіндігін көрсеткен. Тіпті олар әр түрлі жағдайда кездескен бланкіні толтыра алмай, ондағы ақ-параттың мәнісін түсіне алмапты.Бір қызығы,олар теледидарда не айтылып жатқанын, жалпы айтқанда, күнделікті өмірдің есебін білмейтін болып шық-қан. Соның салдарынан жұмыссыздық,өндірістегі апат, жазатайым оқиғалар, жарақат алулар көбейіп кеткен. Жалпы, барлық зерттеушілердің болжамы бойынша адамдардың сауатсыздық деңгейінің төмендеуі, оларға дұрыс білім беріп, тиянақты оқытпаудан, оқырман болуға үйретпеуден болған көрінеді. Сақтанбау, ұқыпсыздық, байқаусыздық, апаттар: мұның бәрі ережені дұрыс оқымағандықтан, түсінбегендіктен, санаға сіңірмегендіктен орын алып отыр.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Қазақ маманы С.Раевтың ойынша, сауатсыздық дерті адамға кішкентай кезінен бастап жұғады екен. Әсіресе бүлдіршінді жазу мен оқуға баули бастаған 1-ден 3-сыныпқа дейінгі аралықта пайда болады. Яғни, үшінші сынып оқушысы ешқашан кітапханаға бармаса, оқулықтан басқа ешқандай кітап оқымас тағы бір ертеңгі сауатсыздың дүниеге келгені. Ғалымдардың айтуынша, 8-сыныптан бастап оқушылардың 60 пайызының өз бетімен жазып-оқуға деген ынтасы жоғалады екен. Тіпті түлектердің үштен бірінің оқуға мүлдем құлқы болмайтын көрінеді. Елбасы дұрыс айтады, «білім беру тек қана оқытумен ғана шектелмей, оны керiсiнше, әлеуметтiк адаптация процесіне бейiмдеу қажет».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Функционалдық сауаттылығы дегеніміз-адамдардың әлеуметтік , мәдени, саяси және экономикалық қызметтерге белсене араласуы, яғни бүгінгі жаһандану дәуіріндегі заман ағымына, жасына қарамай ілесіп отыруы, адамның маман-дығына , жасына қарамай үнемі білімін жетілдіріп отыруы. Ондағы басты мақсат жалпы білім беретін мектептерде Қазақстан Республикасының зияткерлік, дене және рухани тұрғысынан дамыған азаматын қалыптастыру, оның әлемде әлеуметтік бейімделуі болып табылады.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Мұндағы басшылыққа алынатын сапалар: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-белсенділік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-шығармашылық тұрғыда ойлау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-шешім қабылдай алу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-өз кәсібін дұрыс таңдай алу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-өмір бойы білім алуға дайын тұруы болып табылады.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Бұл функционалдық дағдылар мектеп қабырғасында қалыптасады.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Функционалдық сауаттылықты дамытудың жалпы бағдары 2011-2020 жылының мемлекеттік бағдарламасында айқын көрсетілген.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Және де Елбасы 2012 жылғы 27 қаңтардағы Қазақстан халқына Жолдауында мектеп оқушыларының функционалдық сауаттылығын дамыту мақсатында бес жылдық ұлттық жоспар қабылданғаны баршамызға белгілі. Ұлттық жоспардың мақсаты - Қазақстанда білім сапасын жетілдірудегі, оқушылардың функционалдық сауаттылығын дамыту жөніндегі атқарылатын іс-шаралардың жүйелілігі мен тұтастығын қамтамассыз ету болып табылады.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  </a:t>
            </a:r>
            <a:endParaRPr lang="ru-RU" sz="1000">
              <a:latin typeface="Times New Roman" pitchFamily="18" charset="0"/>
              <a:cs typeface="Times New Roman" pitchFamily="18" charset="0"/>
            </a:endParaRPr>
          </a:p>
          <a:p>
            <a:r>
              <a:rPr lang="kk-KZ" sz="1000">
                <a:latin typeface="Times New Roman" pitchFamily="18" charset="0"/>
                <a:cs typeface="Times New Roman" pitchFamily="18" charset="0"/>
              </a:rPr>
              <a:t>      Осыған орай, Ұлттық жоспарда функционалдық сауаттылықтың төрт негізгі механизмін бөліп көрсетеді. </a:t>
            </a:r>
            <a:endParaRPr lang="ru-RU" sz="1000">
              <a:latin typeface="Times New Roman" pitchFamily="18" charset="0"/>
              <a:cs typeface="Times New Roman" pitchFamily="18" charset="0"/>
            </a:endParaRPr>
          </a:p>
        </p:txBody>
      </p:sp>
    </p:spTree>
    <p:extLst>
      <p:ext uri="{BB962C8B-B14F-4D97-AF65-F5344CB8AC3E}">
        <p14:creationId xmlns="" xmlns:p14="http://schemas.microsoft.com/office/powerpoint/2010/main" val="26242806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Прямоугольник 1"/>
          <p:cNvSpPr>
            <a:spLocks noChangeArrowheads="1"/>
          </p:cNvSpPr>
          <p:nvPr/>
        </p:nvSpPr>
        <p:spPr bwMode="auto">
          <a:xfrm>
            <a:off x="0" y="-21512213"/>
            <a:ext cx="6742113" cy="305625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endParaRPr lang="kk-KZ" sz="1000" b="1" u="sng">
              <a:latin typeface="Times New Roman" pitchFamily="18" charset="0"/>
              <a:cs typeface="Times New Roman" pitchFamily="18" charset="0"/>
            </a:endParaRPr>
          </a:p>
          <a:p>
            <a:r>
              <a:rPr lang="kk-KZ" sz="1000" b="1" u="sng">
                <a:latin typeface="Times New Roman" pitchFamily="18" charset="0"/>
                <a:cs typeface="Times New Roman" pitchFamily="18" charset="0"/>
              </a:rPr>
              <a:t>Оның бірінші механизмі-</a:t>
            </a:r>
            <a:r>
              <a:rPr lang="kk-KZ" sz="1000">
                <a:latin typeface="Times New Roman" pitchFamily="18" charset="0"/>
                <a:cs typeface="Times New Roman" pitchFamily="18" charset="0"/>
              </a:rPr>
              <a:t>оқыту әдіснамасы мен мазмұнын түбегейлі жаңарту / МЖБС -мемлекеттік стандарт/ . Ол үшін мұғалім оқушының бойына әлеуметтік ортаға бейімделуіне, алған білімін практиакалық жағ-дайда тиімді пайдалана алатындай негізгі құзыреттіліктерді сіңіруі керек.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Олар: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-басқарушылық /проблеманы шешу қабілеті/;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-ақпараттық /өз бетінше ақпараттар көздері арқылы үнемі білімін көтеріп отыруы, сол арқылы танымдық қабілетін ұштау/;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-коммуникативтік /қазақ ,орыс ,ағылшын тілінде ауызша ,жазбаша қарым-қатынас жасау;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-әлеуметтік /қоғамда, өз өмір сүрген ортада іс-әрекет жасай алу қабілеті/;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-тұлғалық / өзін жеке тұлға ретінде қалыптастыруға, , қажетті білім, білік, дағдыларды игеру, болашақта өзі таңдаған кәсібін өзі анықтау, оның қиын-шылығы мен күрделілігіне төзімді болу/;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-азаматтық /қазақ халқының салт-дәстүрі,тарихы, мәдениеті, діні мен тілін терең меңгеріп, Қазақстанның өсіп өркендеуі жолындағы азаматтық парызын түсінуі/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-технологиялық / ақпараттық технологияларды, білім беру технологияларды сауатты пайдалану/;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Оқушы осы аталған негізгі құзыреттіліктермен қатар пәндік құзырет-тіліктерді /әр пәннің мазмұны арқылы/ меңгеруі тиіс.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     Елбасы Н. Назарбаев оқулық мәселесіне де ерекше тоқталған болатын. Оқулықтың мақсаты, міндеті, мазмұны ,құрылымы функционалдық сауатты-лықтың құзыреттілігіне сай жазылуы тиіс. </a:t>
            </a:r>
            <a:br>
              <a:rPr lang="kk-KZ" sz="1000">
                <a:latin typeface="Times New Roman" pitchFamily="18" charset="0"/>
                <a:cs typeface="Times New Roman" pitchFamily="18" charset="0"/>
              </a:rPr>
            </a:br>
            <a:endParaRPr lang="ru-RU" sz="1000">
              <a:latin typeface="Times New Roman" pitchFamily="18" charset="0"/>
              <a:cs typeface="Times New Roman" pitchFamily="18" charset="0"/>
            </a:endParaRPr>
          </a:p>
          <a:p>
            <a:r>
              <a:rPr lang="kk-KZ" sz="1000">
                <a:latin typeface="Times New Roman" pitchFamily="18" charset="0"/>
                <a:cs typeface="Times New Roman" pitchFamily="18" charset="0"/>
              </a:rPr>
              <a:t>   </a:t>
            </a:r>
            <a:r>
              <a:rPr lang="kk-KZ" sz="1000" b="1" u="sng">
                <a:latin typeface="Times New Roman" pitchFamily="18" charset="0"/>
                <a:cs typeface="Times New Roman" pitchFamily="18" charset="0"/>
              </a:rPr>
              <a:t>   Ұлттық жоспарда көрсетілген функционалдық сауаттылықтың екінші механизм</a:t>
            </a:r>
            <a:r>
              <a:rPr lang="kk-KZ" sz="1000">
                <a:latin typeface="Times New Roman" pitchFamily="18" charset="0"/>
                <a:cs typeface="Times New Roman" pitchFamily="18" charset="0"/>
              </a:rPr>
              <a:t>і-оқу нәтижелерінің бағалау жүйесін өзгерту. /Қазіргі біз қолданып отырған жүйеде 5, 4 және 3 деген бағаларды не үшін қоюға бола-тыны нақты анықталмаған / Бағалау жүйесі функционалдық сауаттылықта сырттай бағалау және іштей бағалау болып бөлінеді. Іштей бағалау- оқу пәні бойынша оқыту сапасын диагностикалау. Ал сырттай бағалау- әрбір деңгейді аяқтау бойынша білім алушының оқу жетістіктерінің нәтижелері /ҰБТ,ОЖСБ-ВОУД/. Сондай-ақ халықаралық /TIMSS , PISA және PIRLS/ зерттеулерге қатысуы . Білім алушылардың өзін-өзі бағалауы өзін-өзі ұйымдастыру және өзін-өзі жетілдіру үшін жеке жетістіктерін бағалау арқылы жүзеге асырылады.Критериялық бағалау жүйесі енгізілетін болады. </a:t>
            </a:r>
            <a:br>
              <a:rPr lang="kk-KZ" sz="1000">
                <a:latin typeface="Times New Roman" pitchFamily="18" charset="0"/>
                <a:cs typeface="Times New Roman" pitchFamily="18" charset="0"/>
              </a:rPr>
            </a:br>
            <a:r>
              <a:rPr lang="kk-KZ" sz="1000" b="1">
                <a:latin typeface="Times New Roman" pitchFamily="18" charset="0"/>
                <a:cs typeface="Times New Roman" pitchFamily="18" charset="0"/>
              </a:rPr>
              <a:t>Функционалдық сауаттылықтың үшінші механизмі </a:t>
            </a:r>
            <a:r>
              <a:rPr lang="kk-KZ" sz="1000">
                <a:latin typeface="Times New Roman" pitchFamily="18" charset="0"/>
                <a:cs typeface="Times New Roman" pitchFamily="18" charset="0"/>
              </a:rPr>
              <a:t>- ата-аналардың балаларды оқыту мен тәрбиелеуге белсенді қатысуын қамтамасыз ету. Ата-ананың борышы бала бойына жас кезінен адами құндылықтарын дарытып, саналы өмір сүруге баулу. Ата-ана баласының функционалдық сауаттылығын дамыту үшін мұғалімдерімен тығыз байланыс жасау керек. Ата-ана баласының ерекше қасиетін тану, түсініп қол үшін беру, олардың қабілетін дамыту, бойына рухани құндылықтарды қалыптастыру, жағымсыз мінез-құлық, әдеттрден арылтуға көмек беруі керек. Ата-ананың бойында да фукционалдық сауаттылық болуы тиіс.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Бұл үшін мемлекет жаңа әдістемені әзірлеуге кірісті. Осы әдістеменің негізінде ата-аналарға арналған семинарлар мен тренингтер өткізіледі. Аталған жұмысқа Үкіметтік емес ұйымдар (ҮЕҰ) және азаматтық қауымдастықтың басқа да секторлары белсенді тартылады.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
            </a:r>
            <a:br>
              <a:rPr lang="kk-KZ" sz="1000">
                <a:latin typeface="Times New Roman" pitchFamily="18" charset="0"/>
                <a:cs typeface="Times New Roman" pitchFamily="18" charset="0"/>
              </a:rPr>
            </a:br>
            <a:r>
              <a:rPr lang="kk-KZ" sz="1000" b="1">
                <a:latin typeface="Times New Roman" pitchFamily="18" charset="0"/>
                <a:cs typeface="Times New Roman" pitchFamily="18" charset="0"/>
              </a:rPr>
              <a:t>Төртінші механизм-қосымша білім беру жүйесін дамыту</a:t>
            </a:r>
            <a:r>
              <a:rPr lang="kk-KZ" sz="1000">
                <a:latin typeface="Times New Roman" pitchFamily="18" charset="0"/>
                <a:cs typeface="Times New Roman" pitchFamily="18" charset="0"/>
              </a:rPr>
              <a:t>. Ұлттық жоспарда оқушылар сарайы, музыка мектептері, жас техниктер мен натура-листер станциялары жұмыстарын түбегейлі өзгерту қарастырылған. Қазақстанның тарихында алғаш рет аталған ұйымдардың материалдық техникалық базасы жаңартылатын болады. Оқытудың жаңа технологиялары мен интерактивтік, инновациялық формалары енгізілетін болады. Олар: балалар интерактивті парктері (ғылыми қалалар), технопарктер, балалар мұражайлары, ғылыми үйірмелер және т.б Бұл – шығармашылық пен инновацияға деген қызығушылықты арттырады. Мұндай оқыту жүйесі баланың санасына әлеуметтік тұрмысына, төңіректегі әлемге терең көзбен қарап үйреніп, жолығатын қиын мәселелерді оңай шешетін болады. Бұрынғыдай мектептен шыққан соң бала үйренген білімін ұмытып қалмайды, қайта өмірде пайдаланатын болады.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Ұлттық жоспарды іске асырудың күтілетін нәтижелері: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Ұлттық жоспарды орындаудың нәтижесінде 2017 жылға қарай қазақстандық мектеп оқушыларының функционалдық сауаттылығын дамыту үшін мынадай жағдайлар жасалатын болады: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1. Ғылыми-зерттеу жағынан қамтамасыз етеді.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2. Білім беру мазмұнын жаңартады.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3. Оқу-әдістемелікпен қамтамасыз етеді.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4. Мектеп оқушыларының білім сапасын бағалау және оған мониторинг жүргізу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жүйесі енгізіледі. </a:t>
            </a:r>
            <a:br>
              <a:rPr lang="kk-KZ" sz="1000">
                <a:latin typeface="Times New Roman" pitchFamily="18" charset="0"/>
                <a:cs typeface="Times New Roman" pitchFamily="18" charset="0"/>
              </a:rPr>
            </a:br>
            <a:endParaRPr lang="ru-RU" sz="1000">
              <a:latin typeface="Times New Roman" pitchFamily="18" charset="0"/>
              <a:cs typeface="Times New Roman" pitchFamily="18" charset="0"/>
            </a:endParaRPr>
          </a:p>
        </p:txBody>
      </p:sp>
    </p:spTree>
    <p:extLst>
      <p:ext uri="{BB962C8B-B14F-4D97-AF65-F5344CB8AC3E}">
        <p14:creationId xmlns="" xmlns:p14="http://schemas.microsoft.com/office/powerpoint/2010/main" val="37337587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Прямоугольник 1"/>
          <p:cNvSpPr>
            <a:spLocks noChangeArrowheads="1"/>
          </p:cNvSpPr>
          <p:nvPr/>
        </p:nvSpPr>
        <p:spPr bwMode="auto">
          <a:xfrm>
            <a:off x="188913" y="-10847388"/>
            <a:ext cx="6480175" cy="191738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endParaRPr lang="kk-KZ" sz="1000">
              <a:latin typeface="Times New Roman" pitchFamily="18" charset="0"/>
              <a:cs typeface="Times New Roman" pitchFamily="18" charset="0"/>
            </a:endParaRPr>
          </a:p>
          <a:p>
            <a:r>
              <a:rPr lang="kk-KZ" sz="1000">
                <a:latin typeface="Times New Roman" pitchFamily="18" charset="0"/>
                <a:cs typeface="Times New Roman" pitchFamily="18" charset="0"/>
              </a:rPr>
              <a:t>          5. Материалдық-техникалық базасы жаңартылып, нығайтылады.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Жалпы алғанда, Ұлттық жоспарды жүйелі және одан әрі іске асыру Қазақстанның ұлттық білім беру жүйесінің бәсекеге қабілеттілігін және функциялық сауаттылығын дамуына мүмкіндік береді. Жалпы білім беретін орта мектептердегі құзіретті тұлғаны қалыптастыруда тіл пәндерінің орны ерекше болып келеді. Бұл орыс мектептердегі «Қазақ тілі» пәніне де тікелей қатысты. Өйткені мемлекеттік тіл ретінде оқытылатын оқушылардың функционалдық сауаттылығын қалыптастыру ҚР «Білім туралы», «Тіл туралы» Заңдарының жүзеге асуының басты шарты болып саналады.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Баяндамамның соңында  оқушының функционалдық сауаттылығын дамыту мәселесіне мынандай тұжырымдарманы ұсынуға болады: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1.Оқушыларды бірінші сабақтан бастап сөйлесім әрекетінің түрлерін (айтылым, жазылым, тыңдалым, оқылым, тілдесім) меңгерте білу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2. Оқушылардың алған білімдерін өмірде, кез-келген жағдайда, әлеуметтік ортада қолдана алуға үйрету;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3.Мемлекеттік тілде ауызша,жазбаша қарым-қатынас жасау;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4.Әлеуметтік талаптарына сай келу үшін оқушының ақпараттық технологияларды қолдану және проблемалардың шешімін таба алуға үйрету;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5. Оқушылардың өзгермелі өмірге бейімделуіне үйрету ;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6. Оқушылардың жеке бас қабілеттерін дамытуы;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7.Оқушылардың әлеуметтік-мәдени дағдыларын дамытуы ; </a:t>
            </a:r>
            <a:br>
              <a:rPr lang="kk-KZ" sz="1000">
                <a:latin typeface="Times New Roman" pitchFamily="18" charset="0"/>
                <a:cs typeface="Times New Roman" pitchFamily="18" charset="0"/>
              </a:rPr>
            </a:br>
            <a:r>
              <a:rPr lang="kk-KZ" sz="1000">
                <a:latin typeface="Times New Roman" pitchFamily="18" charset="0"/>
                <a:cs typeface="Times New Roman" pitchFamily="18" charset="0"/>
              </a:rPr>
              <a:t>8. Қазақ халқының салт –дәстүрі, мәдениеті, тарихын түсіну және құрметтеуге баулу.</a:t>
            </a:r>
            <a:endParaRPr lang="ru-RU" sz="1000">
              <a:latin typeface="Times New Roman" pitchFamily="18" charset="0"/>
              <a:cs typeface="Times New Roman" pitchFamily="18" charset="0"/>
            </a:endParaRPr>
          </a:p>
          <a:p>
            <a:r>
              <a:rPr lang="kk-KZ" sz="1000">
                <a:latin typeface="Times New Roman" pitchFamily="18" charset="0"/>
                <a:cs typeface="Times New Roman" pitchFamily="18" charset="0"/>
              </a:rPr>
              <a:t> </a:t>
            </a:r>
            <a:endParaRPr lang="ru-RU" sz="1000">
              <a:latin typeface="Times New Roman" pitchFamily="18" charset="0"/>
              <a:cs typeface="Times New Roman" pitchFamily="18" charset="0"/>
            </a:endParaRPr>
          </a:p>
          <a:p>
            <a:r>
              <a:rPr lang="kk-KZ" sz="1000">
                <a:latin typeface="Times New Roman" pitchFamily="18" charset="0"/>
                <a:cs typeface="Times New Roman" pitchFamily="18" charset="0"/>
              </a:rPr>
              <a:t> </a:t>
            </a:r>
            <a:endParaRPr lang="ru-RU" sz="1000">
              <a:latin typeface="Times New Roman" pitchFamily="18" charset="0"/>
              <a:cs typeface="Times New Roman" pitchFamily="18" charset="0"/>
            </a:endParaRPr>
          </a:p>
          <a:p>
            <a:r>
              <a:rPr lang="kk-KZ" sz="1000">
                <a:latin typeface="Times New Roman" pitchFamily="18" charset="0"/>
                <a:cs typeface="Times New Roman" pitchFamily="18" charset="0"/>
              </a:rPr>
              <a:t>1-топ.</a:t>
            </a:r>
            <a:endParaRPr lang="ru-RU" sz="1000">
              <a:latin typeface="Times New Roman" pitchFamily="18" charset="0"/>
              <a:cs typeface="Times New Roman" pitchFamily="18" charset="0"/>
            </a:endParaRPr>
          </a:p>
          <a:p>
            <a:r>
              <a:rPr lang="kk-KZ" sz="1000">
                <a:latin typeface="Times New Roman" pitchFamily="18" charset="0"/>
                <a:cs typeface="Times New Roman" pitchFamily="18" charset="0"/>
              </a:rPr>
              <a:t>1. Мектеп  ата-аналармен бірігіп жұмыс жасап, жақсы нәтижелерге жету үшін не істеу керек?</a:t>
            </a:r>
            <a:endParaRPr lang="ru-RU" sz="1000">
              <a:latin typeface="Times New Roman" pitchFamily="18" charset="0"/>
              <a:cs typeface="Times New Roman" pitchFamily="18" charset="0"/>
            </a:endParaRPr>
          </a:p>
          <a:p>
            <a:r>
              <a:rPr lang="kk-KZ" sz="1000">
                <a:latin typeface="Times New Roman" pitchFamily="18" charset="0"/>
                <a:cs typeface="Times New Roman" pitchFamily="18" charset="0"/>
              </a:rPr>
              <a:t> </a:t>
            </a:r>
            <a:endParaRPr lang="ru-RU" sz="1000">
              <a:latin typeface="Times New Roman" pitchFamily="18" charset="0"/>
              <a:cs typeface="Times New Roman" pitchFamily="18" charset="0"/>
            </a:endParaRPr>
          </a:p>
          <a:p>
            <a:r>
              <a:rPr lang="kk-KZ" sz="1000">
                <a:latin typeface="Times New Roman" pitchFamily="18" charset="0"/>
                <a:cs typeface="Times New Roman" pitchFamily="18" charset="0"/>
              </a:rPr>
              <a:t>1.</a:t>
            </a:r>
            <a:endParaRPr lang="ru-RU" sz="1000">
              <a:latin typeface="Times New Roman" pitchFamily="18" charset="0"/>
              <a:cs typeface="Times New Roman" pitchFamily="18" charset="0"/>
            </a:endParaRPr>
          </a:p>
          <a:p>
            <a:r>
              <a:rPr lang="kk-KZ" sz="1000">
                <a:latin typeface="Times New Roman" pitchFamily="18" charset="0"/>
                <a:cs typeface="Times New Roman" pitchFamily="18" charset="0"/>
              </a:rPr>
              <a:t>2.</a:t>
            </a:r>
            <a:endParaRPr lang="ru-RU" sz="1000">
              <a:latin typeface="Times New Roman" pitchFamily="18" charset="0"/>
              <a:cs typeface="Times New Roman" pitchFamily="18" charset="0"/>
            </a:endParaRPr>
          </a:p>
          <a:p>
            <a:r>
              <a:rPr lang="kk-KZ" sz="1000">
                <a:latin typeface="Times New Roman" pitchFamily="18" charset="0"/>
                <a:cs typeface="Times New Roman" pitchFamily="18" charset="0"/>
              </a:rPr>
              <a:t>3.</a:t>
            </a:r>
            <a:endParaRPr lang="ru-RU" sz="1000">
              <a:latin typeface="Times New Roman" pitchFamily="18" charset="0"/>
              <a:cs typeface="Times New Roman" pitchFamily="18" charset="0"/>
            </a:endParaRPr>
          </a:p>
          <a:p>
            <a:r>
              <a:rPr lang="kk-KZ" sz="1000">
                <a:latin typeface="Times New Roman" pitchFamily="18" charset="0"/>
                <a:cs typeface="Times New Roman" pitchFamily="18" charset="0"/>
              </a:rPr>
              <a:t>4.</a:t>
            </a:r>
            <a:endParaRPr lang="ru-RU" sz="1000">
              <a:latin typeface="Times New Roman" pitchFamily="18" charset="0"/>
              <a:cs typeface="Times New Roman" pitchFamily="18" charset="0"/>
            </a:endParaRPr>
          </a:p>
          <a:p>
            <a:r>
              <a:rPr lang="kk-KZ" sz="1000">
                <a:latin typeface="Times New Roman" pitchFamily="18" charset="0"/>
                <a:cs typeface="Times New Roman" pitchFamily="18" charset="0"/>
              </a:rPr>
              <a:t>5.</a:t>
            </a:r>
            <a:endParaRPr lang="ru-RU" sz="1000">
              <a:latin typeface="Times New Roman" pitchFamily="18" charset="0"/>
              <a:cs typeface="Times New Roman" pitchFamily="18" charset="0"/>
            </a:endParaRPr>
          </a:p>
          <a:p>
            <a:r>
              <a:rPr lang="kk-KZ" sz="1000">
                <a:latin typeface="Times New Roman" pitchFamily="18" charset="0"/>
                <a:cs typeface="Times New Roman" pitchFamily="18" charset="0"/>
              </a:rPr>
              <a:t> </a:t>
            </a:r>
            <a:endParaRPr lang="ru-RU" sz="1000">
              <a:latin typeface="Times New Roman" pitchFamily="18" charset="0"/>
              <a:cs typeface="Times New Roman" pitchFamily="18" charset="0"/>
            </a:endParaRPr>
          </a:p>
          <a:p>
            <a:r>
              <a:rPr lang="kk-KZ" sz="1000">
                <a:latin typeface="Times New Roman" pitchFamily="18" charset="0"/>
                <a:cs typeface="Times New Roman" pitchFamily="18" charset="0"/>
              </a:rPr>
              <a:t>2. Жағдай.</a:t>
            </a:r>
            <a:endParaRPr lang="ru-RU" sz="1000">
              <a:latin typeface="Times New Roman" pitchFamily="18" charset="0"/>
              <a:cs typeface="Times New Roman" pitchFamily="18" charset="0"/>
            </a:endParaRPr>
          </a:p>
          <a:p>
            <a:r>
              <a:rPr lang="kk-KZ" sz="1000">
                <a:latin typeface="Times New Roman" pitchFamily="18" charset="0"/>
                <a:cs typeface="Times New Roman" pitchFamily="18" charset="0"/>
              </a:rPr>
              <a:t> </a:t>
            </a:r>
            <a:endParaRPr lang="ru-RU" sz="1000">
              <a:latin typeface="Times New Roman" pitchFamily="18" charset="0"/>
              <a:cs typeface="Times New Roman" pitchFamily="18" charset="0"/>
            </a:endParaRPr>
          </a:p>
          <a:p>
            <a:r>
              <a:rPr lang="kk-KZ" sz="1000">
                <a:latin typeface="Times New Roman" pitchFamily="18" charset="0"/>
                <a:cs typeface="Times New Roman" pitchFamily="18" charset="0"/>
              </a:rPr>
              <a:t>Сізге ата-ана </a:t>
            </a:r>
            <a:endParaRPr lang="ru-RU" sz="1000">
              <a:latin typeface="Times New Roman" pitchFamily="18" charset="0"/>
              <a:cs typeface="Times New Roman" pitchFamily="18" charset="0"/>
            </a:endParaRPr>
          </a:p>
          <a:p>
            <a:r>
              <a:rPr lang="kk-KZ" sz="1000">
                <a:latin typeface="Times New Roman" pitchFamily="18" charset="0"/>
                <a:cs typeface="Times New Roman" pitchFamily="18" charset="0"/>
              </a:rPr>
              <a:t>    -Тек сіздің пәніңізден ғана бағасы төмен, басқа пәннен жақсы, Сіздің пәнінізге қызығушылығы жоқ, Сіз баланы төмен түсіре бересіз?  деп, сізге ренішін айтты.</a:t>
            </a:r>
            <a:endParaRPr lang="ru-RU" sz="1000">
              <a:latin typeface="Times New Roman" pitchFamily="18" charset="0"/>
              <a:cs typeface="Times New Roman" pitchFamily="18" charset="0"/>
            </a:endParaRPr>
          </a:p>
          <a:p>
            <a:r>
              <a:rPr lang="kk-KZ" sz="1000">
                <a:latin typeface="Times New Roman" pitchFamily="18" charset="0"/>
                <a:cs typeface="Times New Roman" pitchFamily="18" charset="0"/>
              </a:rPr>
              <a:t>Сіздің іс-әрекетеріңіз.</a:t>
            </a:r>
            <a:endParaRPr lang="ru-RU" sz="1000">
              <a:latin typeface="Times New Roman" pitchFamily="18" charset="0"/>
              <a:cs typeface="Times New Roman" pitchFamily="18" charset="0"/>
            </a:endParaRPr>
          </a:p>
          <a:p>
            <a:r>
              <a:rPr lang="kk-KZ" sz="1000">
                <a:latin typeface="Times New Roman" pitchFamily="18" charset="0"/>
                <a:cs typeface="Times New Roman" pitchFamily="18" charset="0"/>
              </a:rPr>
              <a:t> </a:t>
            </a:r>
            <a:endParaRPr lang="ru-RU" sz="1000">
              <a:latin typeface="Times New Roman" pitchFamily="18" charset="0"/>
              <a:cs typeface="Times New Roman" pitchFamily="18" charset="0"/>
            </a:endParaRPr>
          </a:p>
          <a:p>
            <a:r>
              <a:rPr lang="kk-KZ" sz="1000">
                <a:latin typeface="Times New Roman" pitchFamily="18" charset="0"/>
                <a:cs typeface="Times New Roman" pitchFamily="18" charset="0"/>
              </a:rPr>
              <a:t> </a:t>
            </a:r>
            <a:endParaRPr lang="ru-RU" sz="1000">
              <a:latin typeface="Times New Roman" pitchFamily="18" charset="0"/>
              <a:cs typeface="Times New Roman" pitchFamily="18" charset="0"/>
            </a:endParaRPr>
          </a:p>
          <a:p>
            <a:r>
              <a:rPr lang="kk-KZ" sz="1000">
                <a:latin typeface="Times New Roman" pitchFamily="18" charset="0"/>
                <a:cs typeface="Times New Roman" pitchFamily="18" charset="0"/>
              </a:rPr>
              <a:t>1-топ.</a:t>
            </a:r>
            <a:endParaRPr lang="ru-RU" sz="1000">
              <a:latin typeface="Times New Roman" pitchFamily="18" charset="0"/>
              <a:cs typeface="Times New Roman" pitchFamily="18" charset="0"/>
            </a:endParaRPr>
          </a:p>
          <a:p>
            <a:r>
              <a:rPr lang="kk-KZ" sz="1000">
                <a:latin typeface="Times New Roman" pitchFamily="18" charset="0"/>
                <a:cs typeface="Times New Roman" pitchFamily="18" charset="0"/>
              </a:rPr>
              <a:t>1. Мектеп  ата-аналармен бірігіп жұмыс жасап, жақсы нәтижелерге жету үшін не істеу керек?</a:t>
            </a:r>
            <a:endParaRPr lang="ru-RU" sz="1000">
              <a:latin typeface="Times New Roman" pitchFamily="18" charset="0"/>
              <a:cs typeface="Times New Roman" pitchFamily="18" charset="0"/>
            </a:endParaRPr>
          </a:p>
          <a:p>
            <a:r>
              <a:rPr lang="kk-KZ" sz="1000">
                <a:latin typeface="Times New Roman" pitchFamily="18" charset="0"/>
                <a:cs typeface="Times New Roman" pitchFamily="18" charset="0"/>
              </a:rPr>
              <a:t> </a:t>
            </a:r>
            <a:endParaRPr lang="ru-RU" sz="1000">
              <a:latin typeface="Times New Roman" pitchFamily="18" charset="0"/>
              <a:cs typeface="Times New Roman" pitchFamily="18" charset="0"/>
            </a:endParaRPr>
          </a:p>
          <a:p>
            <a:r>
              <a:rPr lang="kk-KZ" sz="1000">
                <a:latin typeface="Times New Roman" pitchFamily="18" charset="0"/>
                <a:cs typeface="Times New Roman" pitchFamily="18" charset="0"/>
              </a:rPr>
              <a:t>1.</a:t>
            </a:r>
            <a:endParaRPr lang="ru-RU" sz="1000">
              <a:latin typeface="Times New Roman" pitchFamily="18" charset="0"/>
              <a:cs typeface="Times New Roman" pitchFamily="18" charset="0"/>
            </a:endParaRPr>
          </a:p>
          <a:p>
            <a:r>
              <a:rPr lang="kk-KZ" sz="1000">
                <a:latin typeface="Times New Roman" pitchFamily="18" charset="0"/>
                <a:cs typeface="Times New Roman" pitchFamily="18" charset="0"/>
              </a:rPr>
              <a:t>2.</a:t>
            </a:r>
            <a:endParaRPr lang="ru-RU" sz="1000">
              <a:latin typeface="Times New Roman" pitchFamily="18" charset="0"/>
              <a:cs typeface="Times New Roman" pitchFamily="18" charset="0"/>
            </a:endParaRPr>
          </a:p>
          <a:p>
            <a:r>
              <a:rPr lang="kk-KZ" sz="1000">
                <a:latin typeface="Times New Roman" pitchFamily="18" charset="0"/>
                <a:cs typeface="Times New Roman" pitchFamily="18" charset="0"/>
              </a:rPr>
              <a:t>3.</a:t>
            </a:r>
            <a:endParaRPr lang="ru-RU" sz="1000">
              <a:latin typeface="Times New Roman" pitchFamily="18" charset="0"/>
              <a:cs typeface="Times New Roman" pitchFamily="18" charset="0"/>
            </a:endParaRPr>
          </a:p>
          <a:p>
            <a:r>
              <a:rPr lang="kk-KZ" sz="1000">
                <a:latin typeface="Times New Roman" pitchFamily="18" charset="0"/>
                <a:cs typeface="Times New Roman" pitchFamily="18" charset="0"/>
              </a:rPr>
              <a:t>4.</a:t>
            </a:r>
            <a:endParaRPr lang="ru-RU" sz="1000">
              <a:latin typeface="Times New Roman" pitchFamily="18" charset="0"/>
              <a:cs typeface="Times New Roman" pitchFamily="18" charset="0"/>
            </a:endParaRPr>
          </a:p>
          <a:p>
            <a:r>
              <a:rPr lang="kk-KZ" sz="1000">
                <a:latin typeface="Times New Roman" pitchFamily="18" charset="0"/>
                <a:cs typeface="Times New Roman" pitchFamily="18" charset="0"/>
              </a:rPr>
              <a:t>5.</a:t>
            </a:r>
            <a:endParaRPr lang="ru-RU" sz="1000">
              <a:latin typeface="Times New Roman" pitchFamily="18" charset="0"/>
              <a:cs typeface="Times New Roman" pitchFamily="18" charset="0"/>
            </a:endParaRPr>
          </a:p>
          <a:p>
            <a:r>
              <a:rPr lang="kk-KZ" sz="1000">
                <a:latin typeface="Times New Roman" pitchFamily="18" charset="0"/>
                <a:cs typeface="Times New Roman" pitchFamily="18" charset="0"/>
              </a:rPr>
              <a:t> </a:t>
            </a:r>
            <a:endParaRPr lang="ru-RU" sz="1000">
              <a:latin typeface="Times New Roman" pitchFamily="18" charset="0"/>
              <a:cs typeface="Times New Roman" pitchFamily="18" charset="0"/>
            </a:endParaRPr>
          </a:p>
          <a:p>
            <a:r>
              <a:rPr lang="kk-KZ" sz="1000">
                <a:latin typeface="Times New Roman" pitchFamily="18" charset="0"/>
                <a:cs typeface="Times New Roman" pitchFamily="18" charset="0"/>
              </a:rPr>
              <a:t>2. Жағдай.</a:t>
            </a:r>
            <a:endParaRPr lang="ru-RU" sz="1000">
              <a:latin typeface="Times New Roman" pitchFamily="18" charset="0"/>
              <a:cs typeface="Times New Roman" pitchFamily="18" charset="0"/>
            </a:endParaRPr>
          </a:p>
          <a:p>
            <a:r>
              <a:rPr lang="kk-KZ" sz="1000">
                <a:latin typeface="Times New Roman" pitchFamily="18" charset="0"/>
                <a:cs typeface="Times New Roman" pitchFamily="18" charset="0"/>
              </a:rPr>
              <a:t> </a:t>
            </a:r>
            <a:endParaRPr lang="ru-RU" sz="1000">
              <a:latin typeface="Times New Roman" pitchFamily="18" charset="0"/>
              <a:cs typeface="Times New Roman" pitchFamily="18" charset="0"/>
            </a:endParaRPr>
          </a:p>
          <a:p>
            <a:r>
              <a:rPr lang="kk-KZ" sz="1000">
                <a:latin typeface="Times New Roman" pitchFamily="18" charset="0"/>
                <a:cs typeface="Times New Roman" pitchFamily="18" charset="0"/>
              </a:rPr>
              <a:t>Сізге ата-ана </a:t>
            </a:r>
            <a:endParaRPr lang="ru-RU" sz="1000">
              <a:latin typeface="Times New Roman" pitchFamily="18" charset="0"/>
              <a:cs typeface="Times New Roman" pitchFamily="18" charset="0"/>
            </a:endParaRPr>
          </a:p>
          <a:p>
            <a:r>
              <a:rPr lang="kk-KZ" sz="1000">
                <a:latin typeface="Times New Roman" pitchFamily="18" charset="0"/>
                <a:cs typeface="Times New Roman" pitchFamily="18" charset="0"/>
              </a:rPr>
              <a:t>    -Балама  әркез айтып жүрсекте, үй тапсырмасын жасамайды. Кейбір кезде кітап тары мен дәптерінде тастап кетеді. Ешбір пәнге қызығушылығы жоқ. Балама бірігіп тәрбиелеп көрсек,-деп сізге өтінішін айтты.</a:t>
            </a:r>
            <a:endParaRPr lang="ru-RU" sz="1000">
              <a:latin typeface="Times New Roman" pitchFamily="18" charset="0"/>
              <a:cs typeface="Times New Roman" pitchFamily="18" charset="0"/>
            </a:endParaRPr>
          </a:p>
          <a:p>
            <a:r>
              <a:rPr lang="kk-KZ" sz="1000">
                <a:latin typeface="Times New Roman" pitchFamily="18" charset="0"/>
                <a:cs typeface="Times New Roman" pitchFamily="18" charset="0"/>
              </a:rPr>
              <a:t>Сіздің іс-әрекеттеріңіз.</a:t>
            </a:r>
            <a:endParaRPr lang="ru-RU" sz="1000">
              <a:latin typeface="Times New Roman" pitchFamily="18" charset="0"/>
              <a:cs typeface="Times New Roman" pitchFamily="18" charset="0"/>
            </a:endParaRPr>
          </a:p>
        </p:txBody>
      </p:sp>
      <p:sp>
        <p:nvSpPr>
          <p:cNvPr id="2" name="Стрелка вправо 1">
            <a:hlinkClick r:id="rId2" action="ppaction://hlinkfile"/>
          </p:cNvPr>
          <p:cNvSpPr/>
          <p:nvPr/>
        </p:nvSpPr>
        <p:spPr>
          <a:xfrm>
            <a:off x="4509120" y="8172400"/>
            <a:ext cx="1296144" cy="7920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 xmlns:p14="http://schemas.microsoft.com/office/powerpoint/2010/main" val="114024971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Ясность">
  <a:themeElements>
    <a:clrScheme name="Ясность">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Классическая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Ясность">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11</TotalTime>
  <Words>52</Words>
  <Application>Microsoft Office PowerPoint</Application>
  <PresentationFormat>Экран (4:3)</PresentationFormat>
  <Paragraphs>388</Paragraphs>
  <Slides>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vt:i4>
      </vt:variant>
    </vt:vector>
  </HeadingPairs>
  <TitlesOfParts>
    <vt:vector size="5" baseType="lpstr">
      <vt:lpstr>Ясность</vt:lpstr>
      <vt:lpstr>Баяндама: «Оқушылардың функционалдық сауаттылығын дамыту және қалыптастыру білім сапасын арттырудың негізгі шарты»   ТАРИХ ПӘНІ МҰҒАЛІМІ Жармағанбетов Ә.Р педагогикалық кеңес.</vt:lpstr>
      <vt:lpstr>Слайд 2</vt:lpstr>
      <vt:lpstr>Слайд 3</vt:lpstr>
      <vt:lpstr>Слайд 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Баяндама: Ағылшын тілі сабақтарында денсаулық сақтау технологиясын қолданып оқушыларды дамыта оқыту.   Ағылшын тілі пәні мұғалімі: Байдрахманов М С Мектеп әдістеме бірлестігі.</dc:title>
  <dc:creator>111</dc:creator>
  <cp:lastModifiedBy>HP</cp:lastModifiedBy>
  <cp:revision>6</cp:revision>
  <dcterms:created xsi:type="dcterms:W3CDTF">2016-02-02T10:02:19Z</dcterms:created>
  <dcterms:modified xsi:type="dcterms:W3CDTF">2017-03-01T19:46:20Z</dcterms:modified>
</cp:coreProperties>
</file>