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5" r:id="rId2"/>
    <p:sldId id="266" r:id="rId3"/>
    <p:sldId id="256" r:id="rId4"/>
    <p:sldId id="263" r:id="rId5"/>
    <p:sldId id="260" r:id="rId6"/>
    <p:sldId id="257" r:id="rId7"/>
    <p:sldId id="261" r:id="rId8"/>
    <p:sldId id="258" r:id="rId9"/>
    <p:sldId id="259" r:id="rId10"/>
    <p:sldId id="264" r:id="rId11"/>
    <p:sldId id="262" r:id="rId1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05.02.2019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05.02.2019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05.02.2019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B106E36-FD25-4E2D-B0AA-010F637433A0}" type="datetimeFigureOut">
              <a:rPr lang="ru-RU" smtClean="0"/>
              <a:pPr/>
              <a:t>05.02.2019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B106E36-FD25-4E2D-B0AA-010F637433A0}" type="datetimeFigureOut">
              <a:rPr lang="ru-RU" smtClean="0"/>
              <a:pPr/>
              <a:t>05.02.2019</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B106E36-FD25-4E2D-B0AA-010F637433A0}" type="datetimeFigureOut">
              <a:rPr lang="ru-RU" smtClean="0"/>
              <a:pPr/>
              <a:t>05.02.2019</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05.02.2019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05.02.2019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05.02.2019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05.02.2019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05.02.2019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106E36-FD25-4E2D-B0AA-010F637433A0}" type="datetimeFigureOut">
              <a:rPr lang="ru-RU" smtClean="0"/>
              <a:pPr/>
              <a:t>05.02.2019</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1025" name="Rectangle 1"/>
          <p:cNvSpPr>
            <a:spLocks noChangeArrowheads="1"/>
          </p:cNvSpPr>
          <p:nvPr/>
        </p:nvSpPr>
        <p:spPr bwMode="auto">
          <a:xfrm>
            <a:off x="357158" y="285728"/>
            <a:ext cx="8572528" cy="163121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2000" b="1" i="0" u="none" strike="noStrike" cap="none" normalizeH="0" baseline="0" dirty="0" smtClean="0">
                <a:ln>
                  <a:noFill/>
                </a:ln>
                <a:effectLst/>
                <a:latin typeface="Arial" pitchFamily="34" charset="0"/>
                <a:ea typeface="Times New Roman" pitchFamily="18" charset="0"/>
                <a:cs typeface="Arial" pitchFamily="34" charset="0"/>
              </a:rPr>
              <a:t>Көз – жанымыздың айнасы.</a:t>
            </a:r>
          </a:p>
          <a:p>
            <a:pPr marL="0" marR="0" lvl="0" indent="0" algn="ctr" defTabSz="914400" rtl="0" eaLnBrk="1" fontAlgn="base" latinLnBrk="0" hangingPunct="1">
              <a:lnSpc>
                <a:spcPct val="100000"/>
              </a:lnSpc>
              <a:spcBef>
                <a:spcPct val="0"/>
              </a:spcBef>
              <a:spcAft>
                <a:spcPct val="0"/>
              </a:spcAft>
              <a:buClrTx/>
              <a:buSzTx/>
              <a:buFontTx/>
              <a:buNone/>
              <a:tabLst/>
            </a:pPr>
            <a:r>
              <a:rPr kumimoji="0" lang="kk-KZ" sz="2000" b="1" i="0" u="none" strike="noStrike" cap="none" normalizeH="0" baseline="0" dirty="0" smtClean="0">
                <a:ln>
                  <a:noFill/>
                </a:ln>
                <a:solidFill>
                  <a:srgbClr val="C00000"/>
                </a:solidFill>
                <a:effectLst/>
                <a:latin typeface="Arial" pitchFamily="34" charset="0"/>
                <a:ea typeface="Times New Roman" pitchFamily="18" charset="0"/>
                <a:cs typeface="Arial" pitchFamily="34" charset="0"/>
              </a:rPr>
              <a:t> Көзге байланысты психологтар ерекше тест түрін ойлап тапты. </a:t>
            </a:r>
          </a:p>
          <a:p>
            <a:pPr marL="0" marR="0" lvl="0" indent="0" algn="ctr" defTabSz="914400" rtl="0" eaLnBrk="1" fontAlgn="base" latinLnBrk="0" hangingPunct="1">
              <a:lnSpc>
                <a:spcPct val="100000"/>
              </a:lnSpc>
              <a:spcBef>
                <a:spcPct val="0"/>
              </a:spcBef>
              <a:spcAft>
                <a:spcPct val="0"/>
              </a:spcAft>
              <a:buClrTx/>
              <a:buSzTx/>
              <a:buFontTx/>
              <a:buNone/>
              <a:tabLst/>
            </a:pPr>
            <a:r>
              <a:rPr kumimoji="0" lang="kk-KZ" sz="2000" b="1" i="0" u="none" strike="noStrike" cap="none" normalizeH="0" baseline="0" dirty="0" smtClean="0">
                <a:ln>
                  <a:noFill/>
                </a:ln>
                <a:solidFill>
                  <a:srgbClr val="C00000"/>
                </a:solidFill>
                <a:effectLst/>
                <a:latin typeface="Arial" pitchFamily="34" charset="0"/>
                <a:ea typeface="Times New Roman" pitchFamily="18" charset="0"/>
                <a:cs typeface="Arial" pitchFamily="34" charset="0"/>
              </a:rPr>
              <a:t>Суреттегі 3 көзге қарап, ұзақ ойланбай, біреуін таңдаңыз. Ойланып, таңдаудың қажеті жоқ. Қайсысы сізге көбірек ұнады, соны таңдауыңыз керек. </a:t>
            </a:r>
            <a:endParaRPr kumimoji="0" lang="kk-KZ" sz="3600" b="1" i="0" u="none" strike="noStrike" cap="none" normalizeH="0" baseline="0" dirty="0" smtClean="0">
              <a:ln>
                <a:noFill/>
              </a:ln>
              <a:solidFill>
                <a:srgbClr val="C00000"/>
              </a:solidFill>
              <a:effectLst/>
              <a:latin typeface="Arial" pitchFamily="34" charset="0"/>
              <a:cs typeface="Arial" pitchFamily="34" charset="0"/>
            </a:endParaRPr>
          </a:p>
        </p:txBody>
      </p:sp>
      <p:pic>
        <p:nvPicPr>
          <p:cNvPr id="1027" name="Picture 3" descr="ÐÐ°ÑÑÐ¸Ð½ÐºÐ¸ Ð¿Ð¾ Ð·Ð°Ð¿ÑÐ¾ÑÑ Ð³Ð»Ð°Ð·Ð°"/>
          <p:cNvPicPr>
            <a:picLocks noChangeAspect="1" noChangeArrowheads="1"/>
          </p:cNvPicPr>
          <p:nvPr/>
        </p:nvPicPr>
        <p:blipFill>
          <a:blip r:embed="rId2"/>
          <a:srcRect/>
          <a:stretch>
            <a:fillRect/>
          </a:stretch>
        </p:blipFill>
        <p:spPr bwMode="auto">
          <a:xfrm>
            <a:off x="5214942" y="2143116"/>
            <a:ext cx="2700342" cy="182456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29" name="Picture 5" descr="ÐÐ°ÑÑÐ¸Ð½ÐºÐ¸ Ð¿Ð¾ Ð·Ð°Ð¿ÑÐ¾ÑÑ Ð³Ð»Ð°Ð·Ð°"/>
          <p:cNvPicPr>
            <a:picLocks noChangeAspect="1" noChangeArrowheads="1"/>
          </p:cNvPicPr>
          <p:nvPr/>
        </p:nvPicPr>
        <p:blipFill>
          <a:blip r:embed="rId3"/>
          <a:srcRect/>
          <a:stretch>
            <a:fillRect/>
          </a:stretch>
        </p:blipFill>
        <p:spPr bwMode="auto">
          <a:xfrm>
            <a:off x="1214414" y="2143116"/>
            <a:ext cx="2652134" cy="192882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31" name="Picture 7" descr="ÐÐ°ÑÑÐ¸Ð½ÐºÐ¸ Ð¿Ð¾ Ð·Ð°Ð¿ÑÐ¾ÑÑ Ð³Ð»Ð°Ð·Ð°"/>
          <p:cNvPicPr>
            <a:picLocks noChangeAspect="1" noChangeArrowheads="1"/>
          </p:cNvPicPr>
          <p:nvPr/>
        </p:nvPicPr>
        <p:blipFill>
          <a:blip r:embed="rId4"/>
          <a:srcRect/>
          <a:stretch>
            <a:fillRect/>
          </a:stretch>
        </p:blipFill>
        <p:spPr bwMode="auto">
          <a:xfrm>
            <a:off x="3214678" y="4286256"/>
            <a:ext cx="2786058" cy="2166934"/>
          </a:xfrm>
          <a:prstGeom prst="rect">
            <a:avLst/>
          </a:prstGeom>
          <a:noFill/>
        </p:spPr>
      </p:pic>
      <p:sp>
        <p:nvSpPr>
          <p:cNvPr id="8" name="TextBox 7"/>
          <p:cNvSpPr txBox="1"/>
          <p:nvPr/>
        </p:nvSpPr>
        <p:spPr>
          <a:xfrm>
            <a:off x="500034" y="2857496"/>
            <a:ext cx="930898" cy="707886"/>
          </a:xfrm>
          <a:prstGeom prst="rect">
            <a:avLst/>
          </a:prstGeom>
          <a:noFill/>
        </p:spPr>
        <p:txBody>
          <a:bodyPr wrap="square" rtlCol="0">
            <a:spAutoFit/>
          </a:bodyPr>
          <a:lstStyle/>
          <a:p>
            <a:r>
              <a:rPr lang="kk-KZ" sz="4000" dirty="0" smtClean="0"/>
              <a:t>1.</a:t>
            </a:r>
            <a:endParaRPr lang="ru-RU" sz="4000" dirty="0"/>
          </a:p>
        </p:txBody>
      </p:sp>
      <p:sp>
        <p:nvSpPr>
          <p:cNvPr id="9" name="TextBox 8"/>
          <p:cNvSpPr txBox="1"/>
          <p:nvPr/>
        </p:nvSpPr>
        <p:spPr>
          <a:xfrm>
            <a:off x="4572000" y="3000372"/>
            <a:ext cx="535724" cy="646331"/>
          </a:xfrm>
          <a:prstGeom prst="rect">
            <a:avLst/>
          </a:prstGeom>
          <a:noFill/>
        </p:spPr>
        <p:txBody>
          <a:bodyPr wrap="none" rtlCol="0">
            <a:spAutoFit/>
          </a:bodyPr>
          <a:lstStyle/>
          <a:p>
            <a:r>
              <a:rPr lang="kk-KZ" sz="3600" dirty="0" smtClean="0"/>
              <a:t>2.</a:t>
            </a:r>
            <a:endParaRPr lang="ru-RU" sz="3600" dirty="0"/>
          </a:p>
        </p:txBody>
      </p:sp>
      <p:sp>
        <p:nvSpPr>
          <p:cNvPr id="10" name="TextBox 9"/>
          <p:cNvSpPr txBox="1"/>
          <p:nvPr/>
        </p:nvSpPr>
        <p:spPr>
          <a:xfrm>
            <a:off x="2285984" y="5143512"/>
            <a:ext cx="785818" cy="646331"/>
          </a:xfrm>
          <a:prstGeom prst="rect">
            <a:avLst/>
          </a:prstGeom>
          <a:noFill/>
        </p:spPr>
        <p:txBody>
          <a:bodyPr wrap="square" rtlCol="0">
            <a:spAutoFit/>
          </a:bodyPr>
          <a:lstStyle/>
          <a:p>
            <a:r>
              <a:rPr lang="kk-KZ" sz="3600" dirty="0" smtClean="0"/>
              <a:t>3.</a:t>
            </a:r>
            <a:endParaRPr lang="ru-RU" sz="36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Rectangle 1"/>
          <p:cNvSpPr>
            <a:spLocks noChangeArrowheads="1"/>
          </p:cNvSpPr>
          <p:nvPr/>
        </p:nvSpPr>
        <p:spPr bwMode="auto">
          <a:xfrm>
            <a:off x="357158" y="500042"/>
            <a:ext cx="8786842" cy="513986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342900" marR="0" lvl="0" indent="-342900" algn="l" defTabSz="914400" rtl="0" eaLnBrk="1" fontAlgn="base" latinLnBrk="0" hangingPunct="1">
              <a:lnSpc>
                <a:spcPct val="100000"/>
              </a:lnSpc>
              <a:spcBef>
                <a:spcPct val="0"/>
              </a:spcBef>
              <a:spcAft>
                <a:spcPct val="0"/>
              </a:spcAft>
              <a:buClrTx/>
              <a:buSzTx/>
              <a:tabLst/>
            </a:pPr>
            <a:r>
              <a:rPr kumimoji="0" lang="kk-KZ" b="1" i="0" u="none" strike="noStrike" cap="none" normalizeH="0" baseline="0" dirty="0" smtClean="0">
                <a:ln>
                  <a:noFill/>
                </a:ln>
                <a:solidFill>
                  <a:srgbClr val="C00000"/>
                </a:solidFill>
                <a:effectLst/>
                <a:latin typeface="Arial" pitchFamily="34" charset="0"/>
                <a:ea typeface="Times New Roman" pitchFamily="18" charset="0"/>
                <a:cs typeface="Arial" pitchFamily="34" charset="0"/>
              </a:rPr>
              <a:t>1.Егер сіз 1-көзді таңдасаңыз, демек басты қасиетіңіздің бірі – көңілділік.</a:t>
            </a:r>
          </a:p>
          <a:p>
            <a:pPr marL="342900" marR="0" lvl="0" indent="-342900" algn="l" defTabSz="914400" rtl="0" eaLnBrk="1" fontAlgn="base" latinLnBrk="0" hangingPunct="1">
              <a:lnSpc>
                <a:spcPct val="100000"/>
              </a:lnSpc>
              <a:spcBef>
                <a:spcPct val="0"/>
              </a:spcBef>
              <a:spcAft>
                <a:spcPct val="0"/>
              </a:spcAft>
              <a:buClrTx/>
              <a:buSzTx/>
              <a:tabLst/>
            </a:pPr>
            <a:r>
              <a:rPr kumimoji="0" lang="kk-KZ" b="1" i="0" u="none" strike="noStrike" cap="none" normalizeH="0" baseline="0" dirty="0" smtClean="0">
                <a:ln>
                  <a:noFill/>
                </a:ln>
                <a:solidFill>
                  <a:srgbClr val="C00000"/>
                </a:solidFill>
                <a:effectLst/>
                <a:latin typeface="Arial" pitchFamily="34" charset="0"/>
                <a:ea typeface="Times New Roman" pitchFamily="18" charset="0"/>
                <a:cs typeface="Arial" pitchFamily="34" charset="0"/>
              </a:rPr>
              <a:t>Кез келген адамға жүрегіңіздің есігін ашып, жайдары қарсы алуға</a:t>
            </a:r>
          </a:p>
          <a:p>
            <a:pPr marL="342900" marR="0" lvl="0" indent="-342900" algn="l" defTabSz="914400" rtl="0" eaLnBrk="1" fontAlgn="base" latinLnBrk="0" hangingPunct="1">
              <a:lnSpc>
                <a:spcPct val="100000"/>
              </a:lnSpc>
              <a:spcBef>
                <a:spcPct val="0"/>
              </a:spcBef>
              <a:spcAft>
                <a:spcPct val="0"/>
              </a:spcAft>
              <a:buClrTx/>
              <a:buSzTx/>
              <a:tabLst/>
            </a:pPr>
            <a:r>
              <a:rPr kumimoji="0" lang="kk-KZ" b="1" i="0" u="none" strike="noStrike" cap="none" normalizeH="0" baseline="0" dirty="0" smtClean="0">
                <a:ln>
                  <a:noFill/>
                </a:ln>
                <a:solidFill>
                  <a:srgbClr val="C00000"/>
                </a:solidFill>
                <a:effectLst/>
                <a:latin typeface="Arial" pitchFamily="34" charset="0"/>
                <a:ea typeface="Times New Roman" pitchFamily="18" charset="0"/>
                <a:cs typeface="Arial" pitchFamily="34" charset="0"/>
              </a:rPr>
              <a:t>дайынсыз.Салдарында талай рет қателесіп, қапаланасыз.  Өзгелерге</a:t>
            </a:r>
          </a:p>
          <a:p>
            <a:pPr marL="342900" marR="0" lvl="0" indent="-342900" algn="l" defTabSz="914400" rtl="0" eaLnBrk="1" fontAlgn="base" latinLnBrk="0" hangingPunct="1">
              <a:lnSpc>
                <a:spcPct val="100000"/>
              </a:lnSpc>
              <a:spcBef>
                <a:spcPct val="0"/>
              </a:spcBef>
              <a:spcAft>
                <a:spcPct val="0"/>
              </a:spcAft>
              <a:buClrTx/>
              <a:buSzTx/>
              <a:tabLst/>
            </a:pPr>
            <a:r>
              <a:rPr kumimoji="0" lang="kk-KZ" b="1" i="0" u="none" strike="noStrike" cap="none" normalizeH="0" baseline="0" dirty="0" smtClean="0">
                <a:ln>
                  <a:noFill/>
                </a:ln>
                <a:solidFill>
                  <a:srgbClr val="C00000"/>
                </a:solidFill>
                <a:effectLst/>
                <a:latin typeface="Arial" pitchFamily="34" charset="0"/>
                <a:ea typeface="Times New Roman" pitchFamily="18" charset="0"/>
                <a:cs typeface="Arial" pitchFamily="34" charset="0"/>
              </a:rPr>
              <a:t>қорқышыңыз бенсенімсіздігіңізді білдіртпейсіз. Өз проблемаларыңызды</a:t>
            </a:r>
          </a:p>
          <a:p>
            <a:pPr marL="342900" marR="0" lvl="0" indent="-342900" algn="l" defTabSz="914400" rtl="0" eaLnBrk="1" fontAlgn="base" latinLnBrk="0" hangingPunct="1">
              <a:lnSpc>
                <a:spcPct val="100000"/>
              </a:lnSpc>
              <a:spcBef>
                <a:spcPct val="0"/>
              </a:spcBef>
              <a:spcAft>
                <a:spcPct val="0"/>
              </a:spcAft>
              <a:buClrTx/>
              <a:buSzTx/>
              <a:tabLst/>
            </a:pPr>
            <a:r>
              <a:rPr kumimoji="0" lang="kk-KZ" b="1" i="0" u="none" strike="noStrike" cap="none" normalizeH="0" baseline="0" dirty="0" smtClean="0">
                <a:ln>
                  <a:noFill/>
                </a:ln>
                <a:solidFill>
                  <a:srgbClr val="C00000"/>
                </a:solidFill>
                <a:effectLst/>
                <a:latin typeface="Arial" pitchFamily="34" charset="0"/>
                <a:ea typeface="Times New Roman" pitchFamily="18" charset="0"/>
                <a:cs typeface="Arial" pitchFamily="34" charset="0"/>
              </a:rPr>
              <a:t>өзіңіз шешеалатыныңызға сенімдісіз. Сонымен қатар басқаларға да қол</a:t>
            </a:r>
          </a:p>
          <a:p>
            <a:pPr marL="342900" marR="0" lvl="0" indent="-342900" algn="l" defTabSz="914400" rtl="0" eaLnBrk="1" fontAlgn="base" latinLnBrk="0" hangingPunct="1">
              <a:lnSpc>
                <a:spcPct val="100000"/>
              </a:lnSpc>
              <a:spcBef>
                <a:spcPct val="0"/>
              </a:spcBef>
              <a:spcAft>
                <a:spcPct val="0"/>
              </a:spcAft>
              <a:buClrTx/>
              <a:buSzTx/>
              <a:tabLst/>
            </a:pPr>
            <a:r>
              <a:rPr kumimoji="0" lang="kk-KZ" b="1" i="0" u="none" strike="noStrike" cap="none" normalizeH="0" baseline="0" dirty="0" smtClean="0">
                <a:ln>
                  <a:noFill/>
                </a:ln>
                <a:solidFill>
                  <a:srgbClr val="C00000"/>
                </a:solidFill>
                <a:effectLst/>
                <a:latin typeface="Arial" pitchFamily="34" charset="0"/>
                <a:ea typeface="Times New Roman" pitchFamily="18" charset="0"/>
                <a:cs typeface="Arial" pitchFamily="34" charset="0"/>
              </a:rPr>
              <a:t>ұшын беругедайын тұрасыз. </a:t>
            </a:r>
          </a:p>
          <a:p>
            <a:pPr marL="228600" marR="0" lvl="0" indent="-228600" algn="l" defTabSz="914400" rtl="0" eaLnBrk="1" fontAlgn="base" latinLnBrk="0" hangingPunct="1">
              <a:lnSpc>
                <a:spcPct val="100000"/>
              </a:lnSpc>
              <a:spcBef>
                <a:spcPct val="0"/>
              </a:spcBef>
              <a:spcAft>
                <a:spcPct val="0"/>
              </a:spcAft>
              <a:buClrTx/>
              <a:buSzTx/>
              <a:buFontTx/>
              <a:buAutoNum type="arabicPeriod"/>
              <a:tabLst/>
            </a:pPr>
            <a:endParaRPr kumimoji="0" lang="ru-RU" sz="11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b="1" i="0" u="none" strike="noStrike" cap="none" normalizeH="0" baseline="0" dirty="0" smtClean="0">
                <a:ln>
                  <a:noFill/>
                </a:ln>
                <a:solidFill>
                  <a:srgbClr val="00B050"/>
                </a:solidFill>
                <a:effectLst/>
                <a:latin typeface="Arial" pitchFamily="34" charset="0"/>
                <a:ea typeface="Times New Roman" pitchFamily="18" charset="0"/>
                <a:cs typeface="Arial" pitchFamily="34" charset="0"/>
              </a:rPr>
              <a:t>2. Сіздің басты қасиетіңіз – адалдық. Өзгелерге жақсы әсер қалдыру үшін барыңызды салуға дайынсыз. Бәрін дұрыс жасауға тырысасыз. Адамның іс-әрекетіне қарап, оған баға беруге болады деп санайсыз. Күйзеліске түскенде не көңіл-күйіңіз төмен болғанда ешкімге тіл қатпауга тырысасыз.. Өзіңізді өзгелерге арнау үшін өмір сүресіз.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kk-KZ"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1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b="1" i="0" u="none" strike="noStrike" cap="none" normalizeH="0" baseline="0" dirty="0" smtClean="0">
                <a:ln>
                  <a:noFill/>
                </a:ln>
                <a:solidFill>
                  <a:schemeClr val="accent2">
                    <a:lumMod val="50000"/>
                  </a:schemeClr>
                </a:solidFill>
                <a:effectLst/>
                <a:latin typeface="Arial" pitchFamily="34" charset="0"/>
                <a:ea typeface="Times New Roman" pitchFamily="18" charset="0"/>
                <a:cs typeface="Arial" pitchFamily="34" charset="0"/>
              </a:rPr>
              <a:t>3. Егер 3-ті таңдасаңыз, дәл қазір өзіңізді бақытсыз сезінуіңіз мүмкін. Өткеннің естелігі қазіргі күнге әсер етеді. Өмірді қатігез деп санайсыз. Өзіңізге жайлы орын іздеумен келесіз. Беймаза ойларыңызды ешкімге айтпауды жөн көресіз. Өйткені ақырында бәрі өз орнына келетініне сенімдісіз. Бұл өткінші, ауыр кезең екенін жақсы түсінесіз. </a:t>
            </a:r>
            <a:endParaRPr kumimoji="0" lang="kk-KZ" sz="3200" b="1" i="0" u="none" strike="noStrike" cap="none" normalizeH="0" baseline="0" dirty="0" smtClean="0">
              <a:ln>
                <a:noFill/>
              </a:ln>
              <a:solidFill>
                <a:schemeClr val="accent2">
                  <a:lumMod val="50000"/>
                </a:schemeClr>
              </a:solidFill>
              <a:effectLst/>
              <a:latin typeface="Arial" pitchFamily="34" charset="0"/>
              <a:cs typeface="Arial"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dirty="0"/>
          </a:p>
        </p:txBody>
      </p:sp>
      <p:sp>
        <p:nvSpPr>
          <p:cNvPr id="3" name="Подзаголовок 2"/>
          <p:cNvSpPr>
            <a:spLocks noGrp="1"/>
          </p:cNvSpPr>
          <p:nvPr>
            <p:ph type="subTitle" idx="1"/>
          </p:nvPr>
        </p:nvSpPr>
        <p:spPr/>
        <p:txBody>
          <a:bodyPr/>
          <a:lstStyle/>
          <a:p>
            <a:endParaRPr lang="ru-RU"/>
          </a:p>
        </p:txBody>
      </p:sp>
      <p:pic>
        <p:nvPicPr>
          <p:cNvPr id="5122" name="Picture 2" descr="https://ds04.infourok.ru/uploads/ex/1316/00107a4d-016b0525/img1.jpg"/>
          <p:cNvPicPr>
            <a:picLocks noChangeAspect="1" noChangeArrowheads="1"/>
          </p:cNvPicPr>
          <p:nvPr/>
        </p:nvPicPr>
        <p:blipFill>
          <a:blip r:embed="rId2"/>
          <a:srcRect/>
          <a:stretch>
            <a:fillRect/>
          </a:stretch>
        </p:blipFill>
        <p:spPr bwMode="auto">
          <a:xfrm>
            <a:off x="0" y="-1"/>
            <a:ext cx="9144000" cy="6858001"/>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Вертикальный свиток 7"/>
          <p:cNvSpPr/>
          <p:nvPr/>
        </p:nvSpPr>
        <p:spPr>
          <a:xfrm>
            <a:off x="3714744" y="1071546"/>
            <a:ext cx="5429256" cy="5286412"/>
          </a:xfrm>
          <a:prstGeom prst="verticalScroll">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Скругленный прямоугольник 6"/>
          <p:cNvSpPr/>
          <p:nvPr/>
        </p:nvSpPr>
        <p:spPr>
          <a:xfrm>
            <a:off x="285720" y="214290"/>
            <a:ext cx="4071966" cy="4286280"/>
          </a:xfrm>
          <a:prstGeom prst="round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 name="Прямоугольник 3"/>
          <p:cNvSpPr/>
          <p:nvPr/>
        </p:nvSpPr>
        <p:spPr>
          <a:xfrm>
            <a:off x="357158" y="500042"/>
            <a:ext cx="3929090" cy="3785652"/>
          </a:xfrm>
          <a:prstGeom prst="rect">
            <a:avLst/>
          </a:prstGeom>
        </p:spPr>
        <p:txBody>
          <a:bodyPr wrap="square">
            <a:spAutoFit/>
          </a:bodyPr>
          <a:lstStyle/>
          <a:p>
            <a:r>
              <a:rPr lang="kk-KZ" dirty="0" smtClean="0"/>
              <a:t> </a:t>
            </a:r>
            <a:r>
              <a:rPr lang="kk-KZ" sz="2000" i="1" dirty="0" smtClean="0">
                <a:solidFill>
                  <a:srgbClr val="C00000"/>
                </a:solidFill>
                <a:latin typeface="Arial" pitchFamily="34" charset="0"/>
                <a:cs typeface="Arial" pitchFamily="34" charset="0"/>
              </a:rPr>
              <a:t>«Эссе</a:t>
            </a:r>
            <a:r>
              <a:rPr lang="kk-KZ" sz="2000" i="1" dirty="0" smtClean="0">
                <a:solidFill>
                  <a:srgbClr val="C00000"/>
                </a:solidFill>
                <a:latin typeface="Arial" pitchFamily="34" charset="0"/>
                <a:cs typeface="Arial" pitchFamily="34" charset="0"/>
              </a:rPr>
              <a:t>» сөзі орыс тіліне француз тілінен енген және оның тарихы латынның exagium (өлшеу, таразылау) сөзінен бастау алады. Француздың «еззаi» сөзін тура аударғанда тәжірибе, сынама, қадам, очерк деп беруге болады. </a:t>
            </a:r>
            <a:br>
              <a:rPr lang="kk-KZ" sz="2000" i="1" dirty="0" smtClean="0">
                <a:solidFill>
                  <a:srgbClr val="C00000"/>
                </a:solidFill>
                <a:latin typeface="Arial" pitchFamily="34" charset="0"/>
                <a:cs typeface="Arial" pitchFamily="34" charset="0"/>
              </a:rPr>
            </a:br>
            <a:r>
              <a:rPr lang="kk-KZ" sz="2000" i="1" dirty="0" smtClean="0">
                <a:solidFill>
                  <a:srgbClr val="C00000"/>
                </a:solidFill>
                <a:latin typeface="Arial" pitchFamily="34" charset="0"/>
                <a:cs typeface="Arial" pitchFamily="34" charset="0"/>
              </a:rPr>
              <a:t>Эссе – бұл еркін композицияға құрылған, көлемі шағын прозалық шығарма. </a:t>
            </a:r>
            <a:endParaRPr lang="ru-RU" i="1" dirty="0">
              <a:solidFill>
                <a:srgbClr val="C00000"/>
              </a:solidFill>
              <a:latin typeface="Arial" pitchFamily="34" charset="0"/>
              <a:cs typeface="Arial" pitchFamily="34" charset="0"/>
            </a:endParaRPr>
          </a:p>
        </p:txBody>
      </p:sp>
      <p:sp>
        <p:nvSpPr>
          <p:cNvPr id="5" name="Прямоугольник 4"/>
          <p:cNvSpPr/>
          <p:nvPr/>
        </p:nvSpPr>
        <p:spPr>
          <a:xfrm>
            <a:off x="4357686" y="1785926"/>
            <a:ext cx="4572000" cy="4678204"/>
          </a:xfrm>
          <a:prstGeom prst="rect">
            <a:avLst/>
          </a:prstGeom>
        </p:spPr>
        <p:txBody>
          <a:bodyPr wrap="square">
            <a:spAutoFit/>
          </a:bodyPr>
          <a:lstStyle/>
          <a:p>
            <a:r>
              <a:rPr lang="kk-KZ" sz="2000" dirty="0" smtClean="0">
                <a:solidFill>
                  <a:srgbClr val="002060"/>
                </a:solidFill>
                <a:latin typeface="Arial" pitchFamily="34" charset="0"/>
                <a:cs typeface="Arial" pitchFamily="34" charset="0"/>
              </a:rPr>
              <a:t>  - </a:t>
            </a:r>
            <a:r>
              <a:rPr lang="kk-KZ" sz="2000" dirty="0" smtClean="0">
                <a:solidFill>
                  <a:srgbClr val="002060"/>
                </a:solidFill>
                <a:latin typeface="Arial" pitchFamily="34" charset="0"/>
                <a:cs typeface="Arial" pitchFamily="34" charset="0"/>
              </a:rPr>
              <a:t>эссенің мазмұнында бірінші кезекте автордың тұлғалық ерекшелігі – оның дүниетанымы, ойы мен сезімі бағаланады. </a:t>
            </a:r>
            <a:br>
              <a:rPr lang="kk-KZ" sz="2000" dirty="0" smtClean="0">
                <a:solidFill>
                  <a:srgbClr val="002060"/>
                </a:solidFill>
                <a:latin typeface="Arial" pitchFamily="34" charset="0"/>
                <a:cs typeface="Arial" pitchFamily="34" charset="0"/>
              </a:rPr>
            </a:br>
            <a:r>
              <a:rPr lang="kk-KZ" sz="2000" dirty="0" smtClean="0">
                <a:solidFill>
                  <a:srgbClr val="002060"/>
                </a:solidFill>
                <a:latin typeface="Arial" pitchFamily="34" charset="0"/>
                <a:cs typeface="Arial" pitchFamily="34" charset="0"/>
              </a:rPr>
              <a:t>Эссе құрылымы мен жоспары: </a:t>
            </a:r>
            <a:br>
              <a:rPr lang="kk-KZ" sz="2000" dirty="0" smtClean="0">
                <a:solidFill>
                  <a:srgbClr val="002060"/>
                </a:solidFill>
                <a:latin typeface="Arial" pitchFamily="34" charset="0"/>
                <a:cs typeface="Arial" pitchFamily="34" charset="0"/>
              </a:rPr>
            </a:br>
            <a:r>
              <a:rPr lang="kk-KZ" sz="2000" dirty="0" smtClean="0">
                <a:solidFill>
                  <a:srgbClr val="002060"/>
                </a:solidFill>
                <a:latin typeface="Arial" pitchFamily="34" charset="0"/>
                <a:cs typeface="Arial" pitchFamily="34" charset="0"/>
              </a:rPr>
              <a:t>Эссе құрылымы оған қойылған талаптарға сай анықталады: </a:t>
            </a:r>
            <a:br>
              <a:rPr lang="kk-KZ" sz="2000" dirty="0" smtClean="0">
                <a:solidFill>
                  <a:srgbClr val="002060"/>
                </a:solidFill>
                <a:latin typeface="Arial" pitchFamily="34" charset="0"/>
                <a:cs typeface="Arial" pitchFamily="34" charset="0"/>
              </a:rPr>
            </a:br>
            <a:r>
              <a:rPr lang="kk-KZ" sz="2000" dirty="0" smtClean="0">
                <a:solidFill>
                  <a:srgbClr val="002060"/>
                </a:solidFill>
                <a:latin typeface="Arial" pitchFamily="34" charset="0"/>
                <a:cs typeface="Arial" pitchFamily="34" charset="0"/>
              </a:rPr>
              <a:t>1) белгілі бір мәселеге қатысты </a:t>
            </a:r>
            <a:endParaRPr lang="kk-KZ" sz="2000" dirty="0" smtClean="0">
              <a:solidFill>
                <a:srgbClr val="002060"/>
              </a:solidFill>
              <a:latin typeface="Arial" pitchFamily="34" charset="0"/>
              <a:cs typeface="Arial" pitchFamily="34" charset="0"/>
            </a:endParaRPr>
          </a:p>
          <a:p>
            <a:r>
              <a:rPr lang="kk-KZ" sz="2000" dirty="0" smtClean="0">
                <a:solidFill>
                  <a:srgbClr val="002060"/>
                </a:solidFill>
                <a:latin typeface="Arial" pitchFamily="34" charset="0"/>
                <a:cs typeface="Arial" pitchFamily="34" charset="0"/>
              </a:rPr>
              <a:t>эссе </a:t>
            </a:r>
            <a:r>
              <a:rPr lang="kk-KZ" sz="2000" dirty="0" smtClean="0">
                <a:solidFill>
                  <a:srgbClr val="002060"/>
                </a:solidFill>
                <a:latin typeface="Arial" pitchFamily="34" charset="0"/>
                <a:cs typeface="Arial" pitchFamily="34" charset="0"/>
              </a:rPr>
              <a:t>авторының ойы қысқаша </a:t>
            </a:r>
            <a:endParaRPr lang="kk-KZ" sz="2000" dirty="0" smtClean="0">
              <a:solidFill>
                <a:srgbClr val="002060"/>
              </a:solidFill>
              <a:latin typeface="Arial" pitchFamily="34" charset="0"/>
              <a:cs typeface="Arial" pitchFamily="34" charset="0"/>
            </a:endParaRPr>
          </a:p>
          <a:p>
            <a:r>
              <a:rPr lang="kk-KZ" sz="2000" dirty="0" smtClean="0">
                <a:solidFill>
                  <a:srgbClr val="002060"/>
                </a:solidFill>
                <a:latin typeface="Arial" pitchFamily="34" charset="0"/>
                <a:cs typeface="Arial" pitchFamily="34" charset="0"/>
              </a:rPr>
              <a:t>тезис </a:t>
            </a:r>
            <a:r>
              <a:rPr lang="kk-KZ" sz="2000" dirty="0" smtClean="0">
                <a:solidFill>
                  <a:srgbClr val="002060"/>
                </a:solidFill>
                <a:latin typeface="Arial" pitchFamily="34" charset="0"/>
                <a:cs typeface="Arial" pitchFamily="34" charset="0"/>
              </a:rPr>
              <a:t>үлгісінде беріледі (Т);</a:t>
            </a:r>
            <a:br>
              <a:rPr lang="kk-KZ" sz="2000" dirty="0" smtClean="0">
                <a:solidFill>
                  <a:srgbClr val="002060"/>
                </a:solidFill>
                <a:latin typeface="Arial" pitchFamily="34" charset="0"/>
                <a:cs typeface="Arial" pitchFamily="34" charset="0"/>
              </a:rPr>
            </a:br>
            <a:r>
              <a:rPr lang="kk-KZ" sz="2000" dirty="0" smtClean="0">
                <a:solidFill>
                  <a:srgbClr val="002060"/>
                </a:solidFill>
                <a:latin typeface="Arial" pitchFamily="34" charset="0"/>
                <a:cs typeface="Arial" pitchFamily="34" charset="0"/>
              </a:rPr>
              <a:t>2) ой дәлелдермен </a:t>
            </a:r>
            <a:r>
              <a:rPr lang="kk-KZ" sz="2000" dirty="0" smtClean="0">
                <a:solidFill>
                  <a:srgbClr val="002060"/>
                </a:solidFill>
                <a:latin typeface="Arial" pitchFamily="34" charset="0"/>
                <a:cs typeface="Arial" pitchFamily="34" charset="0"/>
              </a:rPr>
              <a:t>бекітіліп</a:t>
            </a:r>
          </a:p>
          <a:p>
            <a:r>
              <a:rPr lang="kk-KZ" sz="2000" dirty="0" smtClean="0">
                <a:solidFill>
                  <a:srgbClr val="002060"/>
                </a:solidFill>
                <a:latin typeface="Arial" pitchFamily="34" charset="0"/>
                <a:cs typeface="Arial" pitchFamily="34" charset="0"/>
              </a:rPr>
              <a:t> </a:t>
            </a:r>
            <a:r>
              <a:rPr lang="kk-KZ" sz="2000" dirty="0" smtClean="0">
                <a:solidFill>
                  <a:srgbClr val="002060"/>
                </a:solidFill>
                <a:latin typeface="Arial" pitchFamily="34" charset="0"/>
                <a:cs typeface="Arial" pitchFamily="34" charset="0"/>
              </a:rPr>
              <a:t>отыруы қажет, сол үшін тезистен соң дәлелдер </a:t>
            </a:r>
            <a:r>
              <a:rPr lang="kk-KZ" dirty="0" smtClean="0"/>
              <a:t>(</a:t>
            </a:r>
            <a:r>
              <a:rPr lang="kk-KZ" sz="2000" dirty="0" smtClean="0">
                <a:solidFill>
                  <a:srgbClr val="002060"/>
                </a:solidFill>
                <a:latin typeface="Arial" pitchFamily="34" charset="0"/>
                <a:cs typeface="Arial" pitchFamily="34" charset="0"/>
              </a:rPr>
              <a:t>аргументтер) (А) беріледі.</a:t>
            </a:r>
            <a:r>
              <a:rPr lang="kk-KZ" dirty="0" smtClean="0"/>
              <a:t> </a:t>
            </a:r>
            <a:br>
              <a:rPr lang="kk-KZ" dirty="0" smtClean="0"/>
            </a:br>
            <a:endParaRPr lang="ru-RU" dirty="0"/>
          </a:p>
        </p:txBody>
      </p:sp>
      <p:sp>
        <p:nvSpPr>
          <p:cNvPr id="6" name="Прямоугольник 5"/>
          <p:cNvSpPr/>
          <p:nvPr/>
        </p:nvSpPr>
        <p:spPr>
          <a:xfrm>
            <a:off x="428596" y="4643446"/>
            <a:ext cx="3571900" cy="928694"/>
          </a:xfrm>
          <a:prstGeom prst="rect">
            <a:avLst/>
          </a:prstGeom>
        </p:spPr>
        <p:txBody>
          <a:bodyPr wrap="square">
            <a:spAutoFit/>
          </a:bodyPr>
          <a:lstStyle/>
          <a:p>
            <a:pPr algn="ctr"/>
            <a:r>
              <a:rPr lang="kk-KZ" b="1" dirty="0" smtClean="0">
                <a:solidFill>
                  <a:srgbClr val="00B050"/>
                </a:solidFill>
                <a:latin typeface="Arial" pitchFamily="34" charset="0"/>
                <a:cs typeface="Arial" pitchFamily="34" charset="0"/>
              </a:rPr>
              <a:t>Эсседе </a:t>
            </a:r>
            <a:r>
              <a:rPr lang="kk-KZ" b="1" dirty="0" smtClean="0">
                <a:solidFill>
                  <a:srgbClr val="00B050"/>
                </a:solidFill>
                <a:latin typeface="Arial" pitchFamily="34" charset="0"/>
                <a:cs typeface="Arial" pitchFamily="34" charset="0"/>
              </a:rPr>
              <a:t>ой айтылады</a:t>
            </a:r>
            <a:r>
              <a:rPr lang="kk-KZ" b="1" dirty="0" smtClean="0">
                <a:solidFill>
                  <a:srgbClr val="00B050"/>
                </a:solidFill>
                <a:latin typeface="Arial" pitchFamily="34" charset="0"/>
                <a:cs typeface="Arial" pitchFamily="34" charset="0"/>
              </a:rPr>
              <a:t>,</a:t>
            </a:r>
          </a:p>
          <a:p>
            <a:pPr algn="ctr"/>
            <a:r>
              <a:rPr lang="kk-KZ" b="1" dirty="0" smtClean="0">
                <a:solidFill>
                  <a:srgbClr val="00B050"/>
                </a:solidFill>
                <a:latin typeface="Arial" pitchFamily="34" charset="0"/>
                <a:cs typeface="Arial" pitchFamily="34" charset="0"/>
              </a:rPr>
              <a:t> </a:t>
            </a:r>
            <a:r>
              <a:rPr lang="kk-KZ" b="1" dirty="0" smtClean="0">
                <a:solidFill>
                  <a:srgbClr val="00B050"/>
                </a:solidFill>
                <a:latin typeface="Arial" pitchFamily="34" charset="0"/>
                <a:cs typeface="Arial" pitchFamily="34" charset="0"/>
              </a:rPr>
              <a:t>ол дәлелденеді, </a:t>
            </a:r>
            <a:endParaRPr lang="kk-KZ" b="1" dirty="0" smtClean="0">
              <a:solidFill>
                <a:srgbClr val="00B050"/>
              </a:solidFill>
              <a:latin typeface="Arial" pitchFamily="34" charset="0"/>
              <a:cs typeface="Arial" pitchFamily="34" charset="0"/>
            </a:endParaRPr>
          </a:p>
          <a:p>
            <a:pPr algn="ctr"/>
            <a:r>
              <a:rPr lang="kk-KZ" b="1" dirty="0" smtClean="0">
                <a:solidFill>
                  <a:srgbClr val="00B050"/>
                </a:solidFill>
                <a:latin typeface="Arial" pitchFamily="34" charset="0"/>
                <a:cs typeface="Arial" pitchFamily="34" charset="0"/>
              </a:rPr>
              <a:t>сосын </a:t>
            </a:r>
            <a:r>
              <a:rPr lang="kk-KZ" b="1" dirty="0" smtClean="0">
                <a:solidFill>
                  <a:srgbClr val="00B050"/>
                </a:solidFill>
                <a:latin typeface="Arial" pitchFamily="34" charset="0"/>
                <a:cs typeface="Arial" pitchFamily="34" charset="0"/>
              </a:rPr>
              <a:t>тұжырымдалады.</a:t>
            </a:r>
            <a:endParaRPr lang="ru-RU" b="1" dirty="0">
              <a:solidFill>
                <a:srgbClr val="00B050"/>
              </a:solidFill>
              <a:latin typeface="Arial" pitchFamily="34" charset="0"/>
              <a:cs typeface="Arial"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18434" name="Picture 2" descr="http://present5.com/presentation/299334335_441283416/image-44.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4098" name="Picture 2" descr="https://testcenter.kz/upload/medialibrary/0ef/esse-men-shyg-ayyrmasy-_1_.jpg"/>
          <p:cNvPicPr>
            <a:picLocks noChangeAspect="1" noChangeArrowheads="1"/>
          </p:cNvPicPr>
          <p:nvPr/>
        </p:nvPicPr>
        <p:blipFill>
          <a:blip r:embed="rId2"/>
          <a:srcRect/>
          <a:stretch>
            <a:fillRect/>
          </a:stretch>
        </p:blipFill>
        <p:spPr bwMode="auto">
          <a:xfrm>
            <a:off x="0" y="0"/>
            <a:ext cx="9144000" cy="6858001"/>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dirty="0"/>
          </a:p>
        </p:txBody>
      </p:sp>
      <p:pic>
        <p:nvPicPr>
          <p:cNvPr id="19458" name="Picture 2" descr="http://present5.com/presentation/233605630_441294974/image-21.jpg"/>
          <p:cNvPicPr>
            <a:picLocks noChangeAspect="1" noChangeArrowheads="1"/>
          </p:cNvPicPr>
          <p:nvPr/>
        </p:nvPicPr>
        <p:blipFill>
          <a:blip r:embed="rId2"/>
          <a:srcRect/>
          <a:stretch>
            <a:fillRect/>
          </a:stretch>
        </p:blipFill>
        <p:spPr bwMode="auto">
          <a:xfrm>
            <a:off x="0" y="84406"/>
            <a:ext cx="8929718" cy="6773594"/>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3074" name="Picture 2" descr="https://cf.ppt-online.org/files/slide/4/4oS9kwTEYZ6zjCW5tnasLeflm8cKvGhQAqF2xu/slide-26.jpg"/>
          <p:cNvPicPr>
            <a:picLocks noChangeAspect="1" noChangeArrowheads="1"/>
          </p:cNvPicPr>
          <p:nvPr/>
        </p:nvPicPr>
        <p:blipFill>
          <a:blip r:embed="rId2"/>
          <a:srcRect/>
          <a:stretch>
            <a:fillRect/>
          </a:stretch>
        </p:blipFill>
        <p:spPr bwMode="auto">
          <a:xfrm>
            <a:off x="0" y="-447675"/>
            <a:ext cx="9753600" cy="7305675"/>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2050" name="Picture 2" descr="https://cf.ppt-online.org/files1/slide/f/fm3bsHCFNLR6hVz5PJYk90AguaKWvicQxwI7p8tDjM/slide-5.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857224" y="428604"/>
            <a:ext cx="7215238" cy="1200329"/>
          </a:xfrm>
          <a:prstGeom prst="rect">
            <a:avLst/>
          </a:prstGeom>
        </p:spPr>
        <p:txBody>
          <a:bodyPr wrap="square">
            <a:spAutoFit/>
          </a:bodyPr>
          <a:lstStyle/>
          <a:p>
            <a:r>
              <a:rPr lang="kk-KZ" b="1" dirty="0" smtClean="0">
                <a:solidFill>
                  <a:schemeClr val="accent2">
                    <a:lumMod val="50000"/>
                  </a:schemeClr>
                </a:solidFill>
                <a:latin typeface="Arial" pitchFamily="34" charset="0"/>
                <a:cs typeface="Arial" pitchFamily="34" charset="0"/>
              </a:rPr>
              <a:t>Эссенің негізгі белгілерінің бірі - көлемінің шағындығы.Қандай да бір қатаң шек қойылмайды, әрине. Эссе көлемі компьютермен тергенде 7-10 беттей болуы керек. </a:t>
            </a:r>
            <a:r>
              <a:rPr lang="kk-KZ" b="1" dirty="0" smtClean="0">
                <a:solidFill>
                  <a:schemeClr val="accent2">
                    <a:lumMod val="50000"/>
                  </a:schemeClr>
                </a:solidFill>
                <a:latin typeface="Arial" pitchFamily="34" charset="0"/>
                <a:cs typeface="Arial" pitchFamily="34" charset="0"/>
              </a:rPr>
              <a:t>Ал,дәптерге жазған кезде 250-300 сөздей болуы қажет.</a:t>
            </a:r>
            <a:endParaRPr lang="ru-RU" b="1" dirty="0">
              <a:solidFill>
                <a:schemeClr val="accent2">
                  <a:lumMod val="50000"/>
                </a:schemeClr>
              </a:solidFill>
              <a:latin typeface="Arial" pitchFamily="34" charset="0"/>
              <a:cs typeface="Arial" pitchFamily="34" charset="0"/>
            </a:endParaRPr>
          </a:p>
        </p:txBody>
      </p:sp>
      <p:sp>
        <p:nvSpPr>
          <p:cNvPr id="2049" name="Rectangle 1"/>
          <p:cNvSpPr>
            <a:spLocks noChangeArrowheads="1"/>
          </p:cNvSpPr>
          <p:nvPr/>
        </p:nvSpPr>
        <p:spPr bwMode="auto">
          <a:xfrm>
            <a:off x="142844" y="1643050"/>
            <a:ext cx="8715436" cy="438581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600" b="1"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Эссе деген не? </a:t>
            </a:r>
            <a:endParaRPr kumimoji="0" lang="ru-RU" sz="105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1600" b="1"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Ол - шағын көлемді, тоқсан ауыз сөздің тобықтай түйіні десек те жарасымды. Эссеге қойылатын талаптар: - тақырыпты білу, айтылатын ойды жоспарлау; - айтылатын ойға эпиграф пен дәйексөздер таңдау; - тақырыпқа қатысты өлең шумақтарын, нақыл сөздерді орнымен пайдалана білу; - ойдың жаңашыл, еркін, шынайы болуына баса мән беру; - оқыған адамға ой тастайтындай, пікір тудыратындай болу керек; - ең бастысы өз ойыңды дәлелді, шынайы, нақты жеткізуге дағдылану.</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05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1600" b="1"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Қазақ тілінің түсіндірмелі сөздігінде эссеге: «Эссе – бір нәрсенің әсерінен болатын толғаныстан туған шағын әдеби шығарма» деген анықтама берілген.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05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1600" b="1" i="0" u="none" strike="noStrike" cap="none" normalizeH="0" baseline="0" dirty="0" smtClean="0">
                <a:ln>
                  <a:noFill/>
                </a:ln>
                <a:solidFill>
                  <a:srgbClr val="C00000"/>
                </a:solidFill>
                <a:effectLst/>
                <a:latin typeface="Arial" pitchFamily="34" charset="0"/>
                <a:ea typeface="Times New Roman" pitchFamily="18" charset="0"/>
                <a:cs typeface="Arial" pitchFamily="34" charset="0"/>
              </a:rPr>
              <a:t>Эссенің мақсаты </a:t>
            </a:r>
            <a:r>
              <a:rPr kumimoji="0" lang="kk-KZ" sz="1600" b="1"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әр түрлі тезистер,дәлелдер келтіре отырып берілген тақырыпты ашу. Онда нақты айғақтар беріліп,мысал келтіріледі. </a:t>
            </a:r>
            <a:endParaRPr kumimoji="0" lang="ru-RU" sz="105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1600" b="1"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Эссеге тақырыптардың шектеусіздігі, автордың өз тәжірибесіне негізделген жеке позицияның еркін мазмұндалуы тән. Мұнда стиль маңызды роль ойнайды. </a:t>
            </a:r>
            <a:endParaRPr kumimoji="0" lang="ru-RU" sz="105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b="1" i="0" u="none" strike="noStrike" cap="none" normalizeH="0" baseline="0" dirty="0" smtClean="0">
                <a:ln>
                  <a:noFill/>
                </a:ln>
                <a:solidFill>
                  <a:srgbClr val="C00000"/>
                </a:solidFill>
                <a:effectLst/>
                <a:latin typeface="Arial" pitchFamily="34" charset="0"/>
                <a:ea typeface="Times New Roman" pitchFamily="18" charset="0"/>
                <a:cs typeface="Arial" pitchFamily="34" charset="0"/>
              </a:rPr>
              <a:t>Эссенің мақсаты:</a:t>
            </a:r>
            <a:r>
              <a:rPr kumimoji="0" lang="kk-KZ" b="1" i="0" u="none" strike="noStrike" cap="none" normalizeH="0" baseline="0" dirty="0" smtClean="0">
                <a:ln>
                  <a:noFill/>
                </a:ln>
                <a:solidFill>
                  <a:srgbClr val="424242"/>
                </a:solidFill>
                <a:effectLst/>
                <a:latin typeface="Arial" pitchFamily="34" charset="0"/>
                <a:ea typeface="Times New Roman" pitchFamily="18" charset="0"/>
                <a:cs typeface="Arial" pitchFamily="34" charset="0"/>
              </a:rPr>
              <a:t> </a:t>
            </a:r>
            <a:r>
              <a:rPr kumimoji="0" lang="kk-KZ" sz="1600" b="1" i="0" u="none" strike="noStrike" cap="none" normalizeH="0" baseline="0" dirty="0" smtClean="0">
                <a:ln>
                  <a:noFill/>
                </a:ln>
                <a:solidFill>
                  <a:srgbClr val="424242"/>
                </a:solidFill>
                <a:effectLst/>
                <a:latin typeface="Arial" pitchFamily="34" charset="0"/>
                <a:ea typeface="Times New Roman" pitchFamily="18" charset="0"/>
                <a:cs typeface="Arial" pitchFamily="34" charset="0"/>
              </a:rPr>
              <a:t>Өз ойын жазбаша түрде жеткізу және өз бетімен шығармашылық ойлау дағдыларын дамыту.</a:t>
            </a:r>
            <a:endParaRPr kumimoji="0" lang="kk-KZ" sz="2800" b="1"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4500562" y="1500174"/>
            <a:ext cx="4429124" cy="4524315"/>
          </a:xfrm>
          <a:prstGeom prst="rect">
            <a:avLst/>
          </a:prstGeom>
        </p:spPr>
        <p:txBody>
          <a:bodyPr wrap="square">
            <a:spAutoFit/>
          </a:bodyPr>
          <a:lstStyle/>
          <a:p>
            <a:r>
              <a:rPr lang="ru-RU" dirty="0" err="1" smtClean="0">
                <a:latin typeface="Arial" pitchFamily="34" charset="0"/>
                <a:cs typeface="Arial" pitchFamily="34" charset="0"/>
              </a:rPr>
              <a:t>Жақсылық- адамның ойы</a:t>
            </a:r>
            <a:r>
              <a:rPr lang="ru-RU" dirty="0" smtClean="0">
                <a:latin typeface="Arial" pitchFamily="34" charset="0"/>
                <a:cs typeface="Arial" pitchFamily="34" charset="0"/>
              </a:rPr>
              <a:t>, </a:t>
            </a:r>
            <a:r>
              <a:rPr lang="ru-RU" dirty="0" err="1" smtClean="0">
                <a:latin typeface="Arial" pitchFamily="34" charset="0"/>
                <a:cs typeface="Arial" pitchFamily="34" charset="0"/>
              </a:rPr>
              <a:t>ниеті</a:t>
            </a:r>
            <a:r>
              <a:rPr lang="ru-RU" dirty="0" smtClean="0">
                <a:latin typeface="Arial" pitchFamily="34" charset="0"/>
                <a:cs typeface="Arial" pitchFamily="34" charset="0"/>
              </a:rPr>
              <a:t>, </a:t>
            </a:r>
            <a:r>
              <a:rPr lang="ru-RU" dirty="0" err="1" smtClean="0">
                <a:latin typeface="Arial" pitchFamily="34" charset="0"/>
                <a:cs typeface="Arial" pitchFamily="34" charset="0"/>
              </a:rPr>
              <a:t>іс-әрекеті.</a:t>
            </a:r>
            <a:r>
              <a:rPr lang="ru-RU" dirty="0" smtClean="0">
                <a:latin typeface="Arial" pitchFamily="34" charset="0"/>
                <a:cs typeface="Arial" pitchFamily="34" charset="0"/>
              </a:rPr>
              <a:t> </a:t>
            </a:r>
            <a:r>
              <a:rPr lang="ru-RU" dirty="0" err="1" smtClean="0">
                <a:latin typeface="Arial" pitchFamily="34" charset="0"/>
                <a:cs typeface="Arial" pitchFamily="34" charset="0"/>
              </a:rPr>
              <a:t>Жаман</a:t>
            </a:r>
            <a:r>
              <a:rPr lang="ru-RU" dirty="0" smtClean="0">
                <a:latin typeface="Arial" pitchFamily="34" charset="0"/>
                <a:cs typeface="Arial" pitchFamily="34" charset="0"/>
              </a:rPr>
              <a:t> </a:t>
            </a:r>
            <a:r>
              <a:rPr lang="ru-RU" dirty="0" err="1" smtClean="0">
                <a:latin typeface="Arial" pitchFamily="34" charset="0"/>
                <a:cs typeface="Arial" pitchFamily="34" charset="0"/>
              </a:rPr>
              <a:t>пиғылдардан аулақ болып</a:t>
            </a:r>
            <a:r>
              <a:rPr lang="ru-RU" dirty="0" smtClean="0">
                <a:latin typeface="Arial" pitchFamily="34" charset="0"/>
                <a:cs typeface="Arial" pitchFamily="34" charset="0"/>
              </a:rPr>
              <a:t>, </a:t>
            </a:r>
            <a:r>
              <a:rPr lang="ru-RU" dirty="0" err="1" smtClean="0">
                <a:latin typeface="Arial" pitchFamily="34" charset="0"/>
                <a:cs typeface="Arial" pitchFamily="34" charset="0"/>
              </a:rPr>
              <a:t>қай кезде</a:t>
            </a:r>
            <a:r>
              <a:rPr lang="ru-RU" dirty="0" smtClean="0">
                <a:latin typeface="Arial" pitchFamily="34" charset="0"/>
                <a:cs typeface="Arial" pitchFamily="34" charset="0"/>
              </a:rPr>
              <a:t> </a:t>
            </a:r>
            <a:r>
              <a:rPr lang="ru-RU" dirty="0" err="1" smtClean="0">
                <a:latin typeface="Arial" pitchFamily="34" charset="0"/>
                <a:cs typeface="Arial" pitchFamily="34" charset="0"/>
              </a:rPr>
              <a:t>болса</a:t>
            </a:r>
            <a:r>
              <a:rPr lang="ru-RU" dirty="0" smtClean="0">
                <a:latin typeface="Arial" pitchFamily="34" charset="0"/>
                <a:cs typeface="Arial" pitchFamily="34" charset="0"/>
              </a:rPr>
              <a:t> да </a:t>
            </a:r>
            <a:r>
              <a:rPr lang="ru-RU" dirty="0" err="1" smtClean="0">
                <a:latin typeface="Arial" pitchFamily="34" charset="0"/>
                <a:cs typeface="Arial" pitchFamily="34" charset="0"/>
              </a:rPr>
              <a:t>адамға қол ұшын беріп</a:t>
            </a:r>
            <a:r>
              <a:rPr lang="ru-RU" dirty="0" smtClean="0">
                <a:latin typeface="Arial" pitchFamily="34" charset="0"/>
                <a:cs typeface="Arial" pitchFamily="34" charset="0"/>
              </a:rPr>
              <a:t> </a:t>
            </a:r>
            <a:r>
              <a:rPr lang="ru-RU" dirty="0" err="1" smtClean="0">
                <a:latin typeface="Arial" pitchFamily="34" charset="0"/>
                <a:cs typeface="Arial" pitchFamily="34" charset="0"/>
              </a:rPr>
              <a:t>көмектесетін</a:t>
            </a:r>
            <a:r>
              <a:rPr lang="ru-RU" dirty="0" smtClean="0">
                <a:latin typeface="Arial" pitchFamily="34" charset="0"/>
                <a:cs typeface="Arial" pitchFamily="34" charset="0"/>
              </a:rPr>
              <a:t>, </a:t>
            </a:r>
            <a:r>
              <a:rPr lang="ru-RU" dirty="0" err="1" smtClean="0">
                <a:latin typeface="Arial" pitchFamily="34" charset="0"/>
                <a:cs typeface="Arial" pitchFamily="34" charset="0"/>
              </a:rPr>
              <a:t>жанашырлық танытатын</a:t>
            </a:r>
            <a:r>
              <a:rPr lang="ru-RU" dirty="0" smtClean="0">
                <a:latin typeface="Arial" pitchFamily="34" charset="0"/>
                <a:cs typeface="Arial" pitchFamily="34" charset="0"/>
              </a:rPr>
              <a:t> </a:t>
            </a:r>
            <a:r>
              <a:rPr lang="ru-RU" dirty="0" err="1" smtClean="0">
                <a:latin typeface="Arial" pitchFamily="34" charset="0"/>
                <a:cs typeface="Arial" pitchFamily="34" charset="0"/>
              </a:rPr>
              <a:t>адамды</a:t>
            </a:r>
            <a:r>
              <a:rPr lang="ru-RU" dirty="0" smtClean="0">
                <a:latin typeface="Arial" pitchFamily="34" charset="0"/>
                <a:cs typeface="Arial" pitchFamily="34" charset="0"/>
              </a:rPr>
              <a:t> </a:t>
            </a:r>
            <a:r>
              <a:rPr lang="ru-RU" dirty="0" err="1" smtClean="0">
                <a:latin typeface="Arial" pitchFamily="34" charset="0"/>
                <a:cs typeface="Arial" pitchFamily="34" charset="0"/>
              </a:rPr>
              <a:t>жақсы адам</a:t>
            </a:r>
            <a:r>
              <a:rPr lang="ru-RU" dirty="0" smtClean="0">
                <a:latin typeface="Arial" pitchFamily="34" charset="0"/>
                <a:cs typeface="Arial" pitchFamily="34" charset="0"/>
              </a:rPr>
              <a:t> </a:t>
            </a:r>
            <a:r>
              <a:rPr lang="ru-RU" dirty="0" err="1" smtClean="0">
                <a:latin typeface="Arial" pitchFamily="34" charset="0"/>
                <a:cs typeface="Arial" pitchFamily="34" charset="0"/>
              </a:rPr>
              <a:t>дейміз</a:t>
            </a:r>
            <a:r>
              <a:rPr lang="ru-RU" dirty="0" smtClean="0">
                <a:latin typeface="Arial" pitchFamily="34" charset="0"/>
                <a:cs typeface="Arial" pitchFamily="34" charset="0"/>
              </a:rPr>
              <a:t>. </a:t>
            </a:r>
            <a:r>
              <a:rPr lang="ru-RU" dirty="0" err="1" smtClean="0">
                <a:latin typeface="Arial" pitchFamily="34" charset="0"/>
                <a:cs typeface="Arial" pitchFamily="34" charset="0"/>
              </a:rPr>
              <a:t>Жақсы адам</a:t>
            </a:r>
            <a:r>
              <a:rPr lang="ru-RU" dirty="0" smtClean="0">
                <a:latin typeface="Arial" pitchFamily="34" charset="0"/>
                <a:cs typeface="Arial" pitchFamily="34" charset="0"/>
              </a:rPr>
              <a:t> </a:t>
            </a:r>
            <a:r>
              <a:rPr lang="ru-RU" dirty="0" err="1" smtClean="0">
                <a:latin typeface="Arial" pitchFamily="34" charset="0"/>
                <a:cs typeface="Arial" pitchFamily="34" charset="0"/>
              </a:rPr>
              <a:t>өмірде көп, алайда</a:t>
            </a:r>
            <a:r>
              <a:rPr lang="ru-RU" dirty="0" smtClean="0">
                <a:latin typeface="Arial" pitchFamily="34" charset="0"/>
                <a:cs typeface="Arial" pitchFamily="34" charset="0"/>
              </a:rPr>
              <a:t> </a:t>
            </a:r>
            <a:r>
              <a:rPr lang="ru-RU" dirty="0" err="1" smtClean="0">
                <a:latin typeface="Arial" pitchFamily="34" charset="0"/>
                <a:cs typeface="Arial" pitchFamily="34" charset="0"/>
              </a:rPr>
              <a:t>кейбір</a:t>
            </a:r>
            <a:r>
              <a:rPr lang="ru-RU" dirty="0" smtClean="0">
                <a:latin typeface="Arial" pitchFamily="34" charset="0"/>
                <a:cs typeface="Arial" pitchFamily="34" charset="0"/>
              </a:rPr>
              <a:t> </a:t>
            </a:r>
            <a:r>
              <a:rPr lang="ru-RU" dirty="0" err="1" smtClean="0">
                <a:latin typeface="Arial" pitchFamily="34" charset="0"/>
                <a:cs typeface="Arial" pitchFamily="34" charset="0"/>
              </a:rPr>
              <a:t>адамдар</a:t>
            </a:r>
            <a:r>
              <a:rPr lang="ru-RU" dirty="0" smtClean="0">
                <a:latin typeface="Arial" pitchFamily="34" charset="0"/>
                <a:cs typeface="Arial" pitchFamily="34" charset="0"/>
              </a:rPr>
              <a:t> </a:t>
            </a:r>
            <a:r>
              <a:rPr lang="ru-RU" dirty="0" err="1" smtClean="0">
                <a:latin typeface="Arial" pitchFamily="34" charset="0"/>
                <a:cs typeface="Arial" pitchFamily="34" charset="0"/>
              </a:rPr>
              <a:t>іштарлықтан, қызғаныштан жаман</a:t>
            </a:r>
            <a:r>
              <a:rPr lang="ru-RU" dirty="0" smtClean="0">
                <a:latin typeface="Arial" pitchFamily="34" charset="0"/>
                <a:cs typeface="Arial" pitchFamily="34" charset="0"/>
              </a:rPr>
              <a:t> </a:t>
            </a:r>
            <a:r>
              <a:rPr lang="ru-RU" dirty="0" err="1" smtClean="0">
                <a:latin typeface="Arial" pitchFamily="34" charset="0"/>
                <a:cs typeface="Arial" pitchFamily="34" charset="0"/>
              </a:rPr>
              <a:t>істерге</a:t>
            </a:r>
            <a:r>
              <a:rPr lang="ru-RU" dirty="0" smtClean="0">
                <a:latin typeface="Arial" pitchFamily="34" charset="0"/>
                <a:cs typeface="Arial" pitchFamily="34" charset="0"/>
              </a:rPr>
              <a:t> </a:t>
            </a:r>
            <a:r>
              <a:rPr lang="ru-RU" dirty="0" err="1" smtClean="0">
                <a:latin typeface="Arial" pitchFamily="34" charset="0"/>
                <a:cs typeface="Arial" pitchFamily="34" charset="0"/>
              </a:rPr>
              <a:t>барып</a:t>
            </a:r>
            <a:r>
              <a:rPr lang="ru-RU" dirty="0" smtClean="0">
                <a:latin typeface="Arial" pitchFamily="34" charset="0"/>
                <a:cs typeface="Arial" pitchFamily="34" charset="0"/>
              </a:rPr>
              <a:t> </a:t>
            </a:r>
            <a:r>
              <a:rPr lang="ru-RU" dirty="0" err="1" smtClean="0">
                <a:latin typeface="Arial" pitchFamily="34" charset="0"/>
                <a:cs typeface="Arial" pitchFamily="34" charset="0"/>
              </a:rPr>
              <a:t>жатады</a:t>
            </a:r>
            <a:r>
              <a:rPr lang="ru-RU" dirty="0" smtClean="0">
                <a:latin typeface="Arial" pitchFamily="34" charset="0"/>
                <a:cs typeface="Arial" pitchFamily="34" charset="0"/>
              </a:rPr>
              <a:t>, </a:t>
            </a:r>
            <a:r>
              <a:rPr lang="ru-RU" dirty="0" err="1" smtClean="0">
                <a:latin typeface="Arial" pitchFamily="34" charset="0"/>
                <a:cs typeface="Arial" pitchFamily="34" charset="0"/>
              </a:rPr>
              <a:t>бұл өте өкінішті.</a:t>
            </a:r>
            <a:r>
              <a:rPr lang="ru-RU" dirty="0" smtClean="0">
                <a:latin typeface="Arial" pitchFamily="34" charset="0"/>
                <a:cs typeface="Arial" pitchFamily="34" charset="0"/>
              </a:rPr>
              <a:t> Адам </a:t>
            </a:r>
            <a:r>
              <a:rPr lang="ru-RU" dirty="0" err="1" smtClean="0">
                <a:latin typeface="Arial" pitchFamily="34" charset="0"/>
                <a:cs typeface="Arial" pitchFamily="34" charset="0"/>
              </a:rPr>
              <a:t>баласы</a:t>
            </a:r>
            <a:r>
              <a:rPr lang="ru-RU" dirty="0" smtClean="0">
                <a:latin typeface="Arial" pitchFamily="34" charset="0"/>
                <a:cs typeface="Arial" pitchFamily="34" charset="0"/>
              </a:rPr>
              <a:t> </a:t>
            </a:r>
            <a:r>
              <a:rPr lang="ru-RU" dirty="0" err="1" smtClean="0">
                <a:latin typeface="Arial" pitchFamily="34" charset="0"/>
                <a:cs typeface="Arial" pitchFamily="34" charset="0"/>
              </a:rPr>
              <a:t>табиғаттың басқа жаратылыстарынан</a:t>
            </a:r>
            <a:r>
              <a:rPr lang="ru-RU" dirty="0" smtClean="0">
                <a:latin typeface="Arial" pitchFamily="34" charset="0"/>
                <a:cs typeface="Arial" pitchFamily="34" charset="0"/>
              </a:rPr>
              <a:t> </a:t>
            </a:r>
            <a:r>
              <a:rPr lang="ru-RU" dirty="0" err="1" smtClean="0">
                <a:latin typeface="Arial" pitchFamily="34" charset="0"/>
                <a:cs typeface="Arial" pitchFamily="34" charset="0"/>
              </a:rPr>
              <a:t>сезімімен</a:t>
            </a:r>
            <a:r>
              <a:rPr lang="ru-RU" dirty="0" smtClean="0">
                <a:latin typeface="Arial" pitchFamily="34" charset="0"/>
                <a:cs typeface="Arial" pitchFamily="34" charset="0"/>
              </a:rPr>
              <a:t>, </a:t>
            </a:r>
            <a:r>
              <a:rPr lang="ru-RU" dirty="0" err="1" smtClean="0">
                <a:latin typeface="Arial" pitchFamily="34" charset="0"/>
                <a:cs typeface="Arial" pitchFamily="34" charset="0"/>
              </a:rPr>
              <a:t>ой-сана</a:t>
            </a:r>
            <a:r>
              <a:rPr lang="ru-RU" dirty="0" smtClean="0">
                <a:latin typeface="Arial" pitchFamily="34" charset="0"/>
                <a:cs typeface="Arial" pitchFamily="34" charset="0"/>
              </a:rPr>
              <a:t>, </a:t>
            </a:r>
            <a:r>
              <a:rPr lang="ru-RU" dirty="0" err="1" smtClean="0">
                <a:latin typeface="Arial" pitchFamily="34" charset="0"/>
                <a:cs typeface="Arial" pitchFamily="34" charset="0"/>
              </a:rPr>
              <a:t>ақылымен</a:t>
            </a:r>
            <a:r>
              <a:rPr lang="ru-RU" dirty="0" smtClean="0">
                <a:latin typeface="Arial" pitchFamily="34" charset="0"/>
                <a:cs typeface="Arial" pitchFamily="34" charset="0"/>
              </a:rPr>
              <a:t>, </a:t>
            </a:r>
            <a:r>
              <a:rPr lang="ru-RU" dirty="0" err="1" smtClean="0">
                <a:latin typeface="Arial" pitchFamily="34" charset="0"/>
                <a:cs typeface="Arial" pitchFamily="34" charset="0"/>
              </a:rPr>
              <a:t>әсіресе</a:t>
            </a:r>
            <a:r>
              <a:rPr lang="ru-RU" dirty="0" smtClean="0">
                <a:latin typeface="Arial" pitchFamily="34" charset="0"/>
                <a:cs typeface="Arial" pitchFamily="34" charset="0"/>
              </a:rPr>
              <a:t>, </a:t>
            </a:r>
            <a:r>
              <a:rPr lang="ru-RU" dirty="0" err="1" smtClean="0">
                <a:latin typeface="Arial" pitchFamily="34" charset="0"/>
                <a:cs typeface="Arial" pitchFamily="34" charset="0"/>
              </a:rPr>
              <a:t>бір-біріне</a:t>
            </a:r>
            <a:r>
              <a:rPr lang="ru-RU" dirty="0" smtClean="0">
                <a:latin typeface="Arial" pitchFamily="34" charset="0"/>
                <a:cs typeface="Arial" pitchFamily="34" charset="0"/>
              </a:rPr>
              <a:t> </a:t>
            </a:r>
            <a:r>
              <a:rPr lang="ru-RU" dirty="0" err="1" smtClean="0">
                <a:latin typeface="Arial" pitchFamily="34" charset="0"/>
                <a:cs typeface="Arial" pitchFamily="34" charset="0"/>
              </a:rPr>
              <a:t>жақсылық жасап</a:t>
            </a:r>
            <a:r>
              <a:rPr lang="ru-RU" dirty="0" smtClean="0">
                <a:latin typeface="Arial" pitchFamily="34" charset="0"/>
                <a:cs typeface="Arial" pitchFamily="34" charset="0"/>
              </a:rPr>
              <a:t>, </a:t>
            </a:r>
            <a:r>
              <a:rPr lang="ru-RU" dirty="0" err="1" smtClean="0">
                <a:latin typeface="Arial" pitchFamily="34" charset="0"/>
                <a:cs typeface="Arial" pitchFamily="34" charset="0"/>
              </a:rPr>
              <a:t>ізгілік</a:t>
            </a:r>
            <a:r>
              <a:rPr lang="ru-RU" dirty="0" smtClean="0">
                <a:latin typeface="Arial" pitchFamily="34" charset="0"/>
                <a:cs typeface="Arial" pitchFamily="34" charset="0"/>
              </a:rPr>
              <a:t> </a:t>
            </a:r>
            <a:r>
              <a:rPr lang="ru-RU" dirty="0" err="1" smtClean="0">
                <a:latin typeface="Arial" pitchFamily="34" charset="0"/>
                <a:cs typeface="Arial" pitchFamily="34" charset="0"/>
              </a:rPr>
              <a:t>көрсетумен ерекшеленеді</a:t>
            </a:r>
            <a:r>
              <a:rPr lang="ru-RU" dirty="0" smtClean="0">
                <a:latin typeface="Arial" pitchFamily="34" charset="0"/>
                <a:cs typeface="Arial" pitchFamily="34" charset="0"/>
              </a:rPr>
              <a:t>. </a:t>
            </a:r>
            <a:r>
              <a:rPr lang="ru-RU" dirty="0" err="1" smtClean="0">
                <a:latin typeface="Arial" pitchFamily="34" charset="0"/>
                <a:cs typeface="Arial" pitchFamily="34" charset="0"/>
              </a:rPr>
              <a:t>Осындай</a:t>
            </a:r>
            <a:r>
              <a:rPr lang="ru-RU" dirty="0" smtClean="0">
                <a:latin typeface="Arial" pitchFamily="34" charset="0"/>
                <a:cs typeface="Arial" pitchFamily="34" charset="0"/>
              </a:rPr>
              <a:t> </a:t>
            </a:r>
            <a:r>
              <a:rPr lang="ru-RU" dirty="0" err="1" smtClean="0">
                <a:latin typeface="Arial" pitchFamily="34" charset="0"/>
                <a:cs typeface="Arial" pitchFamily="34" charset="0"/>
              </a:rPr>
              <a:t>ерекшелігі</a:t>
            </a:r>
            <a:r>
              <a:rPr lang="ru-RU" dirty="0" smtClean="0">
                <a:latin typeface="Arial" pitchFamily="34" charset="0"/>
                <a:cs typeface="Arial" pitchFamily="34" charset="0"/>
              </a:rPr>
              <a:t>, </a:t>
            </a:r>
            <a:r>
              <a:rPr lang="ru-RU" dirty="0" err="1" smtClean="0">
                <a:latin typeface="Arial" pitchFamily="34" charset="0"/>
                <a:cs typeface="Arial" pitchFamily="34" charset="0"/>
              </a:rPr>
              <a:t>артықшылығы </a:t>
            </a:r>
            <a:r>
              <a:rPr lang="ru-RU" dirty="0" smtClean="0">
                <a:latin typeface="Arial" pitchFamily="34" charset="0"/>
                <a:cs typeface="Arial" pitchFamily="34" charset="0"/>
              </a:rPr>
              <a:t>бар </a:t>
            </a:r>
            <a:r>
              <a:rPr lang="ru-RU" dirty="0" err="1" smtClean="0">
                <a:latin typeface="Arial" pitchFamily="34" charset="0"/>
                <a:cs typeface="Arial" pitchFamily="34" charset="0"/>
              </a:rPr>
              <a:t>адамдарға жақсылық жасап</a:t>
            </a:r>
            <a:r>
              <a:rPr lang="ru-RU" dirty="0" smtClean="0">
                <a:latin typeface="Arial" pitchFamily="34" charset="0"/>
                <a:cs typeface="Arial" pitchFamily="34" charset="0"/>
              </a:rPr>
              <a:t>, </a:t>
            </a:r>
            <a:r>
              <a:rPr lang="ru-RU" dirty="0" err="1" smtClean="0">
                <a:latin typeface="Arial" pitchFamily="34" charset="0"/>
                <a:cs typeface="Arial" pitchFamily="34" charset="0"/>
              </a:rPr>
              <a:t>біреуді</a:t>
            </a:r>
            <a:r>
              <a:rPr lang="ru-RU" dirty="0" smtClean="0">
                <a:latin typeface="Arial" pitchFamily="34" charset="0"/>
                <a:cs typeface="Arial" pitchFamily="34" charset="0"/>
              </a:rPr>
              <a:t> </a:t>
            </a:r>
            <a:r>
              <a:rPr lang="ru-RU" dirty="0" err="1" smtClean="0">
                <a:latin typeface="Arial" pitchFamily="34" charset="0"/>
                <a:cs typeface="Arial" pitchFamily="34" charset="0"/>
              </a:rPr>
              <a:t>қуанта білуге</a:t>
            </a:r>
            <a:r>
              <a:rPr lang="ru-RU" dirty="0" smtClean="0">
                <a:latin typeface="Arial" pitchFamily="34" charset="0"/>
                <a:cs typeface="Arial" pitchFamily="34" charset="0"/>
              </a:rPr>
              <a:t> </a:t>
            </a:r>
            <a:r>
              <a:rPr lang="ru-RU" dirty="0" err="1" smtClean="0">
                <a:latin typeface="Arial" pitchFamily="34" charset="0"/>
                <a:cs typeface="Arial" pitchFamily="34" charset="0"/>
              </a:rPr>
              <a:t>асығу керек</a:t>
            </a:r>
            <a:r>
              <a:rPr lang="ru-RU" dirty="0" smtClean="0">
                <a:latin typeface="Arial" pitchFamily="34" charset="0"/>
                <a:cs typeface="Arial" pitchFamily="34" charset="0"/>
              </a:rPr>
              <a:t> </a:t>
            </a:r>
            <a:r>
              <a:rPr lang="ru-RU" dirty="0" err="1" smtClean="0">
                <a:latin typeface="Arial" pitchFamily="34" charset="0"/>
                <a:cs typeface="Arial" pitchFamily="34" charset="0"/>
              </a:rPr>
              <a:t>дегім</a:t>
            </a:r>
            <a:r>
              <a:rPr lang="ru-RU" dirty="0" smtClean="0">
                <a:latin typeface="Arial" pitchFamily="34" charset="0"/>
                <a:cs typeface="Arial" pitchFamily="34" charset="0"/>
              </a:rPr>
              <a:t> </a:t>
            </a:r>
            <a:r>
              <a:rPr lang="ru-RU" dirty="0" err="1" smtClean="0">
                <a:latin typeface="Arial" pitchFamily="34" charset="0"/>
                <a:cs typeface="Arial" pitchFamily="34" charset="0"/>
              </a:rPr>
              <a:t>келеді</a:t>
            </a:r>
            <a:r>
              <a:rPr lang="ru-RU" dirty="0" smtClean="0">
                <a:latin typeface="Arial" pitchFamily="34" charset="0"/>
                <a:cs typeface="Arial" pitchFamily="34" charset="0"/>
              </a:rPr>
              <a:t>.</a:t>
            </a:r>
            <a:endParaRPr lang="ru-RU" dirty="0">
              <a:latin typeface="Arial" pitchFamily="34" charset="0"/>
              <a:cs typeface="Arial" pitchFamily="34" charset="0"/>
            </a:endParaRPr>
          </a:p>
        </p:txBody>
      </p:sp>
      <p:sp>
        <p:nvSpPr>
          <p:cNvPr id="20481" name="Rectangle 1"/>
          <p:cNvSpPr>
            <a:spLocks noChangeArrowheads="1"/>
          </p:cNvSpPr>
          <p:nvPr/>
        </p:nvSpPr>
        <p:spPr bwMode="auto">
          <a:xfrm>
            <a:off x="214282" y="785794"/>
            <a:ext cx="4071966" cy="575542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l" defTabSz="914400" rtl="0" eaLnBrk="1" fontAlgn="base" latinLnBrk="0" hangingPunct="1">
              <a:lnSpc>
                <a:spcPct val="100000"/>
              </a:lnSpc>
              <a:spcBef>
                <a:spcPct val="0"/>
              </a:spcBef>
              <a:spcAft>
                <a:spcPct val="0"/>
              </a:spcAft>
              <a:buClrTx/>
              <a:buSzTx/>
              <a:buFontTx/>
              <a:buNone/>
              <a:tabLst/>
            </a:pPr>
            <a:r>
              <a:rPr kumimoji="0" lang="kk-KZ" sz="1600" b="0" i="0" u="none" strike="noStrike" cap="none" normalizeH="0" baseline="0" dirty="0" smtClean="0">
                <a:ln>
                  <a:noFill/>
                </a:ln>
                <a:solidFill>
                  <a:srgbClr val="222222"/>
                </a:solidFill>
                <a:effectLst/>
                <a:latin typeface="Arial" pitchFamily="34" charset="0"/>
                <a:cs typeface="Arial" pitchFamily="34" charset="0"/>
              </a:rPr>
              <a:t>Жаны жайсаң, көңілі ашық, халқымыздың ұлағатты ұлы ретінде ел мәртебесін асқақтатып жүрген, сабырлы мінез, сырбаз қалпынан, қарапайымдылығынан айнымайтын, адамгершілігі мол, жүрген ортасына сыйлы, мейірімді де қайырымды,  асау асуларды бағындырып, алып күшті ауыздықтап, оны игі істерге бағыттай білген атпал азамат, елін сүйген ер - Асқар Алтынбекұлы Кулибаев мырза дәл осындай азамат.  Осы орайда Сүйінбай Аронұлының:</a:t>
            </a:r>
            <a:endParaRPr kumimoji="0" lang="kk-KZ" sz="1400" b="0" i="0" u="none" strike="noStrike" cap="none" normalizeH="0" baseline="0" dirty="0" smtClean="0">
              <a:ln>
                <a:noFill/>
              </a:ln>
              <a:solidFill>
                <a:schemeClr val="tx1"/>
              </a:solidFill>
              <a:effectLst/>
              <a:latin typeface="Arial" pitchFamily="34" charset="0"/>
              <a:cs typeface="Arial" pitchFamily="34" charset="0"/>
            </a:endParaRPr>
          </a:p>
          <a:p>
            <a:pPr marL="0" marR="0" lvl="0" indent="449263" algn="l" defTabSz="914400" rtl="0" eaLnBrk="0" fontAlgn="base" latinLnBrk="0" hangingPunct="0">
              <a:lnSpc>
                <a:spcPct val="100000"/>
              </a:lnSpc>
              <a:spcBef>
                <a:spcPct val="0"/>
              </a:spcBef>
              <a:spcAft>
                <a:spcPct val="0"/>
              </a:spcAft>
              <a:buClrTx/>
              <a:buSzTx/>
              <a:buFontTx/>
              <a:buNone/>
              <a:tabLst/>
            </a:pPr>
            <a:r>
              <a:rPr kumimoji="0" lang="kk-KZ" sz="1600" b="0" i="0" u="none" strike="noStrike" cap="none" normalizeH="0" baseline="0" dirty="0" smtClean="0">
                <a:ln>
                  <a:noFill/>
                </a:ln>
                <a:solidFill>
                  <a:srgbClr val="222222"/>
                </a:solidFill>
                <a:effectLst/>
                <a:latin typeface="Arial" pitchFamily="34" charset="0"/>
                <a:cs typeface="Arial" pitchFamily="34" charset="0"/>
              </a:rPr>
              <a:t>Жақсы адам – елінің серкесіндей,</a:t>
            </a:r>
            <a:endParaRPr kumimoji="0" lang="kk-KZ" sz="1400" b="0" i="0" u="none" strike="noStrike" cap="none" normalizeH="0" baseline="0" dirty="0" smtClean="0">
              <a:ln>
                <a:noFill/>
              </a:ln>
              <a:solidFill>
                <a:schemeClr val="tx1"/>
              </a:solidFill>
              <a:effectLst/>
              <a:latin typeface="Arial" pitchFamily="34" charset="0"/>
              <a:cs typeface="Arial" pitchFamily="34" charset="0"/>
            </a:endParaRPr>
          </a:p>
          <a:p>
            <a:pPr marL="0" marR="0" lvl="0" indent="449263" algn="l" defTabSz="914400" rtl="0" eaLnBrk="0" fontAlgn="base" latinLnBrk="0" hangingPunct="0">
              <a:lnSpc>
                <a:spcPct val="100000"/>
              </a:lnSpc>
              <a:spcBef>
                <a:spcPct val="0"/>
              </a:spcBef>
              <a:spcAft>
                <a:spcPct val="0"/>
              </a:spcAft>
              <a:buClrTx/>
              <a:buSzTx/>
              <a:buFontTx/>
              <a:buNone/>
              <a:tabLst/>
            </a:pPr>
            <a:r>
              <a:rPr kumimoji="0" lang="kk-KZ" sz="1600" b="0" i="0" u="none" strike="noStrike" cap="none" normalizeH="0" baseline="0" dirty="0" smtClean="0">
                <a:ln>
                  <a:noFill/>
                </a:ln>
                <a:solidFill>
                  <a:srgbClr val="222222"/>
                </a:solidFill>
                <a:effectLst/>
                <a:latin typeface="Arial" pitchFamily="34" charset="0"/>
                <a:cs typeface="Arial" pitchFamily="34" charset="0"/>
              </a:rPr>
              <a:t>Халқының қалың жүнді көрпесіндей.</a:t>
            </a:r>
            <a:endParaRPr kumimoji="0" lang="kk-KZ" sz="1400" b="0" i="0" u="none" strike="noStrike" cap="none" normalizeH="0" baseline="0" dirty="0" smtClean="0">
              <a:ln>
                <a:noFill/>
              </a:ln>
              <a:solidFill>
                <a:schemeClr val="tx1"/>
              </a:solidFill>
              <a:effectLst/>
              <a:latin typeface="Arial" pitchFamily="34" charset="0"/>
              <a:cs typeface="Arial" pitchFamily="34" charset="0"/>
            </a:endParaRPr>
          </a:p>
          <a:p>
            <a:pPr marL="0" marR="0" lvl="0" indent="449263" algn="l" defTabSz="914400" rtl="0" eaLnBrk="0" fontAlgn="base" latinLnBrk="0" hangingPunct="0">
              <a:lnSpc>
                <a:spcPct val="100000"/>
              </a:lnSpc>
              <a:spcBef>
                <a:spcPct val="0"/>
              </a:spcBef>
              <a:spcAft>
                <a:spcPct val="0"/>
              </a:spcAft>
              <a:buClrTx/>
              <a:buSzTx/>
              <a:buFontTx/>
              <a:buNone/>
              <a:tabLst/>
            </a:pPr>
            <a:r>
              <a:rPr kumimoji="0" lang="kk-KZ" sz="1600" b="0" i="0" u="none" strike="noStrike" cap="none" normalizeH="0" baseline="0" dirty="0" smtClean="0">
                <a:ln>
                  <a:noFill/>
                </a:ln>
                <a:solidFill>
                  <a:srgbClr val="222222"/>
                </a:solidFill>
                <a:effectLst/>
                <a:latin typeface="Arial" pitchFamily="34" charset="0"/>
                <a:cs typeface="Arial" pitchFamily="34" charset="0"/>
              </a:rPr>
              <a:t>Жақсы болар баланың жүзі жылы,</a:t>
            </a:r>
            <a:endParaRPr kumimoji="0" lang="kk-KZ" sz="1400" b="0" i="0" u="none" strike="noStrike" cap="none" normalizeH="0" baseline="0" dirty="0" smtClean="0">
              <a:ln>
                <a:noFill/>
              </a:ln>
              <a:solidFill>
                <a:schemeClr val="tx1"/>
              </a:solidFill>
              <a:effectLst/>
              <a:latin typeface="Arial" pitchFamily="34" charset="0"/>
              <a:cs typeface="Arial" pitchFamily="34" charset="0"/>
            </a:endParaRPr>
          </a:p>
          <a:p>
            <a:pPr marL="0" marR="0" lvl="0" indent="449263" algn="l" defTabSz="914400" rtl="0" eaLnBrk="0" fontAlgn="base" latinLnBrk="0" hangingPunct="0">
              <a:lnSpc>
                <a:spcPct val="100000"/>
              </a:lnSpc>
              <a:spcBef>
                <a:spcPct val="0"/>
              </a:spcBef>
              <a:spcAft>
                <a:spcPct val="0"/>
              </a:spcAft>
              <a:buClrTx/>
              <a:buSzTx/>
              <a:buFontTx/>
              <a:buNone/>
              <a:tabLst/>
            </a:pPr>
            <a:r>
              <a:rPr kumimoji="0" lang="kk-KZ" sz="1600" b="0" i="0" u="none" strike="noStrike" cap="none" normalizeH="0" baseline="0" dirty="0" smtClean="0">
                <a:ln>
                  <a:noFill/>
                </a:ln>
                <a:solidFill>
                  <a:srgbClr val="222222"/>
                </a:solidFill>
                <a:effectLst/>
                <a:latin typeface="Arial" pitchFamily="34" charset="0"/>
                <a:cs typeface="Arial" pitchFamily="34" charset="0"/>
              </a:rPr>
              <a:t>Орыстың күймей піскен бөлкесіндей.</a:t>
            </a:r>
            <a:endParaRPr kumimoji="0" lang="kk-KZ" sz="1400" b="0" i="0" u="none" strike="noStrike" cap="none" normalizeH="0" baseline="0" dirty="0" smtClean="0">
              <a:ln>
                <a:noFill/>
              </a:ln>
              <a:solidFill>
                <a:schemeClr val="tx1"/>
              </a:solidFill>
              <a:effectLst/>
              <a:latin typeface="Arial" pitchFamily="34" charset="0"/>
              <a:cs typeface="Arial" pitchFamily="34" charset="0"/>
            </a:endParaRPr>
          </a:p>
          <a:p>
            <a:pPr marL="0" marR="0" lvl="0" indent="449263" algn="l" defTabSz="914400" rtl="0" eaLnBrk="0" fontAlgn="base" latinLnBrk="0" hangingPunct="0">
              <a:lnSpc>
                <a:spcPct val="100000"/>
              </a:lnSpc>
              <a:spcBef>
                <a:spcPct val="0"/>
              </a:spcBef>
              <a:spcAft>
                <a:spcPct val="0"/>
              </a:spcAft>
              <a:buClrTx/>
              <a:buSzTx/>
              <a:buFontTx/>
              <a:buNone/>
              <a:tabLst/>
            </a:pPr>
            <a:r>
              <a:rPr kumimoji="0" lang="kk-KZ" sz="1600" b="0" i="0" u="none" strike="noStrike" cap="none" normalizeH="0" baseline="0" dirty="0" smtClean="0">
                <a:ln>
                  <a:noFill/>
                </a:ln>
                <a:solidFill>
                  <a:srgbClr val="222222"/>
                </a:solidFill>
                <a:effectLst/>
                <a:latin typeface="Arial" pitchFamily="34" charset="0"/>
                <a:cs typeface="Arial" pitchFamily="34" charset="0"/>
              </a:rPr>
              <a:t>Жақсының айтқан сөзі тиянақты,</a:t>
            </a:r>
            <a:endParaRPr kumimoji="0" lang="kk-KZ" sz="1400" b="0" i="0" u="none" strike="noStrike" cap="none" normalizeH="0" baseline="0" dirty="0" smtClean="0">
              <a:ln>
                <a:noFill/>
              </a:ln>
              <a:solidFill>
                <a:schemeClr val="tx1"/>
              </a:solidFill>
              <a:effectLst/>
              <a:latin typeface="Arial" pitchFamily="34" charset="0"/>
              <a:cs typeface="Arial" pitchFamily="34" charset="0"/>
            </a:endParaRPr>
          </a:p>
          <a:p>
            <a:pPr marL="0" marR="0" lvl="0" indent="449263" algn="l" defTabSz="914400" rtl="0" eaLnBrk="0" fontAlgn="base" latinLnBrk="0" hangingPunct="0">
              <a:lnSpc>
                <a:spcPct val="100000"/>
              </a:lnSpc>
              <a:spcBef>
                <a:spcPct val="0"/>
              </a:spcBef>
              <a:spcAft>
                <a:spcPct val="0"/>
              </a:spcAft>
              <a:buClrTx/>
              <a:buSzTx/>
              <a:buFontTx/>
              <a:buNone/>
              <a:tabLst/>
            </a:pPr>
            <a:r>
              <a:rPr kumimoji="0" lang="kk-KZ" sz="1600" b="0" i="0" u="none" strike="noStrike" cap="none" normalizeH="0" baseline="0" dirty="0" smtClean="0">
                <a:ln>
                  <a:noFill/>
                </a:ln>
                <a:solidFill>
                  <a:srgbClr val="222222"/>
                </a:solidFill>
                <a:effectLst/>
                <a:latin typeface="Arial" pitchFamily="34" charset="0"/>
                <a:cs typeface="Arial" pitchFamily="34" charset="0"/>
              </a:rPr>
              <a:t>Түйенің аумайтұғын өркешіндей,</a:t>
            </a:r>
            <a:endParaRPr kumimoji="0" lang="kk-KZ" sz="1400" b="0" i="0" u="none" strike="noStrike" cap="none" normalizeH="0" baseline="0" dirty="0" smtClean="0">
              <a:ln>
                <a:noFill/>
              </a:ln>
              <a:solidFill>
                <a:schemeClr val="tx1"/>
              </a:solidFill>
              <a:effectLst/>
              <a:latin typeface="Arial" pitchFamily="34" charset="0"/>
              <a:cs typeface="Arial" pitchFamily="34" charset="0"/>
            </a:endParaRPr>
          </a:p>
          <a:p>
            <a:pPr marL="0" marR="0" lvl="0" indent="449263" algn="l" defTabSz="914400" rtl="0" eaLnBrk="0" fontAlgn="base" latinLnBrk="0" hangingPunct="0">
              <a:lnSpc>
                <a:spcPct val="100000"/>
              </a:lnSpc>
              <a:spcBef>
                <a:spcPct val="0"/>
              </a:spcBef>
              <a:spcAft>
                <a:spcPct val="0"/>
              </a:spcAft>
              <a:buClrTx/>
              <a:buSzTx/>
              <a:buFontTx/>
              <a:buNone/>
              <a:tabLst/>
            </a:pPr>
            <a:r>
              <a:rPr kumimoji="0" lang="kk-KZ" sz="1600" b="0" i="0" u="none" strike="noStrike" cap="none" normalizeH="0" baseline="0" dirty="0" smtClean="0">
                <a:ln>
                  <a:noFill/>
                </a:ln>
                <a:solidFill>
                  <a:srgbClr val="222222"/>
                </a:solidFill>
                <a:effectLst/>
                <a:latin typeface="Arial" pitchFamily="34" charset="0"/>
                <a:cs typeface="Arial" pitchFamily="34" charset="0"/>
              </a:rPr>
              <a:t>Жақсыға үлкен-кіші бәрі жақсы,</a:t>
            </a:r>
            <a:endParaRPr kumimoji="0" lang="kk-KZ" sz="1400" b="0" i="0" u="none" strike="noStrike" cap="none" normalizeH="0" baseline="0" dirty="0" smtClean="0">
              <a:ln>
                <a:noFill/>
              </a:ln>
              <a:solidFill>
                <a:schemeClr val="tx1"/>
              </a:solidFill>
              <a:effectLst/>
              <a:latin typeface="Arial" pitchFamily="34" charset="0"/>
              <a:cs typeface="Arial" pitchFamily="34" charset="0"/>
            </a:endParaRPr>
          </a:p>
          <a:p>
            <a:pPr marL="0" marR="0" lvl="0" indent="449263" algn="l" defTabSz="914400" rtl="0" eaLnBrk="0" fontAlgn="base" latinLnBrk="0" hangingPunct="0">
              <a:lnSpc>
                <a:spcPct val="100000"/>
              </a:lnSpc>
              <a:spcBef>
                <a:spcPct val="0"/>
              </a:spcBef>
              <a:spcAft>
                <a:spcPct val="0"/>
              </a:spcAft>
              <a:buClrTx/>
              <a:buSzTx/>
              <a:buFontTx/>
              <a:buNone/>
              <a:tabLst/>
            </a:pPr>
            <a:r>
              <a:rPr kumimoji="0" lang="kk-KZ" sz="1600" b="0" i="0" u="none" strike="noStrike" cap="none" normalizeH="0" baseline="0" dirty="0" smtClean="0">
                <a:ln>
                  <a:noFill/>
                </a:ln>
                <a:solidFill>
                  <a:srgbClr val="222222"/>
                </a:solidFill>
                <a:effectLst/>
                <a:latin typeface="Arial" pitchFamily="34" charset="0"/>
                <a:cs typeface="Arial" pitchFamily="34" charset="0"/>
              </a:rPr>
              <a:t>Жасынан бірге өскен еркесіндей, – деген жолдары ойға оралады.</a:t>
            </a:r>
            <a:endParaRPr kumimoji="0" lang="kk-KZ" sz="4000" b="0" i="0" u="none" strike="noStrike" cap="none" normalizeH="0" baseline="0" dirty="0" smtClean="0">
              <a:ln>
                <a:noFill/>
              </a:ln>
              <a:solidFill>
                <a:schemeClr val="tx1"/>
              </a:solidFill>
              <a:effectLst/>
              <a:latin typeface="Arial" pitchFamily="34" charset="0"/>
              <a:cs typeface="Arial" pitchFamily="34" charset="0"/>
            </a:endParaRPr>
          </a:p>
        </p:txBody>
      </p:sp>
      <p:sp>
        <p:nvSpPr>
          <p:cNvPr id="7" name="TextBox 6"/>
          <p:cNvSpPr txBox="1"/>
          <p:nvPr/>
        </p:nvSpPr>
        <p:spPr>
          <a:xfrm>
            <a:off x="1142976" y="428604"/>
            <a:ext cx="673967" cy="369332"/>
          </a:xfrm>
          <a:prstGeom prst="rect">
            <a:avLst/>
          </a:prstGeom>
          <a:noFill/>
        </p:spPr>
        <p:txBody>
          <a:bodyPr wrap="none" rtlCol="0">
            <a:spAutoFit/>
          </a:bodyPr>
          <a:lstStyle/>
          <a:p>
            <a:r>
              <a:rPr lang="ru-RU" b="1" dirty="0" smtClean="0">
                <a:solidFill>
                  <a:srgbClr val="FF0000"/>
                </a:solidFill>
              </a:rPr>
              <a:t>Эссе </a:t>
            </a:r>
            <a:endParaRPr lang="ru-RU" b="1" dirty="0">
              <a:solidFill>
                <a:srgbClr val="FF0000"/>
              </a:solidFill>
            </a:endParaRPr>
          </a:p>
        </p:txBody>
      </p:sp>
      <p:sp>
        <p:nvSpPr>
          <p:cNvPr id="8" name="TextBox 7"/>
          <p:cNvSpPr txBox="1"/>
          <p:nvPr/>
        </p:nvSpPr>
        <p:spPr>
          <a:xfrm>
            <a:off x="6072198" y="1071546"/>
            <a:ext cx="1212191" cy="369332"/>
          </a:xfrm>
          <a:prstGeom prst="rect">
            <a:avLst/>
          </a:prstGeom>
          <a:noFill/>
        </p:spPr>
        <p:txBody>
          <a:bodyPr wrap="none" rtlCol="0">
            <a:spAutoFit/>
          </a:bodyPr>
          <a:lstStyle/>
          <a:p>
            <a:r>
              <a:rPr lang="ru-RU" b="1" dirty="0" err="1" smtClean="0">
                <a:solidFill>
                  <a:srgbClr val="0070C0"/>
                </a:solidFill>
              </a:rPr>
              <a:t>Шығарма</a:t>
            </a:r>
            <a:r>
              <a:rPr lang="ru-RU" b="1" dirty="0" smtClean="0">
                <a:solidFill>
                  <a:srgbClr val="0070C0"/>
                </a:solidFill>
              </a:rPr>
              <a:t> </a:t>
            </a:r>
            <a:endParaRPr lang="ru-RU" b="1" dirty="0">
              <a:solidFill>
                <a:srgbClr val="0070C0"/>
              </a:solidFill>
            </a:endParaRPr>
          </a:p>
        </p:txBody>
      </p:sp>
      <p:sp>
        <p:nvSpPr>
          <p:cNvPr id="9" name="TextBox 8"/>
          <p:cNvSpPr txBox="1"/>
          <p:nvPr/>
        </p:nvSpPr>
        <p:spPr>
          <a:xfrm>
            <a:off x="2000232" y="357166"/>
            <a:ext cx="6067558" cy="461665"/>
          </a:xfrm>
          <a:prstGeom prst="rect">
            <a:avLst/>
          </a:prstGeom>
          <a:noFill/>
        </p:spPr>
        <p:txBody>
          <a:bodyPr wrap="none" rtlCol="0">
            <a:spAutoFit/>
          </a:bodyPr>
          <a:lstStyle/>
          <a:p>
            <a:r>
              <a:rPr lang="kk-KZ" sz="2400" b="1" dirty="0" smtClean="0">
                <a:solidFill>
                  <a:srgbClr val="92D050"/>
                </a:solidFill>
                <a:latin typeface="Arial" pitchFamily="34" charset="0"/>
                <a:cs typeface="Arial" pitchFamily="34" charset="0"/>
              </a:rPr>
              <a:t>Тақырып:    Жаныңда жүр жақсы адам</a:t>
            </a:r>
            <a:endParaRPr lang="ru-RU" sz="2400" b="1" dirty="0">
              <a:solidFill>
                <a:srgbClr val="92D050"/>
              </a:solidFill>
              <a:latin typeface="Arial" pitchFamily="34" charset="0"/>
              <a:cs typeface="Arial" pitchFamily="34" charset="0"/>
            </a:endParaRPr>
          </a:p>
        </p:txBody>
      </p:sp>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44</TotalTime>
  <Words>461</Words>
  <PresentationFormat>Экран (4:3)</PresentationFormat>
  <Paragraphs>47</Paragraphs>
  <Slides>11</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11</vt:i4>
      </vt:variant>
    </vt:vector>
  </HeadingPairs>
  <TitlesOfParts>
    <vt:vector size="12" baseType="lpstr">
      <vt:lpstr>Тема Office</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Админ</dc:creator>
  <cp:lastModifiedBy>Админ</cp:lastModifiedBy>
  <cp:revision>6</cp:revision>
  <dcterms:created xsi:type="dcterms:W3CDTF">2019-02-03T17:19:47Z</dcterms:created>
  <dcterms:modified xsi:type="dcterms:W3CDTF">2019-02-05T18:00:47Z</dcterms:modified>
</cp:coreProperties>
</file>