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50"/>
  </p:notesMasterIdLst>
  <p:sldIdLst>
    <p:sldId id="256" r:id="rId2"/>
    <p:sldId id="260" r:id="rId3"/>
    <p:sldId id="257" r:id="rId4"/>
    <p:sldId id="290" r:id="rId5"/>
    <p:sldId id="345" r:id="rId6"/>
    <p:sldId id="344" r:id="rId7"/>
    <p:sldId id="298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  <p:sldId id="346" r:id="rId18"/>
    <p:sldId id="318" r:id="rId19"/>
    <p:sldId id="317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31" r:id="rId29"/>
    <p:sldId id="327" r:id="rId30"/>
    <p:sldId id="330" r:id="rId31"/>
    <p:sldId id="329" r:id="rId32"/>
    <p:sldId id="328" r:id="rId33"/>
    <p:sldId id="333" r:id="rId34"/>
    <p:sldId id="332" r:id="rId35"/>
    <p:sldId id="334" r:id="rId36"/>
    <p:sldId id="335" r:id="rId37"/>
    <p:sldId id="336" r:id="rId38"/>
    <p:sldId id="337" r:id="rId39"/>
    <p:sldId id="338" r:id="rId40"/>
    <p:sldId id="339" r:id="rId41"/>
    <p:sldId id="347" r:id="rId42"/>
    <p:sldId id="348" r:id="rId43"/>
    <p:sldId id="340" r:id="rId44"/>
    <p:sldId id="343" r:id="rId45"/>
    <p:sldId id="341" r:id="rId46"/>
    <p:sldId id="258" r:id="rId47"/>
    <p:sldId id="259" r:id="rId48"/>
    <p:sldId id="292" r:id="rId49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3952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87904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1857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75809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197616" algn="l" defTabSz="879047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637141" algn="l" defTabSz="879047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076665" algn="l" defTabSz="879047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516188" algn="l" defTabSz="879047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5BD4FF"/>
    <a:srgbClr val="FFF75B"/>
    <a:srgbClr val="9966FF"/>
    <a:srgbClr val="FF8585"/>
    <a:srgbClr val="FF00FF"/>
    <a:srgbClr val="00FF00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043" autoAdjust="0"/>
  </p:normalViewPr>
  <p:slideViewPr>
    <p:cSldViewPr>
      <p:cViewPr>
        <p:scale>
          <a:sx n="50" d="100"/>
          <a:sy n="50" d="100"/>
        </p:scale>
        <p:origin x="-3384" y="-1356"/>
      </p:cViewPr>
      <p:guideLst>
        <p:guide orient="horz" pos="2160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image" Target="../media/image86.jpe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96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solidFill>
          <a:schemeClr val="accent2">
            <a:lumMod val="40000"/>
            <a:lumOff val="60000"/>
          </a:schemeClr>
        </a:solidFill>
        <a:ln w="12700">
          <a:solidFill>
            <a:schemeClr val="tx1"/>
          </a:solidFill>
          <a:prstDash val="solid"/>
        </a:ln>
      </c:spPr>
    </c:sideWall>
    <c:backWall>
      <c:thickness val="0"/>
      <c:spPr>
        <a:solidFill>
          <a:schemeClr val="accent2">
            <a:lumMod val="40000"/>
            <a:lumOff val="60000"/>
          </a:schemeClr>
        </a:solidFill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8.0660468059730553E-2"/>
          <c:y val="7.2655562236587548E-2"/>
          <c:w val="0.5907681729119254"/>
          <c:h val="0.818459096824008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қазақ тілі</c:v>
                </c:pt>
              </c:strCache>
            </c:strRef>
          </c:tx>
          <c:spPr>
            <a:solidFill>
              <a:schemeClr val="accent1"/>
            </a:solidFill>
            <a:ln w="15050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-1.5455950540958269E-3"/>
                  <c:y val="9.3127067811329595E-2"/>
                </c:manualLayout>
              </c:layout>
              <c:spPr/>
              <c:txPr>
                <a:bodyPr/>
                <a:lstStyle/>
                <a:p>
                  <a:pPr>
                    <a:defRPr sz="180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6367851622874804E-3"/>
                  <c:y val="0.20890666563082044"/>
                </c:manualLayout>
              </c:layout>
              <c:spPr/>
              <c:txPr>
                <a:bodyPr/>
                <a:lstStyle/>
                <a:p>
                  <a:pPr>
                    <a:defRPr sz="180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0911901081916537E-3"/>
                  <c:y val="0.11074570226212169"/>
                </c:manualLayout>
              </c:layout>
              <c:tx>
                <c:rich>
                  <a:bodyPr/>
                  <a:lstStyle/>
                  <a:p>
                    <a:r>
                      <a:rPr lang="ru-RU" sz="1800" dirty="0" smtClean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rPr>
                      <a:t>80</a:t>
                    </a:r>
                    <a:endParaRPr lang="en-US" sz="2000" dirty="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3"/>
                <c:pt idx="0">
                  <c:v>2016/2017 </c:v>
                </c:pt>
                <c:pt idx="1">
                  <c:v>2017/2018 </c:v>
                </c:pt>
                <c:pt idx="2">
                  <c:v>2018/2019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65</c:v>
                </c:pt>
                <c:pt idx="1">
                  <c:v>70</c:v>
                </c:pt>
                <c:pt idx="2">
                  <c:v>80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қазақ әдебиеті</c:v>
                </c:pt>
              </c:strCache>
            </c:strRef>
          </c:tx>
          <c:spPr>
            <a:solidFill>
              <a:srgbClr val="C0504D"/>
            </a:solidFill>
            <a:ln w="15050">
              <a:solidFill>
                <a:schemeClr val="tx1"/>
              </a:solidFill>
              <a:prstDash val="solid"/>
            </a:ln>
          </c:spPr>
          <c:invertIfNegative val="1"/>
          <c:dLbls>
            <c:dLbl>
              <c:idx val="0"/>
              <c:layout>
                <c:manualLayout>
                  <c:x val="1.5455950540958269E-3"/>
                  <c:y val="9.5644015590014175E-2"/>
                </c:manualLayout>
              </c:layout>
              <c:spPr/>
              <c:txPr>
                <a:bodyPr/>
                <a:lstStyle/>
                <a:p>
                  <a:pPr>
                    <a:defRPr sz="180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5455950540958269E-3"/>
                  <c:y val="0.20638971785213586"/>
                </c:manualLayout>
              </c:layout>
              <c:tx>
                <c:rich>
                  <a:bodyPr/>
                  <a:lstStyle/>
                  <a:p>
                    <a:r>
                      <a:rPr lang="en-US" sz="18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rPr>
                      <a:t>60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5.6671163980058086E-17"/>
                  <c:y val="0.10571180670475254"/>
                </c:manualLayout>
              </c:layout>
              <c:spPr/>
              <c:txPr>
                <a:bodyPr/>
                <a:lstStyle/>
                <a:p>
                  <a:pPr>
                    <a:defRPr sz="1800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8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Sheet1!$B$1:$E$1</c:f>
              <c:strCache>
                <c:ptCount val="3"/>
                <c:pt idx="0">
                  <c:v>2016/2017 </c:v>
                </c:pt>
                <c:pt idx="1">
                  <c:v>2017/2018 </c:v>
                </c:pt>
                <c:pt idx="2">
                  <c:v>2018/2019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65</c:v>
                </c:pt>
                <c:pt idx="1">
                  <c:v>74</c:v>
                </c:pt>
                <c:pt idx="2">
                  <c:v>88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 w="15050">
                    <a:solidFill>
                      <a:schemeClr val="tx1"/>
                    </a:solidFill>
                    <a:prstDash val="solid"/>
                  </a:ln>
                </c14:spPr>
              </c14:invertSolidFillFmt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8"/>
        <c:gapDepth val="362"/>
        <c:shape val="box"/>
        <c:axId val="129367040"/>
        <c:axId val="129459328"/>
        <c:axId val="0"/>
      </c:bar3DChart>
      <c:catAx>
        <c:axId val="12936704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b="1" cap="none" spc="0">
                    <a:ln w="10541" cmpd="sng">
                      <a:solidFill>
                        <a:sysClr val="windowText" lastClr="000000"/>
                      </a:solidFill>
                      <a:prstDash val="solid"/>
                    </a:ln>
                    <a:solidFill>
                      <a:sysClr val="windowText" lastClr="000000"/>
                    </a:solidFill>
                    <a:effectLst/>
                  </a:defRPr>
                </a:pPr>
                <a:r>
                  <a:rPr lang="ru-RU" b="1" cap="none" spc="0" dirty="0" smtClean="0">
                    <a:ln w="10541" cmpd="sng">
                      <a:solidFill>
                        <a:sysClr val="windowText" lastClr="000000"/>
                      </a:solidFill>
                      <a:prstDash val="solid"/>
                    </a:ln>
                    <a:solidFill>
                      <a:sysClr val="windowText" lastClr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2016/2017   2017/2018   2018/2019</a:t>
                </a:r>
                <a:endParaRPr lang="ru-RU" b="1" cap="none" spc="0" dirty="0">
                  <a:ln w="10541" cmpd="sng">
                    <a:solidFill>
                      <a:sysClr val="windowText" lastClr="000000"/>
                    </a:solidFill>
                    <a:prstDash val="solid"/>
                  </a:ln>
                  <a:solidFill>
                    <a:sysClr val="windowText" lastClr="000000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c:rich>
          </c:tx>
          <c:layout/>
          <c:overlay val="0"/>
        </c:title>
        <c:numFmt formatCode="General" sourceLinked="1"/>
        <c:majorTickMark val="out"/>
        <c:minorTickMark val="out"/>
        <c:tickLblPos val="none"/>
        <c:spPr>
          <a:blipFill>
            <a:blip xmlns:r="http://schemas.openxmlformats.org/officeDocument/2006/relationships" r:embed="rId1"/>
            <a:tile tx="0" ty="0" sx="100000" sy="100000" flip="none" algn="tl"/>
          </a:blipFill>
          <a:ln w="376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800" b="1" i="0" u="none" strike="noStrike" baseline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ru-RU"/>
          </a:p>
        </c:txPr>
        <c:crossAx val="12945932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29459328"/>
        <c:scaling>
          <c:orientation val="minMax"/>
        </c:scaling>
        <c:delete val="0"/>
        <c:axPos val="l"/>
        <c:majorGridlines>
          <c:spPr>
            <a:ln w="3762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76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163" b="1" i="0" u="none" strike="noStrike" baseline="0">
                <a:solidFill>
                  <a:srgbClr val="FFFF00"/>
                </a:solidFill>
                <a:latin typeface="Times New Roman" pitchFamily="18" charset="0"/>
                <a:ea typeface="Calibri"/>
                <a:cs typeface="Times New Roman" pitchFamily="18" charset="0"/>
              </a:defRPr>
            </a:pPr>
            <a:endParaRPr lang="ru-RU"/>
          </a:p>
        </c:txPr>
        <c:crossAx val="129367040"/>
        <c:crosses val="autoZero"/>
        <c:crossBetween val="between"/>
      </c:valAx>
      <c:spPr>
        <a:noFill/>
        <a:ln w="30100">
          <a:noFill/>
        </a:ln>
      </c:spPr>
    </c:plotArea>
    <c:legend>
      <c:legendPos val="r"/>
      <c:layout>
        <c:manualLayout>
          <c:xMode val="edge"/>
          <c:yMode val="edge"/>
          <c:x val="0.66261375944699341"/>
          <c:y val="0.28650376927793725"/>
          <c:w val="0.33103700909101974"/>
          <c:h val="0.22815358692804344"/>
        </c:manualLayout>
      </c:layout>
      <c:overlay val="0"/>
      <c:spPr>
        <a:noFill/>
        <a:ln w="3762">
          <a:solidFill>
            <a:schemeClr val="tx1"/>
          </a:solidFill>
          <a:prstDash val="solid"/>
        </a:ln>
      </c:spPr>
      <c:txPr>
        <a:bodyPr/>
        <a:lstStyle/>
        <a:p>
          <a:pPr>
            <a:lnSpc>
              <a:spcPct val="100000"/>
            </a:lnSpc>
            <a:defRPr sz="1985" b="1" i="0" u="none" strike="noStrike" cap="all" spc="0" baseline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ea typeface="Calibri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63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2"/>
          </a:xfrm>
          <a:prstGeom prst="rect">
            <a:avLst/>
          </a:prstGeom>
        </p:spPr>
        <p:txBody>
          <a:bodyPr vert="horz" lIns="95547" tIns="47775" rIns="95547" bIns="4777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60" cy="496332"/>
          </a:xfrm>
          <a:prstGeom prst="rect">
            <a:avLst/>
          </a:prstGeom>
        </p:spPr>
        <p:txBody>
          <a:bodyPr vert="horz" lIns="95547" tIns="47775" rIns="95547" bIns="4777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0B2F8DD5-D616-4835-9609-7709DF28620F}" type="datetimeFigureOut">
              <a:rPr lang="ru-RU"/>
              <a:pPr>
                <a:defRPr/>
              </a:pPr>
              <a:t>27.05.2020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47" tIns="47775" rIns="95547" bIns="47775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5547" tIns="47775" rIns="95547" bIns="47775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60" cy="496332"/>
          </a:xfrm>
          <a:prstGeom prst="rect">
            <a:avLst/>
          </a:prstGeom>
        </p:spPr>
        <p:txBody>
          <a:bodyPr vert="horz" lIns="95547" tIns="47775" rIns="95547" bIns="4777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60" cy="496332"/>
          </a:xfrm>
          <a:prstGeom prst="rect">
            <a:avLst/>
          </a:prstGeom>
        </p:spPr>
        <p:txBody>
          <a:bodyPr vert="horz" lIns="95547" tIns="47775" rIns="95547" bIns="4777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56BC0370-16EA-48BF-A50A-CDBB92BC75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99511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3952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879047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1857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75809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197616" algn="l" defTabSz="8790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637141" algn="l" defTabSz="8790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076665" algn="l" defTabSz="8790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516188" algn="l" defTabSz="8790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BC0370-16EA-48BF-A50A-CDBB92BC75CB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52092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19163" y="746125"/>
            <a:ext cx="4959350" cy="37195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4ACD28-CD2D-4E70-A092-A9F91591EF6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3" y="2130433"/>
            <a:ext cx="7772401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3" y="388620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95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9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8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580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97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371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766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161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890C59-A690-4FCD-AA5C-B8DD29CBB4BB}" type="datetimeFigureOut">
              <a:rPr lang="ru-RU" smtClean="0"/>
              <a:pPr>
                <a:defRPr/>
              </a:pPr>
              <a:t>27.05.2020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4DE761-0378-48E7-A4F2-946BD98D458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3173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CF9942-AA73-49C2-8443-63DF4FC112C2}" type="datetimeFigureOut">
              <a:rPr lang="ru-RU" smtClean="0"/>
              <a:pPr>
                <a:defRPr/>
              </a:pPr>
              <a:t>27.05.2020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860790-E6EA-4080-8ABB-CC3A1DC1E17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715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8" y="4406904"/>
            <a:ext cx="7772401" cy="136207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8" y="2906716"/>
            <a:ext cx="7772401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95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90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857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5809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9761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63714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07666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51618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D6D93F-98CE-48DE-B9BA-EFCEF5B525E3}" type="datetimeFigureOut">
              <a:rPr lang="ru-RU" smtClean="0"/>
              <a:pPr>
                <a:defRPr/>
              </a:pPr>
              <a:t>27.05.2020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775824-E515-4B50-8D9F-B505091743F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97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5" y="1600205"/>
            <a:ext cx="4038601" cy="452596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6" y="1600205"/>
            <a:ext cx="4038601" cy="452596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2FF816-2369-4C4C-81EC-AC4B7A209BBE}" type="datetimeFigureOut">
              <a:rPr lang="ru-RU" smtClean="0"/>
              <a:pPr>
                <a:defRPr/>
              </a:pPr>
              <a:t>27.05.2020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3489DC-56A3-4C02-8677-9EB4EC818B6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657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535116"/>
            <a:ext cx="4040188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9524" indent="0">
              <a:buNone/>
              <a:defRPr sz="1900" b="1"/>
            </a:lvl2pPr>
            <a:lvl3pPr marL="879047" indent="0">
              <a:buNone/>
              <a:defRPr sz="1700" b="1"/>
            </a:lvl3pPr>
            <a:lvl4pPr marL="1318571" indent="0">
              <a:buNone/>
              <a:defRPr sz="1500" b="1"/>
            </a:lvl4pPr>
            <a:lvl5pPr marL="1758094" indent="0">
              <a:buNone/>
              <a:defRPr sz="1500" b="1"/>
            </a:lvl5pPr>
            <a:lvl6pPr marL="2197616" indent="0">
              <a:buNone/>
              <a:defRPr sz="1500" b="1"/>
            </a:lvl6pPr>
            <a:lvl7pPr marL="2637141" indent="0">
              <a:buNone/>
              <a:defRPr sz="1500" b="1"/>
            </a:lvl7pPr>
            <a:lvl8pPr marL="3076665" indent="0">
              <a:buNone/>
              <a:defRPr sz="1500" b="1"/>
            </a:lvl8pPr>
            <a:lvl9pPr marL="3516188" indent="0">
              <a:buNone/>
              <a:defRPr sz="15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3" y="2174877"/>
            <a:ext cx="4040188" cy="3951288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6"/>
            <a:ext cx="4041776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9524" indent="0">
              <a:buNone/>
              <a:defRPr sz="1900" b="1"/>
            </a:lvl2pPr>
            <a:lvl3pPr marL="879047" indent="0">
              <a:buNone/>
              <a:defRPr sz="1700" b="1"/>
            </a:lvl3pPr>
            <a:lvl4pPr marL="1318571" indent="0">
              <a:buNone/>
              <a:defRPr sz="1500" b="1"/>
            </a:lvl4pPr>
            <a:lvl5pPr marL="1758094" indent="0">
              <a:buNone/>
              <a:defRPr sz="1500" b="1"/>
            </a:lvl5pPr>
            <a:lvl6pPr marL="2197616" indent="0">
              <a:buNone/>
              <a:defRPr sz="1500" b="1"/>
            </a:lvl6pPr>
            <a:lvl7pPr marL="2637141" indent="0">
              <a:buNone/>
              <a:defRPr sz="1500" b="1"/>
            </a:lvl7pPr>
            <a:lvl8pPr marL="3076665" indent="0">
              <a:buNone/>
              <a:defRPr sz="1500" b="1"/>
            </a:lvl8pPr>
            <a:lvl9pPr marL="3516188" indent="0">
              <a:buNone/>
              <a:defRPr sz="15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7" y="2174877"/>
            <a:ext cx="4041776" cy="3951288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47F12C-E4A8-49A0-9D23-C3677115AE82}" type="datetimeFigureOut">
              <a:rPr lang="ru-RU" smtClean="0"/>
              <a:pPr>
                <a:defRPr/>
              </a:pPr>
              <a:t>27.05.2020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68DB4A-C0AC-44C5-9EF8-7FECA49FD6D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117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AC930B-36ED-4626-BBB7-0A1F3F3F966B}" type="datetimeFigureOut">
              <a:rPr lang="ru-RU" smtClean="0"/>
              <a:pPr>
                <a:defRPr/>
              </a:pPr>
              <a:t>27.05.2020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CCFB23-D313-4B65-9C77-5A72C24F7A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015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0F94539-A468-4CF8-B988-958A797786BB}" type="datetimeFigureOut">
              <a:rPr lang="ru-RU" smtClean="0"/>
              <a:pPr>
                <a:defRPr/>
              </a:pPr>
              <a:t>27.05.2020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C4AF74-70C1-4711-90F7-BD5DF04F8C6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848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5"/>
            <a:ext cx="3008315" cy="1162051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6" y="273053"/>
            <a:ext cx="5111749" cy="5853115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4"/>
            <a:ext cx="3008315" cy="4691063"/>
          </a:xfrm>
        </p:spPr>
        <p:txBody>
          <a:bodyPr/>
          <a:lstStyle>
            <a:lvl1pPr marL="0" indent="0">
              <a:buNone/>
              <a:defRPr sz="1300"/>
            </a:lvl1pPr>
            <a:lvl2pPr marL="439524" indent="0">
              <a:buNone/>
              <a:defRPr sz="1200"/>
            </a:lvl2pPr>
            <a:lvl3pPr marL="879047" indent="0">
              <a:buNone/>
              <a:defRPr sz="900"/>
            </a:lvl3pPr>
            <a:lvl4pPr marL="1318571" indent="0">
              <a:buNone/>
              <a:defRPr sz="700"/>
            </a:lvl4pPr>
            <a:lvl5pPr marL="1758094" indent="0">
              <a:buNone/>
              <a:defRPr sz="700"/>
            </a:lvl5pPr>
            <a:lvl6pPr marL="2197616" indent="0">
              <a:buNone/>
              <a:defRPr sz="700"/>
            </a:lvl6pPr>
            <a:lvl7pPr marL="2637141" indent="0">
              <a:buNone/>
              <a:defRPr sz="700"/>
            </a:lvl7pPr>
            <a:lvl8pPr marL="3076665" indent="0">
              <a:buNone/>
              <a:defRPr sz="700"/>
            </a:lvl8pPr>
            <a:lvl9pPr marL="3516188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8AF79-CA00-441C-A455-BC30C34FD338}" type="datetimeFigureOut">
              <a:rPr lang="ru-RU" smtClean="0"/>
              <a:pPr>
                <a:defRPr/>
              </a:pPr>
              <a:t>27.05.2020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1910A9-6F24-47ED-9B7D-02305F615AF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2100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7" y="4800603"/>
            <a:ext cx="5486400" cy="566739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7" y="612775"/>
            <a:ext cx="5486400" cy="4114800"/>
          </a:xfrm>
        </p:spPr>
        <p:txBody>
          <a:bodyPr/>
          <a:lstStyle>
            <a:lvl1pPr marL="0" indent="0">
              <a:buNone/>
              <a:defRPr sz="3100"/>
            </a:lvl1pPr>
            <a:lvl2pPr marL="439524" indent="0">
              <a:buNone/>
              <a:defRPr sz="2700"/>
            </a:lvl2pPr>
            <a:lvl3pPr marL="879047" indent="0">
              <a:buNone/>
              <a:defRPr sz="2300"/>
            </a:lvl3pPr>
            <a:lvl4pPr marL="1318571" indent="0">
              <a:buNone/>
              <a:defRPr sz="1900"/>
            </a:lvl4pPr>
            <a:lvl5pPr marL="1758094" indent="0">
              <a:buNone/>
              <a:defRPr sz="1900"/>
            </a:lvl5pPr>
            <a:lvl6pPr marL="2197616" indent="0">
              <a:buNone/>
              <a:defRPr sz="1900"/>
            </a:lvl6pPr>
            <a:lvl7pPr marL="2637141" indent="0">
              <a:buNone/>
              <a:defRPr sz="1900"/>
            </a:lvl7pPr>
            <a:lvl8pPr marL="3076665" indent="0">
              <a:buNone/>
              <a:defRPr sz="1900"/>
            </a:lvl8pPr>
            <a:lvl9pPr marL="3516188" indent="0">
              <a:buNone/>
              <a:defRPr sz="19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7" y="5367342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39524" indent="0">
              <a:buNone/>
              <a:defRPr sz="1200"/>
            </a:lvl2pPr>
            <a:lvl3pPr marL="879047" indent="0">
              <a:buNone/>
              <a:defRPr sz="900"/>
            </a:lvl3pPr>
            <a:lvl4pPr marL="1318571" indent="0">
              <a:buNone/>
              <a:defRPr sz="700"/>
            </a:lvl4pPr>
            <a:lvl5pPr marL="1758094" indent="0">
              <a:buNone/>
              <a:defRPr sz="700"/>
            </a:lvl5pPr>
            <a:lvl6pPr marL="2197616" indent="0">
              <a:buNone/>
              <a:defRPr sz="700"/>
            </a:lvl6pPr>
            <a:lvl7pPr marL="2637141" indent="0">
              <a:buNone/>
              <a:defRPr sz="700"/>
            </a:lvl7pPr>
            <a:lvl8pPr marL="3076665" indent="0">
              <a:buNone/>
              <a:defRPr sz="700"/>
            </a:lvl8pPr>
            <a:lvl9pPr marL="3516188" indent="0">
              <a:buNone/>
              <a:defRPr sz="7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5EC5A2-03CF-4D3C-855C-155DD7091D9C}" type="datetimeFigureOut">
              <a:rPr lang="ru-RU" smtClean="0"/>
              <a:pPr>
                <a:defRPr/>
              </a:pPr>
              <a:t>27.05.2020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B39DA3-753A-4CF8-9DB7-4A2F0E05A06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5658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849ADD8-7B9A-40B4-B28E-3FC36EE4B56D}" type="datetimeFigureOut">
              <a:rPr lang="ru-RU" smtClean="0"/>
              <a:pPr>
                <a:defRPr/>
              </a:pPr>
              <a:t>27.05.2020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AC44F0-192D-425A-A50D-CE08E58BEA3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64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7" y="274643"/>
            <a:ext cx="2057401" cy="585152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5" y="274643"/>
            <a:ext cx="6019799" cy="58515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BD4567-12B5-43BA-9F82-37C36ACFBC2F}" type="datetimeFigureOut">
              <a:rPr lang="ru-RU" smtClean="0"/>
              <a:pPr>
                <a:defRPr/>
              </a:pPr>
              <a:t>27.05.2020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DF79DF-B624-44A5-9F97-06A47CB3A84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919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FFC000"/>
            </a:gs>
            <a:gs pos="64000">
              <a:srgbClr val="00B0F0"/>
            </a:gs>
            <a:gs pos="93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44"/>
            <a:ext cx="8229600" cy="1143001"/>
          </a:xfrm>
          <a:prstGeom prst="rect">
            <a:avLst/>
          </a:prstGeom>
        </p:spPr>
        <p:txBody>
          <a:bodyPr vert="horz" lIns="87905" tIns="43952" rIns="87905" bIns="43952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600205"/>
            <a:ext cx="8229600" cy="4525963"/>
          </a:xfrm>
          <a:prstGeom prst="rect">
            <a:avLst/>
          </a:prstGeom>
        </p:spPr>
        <p:txBody>
          <a:bodyPr vert="horz" lIns="87905" tIns="43952" rIns="87905" bIns="4395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5"/>
            <a:ext cx="2133600" cy="365127"/>
          </a:xfrm>
          <a:prstGeom prst="rect">
            <a:avLst/>
          </a:prstGeom>
        </p:spPr>
        <p:txBody>
          <a:bodyPr vert="horz" lIns="87905" tIns="43952" rIns="87905" bIns="4395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7C1E98C-3F1B-456A-A413-10C14D758423}" type="datetimeFigureOut">
              <a:rPr lang="ru-RU" smtClean="0"/>
              <a:pPr>
                <a:defRPr/>
              </a:pPr>
              <a:t>27.05.2020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3" y="6356355"/>
            <a:ext cx="2895600" cy="365127"/>
          </a:xfrm>
          <a:prstGeom prst="rect">
            <a:avLst/>
          </a:prstGeom>
        </p:spPr>
        <p:txBody>
          <a:bodyPr vert="horz" lIns="87905" tIns="43952" rIns="87905" bIns="4395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3" y="6356355"/>
            <a:ext cx="2133600" cy="365127"/>
          </a:xfrm>
          <a:prstGeom prst="rect">
            <a:avLst/>
          </a:prstGeom>
        </p:spPr>
        <p:txBody>
          <a:bodyPr vert="horz" lIns="87905" tIns="43952" rIns="87905" bIns="4395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994D09B-6824-44FB-9B97-9278968D953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721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ctr" defTabSz="879047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9643" indent="-329643" algn="l" defTabSz="879047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14225" indent="-274701" algn="l" defTabSz="879047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809" indent="-219761" algn="l" defTabSz="879047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38333" indent="-219761" algn="l" defTabSz="879047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7857" indent="-219761" algn="l" defTabSz="879047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17381" indent="-219761" algn="l" defTabSz="87904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6904" indent="-219761" algn="l" defTabSz="87904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96425" indent="-219761" algn="l" defTabSz="87904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35949" indent="-219761" algn="l" defTabSz="879047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7904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524" algn="l" defTabSz="87904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047" algn="l" defTabSz="87904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571" algn="l" defTabSz="87904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094" algn="l" defTabSz="87904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616" algn="l" defTabSz="87904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141" algn="l" defTabSz="87904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6665" algn="l" defTabSz="87904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188" algn="l" defTabSz="879047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microsoft.com/office/2007/relationships/hdphoto" Target="../media/hdphoto3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microsoft.com/office/2007/relationships/hdphoto" Target="../media/hdphoto2.wdp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17.png"/><Relationship Id="rId7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8.png"/><Relationship Id="rId4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9.wdp"/><Relationship Id="rId5" Type="http://schemas.openxmlformats.org/officeDocument/2006/relationships/image" Target="../media/image24.jpeg"/><Relationship Id="rId4" Type="http://schemas.microsoft.com/office/2007/relationships/hdphoto" Target="../media/hdphoto8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1.wdp"/><Relationship Id="rId5" Type="http://schemas.openxmlformats.org/officeDocument/2006/relationships/image" Target="../media/image26.png"/><Relationship Id="rId4" Type="http://schemas.microsoft.com/office/2007/relationships/hdphoto" Target="../media/hdphoto10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2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4.wdp"/><Relationship Id="rId5" Type="http://schemas.openxmlformats.org/officeDocument/2006/relationships/image" Target="../media/image29.jpeg"/><Relationship Id="rId4" Type="http://schemas.microsoft.com/office/2007/relationships/hdphoto" Target="../media/hdphoto13.wdp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17.wdp"/><Relationship Id="rId3" Type="http://schemas.openxmlformats.org/officeDocument/2006/relationships/image" Target="../media/image30.jpeg"/><Relationship Id="rId7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6.wdp"/><Relationship Id="rId5" Type="http://schemas.openxmlformats.org/officeDocument/2006/relationships/image" Target="../media/image31.jpeg"/><Relationship Id="rId4" Type="http://schemas.microsoft.com/office/2007/relationships/hdphoto" Target="../media/hdphoto15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8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9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0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6.emf"/><Relationship Id="rId4" Type="http://schemas.openxmlformats.org/officeDocument/2006/relationships/oleObject" Target="../embeddings/oleObject1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2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3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microsoft.com/office/2007/relationships/hdphoto" Target="../media/hdphoto24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5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6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7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9.wdp"/><Relationship Id="rId5" Type="http://schemas.openxmlformats.org/officeDocument/2006/relationships/image" Target="../media/image47.jpeg"/><Relationship Id="rId4" Type="http://schemas.microsoft.com/office/2007/relationships/hdphoto" Target="../media/hdphoto28.wdp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0.wdp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1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33.wdp"/><Relationship Id="rId5" Type="http://schemas.openxmlformats.org/officeDocument/2006/relationships/image" Target="../media/image51.jpeg"/><Relationship Id="rId4" Type="http://schemas.microsoft.com/office/2007/relationships/hdphoto" Target="../media/hdphoto32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4.wdp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5.wdp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hdphoto" Target="../media/hdphoto38.wdp"/><Relationship Id="rId13" Type="http://schemas.openxmlformats.org/officeDocument/2006/relationships/image" Target="../media/image61.jpeg"/><Relationship Id="rId18" Type="http://schemas.microsoft.com/office/2007/relationships/hdphoto" Target="../media/hdphoto43.wdp"/><Relationship Id="rId3" Type="http://schemas.openxmlformats.org/officeDocument/2006/relationships/image" Target="../media/image56.jpeg"/><Relationship Id="rId21" Type="http://schemas.openxmlformats.org/officeDocument/2006/relationships/image" Target="../media/image65.jpeg"/><Relationship Id="rId7" Type="http://schemas.openxmlformats.org/officeDocument/2006/relationships/image" Target="../media/image58.jpeg"/><Relationship Id="rId12" Type="http://schemas.microsoft.com/office/2007/relationships/hdphoto" Target="../media/hdphoto40.wdp"/><Relationship Id="rId17" Type="http://schemas.openxmlformats.org/officeDocument/2006/relationships/image" Target="../media/image63.jpeg"/><Relationship Id="rId2" Type="http://schemas.openxmlformats.org/officeDocument/2006/relationships/image" Target="../media/image1.jpeg"/><Relationship Id="rId16" Type="http://schemas.microsoft.com/office/2007/relationships/hdphoto" Target="../media/hdphoto42.wdp"/><Relationship Id="rId20" Type="http://schemas.microsoft.com/office/2007/relationships/hdphoto" Target="../media/hdphoto44.wdp"/><Relationship Id="rId1" Type="http://schemas.openxmlformats.org/officeDocument/2006/relationships/slideLayout" Target="../slideLayouts/slideLayout2.xml"/><Relationship Id="rId6" Type="http://schemas.microsoft.com/office/2007/relationships/hdphoto" Target="../media/hdphoto37.wdp"/><Relationship Id="rId11" Type="http://schemas.openxmlformats.org/officeDocument/2006/relationships/image" Target="../media/image60.jpeg"/><Relationship Id="rId5" Type="http://schemas.openxmlformats.org/officeDocument/2006/relationships/image" Target="../media/image57.jpeg"/><Relationship Id="rId15" Type="http://schemas.openxmlformats.org/officeDocument/2006/relationships/image" Target="../media/image62.jpeg"/><Relationship Id="rId10" Type="http://schemas.microsoft.com/office/2007/relationships/hdphoto" Target="../media/hdphoto39.wdp"/><Relationship Id="rId19" Type="http://schemas.openxmlformats.org/officeDocument/2006/relationships/image" Target="../media/image64.jpeg"/><Relationship Id="rId4" Type="http://schemas.microsoft.com/office/2007/relationships/hdphoto" Target="../media/hdphoto36.wdp"/><Relationship Id="rId9" Type="http://schemas.openxmlformats.org/officeDocument/2006/relationships/image" Target="../media/image59.jpeg"/><Relationship Id="rId14" Type="http://schemas.microsoft.com/office/2007/relationships/hdphoto" Target="../media/hdphoto41.wdp"/><Relationship Id="rId22" Type="http://schemas.microsoft.com/office/2007/relationships/hdphoto" Target="../media/hdphoto45.wdp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eg"/><Relationship Id="rId3" Type="http://schemas.openxmlformats.org/officeDocument/2006/relationships/image" Target="../media/image1.jpeg"/><Relationship Id="rId7" Type="http://schemas.openxmlformats.org/officeDocument/2006/relationships/image" Target="../media/image8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png"/><Relationship Id="rId9" Type="http://schemas.openxmlformats.org/officeDocument/2006/relationships/image" Target="../media/image84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chart" Target="../charts/chart1.xml"/><Relationship Id="rId5" Type="http://schemas.openxmlformats.org/officeDocument/2006/relationships/image" Target="../media/image85.png"/><Relationship Id="rId4" Type="http://schemas.openxmlformats.org/officeDocument/2006/relationships/oleObject" Target="../embeddings/oleObject2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2" y="0"/>
            <a:ext cx="9312934" cy="6875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628801"/>
            <a:ext cx="6192688" cy="238258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kk-KZ" sz="36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«Мұғалім портфолиосы»</a:t>
            </a:r>
            <a:endParaRPr lang="ru-RU" sz="4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4365105"/>
            <a:ext cx="6242560" cy="1296169"/>
          </a:xfrm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>
              <a:buClr>
                <a:schemeClr val="tx1">
                  <a:shade val="95000"/>
                </a:schemeClr>
              </a:buClr>
              <a:defRPr/>
            </a:pPr>
            <a:endParaRPr lang="kk-KZ" sz="4000" b="1" i="1" dirty="0" smtClean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chemeClr val="tx1">
                  <a:shade val="95000"/>
                </a:schemeClr>
              </a:buClr>
              <a:defRPr/>
            </a:pPr>
            <a:r>
              <a:rPr lang="kk-KZ" sz="4000" b="1" i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Жұмажанова </a:t>
            </a:r>
            <a:r>
              <a:rPr lang="kk-KZ" sz="4000" b="1" i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Құралай Маратқызы  </a:t>
            </a:r>
          </a:p>
          <a:p>
            <a:pPr>
              <a:buClr>
                <a:schemeClr val="tx1">
                  <a:shade val="95000"/>
                </a:schemeClr>
              </a:buClr>
              <a:defRPr/>
            </a:pPr>
            <a:r>
              <a:rPr lang="kk-KZ" sz="4000" b="1" i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қазақ тілі мен әдебиеті пәнінің мұғалімі</a:t>
            </a:r>
            <a:endParaRPr lang="kk-KZ" sz="3500" b="1" i="1" dirty="0">
              <a:ln w="10541" cmpd="sng">
                <a:solidFill>
                  <a:srgbClr val="002060"/>
                </a:solidFill>
                <a:prstDash val="solid"/>
              </a:ln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chemeClr val="tx1">
                  <a:shade val="95000"/>
                </a:schemeClr>
              </a:buClr>
              <a:defRPr/>
            </a:pPr>
            <a:endParaRPr lang="ru-RU" sz="3500" b="1" i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cs typeface="Times New Roman" pitchFamily="18" charset="0"/>
            </a:endParaRPr>
          </a:p>
        </p:txBody>
      </p:sp>
      <p:pic>
        <p:nvPicPr>
          <p:cNvPr id="7" name="Picture 2" descr="C:\Users\Куралай\Desktop\бирлестик\IMG_038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72" b="53581" l="9972" r="89993">
                        <a14:backgroundMark x1="22042" y1="51029" x2="27877" y2="52546"/>
                        <a14:backgroundMark x1="78930" y1="49837" x2="70665" y2="52221"/>
                      </a14:backgroundRemoval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263" t="9007" r="21666" b="47333"/>
          <a:stretch/>
        </p:blipFill>
        <p:spPr bwMode="auto">
          <a:xfrm>
            <a:off x="6062032" y="871542"/>
            <a:ext cx="2736304" cy="3139841"/>
          </a:xfrm>
          <a:prstGeom prst="ellipse">
            <a:avLst/>
          </a:prstGeom>
          <a:ln>
            <a:noFill/>
          </a:ln>
          <a:effectLst>
            <a:glow rad="88900">
              <a:schemeClr val="bg1"/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аголовок 2"/>
          <p:cNvSpPr txBox="1">
            <a:spLocks/>
          </p:cNvSpPr>
          <p:nvPr/>
        </p:nvSpPr>
        <p:spPr>
          <a:xfrm>
            <a:off x="336249" y="166751"/>
            <a:ext cx="8829083" cy="821255"/>
          </a:xfrm>
          <a:prstGeom prst="rect">
            <a:avLst/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87905" tIns="43952" rIns="87905" bIns="43952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20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БАЛҚАШ ҚАЛАСЫ  ЖАЛПЫ БІЛІМ БЕРЕТІН №16 ЛИНГВИСТИКАЛЫҚ БАҒЫТТАҒЫ ОРТА МЕКТЕБ</a:t>
            </a:r>
            <a:r>
              <a:rPr lang="kk-KZ" sz="20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</a:t>
            </a:r>
            <a:endParaRPr lang="ru-RU" sz="2000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211040" cy="684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46026" y="0"/>
            <a:ext cx="8229600" cy="125272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kk-KZ" b="1" i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Мұғалім туралы мәлімет</a:t>
            </a:r>
            <a:endParaRPr lang="ru-RU" b="1" i="1" dirty="0">
              <a:ln w="10541" cmpd="sng">
                <a:solidFill>
                  <a:srgbClr val="002060"/>
                </a:solidFill>
                <a:prstDash val="solid"/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971600" y="1144757"/>
            <a:ext cx="7128792" cy="4660507"/>
          </a:xfr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571381" indent="-439524"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kk-KZ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Туған </a:t>
            </a:r>
            <a:r>
              <a:rPr lang="kk-KZ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жылы:18.08.1982 </a:t>
            </a:r>
            <a:r>
              <a:rPr lang="kk-KZ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жыл</a:t>
            </a:r>
          </a:p>
          <a:p>
            <a:pPr marL="571381" indent="-439524"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kk-KZ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Бітірген оқу орны: ҚарМУ</a:t>
            </a:r>
            <a:r>
              <a:rPr lang="kk-KZ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филология </a:t>
            </a:r>
            <a:r>
              <a:rPr lang="kk-KZ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факультеті</a:t>
            </a:r>
          </a:p>
          <a:p>
            <a:pPr marL="571381" indent="-439524"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kk-KZ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Бітірген жылы:2003 жыл</a:t>
            </a:r>
          </a:p>
          <a:p>
            <a:pPr marL="571381" indent="-439524"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kk-KZ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Білімі: </a:t>
            </a:r>
            <a:r>
              <a:rPr lang="kk-KZ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жоғары</a:t>
            </a:r>
          </a:p>
          <a:p>
            <a:pPr marL="571381" indent="-439524"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kk-KZ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Санаты: Жоғары</a:t>
            </a:r>
            <a:endParaRPr lang="kk-KZ" sz="2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381" indent="-439524"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kk-KZ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Пәні : қазақ тілі мен әдебиеті</a:t>
            </a:r>
          </a:p>
          <a:p>
            <a:pPr marL="571381" indent="-439524"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kk-KZ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Еңбек өтілі: </a:t>
            </a:r>
            <a:r>
              <a:rPr lang="en-US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kk-KZ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жыл</a:t>
            </a:r>
          </a:p>
          <a:p>
            <a:pPr marL="571381" indent="-439524"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kk-KZ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Мамандығы: қазақ тілі мен әдебиеті пәнінің мұғалімі</a:t>
            </a:r>
          </a:p>
          <a:p>
            <a:pPr marL="571381" indent="-439524">
              <a:buClr>
                <a:srgbClr val="FFFF00"/>
              </a:buClr>
              <a:buFont typeface="Wingdings" pitchFamily="2" charset="2"/>
              <a:buChar char="v"/>
              <a:defRPr/>
            </a:pPr>
            <a:r>
              <a:rPr lang="kk-KZ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Біліктілігі: Филолог, оқытушы</a:t>
            </a:r>
            <a:endParaRPr lang="kk-KZ" sz="2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35696" y="188642"/>
            <a:ext cx="6980005" cy="1252727"/>
          </a:xfr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kk-KZ" sz="4400" i="1" dirty="0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Мақсаты</a:t>
            </a:r>
            <a:endParaRPr lang="ru-RU" sz="4400" i="1" dirty="0">
              <a:ln w="18415" cmpd="sng">
                <a:solidFill>
                  <a:srgbClr val="00206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4" name="Содержимое 7"/>
          <p:cNvSpPr>
            <a:spLocks noGrp="1"/>
          </p:cNvSpPr>
          <p:nvPr>
            <p:ph idx="1"/>
          </p:nvPr>
        </p:nvSpPr>
        <p:spPr>
          <a:xfrm>
            <a:off x="1403648" y="1412777"/>
            <a:ext cx="6632574" cy="3635771"/>
          </a:xfr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Clr>
                <a:srgbClr val="0000FF"/>
              </a:buClr>
              <a:buFont typeface="Wingdings" pitchFamily="2" charset="2"/>
              <a:buChar char="v"/>
            </a:pPr>
            <a:r>
              <a:rPr lang="kk-KZ" sz="2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Жас ұрпақты жаңа білім беру </a:t>
            </a:r>
            <a:r>
              <a:rPr lang="kk-KZ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мазмұны бойынша </a:t>
            </a:r>
            <a:r>
              <a:rPr lang="kk-KZ" sz="2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оқыта отырып, ана тілін қастерлеуге, тіл жанашыры болуға баулу. </a:t>
            </a:r>
          </a:p>
          <a:p>
            <a:pPr>
              <a:buClr>
                <a:srgbClr val="0000FF"/>
              </a:buClr>
              <a:buFont typeface="Wingdings" pitchFamily="2" charset="2"/>
              <a:buChar char="v"/>
            </a:pPr>
            <a:r>
              <a:rPr lang="kk-KZ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Жаңа мазмұнды технологиялар негізінде әріптестермен тәжірибе алмасу </a:t>
            </a:r>
          </a:p>
          <a:p>
            <a:pPr>
              <a:buClr>
                <a:srgbClr val="0000FF"/>
              </a:buClr>
              <a:buFont typeface="Wingdings" pitchFamily="2" charset="2"/>
              <a:buChar char="v"/>
            </a:pPr>
            <a:r>
              <a:rPr lang="kk-KZ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Шығармашылық </a:t>
            </a:r>
            <a:r>
              <a:rPr lang="kk-KZ" sz="2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іс-тәжірибелерін шыңдау</a:t>
            </a:r>
          </a:p>
          <a:p>
            <a:pPr>
              <a:buClr>
                <a:srgbClr val="0000FF"/>
              </a:buClr>
              <a:buFont typeface="Wingdings" pitchFamily="2" charset="2"/>
              <a:buChar char="v"/>
            </a:pPr>
            <a:r>
              <a:rPr lang="kk-KZ" sz="2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Шәкірттерін адамгершілікке, Отансүйгіштікке, ұлтжандылыққа, жігерлілікке, жан-жақты білімділікке тәрбиелеу </a:t>
            </a:r>
            <a:endParaRPr lang="ru-RU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7281" y="359357"/>
            <a:ext cx="8229600" cy="125272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kk-KZ" i="1" dirty="0" smtClean="0">
                <a:ln w="18415" cmpd="sng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2003 жылы ҚарМУ</a:t>
            </a:r>
            <a:endParaRPr lang="ru-RU" i="1" dirty="0">
              <a:ln w="18415" cmpd="sng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0178" name="Picture 2" descr="C:\Users\User\Pictures\Мои сканированные изображения\2011-11 (Қар)\сканирование0085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5868144" y="1394299"/>
            <a:ext cx="2386487" cy="3451227"/>
          </a:xfrm>
          <a:prstGeom prst="roundRect">
            <a:avLst>
              <a:gd name="adj" fmla="val 16667"/>
            </a:avLst>
          </a:prstGeom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0179" name="Picture 3" descr="C:\Users\User\Pictures\Мои сканированные изображения\2011-11 (Қар)\сканирование007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5617" y="1628802"/>
            <a:ext cx="4176465" cy="29822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38" descr="Звезды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9" y="5517241"/>
            <a:ext cx="1143000" cy="1071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868" y="1"/>
            <a:ext cx="9235867" cy="683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1691679" y="476672"/>
            <a:ext cx="6336705" cy="107444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87905" tIns="43952" rIns="87905" bIns="43952" rtlCol="0" anchor="ctr">
            <a:noAutofit/>
          </a:bodyPr>
          <a:lstStyle>
            <a:lvl1pPr algn="ctr" defTabSz="879047" rtl="0" eaLnBrk="1" latinLnBrk="0" hangingPunct="1">
              <a:spcBef>
                <a:spcPct val="0"/>
              </a:spcBef>
              <a:buNone/>
              <a:defRPr sz="4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kk-KZ" sz="28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«Тәжірибедегі рефлексия» </a:t>
            </a:r>
          </a:p>
          <a:p>
            <a:pPr fontAlgn="auto">
              <a:spcAft>
                <a:spcPts val="0"/>
              </a:spcAft>
            </a:pPr>
            <a:r>
              <a:rPr lang="kk-KZ" sz="28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мектеп тренері курсы</a:t>
            </a:r>
            <a:endParaRPr lang="ru-RU" sz="2800" b="1" dirty="0">
              <a:ln w="10541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6" name="Picture 2" descr="C:\Users\User\Pictures\Мои сканированные изображения\2017-10 (Қаз.)\сканирование00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915815" y="1094545"/>
            <a:ext cx="3888431" cy="53889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93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3380"/>
            <a:ext cx="9249362" cy="684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1187623" y="338331"/>
            <a:ext cx="7499177" cy="10744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87905" tIns="43952" rIns="87905" bIns="43952" rtlCol="0" anchor="ctr">
            <a:noAutofit/>
          </a:bodyPr>
          <a:lstStyle>
            <a:lvl1pPr algn="ctr" defTabSz="879047" rtl="0" eaLnBrk="1" latinLnBrk="0" hangingPunct="1">
              <a:spcBef>
                <a:spcPct val="0"/>
              </a:spcBef>
              <a:buNone/>
              <a:defRPr sz="4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kk-KZ" sz="28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«Қазақ тілін меңгерудің Республикалық </a:t>
            </a:r>
          </a:p>
          <a:p>
            <a:pPr fontAlgn="auto">
              <a:spcAft>
                <a:spcPts val="0"/>
              </a:spcAft>
            </a:pPr>
            <a:r>
              <a:rPr lang="kk-KZ" sz="28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ҚАЗтест көрсеткіші</a:t>
            </a:r>
            <a:endParaRPr lang="ru-RU" sz="2800" b="1" dirty="0">
              <a:ln w="10541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2" name="Picture 2" descr="C:\Users\User\Pictures\Мои сканированные изображения\2019-09 (Қыр.)\сканирование00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71813" y="710962"/>
            <a:ext cx="3560760" cy="5404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649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88641"/>
            <a:ext cx="8229600" cy="122413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kk-KZ" sz="28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«Мұғалім тәжірибесін зерттеу» кәсіби даму курсының мектеп тренері</a:t>
            </a:r>
            <a:endParaRPr lang="ru-RU" sz="2800" b="1" dirty="0">
              <a:ln w="10541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38" name="Picture 2" descr="C:\Users\User\Pictures\Мои сканированные изображения\2019-09 (Қыр.)\сканирование00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96516" y="903986"/>
            <a:ext cx="4121599" cy="60032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989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9134" y="-126606"/>
            <a:ext cx="9673134" cy="683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8117" y="476672"/>
            <a:ext cx="5712023" cy="2016224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kk-KZ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2016ж. Республикалық «Шәкірт жүрегіне жол тапқан ұстаз» Қазақстан </a:t>
            </a:r>
            <a:r>
              <a:rPr lang="kk-KZ" sz="2400" b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kk-KZ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еспубликасы білім беру жүйесінің үздік қызметкерлері жинағына </a:t>
            </a:r>
            <a:r>
              <a:rPr lang="ru-RU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n w="10541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D:\ЖЕТІСТІК ЖЫЛДАР\20170527_22060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6519" y="2840935"/>
            <a:ext cx="3360373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ЖЕТІСТІК ЖЫЛДАР\20170527_2206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79812" y="3357922"/>
            <a:ext cx="3168352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ЖЕТІСТІК ЖЫЛДАР\20170527_22064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48445" y="3353587"/>
            <a:ext cx="3133649" cy="2350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087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70438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615" y="404663"/>
            <a:ext cx="8770385" cy="180020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kk-KZ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2016ж облыстық ашық «Әдістемелік вернисаж» фестивалі ұйымдастырған «Үздік презентация» байқауының «оқыту сабағы» номинациясы бойынша қызықты жұмыстар ұсынғаны үшін Мадақтама</a:t>
            </a:r>
            <a:r>
              <a:rPr lang="ru-RU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n w="10541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D:\ЖЕТІСТІК ЖЫЛДАР\20170527_22125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1788" y="2492896"/>
            <a:ext cx="5120812" cy="38406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0151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989"/>
            <a:ext cx="970438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42"/>
            <a:ext cx="8939335" cy="185821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kk-KZ" sz="2400" b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2016ж. «Халқы үшін туған нар тұлға» Әлихан Бөкейхановтың туғанына 150 жыл толуына орай шығарылған ғылыми-практикалық конференцияның жинағына «Алаштың Ардақтысы және асылдан қалған жәдігер» атты баяндамасы </a:t>
            </a:r>
            <a:r>
              <a:rPr lang="kk-KZ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енді.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D:\ЖЕТІСТІК ЖЫЛДАР\20170527_22080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4373" y="2751075"/>
            <a:ext cx="3545368" cy="26590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ЖЕТІСТІК ЖЫЛДАР\20170527_22082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99826" y="2961628"/>
            <a:ext cx="3360373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ЖЕТІСТІК ЖЫЛДАР\20170527_2209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22704" y="2955543"/>
            <a:ext cx="3311689" cy="2483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621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3368"/>
            <a:ext cx="9704388" cy="6955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25144"/>
            <a:ext cx="8748461" cy="172819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kk-KZ" sz="2400" b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2017ж. қалалық  «Білім беру саласын дамытуға қосқан мол үлесі мен педогогикалық қызметте шығармашылық табыстарға қол жеткізіп, біліктілік танытқаны </a:t>
            </a:r>
            <a:r>
              <a:rPr lang="kk-KZ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үшін білім бөлімінің  Құрмет  грамотасы</a:t>
            </a:r>
            <a:endParaRPr lang="ru-RU" sz="2400" b="1" dirty="0">
              <a:ln w="10541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User\Pictures\Мои сканированные изображения\2017-10 (Қаз.)\сканирование000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620688"/>
            <a:ext cx="2852153" cy="3914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725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91439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5"/>
            <a:ext cx="8136904" cy="18002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kk-KZ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2017ж  </a:t>
            </a:r>
            <a:r>
              <a:rPr lang="kk-KZ" sz="2400" b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kk-KZ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еспубликалық “Қазақстан ұстаздары” қоғамымен ұйымдастырылған ʺқазақ  тіліʺ пәні бойынша қашықтық олимпиадаға  оқушылары </a:t>
            </a:r>
            <a:br>
              <a:rPr lang="kk-KZ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І,  ІІ</a:t>
            </a:r>
            <a:r>
              <a:rPr lang="kk-KZ" sz="2400" b="1" dirty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4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дәрежелі диплом</a:t>
            </a:r>
            <a:r>
              <a:rPr lang="ru-RU" sz="20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ln w="10541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069" t="17647" r="35371" b="9068"/>
          <a:stretch/>
        </p:blipFill>
        <p:spPr bwMode="auto">
          <a:xfrm>
            <a:off x="6372200" y="2859000"/>
            <a:ext cx="2357231" cy="3285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256" t="17341" r="35255" b="8395"/>
          <a:stretch/>
        </p:blipFill>
        <p:spPr bwMode="auto">
          <a:xfrm>
            <a:off x="611560" y="2827412"/>
            <a:ext cx="2447702" cy="3465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C:\Users\User\Pictures\Мои сканированные изображения\2017-10 (Қаз.)\сканирование000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479458"/>
            <a:ext cx="2687061" cy="38459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32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82548" cy="6842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7631" y="260648"/>
            <a:ext cx="8507287" cy="201622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kk-K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Облыстық «Білім сапасы: жаңартылған білім беру мазмұнын жүзеге асыру жағдайларындағы жаңа тәсілдер» Қарағанды облысы педагог қызметкерлерінің ғылыми-практикалық конференциясының жинағына баяндама жұмысы енді.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C:\Users\User\Pictures\Мои сканированные изображения\2017-10 (Қаз.)\сканирование00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76872"/>
            <a:ext cx="2887184" cy="41158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er\Pictures\Мои сканированные изображения\2017-10 (Қаз.)\сканирование00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0551" y="2677620"/>
            <a:ext cx="2489098" cy="36816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737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866" y="0"/>
            <a:ext cx="91760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4137" y="476672"/>
            <a:ext cx="8116069" cy="12549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kk-KZ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Қалалық магниттік мектептер арасында өткен «Көшбасшылық – тәжірибені жетілдірудің құралы» атты ІІ форумда  жыл бойы табысты нәтиже көрсеткені үшін </a:t>
            </a:r>
            <a:r>
              <a:rPr lang="kk-KZ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kk-KZ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лғыс хат </a:t>
            </a: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kk-KZ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Сертификат</a:t>
            </a:r>
            <a: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C:\Users\User\Pictures\Мои сканированные изображения\2017-10 (Қаз.)\сканирование000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920" r="3774" b="50538"/>
          <a:stretch/>
        </p:blipFill>
        <p:spPr bwMode="auto">
          <a:xfrm>
            <a:off x="1783715" y="2006703"/>
            <a:ext cx="5536914" cy="35267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513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700" y="0"/>
            <a:ext cx="91766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282264" y="620688"/>
            <a:ext cx="5637741" cy="180474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kk-K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жылы ұлы жазушы Мұхтар </a:t>
            </a:r>
            <a:r>
              <a:rPr lang="kk-K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</a:t>
            </a:r>
            <a:r>
              <a:rPr lang="kk-K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уезовтің туғанына 120 жыл толуына орай «Бала Мұхтардан дана </a:t>
            </a:r>
            <a:r>
              <a:rPr lang="kk-K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kk-K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ұхтарға» атты сахналық қойылымы қалалық «Балқаш өңірі» газетіне жарияланды.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C:\Users\User\Pictures\Мои сканированные изображения\2019-09 (Қыр.)\сканирование000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945" t="5673" r="3242"/>
          <a:stretch/>
        </p:blipFill>
        <p:spPr bwMode="auto">
          <a:xfrm>
            <a:off x="6228184" y="451941"/>
            <a:ext cx="2550772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User\Pictures\Мои сканированные изображения\2019-09 (Қыр.)\сканирование000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9935"/>
          <a:stretch/>
        </p:blipFill>
        <p:spPr bwMode="auto">
          <a:xfrm rot="16200000">
            <a:off x="1939115" y="1539593"/>
            <a:ext cx="2286683" cy="50573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465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10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193" y="332656"/>
            <a:ext cx="8169241" cy="129614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kk-KZ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kk-KZ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ж. облыстық Ақбота интеллектуалды марафонында оқушылары Қорабаева Арина, Орымбаев Ануар ІІІ </a:t>
            </a:r>
            <a:r>
              <a:rPr lang="kk-KZ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орын</a:t>
            </a:r>
            <a:r>
              <a:rPr lang="ru-RU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153" b="50000"/>
          <a:stretch/>
        </p:blipFill>
        <p:spPr bwMode="auto">
          <a:xfrm rot="16200000">
            <a:off x="144379" y="2456025"/>
            <a:ext cx="4103339" cy="28809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3559"/>
          <a:stretch/>
        </p:blipFill>
        <p:spPr bwMode="auto">
          <a:xfrm rot="16200000">
            <a:off x="4401201" y="2489602"/>
            <a:ext cx="3950085" cy="28137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409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3212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11560" y="2132856"/>
            <a:ext cx="4049086" cy="23042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87905" tIns="43952" rIns="87905" bIns="43952" rtlCol="0" anchor="ctr">
            <a:noAutofit/>
          </a:bodyPr>
          <a:lstStyle>
            <a:lvl1pPr algn="ctr" defTabSz="879047" rtl="0" eaLnBrk="1" latinLnBrk="0" hangingPunct="1">
              <a:spcBef>
                <a:spcPct val="0"/>
              </a:spcBef>
              <a:buNone/>
              <a:defRPr sz="4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kk-KZ" sz="2400" b="1" dirty="0" smtClean="0">
                <a:ln w="10541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 беру мазмұнын жаңарту жағдайында біліктілікті арттыру курсына белсене қатысқаны үшін </a:t>
            </a:r>
          </a:p>
          <a:p>
            <a:pPr fontAlgn="auto">
              <a:spcAft>
                <a:spcPts val="0"/>
              </a:spcAft>
            </a:pPr>
            <a:r>
              <a:rPr lang="kk-KZ" sz="2400" b="1" dirty="0" smtClean="0">
                <a:ln w="10541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Алғыс хат</a:t>
            </a:r>
            <a:endParaRPr lang="ru-RU" sz="2400" b="1" dirty="0">
              <a:ln w="10541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3010" name="Picture 2" descr="C:\Users\User\Pictures\Мои сканированные изображения\2019-09 (Қыр.)\сканирование00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321347"/>
            <a:ext cx="3678472" cy="51685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01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1" y="0"/>
            <a:ext cx="91444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182" y="404665"/>
            <a:ext cx="7859217" cy="114300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kk-KZ" sz="2400" b="1" dirty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«Кәсіби диолог: ізденіс пен тәжірибе» атты магниттік мектептер іс тәжірибелік </a:t>
            </a:r>
            <a:r>
              <a:rPr lang="kk-KZ" sz="2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семинарында  іс</a:t>
            </a:r>
            <a:r>
              <a:rPr lang="ru-RU" sz="2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kk-KZ" sz="2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тәжірибе алмасу</a:t>
            </a:r>
            <a:endParaRPr lang="ru-RU" sz="2400" b="1" dirty="0">
              <a:ln w="10541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C:\Users\User\Pictures\Мои сканированные изображения\2017-10 (Қаз.)\сканирование00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38275" y="1034137"/>
            <a:ext cx="3404915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User\Pictures\Мои сканированные изображения\2017-10 (Қаз.)\сканирование000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066187" y="3274442"/>
            <a:ext cx="2760048" cy="3748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240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96"/>
            <a:ext cx="9221748" cy="685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750" y="279277"/>
            <a:ext cx="8496944" cy="192077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kk-KZ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Қалалық </a:t>
            </a:r>
            <a:r>
              <a:rPr lang="kk-KZ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«Болашаққа бағдар: Рухани жаңғыру» бағдарламасын іске асыру аясында өткен «Адами капиталды дамыту негізі ретінде қоғамдық сананы жаңғырту» атты қалалық ғылыми-танымдық конференцияда </a:t>
            </a:r>
            <a:r>
              <a:rPr lang="kk-KZ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оқушысы Қазбекова </a:t>
            </a:r>
            <a:r>
              <a:rPr lang="kk-KZ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Айзат ІІІ </a:t>
            </a:r>
            <a:r>
              <a:rPr lang="kk-KZ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орын</a:t>
            </a:r>
            <a:r>
              <a:rPr lang="kk-K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5" name="Picture 3" descr="C:\Users\User\Pictures\Мои сканированные изображения\2019-09 (Қыр.)\сканирование00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181" y="3212978"/>
            <a:ext cx="2320515" cy="331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User\Pictures\Мои сканированные изображения\2019-09 (Қыр.)\сканирование003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835" y="3105005"/>
            <a:ext cx="2406417" cy="3372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C:\Users\User\Pictures\Мои сканированные изображения\2019-09 (Қыр.)\сканирование002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197" y="2492896"/>
            <a:ext cx="2786769" cy="377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18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439" y="0"/>
            <a:ext cx="92193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789" y="1772817"/>
            <a:ext cx="3551473" cy="367240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kk-KZ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жылы қалалық «Жарқын болашақ» KATEV қазақ тілі олимпиадасының қалалық кезеңіне жеңімпаздарды дайындағаны үшін Алғыс </a:t>
            </a:r>
            <a:r>
              <a:rPr lang="kk-KZ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хат</a:t>
            </a:r>
            <a:endParaRPr lang="ru-RU" sz="2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38" name="Picture 2" descr="C:\Users\User\Pictures\Мои сканированные изображения\2019-09 (Қыр.)\сканирование002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5" y="1196754"/>
            <a:ext cx="3502095" cy="5087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7307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137" y="0"/>
            <a:ext cx="91329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773" y="260648"/>
            <a:ext cx="8354087" cy="151216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kk-KZ" sz="24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Nio.kz </a:t>
            </a:r>
            <a:r>
              <a:rPr lang="kk-KZ" sz="2400" b="1" cap="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 Ұлттық Интернет Олимпиадасында </a:t>
            </a:r>
            <a:r>
              <a:rPr lang="kk-KZ" sz="24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оқушысы 1 </a:t>
            </a:r>
            <a:r>
              <a:rPr lang="kk-KZ" sz="2400" b="1" cap="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 иеленсе, </a:t>
            </a:r>
            <a:r>
              <a:rPr lang="kk-KZ" sz="2400" b="1" cap="al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оқушысы  ІІ орын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2" name="Picture 2" descr="C:\Users\User\Pictures\Мои сканированные изображения\2019-09 (Қыр.)\сканирование002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994987" y="1261598"/>
            <a:ext cx="3442063" cy="48965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130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71" y="26690"/>
            <a:ext cx="9195894" cy="6831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4643"/>
            <a:ext cx="8229600" cy="164219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kk-KZ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 Nio.kz Олимпиадасына жеңімпаздарды дайындағаны үшін Алғыс </a:t>
            </a:r>
            <a:r>
              <a:rPr lang="kk-KZ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хат</a:t>
            </a:r>
            <a:endParaRPr lang="ru-RU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6" name="Picture 2" descr="C:\Users\User\Pictures\Мои сканированные изображения\2019-09 (Қыр.)\сканирование0026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961"/>
          <a:stretch/>
        </p:blipFill>
        <p:spPr bwMode="auto">
          <a:xfrm rot="16200000">
            <a:off x="2545918" y="1253339"/>
            <a:ext cx="4067316" cy="5826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5391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4" y="12437"/>
            <a:ext cx="9151304" cy="69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4697" y="548680"/>
            <a:ext cx="7899751" cy="151216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kk-K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 olimp.kz оқу әдістемелік орталығы ұйымдастырған қашықтық олимпиадасында </a:t>
            </a:r>
            <a:r>
              <a:rPr lang="kk-K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kk-K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Қыс келбеті» эссе байқауында оқушысы Орынбек Ақбота </a:t>
            </a:r>
            <a:r>
              <a:rPr lang="kk-K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орын </a:t>
            </a:r>
            <a:r>
              <a:rPr lang="kk-K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2028560"/>
              </p:ext>
            </p:extLst>
          </p:nvPr>
        </p:nvGraphicFramePr>
        <p:xfrm>
          <a:off x="2422708" y="2348880"/>
          <a:ext cx="4687418" cy="33123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54" name="Acrobat Document" r:id="rId4" imgW="8020012" imgH="5667195" progId="AcroExch.Document.DC">
                  <p:embed/>
                </p:oleObj>
              </mc:Choice>
              <mc:Fallback>
                <p:oleObj name="Acrobat Document" r:id="rId4" imgW="8020012" imgH="5667195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22708" y="2348880"/>
                        <a:ext cx="4687418" cy="33123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097365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6" y="-36259"/>
            <a:ext cx="9195485" cy="6894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311" y="2996952"/>
            <a:ext cx="4271504" cy="338437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/>
            <a:r>
              <a:rPr lang="kk-KZ" sz="22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2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2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 </a:t>
            </a:r>
            <a:r>
              <a:rPr lang="kk-KZ" sz="2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intolimp.kz оқу әдістемелік орталығы ұйымдастырған шығармашылық байқауына шәкірттерін дайындағаны үшін Алғыс </a:t>
            </a:r>
            <a:r>
              <a:rPr lang="kk-KZ" sz="22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хат </a:t>
            </a:r>
            <a:r>
              <a:rPr lang="kk-KZ" sz="3100" b="1" cap="all" dirty="0" smtClean="0"/>
              <a:t> </a:t>
            </a:r>
            <a:r>
              <a:rPr lang="ru-RU" sz="3100" cap="all" dirty="0"/>
              <a:t/>
            </a:r>
            <a:br>
              <a:rPr lang="ru-RU" sz="3100" cap="all" dirty="0"/>
            </a:br>
            <a:endParaRPr lang="ru-RU" dirty="0"/>
          </a:p>
        </p:txBody>
      </p:sp>
      <p:pic>
        <p:nvPicPr>
          <p:cNvPr id="18434" name="Picture 2" descr="C:\Users\User\Pictures\Мои сканированные изображения\2019-09 (Қыр.)\сканирование001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140"/>
          <a:stretch/>
        </p:blipFill>
        <p:spPr bwMode="auto">
          <a:xfrm rot="16200000">
            <a:off x="5322412" y="40992"/>
            <a:ext cx="2763487" cy="39762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84927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71" y="0"/>
            <a:ext cx="9219398" cy="69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581129"/>
            <a:ext cx="7920880" cy="144016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kk-KZ" sz="24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Қалалық пән олимпиадасында </a:t>
            </a:r>
            <a:r>
              <a:rPr lang="kk-KZ" sz="24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оқушысы  </a:t>
            </a:r>
            <a:r>
              <a:rPr lang="kk-KZ" sz="24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Дәулетқызы Гулиза </a:t>
            </a:r>
            <a:r>
              <a:rPr lang="kk-KZ" sz="24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4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4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жүлделі </a:t>
            </a:r>
            <a:r>
              <a:rPr lang="kk-KZ" sz="24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ІІ дәрежелі </a:t>
            </a:r>
            <a:r>
              <a:rPr lang="kk-KZ" sz="24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диплом</a:t>
            </a:r>
            <a:r>
              <a:rPr lang="ru-RU" sz="24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58" name="Picture 2" descr="C:\Users\User\Pictures\Мои сканированные изображения\2019-09 (Қыр.)\сканирование00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931352" y="397416"/>
            <a:ext cx="3319951" cy="4774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685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" y="-50304"/>
            <a:ext cx="9132933" cy="6908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2" y="1169964"/>
            <a:ext cx="4474839" cy="532859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kk-KZ" sz="2400" b="1" cap="all" dirty="0"/>
              <a:t>облыстық XV аймақтық ашық «Әдістемелік вернисаж» педагогикалық жұмыстар фестивалінде жалпы білім беру мектептері арасында өткізілген «Үздік презентация» байқауының «Оқыту сабағы» номинациясы бойынша </a:t>
            </a:r>
            <a:r>
              <a:rPr lang="kk-KZ" sz="2400" b="1" cap="all" dirty="0" smtClean="0"/>
              <a:t/>
            </a:r>
            <a:br>
              <a:rPr lang="kk-KZ" sz="2400" b="1" cap="all" dirty="0" smtClean="0"/>
            </a:br>
            <a:r>
              <a:rPr lang="kk-KZ" sz="2400" b="1" cap="all" dirty="0" smtClean="0"/>
              <a:t>ІІ </a:t>
            </a:r>
            <a:r>
              <a:rPr lang="kk-KZ" sz="2400" b="1" cap="all" dirty="0"/>
              <a:t>орын </a:t>
            </a:r>
            <a:r>
              <a:rPr lang="kk-KZ" sz="2400" b="1" cap="all" dirty="0" smtClean="0"/>
              <a:t>диплом</a:t>
            </a:r>
            <a:r>
              <a:rPr lang="ru-RU" sz="2400" b="1" cap="all" dirty="0"/>
              <a:t/>
            </a:r>
            <a:br>
              <a:rPr lang="ru-RU" sz="2400" b="1" cap="all" dirty="0"/>
            </a:br>
            <a:endParaRPr lang="ru-RU" sz="2400" b="1" dirty="0"/>
          </a:p>
        </p:txBody>
      </p:sp>
      <p:pic>
        <p:nvPicPr>
          <p:cNvPr id="20482" name="Picture 2" descr="C:\Users\User\Pictures\Мои сканированные изображения\2019-09 (Қыр.)\сканирование00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4" y="1196753"/>
            <a:ext cx="3677887" cy="530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2859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85" y="-7616"/>
            <a:ext cx="9219398" cy="686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340768"/>
            <a:ext cx="3960440" cy="496855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kk-K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kk-K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блыстық </a:t>
            </a:r>
            <a:r>
              <a:rPr lang="kk-K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«Оқыту мен оқу тәжірибесіндегі ізденістер мен шешімдер» атты тәжірибелік семинар материалдарының жинағына ашық сабағы жарияланды.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06" name="Picture 2" descr="C:\Users\User\Pictures\Мои сканированные изображения\2019-09 (Қыр.)\сканирование00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420" y="476672"/>
            <a:ext cx="3033523" cy="45263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C:\Users\User\Pictures\Мои сканированные изображения\2019-09 (Қыр.)\сканирование00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492" y="4423517"/>
            <a:ext cx="1400111" cy="2163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C:\Users\User\Pictures\Мои сканированные изображения\2019-09 (Қыр.)\сканирование000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7" t="3232"/>
          <a:stretch/>
        </p:blipFill>
        <p:spPr bwMode="auto">
          <a:xfrm>
            <a:off x="5674695" y="4077074"/>
            <a:ext cx="1642796" cy="25101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8085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8" y="0"/>
            <a:ext cx="91329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6" y="1700809"/>
            <a:ext cx="4317453" cy="397702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/>
            <a:r>
              <a:rPr lang="kk-KZ" sz="28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 жылы Қалалық пән олимпиадасында 9 - сынып оқушысы Дәулетқызы Гулиза </a:t>
            </a:r>
            <a:r>
              <a:rPr lang="kk-KZ" sz="28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жүлделі</a:t>
            </a:r>
            <a:br>
              <a:rPr lang="kk-KZ" sz="28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8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ІІ дәрежелі </a:t>
            </a:r>
            <a:r>
              <a:rPr lang="kk-KZ" sz="28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диплом</a:t>
            </a:r>
            <a:r>
              <a:rPr lang="ru-RU" sz="28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554" name="Picture 2" descr="C:\Users\User\Pictures\Мои сканированные изображения\2019-09 (Қыр.)\сканирование001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998"/>
          <a:stretch/>
        </p:blipFill>
        <p:spPr bwMode="auto">
          <a:xfrm>
            <a:off x="5004050" y="1124744"/>
            <a:ext cx="3289467" cy="4752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88558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56" y="17933"/>
            <a:ext cx="9117503" cy="6953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37" y="476672"/>
            <a:ext cx="8208912" cy="115212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kk-KZ" sz="18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 қашықтықтан өткізілетін олимпиадалар орталығының rcdo.kz порталында </a:t>
            </a:r>
            <a:r>
              <a:rPr lang="kk-KZ" sz="18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оқу </a:t>
            </a:r>
            <a:r>
              <a:rPr lang="kk-KZ" sz="18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 </a:t>
            </a:r>
            <a:r>
              <a:rPr lang="kk-KZ" sz="18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үшін </a:t>
            </a:r>
            <a:r>
              <a:rPr lang="kk-KZ" sz="18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сертификат </a:t>
            </a:r>
            <a:r>
              <a:rPr lang="ru-RU" sz="2000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531" name="Picture 3" descr="H:\Қ Маратовна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093" y="1844824"/>
            <a:ext cx="5400600" cy="38210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37411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4" y="-9499"/>
            <a:ext cx="9132933" cy="68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190462"/>
            <a:ext cx="4680520" cy="327965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/>
            <a:r>
              <a:rPr lang="kk-KZ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облыстық облыстық XVІ аймақтық ашық «Әдістемелік вернисаж» педагогикалық жұмыстар фестивалінде жалпы білім беру мектептері арасында өткізілген «Үздік презентация» байқауының «Оқыту сабағы» номинациясы бойынша </a:t>
            </a:r>
            <a:r>
              <a:rPr lang="kk-KZ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ІІІ </a:t>
            </a:r>
            <a:r>
              <a:rPr lang="kk-KZ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орын </a:t>
            </a:r>
            <a:r>
              <a:rPr lang="kk-KZ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диплом</a:t>
            </a:r>
            <a:endParaRPr lang="ru-RU" sz="4000" b="1" dirty="0"/>
          </a:p>
        </p:txBody>
      </p:sp>
      <p:pic>
        <p:nvPicPr>
          <p:cNvPr id="24578" name="Picture 2" descr="C:\Users\User\Pictures\Мои сканированные изображения\2019-09 (Қыр.)\сканирование00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7" y="1391219"/>
            <a:ext cx="3477407" cy="487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66868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1" y="-17563"/>
            <a:ext cx="9219398" cy="687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3" y="2820689"/>
            <a:ext cx="5391817" cy="276855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/>
            <a:r>
              <a:rPr lang="kk-KZ" sz="27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7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7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қалалық </a:t>
            </a:r>
            <a:r>
              <a:rPr lang="kk-KZ" sz="27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«Балқаш өңірі» газетінде «Бейімбет – проза шебері» атты «Шұғаның белгісі» қойылымы туралы мақаласы жарық көрді.</a:t>
            </a:r>
            <a:r>
              <a:rPr lang="ru-RU" cap="all" dirty="0"/>
              <a:t/>
            </a:r>
            <a:br>
              <a:rPr lang="ru-RU" cap="all" dirty="0"/>
            </a:br>
            <a:endParaRPr lang="ru-RU" dirty="0"/>
          </a:p>
        </p:txBody>
      </p:sp>
      <p:pic>
        <p:nvPicPr>
          <p:cNvPr id="25602" name="Picture 2" descr="C:\Users\User\Pictures\Мои сканированные изображения\2019-09 (Қыр.)\сканирование002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406" t="1218" r="3655" b="5525"/>
          <a:stretch/>
        </p:blipFill>
        <p:spPr bwMode="auto">
          <a:xfrm rot="16200000">
            <a:off x="2369144" y="-512564"/>
            <a:ext cx="1565211" cy="4504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C:\Users\User\Pictures\Мои сканированные изображения\2019-09 (Қыр.)\сканирование002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34" r="3247"/>
          <a:stretch/>
        </p:blipFill>
        <p:spPr bwMode="auto">
          <a:xfrm>
            <a:off x="6012162" y="892644"/>
            <a:ext cx="2654781" cy="5754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08437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70" y="0"/>
            <a:ext cx="9424635" cy="69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5" y="5013178"/>
            <a:ext cx="9258963" cy="180019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/>
            <a:r>
              <a:rPr lang="kk-KZ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 </a:t>
            </a:r>
            <a:r>
              <a:rPr lang="kk-KZ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қашықтықтан өткізілген italant.kz «Талапты талантты жастар» интеллектуалды порталының ұйымдастыруымен болған мәнерлеп оқу сайысында оқушысы </a:t>
            </a:r>
            <a:r>
              <a:rPr lang="kk-KZ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kk-KZ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дәрежелі </a:t>
            </a:r>
            <a:r>
              <a:rPr lang="kk-KZ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диплом</a:t>
            </a:r>
            <a:r>
              <a:rPr lang="ru-RU" sz="2000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975" t="16458" r="19415" b="7708"/>
          <a:stretch/>
        </p:blipFill>
        <p:spPr bwMode="auto">
          <a:xfrm>
            <a:off x="1835697" y="753667"/>
            <a:ext cx="6024537" cy="4169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15918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8" y="-7590"/>
            <a:ext cx="9142506" cy="686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021" y="5157193"/>
            <a:ext cx="8640960" cy="138876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kk-K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 аталған сайысқа шығармашылықпен шәкірт дайындағаны </a:t>
            </a:r>
            <a:r>
              <a:rPr lang="kk-K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үшін Алғыс хат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17" t="15809" r="19594" b="10662"/>
          <a:stretch/>
        </p:blipFill>
        <p:spPr bwMode="auto">
          <a:xfrm>
            <a:off x="2113013" y="1556792"/>
            <a:ext cx="4973387" cy="3349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41828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71" y="0"/>
            <a:ext cx="92193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" t="4854" r="-38" b="14411"/>
          <a:stretch/>
        </p:blipFill>
        <p:spPr bwMode="auto">
          <a:xfrm>
            <a:off x="525778" y="1484784"/>
            <a:ext cx="3392448" cy="4869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08" r="3711" b="13354"/>
          <a:stretch/>
        </p:blipFill>
        <p:spPr bwMode="auto">
          <a:xfrm rot="16200000">
            <a:off x="5107631" y="2738423"/>
            <a:ext cx="2811461" cy="4248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4050093" y="692696"/>
            <a:ext cx="4899117" cy="262199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kk-KZ" sz="16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 «Жастар </a:t>
            </a:r>
            <a:r>
              <a:rPr lang="kk-KZ" sz="16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және қазіргі заманауи әлемдегі мәселелер» атты  студенттер, магистранттар, доктаранттар және жас ғалымдардың ғылыми практикалық конференциясына қатысып арнайы Сертификатын иеленіп, мақаласы конф</a:t>
            </a:r>
            <a:r>
              <a:rPr lang="kk-KZ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еренция жинағына енді. </a:t>
            </a:r>
            <a:endParaRPr lang="ru-RU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5184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46" y="0"/>
            <a:ext cx="9204024" cy="69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546453"/>
            <a:ext cx="3600400" cy="365172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/>
            <a:r>
              <a:rPr lang="kk-KZ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 «Ойзерек» қашықтықтан өткізілген шығармашылық байқауының «Көркем жазу» номинациясы бойынша оқушысы Тлекеева Дильназ </a:t>
            </a:r>
            <a:br>
              <a:rPr lang="kk-KZ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ІІ </a:t>
            </a:r>
            <a:r>
              <a:rPr lang="kk-KZ" sz="20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дәрежелі </a:t>
            </a:r>
            <a:r>
              <a:rPr lang="kk-KZ" sz="20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диплом</a:t>
            </a:r>
            <a:r>
              <a:rPr lang="ru-RU" sz="36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41" t="14844" r="19326" b="11198"/>
          <a:stretch/>
        </p:blipFill>
        <p:spPr bwMode="auto">
          <a:xfrm>
            <a:off x="4283970" y="1888491"/>
            <a:ext cx="4420131" cy="2967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16655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14" y="-113368"/>
            <a:ext cx="9132933" cy="69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7616" y="5229200"/>
            <a:ext cx="8568952" cy="144016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kk-K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 «Ойзерек» интеллектуалды білім порталының ұйымдастыруымен болған шығармашылық байқауға оқушы дайындап, үздік нәтижеге жеткізгені </a:t>
            </a:r>
            <a:r>
              <a:rPr lang="kk-K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үшін Мадақтама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80" t="15365" r="19180" b="8333"/>
          <a:stretch/>
        </p:blipFill>
        <p:spPr bwMode="auto">
          <a:xfrm>
            <a:off x="1939472" y="980729"/>
            <a:ext cx="5244763" cy="36501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60806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8" y="-22430"/>
            <a:ext cx="9152212" cy="688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412776"/>
            <a:ext cx="3744416" cy="432048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kk-K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 «Өнеге» қашықтықтан өткізілген байқауының «Мәнерлеп оқу» номинациясы бойынша оқушысы Қорабаева </a:t>
            </a: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Арина</a:t>
            </a:r>
            <a:b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дәрежелі диплом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22" name="Picture 2" descr="C:\Users\User\Pictures\Мои сканированные изображения\2019-09 (Қыр.)\сканирование00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56821" y="1474553"/>
            <a:ext cx="3286655" cy="46032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69793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71" y="-122747"/>
            <a:ext cx="9190291" cy="6980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40007" y="4797153"/>
            <a:ext cx="8473535" cy="163001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87905" tIns="43952" rIns="87905" bIns="43952" rtlCol="0" anchor="ctr">
            <a:noAutofit/>
          </a:bodyPr>
          <a:lstStyle>
            <a:lvl1pPr algn="ctr" defTabSz="879047" rtl="0" eaLnBrk="1" latinLnBrk="0" hangingPunct="1">
              <a:spcBef>
                <a:spcPct val="0"/>
              </a:spcBef>
              <a:buNone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kk-K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Республикалық </a:t>
            </a:r>
            <a:r>
              <a:rPr lang="kk-K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«Өнеге» порталының ұйымдастыруымен болған байқауға шәкірт тәрбиелеп, үздік нәтижеге жеткені </a:t>
            </a:r>
            <a:r>
              <a:rPr lang="kk-K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үшін Алғыс хат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746" name="Picture 2" descr="C:\Users\User\Pictures\Мои сканированные изображения\2019-09 (Қыр.)\сканирование00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457763" y="-433424"/>
            <a:ext cx="4084463" cy="59046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48115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65" y="-123680"/>
            <a:ext cx="9231367" cy="69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23465" y="4948387"/>
            <a:ext cx="8473535" cy="16986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87905" tIns="43952" rIns="87905" bIns="43952" rtlCol="0" anchor="ctr">
            <a:noAutofit/>
          </a:bodyPr>
          <a:lstStyle>
            <a:lvl1pPr algn="ctr" defTabSz="879047" rtl="0" eaLnBrk="1" latinLnBrk="0" hangingPunct="1">
              <a:spcBef>
                <a:spcPct val="0"/>
              </a:spcBef>
              <a:buNone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kk-K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«Халықаралық </a:t>
            </a:r>
            <a:r>
              <a:rPr lang="kk-K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олимпиадада </a:t>
            </a:r>
            <a:r>
              <a:rPr lang="kk-K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қазақ тілі пәні бойынша 10  оқушы қатысып, 3 оқушы І дәрежелі, 6 оқушы ІІ дәрежелі, 1 оқушы ІІІ дәрежелі </a:t>
            </a:r>
            <a:r>
              <a:rPr lang="kk-K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дипломдар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770" name="Picture 2" descr="C:\Users\User\Desktop\талантты\Алиакбар Жанерке, 9 класс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54" y="2635679"/>
            <a:ext cx="1403709" cy="19853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3" descr="C:\Users\User\Desktop\талантты\Амангазиева Айым, 9 класс 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97" y="2674055"/>
            <a:ext cx="1388053" cy="1963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2" name="Picture 4" descr="C:\Users\User\Desktop\талантты\Амантай Нұрдәулет, 9 класс (1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381" y="2765273"/>
            <a:ext cx="1337135" cy="1891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5" name="Picture 7" descr="C:\Users\User\Desktop\талантты\Капбарова Аяжан, 9 класс (1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89990"/>
            <a:ext cx="1390363" cy="19664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6" name="Picture 8" descr="C:\Users\User\Desktop\талантты\Иманғазы Айбек, 7 класс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791" y="2731739"/>
            <a:ext cx="1369909" cy="19375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8" name="Picture 10" descr="C:\Users\User\Desktop\талантты\Көшкімбаева Ботагоз, 9 класс (1)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497" y="531369"/>
            <a:ext cx="1464284" cy="20710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2" name="Picture 14" descr="C:\Users\User\Desktop\талантты\Орымбаев Ерсағын, 9 класс (1)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287" y="488024"/>
            <a:ext cx="1518459" cy="21476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3" name="Picture 15" descr="C:\Users\User\Desktop\талантты\Несіпбек Темірлан, 9 класс (1)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5489" y="559105"/>
            <a:ext cx="1398401" cy="19778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5" name="Picture 17" descr="C:\Users\User\Desktop\талантты\Жакыпбаева Алия, 9 класс (1)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2228" y="449353"/>
            <a:ext cx="1529931" cy="21638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6" name="Picture 18" descr="C:\Users\User\Desktop\талантты\Елеусізбаева Аяулым, 9 класс (1)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62" y="488025"/>
            <a:ext cx="1398401" cy="19778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44740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15528"/>
            <a:ext cx="9135299" cy="69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26049" y="4581128"/>
            <a:ext cx="8473535" cy="20653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87905" tIns="43952" rIns="87905" bIns="43952" rtlCol="0" anchor="ctr">
            <a:noAutofit/>
          </a:bodyPr>
          <a:lstStyle>
            <a:lvl1pPr algn="ctr" defTabSz="879047" rtl="0" eaLnBrk="1" latinLnBrk="0" hangingPunct="1">
              <a:spcBef>
                <a:spcPct val="0"/>
              </a:spcBef>
              <a:buNone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kk-KZ" sz="24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«Халықаралық ғылыми педагогикалық білімді дамыту академиясының ұйымдастыруымен болған  олимпиадада </a:t>
            </a:r>
            <a:r>
              <a:rPr lang="kk-KZ" sz="24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оқушыларды </a:t>
            </a:r>
            <a:r>
              <a:rPr lang="kk-KZ" sz="24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жоғары  дәрежеде дайындағаны </a:t>
            </a:r>
            <a:r>
              <a:rPr lang="kk-KZ" sz="2400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үшін Грамота</a:t>
            </a:r>
            <a:endParaRPr lang="ru-RU" sz="2400" b="1" cap="al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794" name="Picture 2" descr="C:\Users\User\Desktop\талантты\Жумажанова Куралай Мараткызы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384" y="260648"/>
            <a:ext cx="2994792" cy="423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8944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15528"/>
            <a:ext cx="9135299" cy="69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C:\Users\Владелец\Desktop\Жумажанова К.М. жетістік\79 0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49"/>
          <a:stretch/>
        </p:blipFill>
        <p:spPr bwMode="auto">
          <a:xfrm>
            <a:off x="827584" y="548680"/>
            <a:ext cx="3456384" cy="502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567650" y="1772815"/>
            <a:ext cx="4108806" cy="324036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87905" tIns="43952" rIns="87905" bIns="43952" rtlCol="0" anchor="ctr">
            <a:noAutofit/>
          </a:bodyPr>
          <a:lstStyle>
            <a:lvl1pPr algn="ctr" defTabSz="879047" rtl="0" eaLnBrk="1" latinLnBrk="0" hangingPunct="1">
              <a:spcBef>
                <a:spcPct val="0"/>
              </a:spcBef>
              <a:buNone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k-KZ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ОБЛЫС ӘКІМІНІҢ БІЛІМ САЛАСЫНДАҒЫ СЫЙЛЫҒЫ БОЙЫНША ҰЙЫМДАСТЫРЫЛҒАН «ЕҢ ҮЗДІК ПЕДАГОГ» БАЙҚАУЫНДА «ҮЗДІК ПӘН ПЕДАГОГЫ» НОМИНАЦИЯСЫ БОЙЫНША СЕРТИФИКАТ ИЕЛЕНДІ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93658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15528"/>
            <a:ext cx="9135299" cy="69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C:\Users\Владелец\Desktop\Жумажанова К.М. жетістік\12 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218615" y="245882"/>
            <a:ext cx="3168352" cy="435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259632" y="4221088"/>
            <a:ext cx="7416824" cy="216024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87905" tIns="43952" rIns="87905" bIns="43952" rtlCol="0" anchor="ctr">
            <a:noAutofit/>
          </a:bodyPr>
          <a:lstStyle>
            <a:lvl1pPr algn="ctr" defTabSz="879047" rtl="0" eaLnBrk="1" latinLnBrk="0" hangingPunct="1">
              <a:spcBef>
                <a:spcPct val="0"/>
              </a:spcBef>
              <a:buNone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k-K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2020 жылы Республикалық XVІ аймақтық ашық «Әдістемелік вернисаж» педагогикалық жұмыстар фестивалінде жалпы білім беру мектептері арасында өткізілген «Үздік презентация» байқауының «Оқыту сабағы» номинациясы бойынша Мадақтамамен марапатталды.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441804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70" y="-115528"/>
            <a:ext cx="9132933" cy="69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7" name="Picture 3" descr="D:\спектакль музыка\20171013_1225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580" y="3501008"/>
            <a:ext cx="3735384" cy="28015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0" name="Picture 6" descr="D:\спектакль музыка\20171013_1216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628802"/>
            <a:ext cx="3712841" cy="27846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Заголовок 2"/>
          <p:cNvSpPr txBox="1">
            <a:spLocks/>
          </p:cNvSpPr>
          <p:nvPr/>
        </p:nvSpPr>
        <p:spPr>
          <a:xfrm>
            <a:off x="395535" y="404666"/>
            <a:ext cx="8424938" cy="92905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87905" tIns="43952" rIns="87905" bIns="43952" rtlCol="0" anchor="ctr">
            <a:normAutofit fontScale="7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defTabSz="879047" rtl="0" eaLnBrk="1" latinLnBrk="0" hangingPunct="1">
              <a:spcBef>
                <a:spcPct val="0"/>
              </a:spcBef>
              <a:buNone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kk-K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«Бала Мұхтардан дана Мұхтарға» сахналық қойылымынан</a:t>
            </a:r>
            <a:endParaRPr lang="ru-RU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81183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9515"/>
            <a:ext cx="9186001" cy="699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387537" y="404664"/>
            <a:ext cx="8424936" cy="92905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87905" tIns="43952" rIns="87905" bIns="43952" rtlCol="0" anchor="ctr">
            <a:normAutofit fontScale="75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defTabSz="879047" rtl="0" eaLnBrk="1" latinLnBrk="0" hangingPunct="1">
              <a:spcBef>
                <a:spcPct val="0"/>
              </a:spcBef>
              <a:buNone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kk-KZ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</a:t>
            </a:r>
            <a:r>
              <a:rPr lang="kk-K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.Майлиннің «Шұғаның белгісі» сахналық қойылымынан</a:t>
            </a:r>
            <a:endParaRPr lang="ru-RU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412"/>
          <a:stretch/>
        </p:blipFill>
        <p:spPr bwMode="auto">
          <a:xfrm>
            <a:off x="5308001" y="4376926"/>
            <a:ext cx="3457183" cy="23009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072" y="4455395"/>
            <a:ext cx="3676745" cy="20699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519" y="1628800"/>
            <a:ext cx="3557272" cy="26679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351275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90" y="-60637"/>
            <a:ext cx="9170757" cy="6972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0" name="Picture 2" descr="H:\папка сурет сабак\16 07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627" y="4522812"/>
            <a:ext cx="2355268" cy="15701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1" name="Picture 3" descr="H:\папка сурет сабак\16 09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930" y="1969569"/>
            <a:ext cx="3513895" cy="23425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2" name="Picture 4" descr="H:\папка сурет сабак\16 08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183" y="4450804"/>
            <a:ext cx="2463280" cy="1642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3" name="Picture 5" descr="H:\папка сурет сабак\16 09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2" y="4426801"/>
            <a:ext cx="2464275" cy="16428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4" name="Picture 6" descr="H:\папка сурет сабак\16 08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3" y="1969569"/>
            <a:ext cx="3566363" cy="23775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2"/>
          <p:cNvSpPr txBox="1">
            <a:spLocks/>
          </p:cNvSpPr>
          <p:nvPr/>
        </p:nvSpPr>
        <p:spPr>
          <a:xfrm>
            <a:off x="347159" y="347408"/>
            <a:ext cx="8617329" cy="10730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87905" tIns="43952" rIns="87905" bIns="43952" rtlCol="0" anchor="ctr">
            <a:normAutofit fontScale="90000" lnSpcReduction="2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defTabSz="879047" rtl="0" eaLnBrk="1" latinLnBrk="0" hangingPunct="1">
              <a:spcBef>
                <a:spcPct val="0"/>
              </a:spcBef>
              <a:buNone/>
              <a:defRPr sz="4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kk-KZ" b="1" dirty="0" smtClean="0"/>
              <a:t>Қалалық ашық сабағынан</a:t>
            </a:r>
          </a:p>
          <a:p>
            <a:pPr fontAlgn="auto">
              <a:spcAft>
                <a:spcPts val="0"/>
              </a:spcAft>
              <a:defRPr/>
            </a:pPr>
            <a:r>
              <a:rPr lang="kk-KZ" b="1" dirty="0" smtClean="0"/>
              <a:t>Қ.Аманжоловтың </a:t>
            </a:r>
            <a:r>
              <a:rPr lang="kk-KZ" b="1" dirty="0"/>
              <a:t>«Дүниеге жар» </a:t>
            </a:r>
            <a:r>
              <a:rPr lang="kk-KZ" b="1" dirty="0" smtClean="0"/>
              <a:t>өлеңі </a:t>
            </a:r>
            <a:endParaRPr lang="ru-RU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73400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049" y="-252745"/>
            <a:ext cx="9462236" cy="7249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2"/>
            <a:ext cx="8923475" cy="107306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kk-K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«Жаңа </a:t>
            </a:r>
            <a:r>
              <a:rPr lang="kk-KZ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білім беру мазмұны: мәселе, пікір, </a:t>
            </a:r>
            <a:r>
              <a:rPr lang="kk-K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көзқарас» атты қалалық семинар</a:t>
            </a:r>
            <a:endParaRPr lang="ru-RU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26" y="1412777"/>
            <a:ext cx="2673518" cy="20051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" descr="D:\коучинг №16 мектеп\20171102_11430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416" y="4437112"/>
            <a:ext cx="2558208" cy="1918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4" name="Picture 4" descr="D:\коучинг №16 мектеп\20171102_11281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645024"/>
            <a:ext cx="2771488" cy="2078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5" name="Picture 5" descr="D:\коучинг №16 мектеп\20171102_11551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858" y="1282867"/>
            <a:ext cx="2785776" cy="20893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6" name="Picture 6" descr="D:\коучинг №16 мектеп\IMG-20171102-WA007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77072"/>
            <a:ext cx="2747797" cy="20608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7" name="Picture 7" descr="D:\коучинг №16 мектеп\20171102_10174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354" y="2426830"/>
            <a:ext cx="2520988" cy="18907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14" y="-78294"/>
            <a:ext cx="9313461" cy="6936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3" y="404664"/>
            <a:ext cx="7931225" cy="86896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defRPr/>
            </a:pPr>
            <a:r>
              <a:rPr lang="kk-KZ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kk-KZ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 жылдық сапалық көрсеткіш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50" name="Object 4"/>
          <p:cNvGraphicFramePr>
            <a:graphicFrameLocks noChangeAspect="1"/>
          </p:cNvGraphicFramePr>
          <p:nvPr/>
        </p:nvGraphicFramePr>
        <p:xfrm>
          <a:off x="1106488" y="1395418"/>
          <a:ext cx="6513512" cy="40671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20" r:id="rId4" imgW="6517189" imgH="4066384" progId="Excel.Chart.8">
                  <p:embed/>
                </p:oleObj>
              </mc:Choice>
              <mc:Fallback>
                <p:oleObj r:id="rId4" imgW="6517189" imgH="4066384" progId="Excel.Char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6488" y="1395418"/>
                        <a:ext cx="6513512" cy="406717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0318722"/>
              </p:ext>
            </p:extLst>
          </p:nvPr>
        </p:nvGraphicFramePr>
        <p:xfrm>
          <a:off x="692914" y="1484784"/>
          <a:ext cx="7918404" cy="48624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photoshop-kopona.com/uploads/posts/2018-10/1538626686_fr01_09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67" y="-113368"/>
            <a:ext cx="9162368" cy="69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017" y="188643"/>
            <a:ext cx="8229600" cy="939784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kk-KZ" b="1" spc="47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Шәкірттері</a:t>
            </a:r>
            <a:endParaRPr lang="ru-RU" b="1" spc="47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39" name="Picture 2" descr="C:\Users\Пользователь\Pictures\Мои сканированные изображения\2011-02 (фев)\сканер куралай\сканирование0023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4" t="9290" r="3709" b="8654"/>
          <a:stretch/>
        </p:blipFill>
        <p:spPr>
          <a:xfrm>
            <a:off x="2552599" y="1196753"/>
            <a:ext cx="4020439" cy="2448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290" name="Picture 2" descr="G:\мектеп\бирлестик\IMG_028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216" y="4003160"/>
            <a:ext cx="3595200" cy="2396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46751"/>
            <a:ext cx="3672409" cy="24482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6642</TotalTime>
  <Words>750</Words>
  <Application>Microsoft Office PowerPoint</Application>
  <PresentationFormat>Экран (4:3)</PresentationFormat>
  <Paragraphs>78</Paragraphs>
  <Slides>48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48</vt:i4>
      </vt:variant>
    </vt:vector>
  </HeadingPairs>
  <TitlesOfParts>
    <vt:vector size="51" baseType="lpstr">
      <vt:lpstr>Тема Office</vt:lpstr>
      <vt:lpstr>Acrobat Document</vt:lpstr>
      <vt:lpstr>Диаграмма Microsoft Excel</vt:lpstr>
      <vt:lpstr>«Мұғалім портфолиосы»</vt:lpstr>
      <vt:lpstr>Мұғалім туралы мәлімет</vt:lpstr>
      <vt:lpstr>Мақсаты</vt:lpstr>
      <vt:lpstr>2003 жылы ҚарМУ</vt:lpstr>
      <vt:lpstr>Презентация PowerPoint</vt:lpstr>
      <vt:lpstr>Презентация PowerPoint</vt:lpstr>
      <vt:lpstr>«Мұғалім тәжірибесін зерттеу» кәсіби даму курсының мектеп тренері</vt:lpstr>
      <vt:lpstr> 2016ж. Республикалық «Шәкірт жүрегіне жол тапқан ұстаз» Қазақстан Республикасы білім беру жүйесінің үздік қызметкерлері жинағына  </vt:lpstr>
      <vt:lpstr> 2016ж облыстық ашық «Әдістемелік вернисаж» фестивалі ұйымдастырған «Үздік презентация» байқауының «оқыту сабағы» номинациясы бойынша қызықты жұмыстар ұсынғаны үшін Мадақтама </vt:lpstr>
      <vt:lpstr>2016ж. «Халқы үшін туған нар тұлға» Әлихан Бөкейхановтың туғанына 150 жыл толуына орай шығарылған ғылыми-практикалық конференцияның жинағына «Алаштың Ардақтысы және асылдан қалған жәдігер» атты баяндамасы енді.</vt:lpstr>
      <vt:lpstr>2017ж. қалалық  «Білім беру саласын дамытуға қосқан мол үлесі мен педогогикалық қызметте шығармашылық табыстарға қол жеткізіп, біліктілік танытқаны  үшін білім бөлімінің  Құрмет  грамотасы</vt:lpstr>
      <vt:lpstr>2017ж  Республикалық “Қазақстан ұстаздары” қоғамымен ұйымдастырылған ʺқазақ  тіліʺ пәні бойынша қашықтық олимпиадаға  оқушылары   І,  ІІ дәрежелі диплом </vt:lpstr>
      <vt:lpstr>Облыстық «Білім сапасы: жаңартылған білім беру мазмұнын жүзеге асыру жағдайларындағы жаңа тәсілдер» Қарағанды облысы педагог қызметкерлерінің ғылыми-практикалық конференциясының жинағына баяндама жұмысы енді. </vt:lpstr>
      <vt:lpstr> Қалалық магниттік мектептер арасында өткен «Көшбасшылық – тәжірибені жетілдірудің құралы» атты ІІ форумда  жыл бойы табысты нәтиже көрсеткені үшін Алғыс хат - Сертификат </vt:lpstr>
      <vt:lpstr>Презентация PowerPoint</vt:lpstr>
      <vt:lpstr> 2017 ж. облыстық Ақбота интеллектуалды марафонында оқушылары Қорабаева Арина, Орымбаев Ануар ІІІ орын </vt:lpstr>
      <vt:lpstr>Презентация PowerPoint</vt:lpstr>
      <vt:lpstr>«Кәсіби диолог: ізденіс пен тәжірибе» атты магниттік мектептер іс тәжірибелік семинарында  іс-тәжірибе алмасу</vt:lpstr>
      <vt:lpstr>Қалалық «Болашаққа бағдар: Рухани жаңғыру» бағдарламасын іске асыру аясында өткен «Адами капиталды дамыту негізі ретінде қоғамдық сананы жаңғырту» атты қалалық ғылыми-танымдық конференцияда оқушысы Қазбекова Айзат ІІІ орын </vt:lpstr>
      <vt:lpstr>2018 жылы қалалық «Жарқын болашақ» KATEV қазақ тілі олимпиадасының қалалық кезеңіне жеңімпаздарды дайындағаны үшін Алғыс хат</vt:lpstr>
      <vt:lpstr>Nio.kz Республикалық Ұлттық Интернет Олимпиадасында 4 оқушысы 1 орын иеленсе, 2 оқушысы  ІІ орын</vt:lpstr>
      <vt:lpstr>Республикалық Nio.kz Олимпиадасына жеңімпаздарды дайындағаны үшін Алғыс хат</vt:lpstr>
      <vt:lpstr>Республикалық olimp.kz оқу әдістемелік орталығы ұйымдастырған қашықтық олимпиадасында  «Қыс келбеті» эссе байқауында оқушысы Орынбек Ақбота  1 орын  </vt:lpstr>
      <vt:lpstr> Республикалық intolimp.kz оқу әдістемелік орталығы ұйымдастырған шығармашылық байқауына шәкірттерін дайындағаны үшін Алғыс хат   </vt:lpstr>
      <vt:lpstr>Қалалық пән олимпиадасында оқушысы  Дәулетқызы Гулиза  жүлделі ІІ дәрежелі диплом </vt:lpstr>
      <vt:lpstr>облыстық XV аймақтық ашық «Әдістемелік вернисаж» педагогикалық жұмыстар фестивалінде жалпы білім беру мектептері арасында өткізілген «Үздік презентация» байқауының «Оқыту сабағы» номинациясы бойынша  ІІ орын диплом </vt:lpstr>
      <vt:lpstr>Облыстық «Оқыту мен оқу тәжірибесіндегі ізденістер мен шешімдер» атты тәжірибелік семинар материалдарының жинағына ашық сабағы жарияланды.</vt:lpstr>
      <vt:lpstr>2019 жылы Қалалық пән олимпиадасында 9 - сынып оқушысы Дәулетқызы Гулиза жүлделі  ІІ дәрежелі диплом </vt:lpstr>
      <vt:lpstr>Республикалық қашықтықтан өткізілетін олимпиадалар орталығының rcdo.kz порталында оқу материалы үшін сертификат  </vt:lpstr>
      <vt:lpstr>облыстық облыстық XVІ аймақтық ашық «Әдістемелік вернисаж» педагогикалық жұмыстар фестивалінде жалпы білім беру мектептері арасында өткізілген «Үздік презентация» байқауының «Оқыту сабағы» номинациясы бойынша  ІІІ орын диплом</vt:lpstr>
      <vt:lpstr> қалалық «Балқаш өңірі» газетінде «Бейімбет – проза шебері» атты «Шұғаның белгісі» қойылымы туралы мақаласы жарық көрді. </vt:lpstr>
      <vt:lpstr> Республикалық қашықтықтан өткізілген italant.kz «Талапты талантты жастар» интеллектуалды порталының ұйымдастыруымен болған мәнерлеп оқу сайысында оқушысы 1 дәрежелі диплом </vt:lpstr>
      <vt:lpstr>Республикалық аталған сайысқа шығармашылықпен шәкірт дайындағаны үшін Алғыс хат</vt:lpstr>
      <vt:lpstr>Презентация PowerPoint</vt:lpstr>
      <vt:lpstr>Республикалық «Ойзерек» қашықтықтан өткізілген шығармашылық байқауының «Көркем жазу» номинациясы бойынша оқушысы Тлекеева Дильназ  ІІ дәрежелі диплом </vt:lpstr>
      <vt:lpstr>Республикалық «Ойзерек» интеллектуалды білім порталының ұйымдастыруымен болған шығармашылық байқауға оқушы дайындап, үздік нәтижеге жеткізгені үшін Мадақтама </vt:lpstr>
      <vt:lpstr>Республикалық «Өнеге» қашықтықтан өткізілген байқауының «Мәнерлеп оқу» номинациясы бойынша оқушысы Қорабаева Арина  І дәрежелі диплом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«Жаңа білім беру мазмұны: мәселе, пікір, көзқарас» атты қалалық семинар</vt:lpstr>
      <vt:lpstr> 3 жылдық сапалық көрсеткіш</vt:lpstr>
      <vt:lpstr>Шәкірттері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Электронды портфолио</dc:title>
  <dc:creator>Каракоз</dc:creator>
  <cp:lastModifiedBy>Пользователь Windows</cp:lastModifiedBy>
  <cp:revision>359</cp:revision>
  <cp:lastPrinted>2013-11-15T20:00:30Z</cp:lastPrinted>
  <dcterms:created xsi:type="dcterms:W3CDTF">2011-07-10T09:38:04Z</dcterms:created>
  <dcterms:modified xsi:type="dcterms:W3CDTF">2020-05-27T10:28:24Z</dcterms:modified>
</cp:coreProperties>
</file>