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96" r:id="rId3"/>
    <p:sldId id="260" r:id="rId4"/>
    <p:sldId id="313" r:id="rId5"/>
    <p:sldId id="314" r:id="rId6"/>
    <p:sldId id="355" r:id="rId7"/>
    <p:sldId id="315" r:id="rId8"/>
    <p:sldId id="317" r:id="rId9"/>
    <p:sldId id="318" r:id="rId10"/>
    <p:sldId id="287" r:id="rId11"/>
    <p:sldId id="316" r:id="rId12"/>
    <p:sldId id="307" r:id="rId13"/>
    <p:sldId id="319" r:id="rId14"/>
    <p:sldId id="321" r:id="rId15"/>
    <p:sldId id="320" r:id="rId16"/>
    <p:sldId id="322" r:id="rId17"/>
    <p:sldId id="323" r:id="rId18"/>
    <p:sldId id="324" r:id="rId19"/>
    <p:sldId id="300" r:id="rId20"/>
    <p:sldId id="325" r:id="rId21"/>
    <p:sldId id="326" r:id="rId22"/>
    <p:sldId id="327" r:id="rId23"/>
    <p:sldId id="328" r:id="rId24"/>
    <p:sldId id="329" r:id="rId25"/>
    <p:sldId id="330" r:id="rId26"/>
    <p:sldId id="331" r:id="rId27"/>
    <p:sldId id="332" r:id="rId28"/>
    <p:sldId id="333" r:id="rId29"/>
    <p:sldId id="334" r:id="rId30"/>
    <p:sldId id="335" r:id="rId31"/>
    <p:sldId id="301" r:id="rId32"/>
    <p:sldId id="336" r:id="rId33"/>
    <p:sldId id="337" r:id="rId34"/>
    <p:sldId id="302" r:id="rId35"/>
    <p:sldId id="356" r:id="rId36"/>
    <p:sldId id="297" r:id="rId3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FFCC"/>
    <a:srgbClr val="FF66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9" autoAdjust="0"/>
    <p:restoredTop sz="94660"/>
  </p:normalViewPr>
  <p:slideViewPr>
    <p:cSldViewPr>
      <p:cViewPr varScale="1">
        <p:scale>
          <a:sx n="67" d="100"/>
          <a:sy n="67" d="100"/>
        </p:scale>
        <p:origin x="13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74871C-B350-4873-BA1E-B1044CA32F7D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EEDB3-45D9-4619-BE01-2AD8C80FD4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273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868" y="1500174"/>
            <a:ext cx="5100646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868" y="3714752"/>
            <a:ext cx="518635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D9441-2189-471E-9B51-BA7AD8136510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BF798-8986-4BA8-AD51-1E1DC190F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E15A6-C7CF-46CD-970B-0C482FBE757D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4CD98-6BA8-4487-B712-E355417509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DEF25-876B-4EFF-8EB9-6062D95681A5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27BF4-FA87-4E10-A852-F0B7C7972B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DF3B5-8658-4E04-AC28-20E292F058A7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37FB0-C15E-45CD-80F5-B5E8ADEF02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3EB81-8A82-47B5-B27C-B3BF42B0075E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F55B2-389C-40A3-806E-94BF3DE41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72A8A-7B32-45B0-9579-D82B4267B20F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3DEA0-63A9-421B-ADC9-71D8432FE6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BC50F-7B0C-4ACD-85C1-32B965EC0B13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89BD6-0739-41A7-B710-53040E64E7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A3B99-449C-44AC-BF0D-BFF9DA989CE5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B5984-E4F0-4C2B-B0BD-60A559365F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75E4C-C8F1-4C8A-AC3C-D191E2FA3206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38DD8-C755-4963-944D-9DC6A7CC26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33D3D-8D7D-40DF-A671-D507F3BB0929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ADA03-2D62-46B7-A7B1-A8772BDB52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D7268-8114-43FC-954B-B049B3AEAF20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1072F-6FD3-4BBC-8AB3-826842B03C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36C58B2-E0B6-4454-9F58-203D2C5F631E}" type="datetimeFigureOut">
              <a:rPr lang="ru-RU"/>
              <a:pPr>
                <a:defRPr/>
              </a:pPr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06C9E8-B7D9-4290-8B75-0358DBD074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 spc="50">
          <a:ln w="11430"/>
          <a:gradFill>
            <a:gsLst>
              <a:gs pos="25000">
                <a:schemeClr val="accent2">
                  <a:satMod val="155000"/>
                </a:schemeClr>
              </a:gs>
              <a:gs pos="100000">
                <a:schemeClr val="accent2">
                  <a:shade val="45000"/>
                  <a:satMod val="165000"/>
                </a:schemeClr>
              </a:gs>
            </a:gsLst>
            <a:lin ang="5400000"/>
          </a:gradFill>
          <a:effectLst>
            <a:outerShdw blurRad="76200" dist="50800" dir="5400000" algn="tl" rotWithShape="0">
              <a:srgbClr val="000000">
                <a:alpha val="65000"/>
              </a:srgbClr>
            </a:outerShdw>
          </a:effectLst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gif"/><Relationship Id="rId4" Type="http://schemas.openxmlformats.org/officeDocument/2006/relationships/slide" Target="slide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52;&#1072;&#1090;&#1077;&#1084;_&#1090;&#1072;&#1085;&#1075;&#1072;&#1078;&#1072;&#1081;&#1099;&#1087;_&#1072;&#1083;&#1072;&#1085;&#1099;.pptx#-1,7,&#1057;&#1083;&#1072;&#1081;&#1076; 7" TargetMode="External"/><Relationship Id="rId7" Type="http://schemas.openxmlformats.org/officeDocument/2006/relationships/slide" Target="slide12.xml"/><Relationship Id="rId2" Type="http://schemas.openxmlformats.org/officeDocument/2006/relationships/hyperlink" Target="&#1052;&#1072;&#1090;&#1077;&#1084;_&#1090;&#1072;&#1085;&#1075;&#1072;&#1078;&#1072;&#1081;&#1099;&#1087;_&#1072;&#1083;&#1072;&#1085;&#1099;.pptx#-1,6,&#1057;&#1083;&#1072;&#1081;&#1076; 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2;&#1072;&#1090;&#1077;&#1084;_&#1090;&#1072;&#1085;&#1075;&#1072;&#1078;&#1072;&#1081;&#1099;&#1087;_&#1072;&#1083;&#1072;&#1085;&#1099;.pptx#-1,10,&#1057;&#1083;&#1072;&#1081;&#1076; 10" TargetMode="External"/><Relationship Id="rId5" Type="http://schemas.openxmlformats.org/officeDocument/2006/relationships/hyperlink" Target="&#1052;&#1072;&#1090;&#1077;&#1084;_&#1090;&#1072;&#1085;&#1075;&#1072;&#1078;&#1072;&#1081;&#1099;&#1087;_&#1072;&#1083;&#1072;&#1085;&#1099;.pptx#-1,9,&#1057;&#1083;&#1072;&#1081;&#1076; 9" TargetMode="External"/><Relationship Id="rId4" Type="http://schemas.openxmlformats.org/officeDocument/2006/relationships/hyperlink" Target="&#1052;&#1072;&#1090;&#1077;&#1084;_&#1090;&#1072;&#1085;&#1075;&#1072;&#1078;&#1072;&#1081;&#1099;&#1087;_&#1072;&#1083;&#1072;&#1085;&#1099;.pptx#-1,8,&#1057;&#1083;&#1072;&#1081;&#1076; 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slide" Target="slide22.xml"/><Relationship Id="rId18" Type="http://schemas.openxmlformats.org/officeDocument/2006/relationships/slide" Target="slide27.xml"/><Relationship Id="rId3" Type="http://schemas.openxmlformats.org/officeDocument/2006/relationships/slide" Target="slide15.xml"/><Relationship Id="rId21" Type="http://schemas.openxmlformats.org/officeDocument/2006/relationships/slide" Target="slide30.xml"/><Relationship Id="rId7" Type="http://schemas.openxmlformats.org/officeDocument/2006/relationships/slide" Target="slide33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" Type="http://schemas.openxmlformats.org/officeDocument/2006/relationships/slide" Target="slide14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11" Type="http://schemas.openxmlformats.org/officeDocument/2006/relationships/slide" Target="slide2.xml"/><Relationship Id="rId5" Type="http://schemas.openxmlformats.org/officeDocument/2006/relationships/slide" Target="slide17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10" Type="http://schemas.openxmlformats.org/officeDocument/2006/relationships/slide" Target="slide20.xml"/><Relationship Id="rId19" Type="http://schemas.openxmlformats.org/officeDocument/2006/relationships/slide" Target="slide28.xml"/><Relationship Id="rId4" Type="http://schemas.openxmlformats.org/officeDocument/2006/relationships/slide" Target="slide16.xml"/><Relationship Id="rId9" Type="http://schemas.openxmlformats.org/officeDocument/2006/relationships/slide" Target="slide34.xml"/><Relationship Id="rId14" Type="http://schemas.openxmlformats.org/officeDocument/2006/relationships/slide" Target="slide23.xml"/><Relationship Id="rId22" Type="http://schemas.openxmlformats.org/officeDocument/2006/relationships/slide" Target="slide3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6.gif"/><Relationship Id="rId4" Type="http://schemas.openxmlformats.org/officeDocument/2006/relationships/slide" Target="slide3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293681">
            <a:off x="2890708" y="1722120"/>
            <a:ext cx="6531540" cy="2843514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k-KZ" sz="6000" dirty="0" smtClean="0"/>
              <a:t>Есептер шығару</a:t>
            </a:r>
            <a:br>
              <a:rPr lang="kk-KZ" sz="6000" dirty="0" smtClean="0"/>
            </a:br>
            <a:r>
              <a:rPr lang="kk-KZ" sz="5400" dirty="0" smtClean="0"/>
              <a:t>(ондық бөлшект ондық бөлшекке бөлу)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357298"/>
            <a:ext cx="8929688" cy="510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41313" indent="-341313" algn="ctr">
              <a:spcBef>
                <a:spcPts val="900"/>
              </a:spcBef>
              <a:buClr>
                <a:srgbClr val="F7D47D"/>
              </a:buClr>
              <a:buSzPct val="100000"/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600" b="1" i="1" dirty="0" err="1" smtClean="0">
                <a:solidFill>
                  <a:srgbClr val="7030A0"/>
                </a:solidFill>
              </a:rPr>
              <a:t>Жарыс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заңы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ежелден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kk-KZ" sz="3600" b="1" i="1" dirty="0" smtClean="0">
                <a:solidFill>
                  <a:srgbClr val="7030A0"/>
                </a:solidFill>
              </a:rPr>
              <a:t>,</a:t>
            </a:r>
            <a:endParaRPr lang="en-GB" sz="3600" b="1" i="1" dirty="0" smtClean="0">
              <a:solidFill>
                <a:srgbClr val="7030A0"/>
              </a:solidFill>
            </a:endParaRPr>
          </a:p>
          <a:p>
            <a:pPr marL="341313" indent="-341313" algn="ctr">
              <a:spcBef>
                <a:spcPts val="900"/>
              </a:spcBef>
              <a:buClr>
                <a:srgbClr val="F7D47D"/>
              </a:buClr>
              <a:buSzPct val="100000"/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600" b="1" i="1" dirty="0" err="1" smtClean="0">
                <a:solidFill>
                  <a:srgbClr val="7030A0"/>
                </a:solidFill>
              </a:rPr>
              <a:t>Жеңімпазды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анықтау</a:t>
            </a:r>
            <a:r>
              <a:rPr lang="kk-KZ" sz="3600" b="1" i="1" dirty="0" smtClean="0">
                <a:solidFill>
                  <a:srgbClr val="7030A0"/>
                </a:solidFill>
              </a:rPr>
              <a:t>,</a:t>
            </a:r>
            <a:endParaRPr lang="en-GB" sz="3600" b="1" i="1" dirty="0" smtClean="0">
              <a:solidFill>
                <a:srgbClr val="7030A0"/>
              </a:solidFill>
            </a:endParaRPr>
          </a:p>
          <a:p>
            <a:pPr marL="341313" indent="-341313" algn="ctr">
              <a:spcBef>
                <a:spcPts val="900"/>
              </a:spcBef>
              <a:buClr>
                <a:srgbClr val="F7D47D"/>
              </a:buClr>
              <a:buSzPct val="100000"/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600" b="1" i="1" dirty="0" err="1" smtClean="0">
                <a:solidFill>
                  <a:srgbClr val="7030A0"/>
                </a:solidFill>
              </a:rPr>
              <a:t>Жеңімпаз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болу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шарты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сол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</a:p>
          <a:p>
            <a:pPr marL="341313" indent="-341313" algn="ctr">
              <a:spcBef>
                <a:spcPts val="900"/>
              </a:spcBef>
              <a:buClr>
                <a:srgbClr val="F7D47D"/>
              </a:buClr>
              <a:buSzPct val="100000"/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600" b="1" i="1" dirty="0" err="1" smtClean="0">
                <a:solidFill>
                  <a:srgbClr val="7030A0"/>
                </a:solidFill>
              </a:rPr>
              <a:t>Еңбектену</a:t>
            </a:r>
            <a:r>
              <a:rPr lang="en-GB" sz="3600" b="1" i="1" dirty="0" smtClean="0">
                <a:solidFill>
                  <a:srgbClr val="7030A0"/>
                </a:solidFill>
              </a:rPr>
              <a:t>,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жалықпау</a:t>
            </a:r>
            <a:r>
              <a:rPr lang="kk-KZ" sz="3600" b="1" i="1" dirty="0" smtClean="0">
                <a:solidFill>
                  <a:srgbClr val="7030A0"/>
                </a:solidFill>
              </a:rPr>
              <a:t>.</a:t>
            </a:r>
            <a:endParaRPr lang="en-GB" sz="3600" b="1" i="1" dirty="0" smtClean="0">
              <a:solidFill>
                <a:srgbClr val="7030A0"/>
              </a:solidFill>
            </a:endParaRPr>
          </a:p>
          <a:p>
            <a:pPr marL="341313" indent="-341313" algn="ctr">
              <a:spcBef>
                <a:spcPts val="900"/>
              </a:spcBef>
              <a:buClr>
                <a:srgbClr val="F7D47D"/>
              </a:buClr>
              <a:buSzPct val="100000"/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3600" b="1" i="1" dirty="0" err="1" smtClean="0">
                <a:solidFill>
                  <a:srgbClr val="7030A0"/>
                </a:solidFill>
              </a:rPr>
              <a:t>Сәт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сапар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тілеп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бәріне</a:t>
            </a:r>
            <a:r>
              <a:rPr lang="kk-KZ" sz="3600" b="1" i="1" dirty="0" smtClean="0">
                <a:solidFill>
                  <a:srgbClr val="7030A0"/>
                </a:solidFill>
              </a:rPr>
              <a:t>,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</a:p>
          <a:p>
            <a:pPr marL="341313" indent="-341313" algn="ctr">
              <a:spcBef>
                <a:spcPts val="900"/>
              </a:spcBef>
              <a:buClr>
                <a:srgbClr val="F7D47D"/>
              </a:buClr>
              <a:buSzPct val="100000"/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kk-KZ" sz="3600" b="1" i="1" dirty="0" smtClean="0">
                <a:solidFill>
                  <a:srgbClr val="7030A0"/>
                </a:solidFill>
              </a:rPr>
              <a:t>Сабақты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біздер</a:t>
            </a:r>
            <a:r>
              <a:rPr lang="en-GB" sz="3600" b="1" i="1" dirty="0" smtClean="0">
                <a:solidFill>
                  <a:srgbClr val="7030A0"/>
                </a:solidFill>
              </a:rPr>
              <a:t> </a:t>
            </a:r>
            <a:r>
              <a:rPr lang="en-GB" sz="3600" b="1" i="1" dirty="0" err="1" smtClean="0">
                <a:solidFill>
                  <a:srgbClr val="7030A0"/>
                </a:solidFill>
              </a:rPr>
              <a:t>бастайық</a:t>
            </a:r>
            <a:r>
              <a:rPr lang="kk-KZ" sz="3600" b="1" i="1" dirty="0" smtClean="0">
                <a:solidFill>
                  <a:srgbClr val="7030A0"/>
                </a:solidFill>
              </a:rPr>
              <a:t> !</a:t>
            </a:r>
          </a:p>
          <a:p>
            <a:pPr algn="ctr"/>
            <a:r>
              <a:rPr lang="ru-RU" sz="3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 </a:t>
            </a:r>
            <a:endParaRPr lang="ru-RU" sz="36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eaLnBrk="0" hangingPunct="0"/>
            <a:endParaRPr lang="ru-RU" sz="36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0"/>
            <a:ext cx="1450975" cy="1944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1449388" cy="194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4572008"/>
            <a:ext cx="2098675" cy="201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00100" y="1000108"/>
            <a:ext cx="7215238" cy="707886"/>
          </a:xfrm>
          <a:prstGeom prst="rect">
            <a:avLst/>
          </a:prstGeom>
          <a:noFill/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i="1" kern="10" dirty="0" err="1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chemeClr val="accent2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Сәлемдесу</a:t>
            </a:r>
            <a:r>
              <a:rPr lang="ru-RU" sz="4000" b="1" i="1" kern="10" dirty="0" smtClean="0">
                <a:ln w="19080">
                  <a:solidFill>
                    <a:srgbClr val="99CCFF"/>
                  </a:solidFill>
                  <a:miter lim="800000"/>
                  <a:headEnd/>
                  <a:tailEnd/>
                </a:ln>
                <a:solidFill>
                  <a:schemeClr val="accent2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  </a:t>
            </a:r>
            <a:endParaRPr lang="ru-RU" sz="3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7" name="Рисунок 6" descr="11111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1628800"/>
            <a:ext cx="2000264" cy="2162448"/>
          </a:xfrm>
          <a:prstGeom prst="rect">
            <a:avLst/>
          </a:prstGeom>
        </p:spPr>
      </p:pic>
      <p:pic>
        <p:nvPicPr>
          <p:cNvPr id="9" name="Рисунок 8" descr="22222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0117" y="3961196"/>
            <a:ext cx="2064558" cy="211749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5" y="2060849"/>
            <a:ext cx="4768583" cy="3581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15324" y="1071546"/>
            <a:ext cx="70780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kern="1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«Мен </a:t>
            </a:r>
            <a:r>
              <a:rPr lang="ru-RU" sz="5400" b="1" kern="10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үшін</a:t>
            </a:r>
            <a:r>
              <a:rPr lang="ru-RU" sz="5400" b="1" kern="1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5400" b="1" kern="10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қымбат</a:t>
            </a:r>
            <a:r>
              <a:rPr lang="ru-RU" sz="5400" b="1" kern="1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» </a:t>
            </a:r>
          </a:p>
          <a:p>
            <a:pPr algn="ctr"/>
            <a:r>
              <a:rPr lang="ru-RU" sz="5400" b="1" kern="10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тренингі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Овал 5">
            <a:hlinkClick r:id="rId2" action="ppaction://hlinkpres?slideindex=6&amp;slidetitle=Слайд 6"/>
          </p:cNvPr>
          <p:cNvSpPr/>
          <p:nvPr/>
        </p:nvSpPr>
        <p:spPr>
          <a:xfrm>
            <a:off x="1000100" y="2285992"/>
            <a:ext cx="1714512" cy="18573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hlinkClick r:id="rId3" action="ppaction://hlinkpres?slideindex=7&amp;slidetitle=Слайд 7"/>
          </p:cNvPr>
          <p:cNvSpPr/>
          <p:nvPr/>
        </p:nvSpPr>
        <p:spPr>
          <a:xfrm>
            <a:off x="3882772" y="3214686"/>
            <a:ext cx="1571636" cy="1857388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омб 10">
            <a:hlinkClick r:id="rId4" action="ppaction://hlinkpres?slideindex=8&amp;slidetitle=Слайд 8"/>
          </p:cNvPr>
          <p:cNvSpPr/>
          <p:nvPr/>
        </p:nvSpPr>
        <p:spPr>
          <a:xfrm>
            <a:off x="6215074" y="2428868"/>
            <a:ext cx="1857388" cy="1857388"/>
          </a:xfrm>
          <a:prstGeom prst="diamo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>
            <a:hlinkClick r:id="rId5" action="ppaction://hlinkpres?slideindex=9&amp;slidetitle=Слайд 9"/>
          </p:cNvPr>
          <p:cNvSpPr/>
          <p:nvPr/>
        </p:nvSpPr>
        <p:spPr>
          <a:xfrm>
            <a:off x="2143108" y="4643446"/>
            <a:ext cx="1714512" cy="1285884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Трапеция 12">
            <a:hlinkClick r:id="rId6" action="ppaction://hlinkpres?slideindex=10&amp;slidetitle=Слайд 10"/>
          </p:cNvPr>
          <p:cNvSpPr/>
          <p:nvPr/>
        </p:nvSpPr>
        <p:spPr>
          <a:xfrm>
            <a:off x="5357818" y="4714884"/>
            <a:ext cx="1714512" cy="1285884"/>
          </a:xfrm>
          <a:prstGeom prst="trapezoi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алее 13">
            <a:hlinkClick r:id="rId7" action="ppaction://hlinksldjump" highlightClick="1"/>
          </p:cNvPr>
          <p:cNvSpPr/>
          <p:nvPr/>
        </p:nvSpPr>
        <p:spPr>
          <a:xfrm>
            <a:off x="7572396" y="5786454"/>
            <a:ext cx="928694" cy="78581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143768" y="5715016"/>
            <a:ext cx="785818" cy="8572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18864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60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Топқа</a:t>
            </a:r>
            <a:r>
              <a:rPr lang="ru-RU" sz="60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60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бөлу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346724"/>
            <a:ext cx="8208912" cy="359444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7544" y="5229200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«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Өтілгендерді</a:t>
            </a:r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қайталау</a:t>
            </a:r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» – 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гүлдердін</a:t>
            </a:r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арқасындағы</a:t>
            </a:r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есептерді</a:t>
            </a:r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шығару</a:t>
            </a:r>
            <a:r>
              <a:rPr lang="ru-RU" sz="2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2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арқылы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988840"/>
            <a:ext cx="83529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Үй</a:t>
            </a:r>
            <a:r>
              <a:rPr lang="ru-RU" sz="4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4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тапсырмасын</a:t>
            </a:r>
            <a:r>
              <a:rPr lang="ru-RU" sz="4400" b="1" kern="1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ru-RU" sz="4400" b="1" kern="1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тексеру</a:t>
            </a:r>
            <a:endParaRPr lang="ru-RU" sz="4400" b="1" kern="1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/>
              <a:cs typeface="Arial"/>
            </a:endParaRPr>
          </a:p>
          <a:p>
            <a:pPr algn="ctr"/>
            <a:r>
              <a:rPr lang="kk-KZ" sz="4400" b="1" kern="1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Тақтадығы дұрыс жауаптар арқылы өзін – өзі бағалау </a:t>
            </a:r>
            <a:endParaRPr lang="ru-RU" sz="4400" b="1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323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286644" y="5715016"/>
            <a:ext cx="785818" cy="8572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7009"/>
            <a:ext cx="864096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0" cap="none" spc="0" dirty="0" err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Адасқан</a:t>
            </a:r>
            <a:r>
              <a:rPr lang="ru-RU" sz="8800" b="0" cap="none" spc="0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</a:p>
          <a:p>
            <a:pPr algn="ctr"/>
            <a:r>
              <a:rPr lang="ru-RU" sz="8800" b="0" cap="none" spc="0" dirty="0" err="1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әріптер</a:t>
            </a:r>
            <a:endParaRPr lang="ru-RU" sz="8800" b="0" cap="none" spc="0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3558" y="2967335"/>
            <a:ext cx="7716921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Оқушыларға</a:t>
            </a:r>
            <a:r>
              <a:rPr lang="ru-RU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есептер</a:t>
            </a:r>
            <a:r>
              <a:rPr lang="ru-RU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беріледі</a:t>
            </a:r>
            <a:r>
              <a:rPr lang="ru-RU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kk-KZ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Жауаптары кестедегі жауаптармен сәкес </a:t>
            </a:r>
          </a:p>
          <a:p>
            <a:pPr algn="ctr"/>
            <a:r>
              <a:rPr lang="kk-KZ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</a:t>
            </a:r>
            <a:r>
              <a:rPr lang="kk-KZ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еледі.  Кестедегі жауаппен бір бағанға оның</a:t>
            </a:r>
          </a:p>
          <a:p>
            <a:pPr algn="ctr"/>
            <a:r>
              <a:rPr lang="kk-KZ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</a:t>
            </a:r>
            <a:r>
              <a:rPr lang="kk-KZ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ұсындағы әріптерді қою керек. </a:t>
            </a:r>
            <a:r>
              <a:rPr lang="kk-KZ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Нәтижесінде</a:t>
            </a:r>
          </a:p>
          <a:p>
            <a:pPr algn="ctr"/>
            <a:r>
              <a:rPr lang="kk-KZ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бүгінгі сабақ тақырыбы шығады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143768" y="5715016"/>
            <a:ext cx="785818" cy="8572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412776"/>
            <a:ext cx="86534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20.02.2018 </a:t>
            </a:r>
            <a:r>
              <a:rPr lang="ru-RU" sz="5400" b="0" cap="none" spc="0" dirty="0" err="1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жыл</a:t>
            </a:r>
            <a:endParaRPr lang="ru-RU" sz="5400" b="0" cap="none" spc="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ru-RU" sz="5400" b="0" cap="none" spc="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kk-KZ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Тақырып: </a:t>
            </a:r>
            <a:r>
              <a:rPr lang="kk-KZ" sz="5400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Есептер шығару</a:t>
            </a:r>
            <a:endParaRPr lang="ru-RU" sz="5400" b="0" cap="none" spc="0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kk-KZ" dirty="0" smtClean="0"/>
              <a:t>Мақсаты: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0034" y="1428736"/>
            <a:ext cx="821537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kk-KZ" sz="6600" b="1" u="sng" dirty="0" smtClean="0"/>
              <a:t>5.1.2.30</a:t>
            </a:r>
            <a:r>
              <a:rPr lang="kk-KZ" sz="6600" dirty="0" smtClean="0"/>
              <a:t>   ондық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kk-KZ" sz="6600" dirty="0"/>
              <a:t> </a:t>
            </a:r>
            <a:r>
              <a:rPr lang="kk-KZ" sz="6600" dirty="0" smtClean="0"/>
              <a:t>   бөлшекті натурал </a:t>
            </a:r>
          </a:p>
          <a:p>
            <a:pPr eaLnBrk="1" hangingPunct="1">
              <a:buFont typeface="Wingdings" pitchFamily="2" charset="2"/>
              <a:buNone/>
            </a:pPr>
            <a:r>
              <a:rPr lang="kk-KZ" sz="6600" dirty="0"/>
              <a:t> </a:t>
            </a:r>
            <a:r>
              <a:rPr lang="kk-KZ" sz="6600" dirty="0" smtClean="0"/>
              <a:t>   санға және ондық </a:t>
            </a:r>
          </a:p>
          <a:p>
            <a:pPr eaLnBrk="1" hangingPunct="1">
              <a:buFont typeface="Wingdings" pitchFamily="2" charset="2"/>
              <a:buNone/>
            </a:pPr>
            <a:r>
              <a:rPr lang="kk-KZ" sz="6600" dirty="0"/>
              <a:t> </a:t>
            </a:r>
            <a:r>
              <a:rPr lang="kk-KZ" sz="6600" dirty="0" smtClean="0"/>
              <a:t>   бөлшекке бөлу</a:t>
            </a:r>
          </a:p>
          <a:p>
            <a:pPr eaLnBrk="1" hangingPunct="1">
              <a:buFont typeface="Wingdings" pitchFamily="2" charset="2"/>
              <a:buNone/>
            </a:pPr>
            <a:endParaRPr lang="kk-KZ" sz="2400" b="1" u="sng" dirty="0" smtClean="0"/>
          </a:p>
          <a:p>
            <a:pPr algn="just">
              <a:buFont typeface="Wingdings" pitchFamily="2" charset="2"/>
              <a:buChar char="q"/>
              <a:defRPr/>
            </a:pPr>
            <a:endParaRPr lang="ru-RU" dirty="0">
              <a:latin typeface="Cambria" pitchFamily="18" charset="0"/>
              <a:ea typeface="Calibri" pitchFamily="34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785818" cy="85725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988840"/>
            <a:ext cx="832138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80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«Математикалық</a:t>
            </a:r>
          </a:p>
          <a:p>
            <a:pPr algn="ctr"/>
            <a:r>
              <a:rPr lang="kk-KZ" sz="80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э</a:t>
            </a:r>
            <a:r>
              <a:rPr lang="kk-KZ" sz="80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стафета» әдісі</a:t>
            </a:r>
            <a:endParaRPr lang="ru-RU" sz="80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1901413"/>
            <a:ext cx="8929688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Сабақты</a:t>
            </a:r>
          </a:p>
          <a:p>
            <a:pPr algn="ctr"/>
            <a:r>
              <a:rPr lang="kk-K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пысықтау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eaLnBrk="0" hangingPunct="0"/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0"/>
            <a:ext cx="1450975" cy="1944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1449388" cy="194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8167" y="4481534"/>
            <a:ext cx="2098675" cy="151923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5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8885715"/>
              </p:ext>
            </p:extLst>
          </p:nvPr>
        </p:nvGraphicFramePr>
        <p:xfrm>
          <a:off x="357158" y="1214422"/>
          <a:ext cx="8229600" cy="4143375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243138"/>
                <a:gridCol w="1223962"/>
                <a:gridCol w="1223963"/>
                <a:gridCol w="1223962"/>
                <a:gridCol w="1152525"/>
                <a:gridCol w="1162050"/>
              </a:tblGrid>
              <a:tr h="1019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Ондық бөлшектерді қосу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2" action="ppaction://hlinksldjump"/>
                        </a:rPr>
                        <a:t>10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3" action="ppaction://hlinksldjump"/>
                        </a:rPr>
                        <a:t>20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4" action="ppaction://hlinksldjump"/>
                        </a:rPr>
                        <a:t>30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5" action="ppaction://hlinksldjump"/>
                        </a:rPr>
                        <a:t>40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6" action="ppaction://hlinksldjump"/>
                        </a:rPr>
                        <a:t>50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Ондық бөлшектерді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азайту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7" action="ppaction://hlinksldjump"/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8" action="ppaction://hlinksldjump"/>
                        </a:rPr>
                        <a:t>10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9" action="ppaction://hlinksldjump"/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0" action="ppaction://hlinksldjump"/>
                        </a:rPr>
                        <a:t>20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1" action="ppaction://hlinksldjump"/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2" action="ppaction://hlinksldjump"/>
                        </a:rPr>
                        <a:t>30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3" action="ppaction://hlinksldjump"/>
                        </a:rPr>
                        <a:t>40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" action="ppaction://noaction"/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4" action="ppaction://hlinksldjump"/>
                        </a:rPr>
                        <a:t>50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Ондық бөлшектерді көбейту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5" action="ppaction://hlinksldjump"/>
                        </a:rPr>
                        <a:t>10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6" action="ppaction://hlinksldjump"/>
                        </a:rPr>
                        <a:t>20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8" action="ppaction://hlinksldjump"/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7" action="ppaction://hlinksldjump"/>
                        </a:rPr>
                        <a:t>30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8" action="ppaction://hlinksldjump"/>
                        </a:rPr>
                        <a:t>40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9" action="ppaction://hlinksldjump"/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19" action="ppaction://hlinksldjump"/>
                        </a:rPr>
                        <a:t>50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20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Ондық бөлшектерді бөлу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20" action="ppaction://hlinksldjump"/>
                        </a:rPr>
                        <a:t>10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21" action="ppaction://hlinksldjump"/>
                        </a:rPr>
                        <a:t>20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22" action="ppaction://hlinksldjump"/>
                        </a:rPr>
                        <a:t>30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23" action="ppaction://hlinksldjump"/>
                        </a:rPr>
                        <a:t>40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 </a:t>
                      </a:r>
                      <a:r>
                        <a:rPr kumimoji="0" lang="kk-KZ" sz="4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hlinkClick r:id="rId7" action="ppaction://hlinksldjump"/>
                        </a:rPr>
                        <a:t>50</a:t>
                      </a:r>
                      <a:endParaRPr kumimoji="0" lang="ru-RU" sz="4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3" name="Управляющая кнопка: далее 2">
            <a:hlinkClick r:id="rId9" action="ppaction://hlinksldjump" highlightClick="1"/>
          </p:cNvPr>
          <p:cNvSpPr/>
          <p:nvPr/>
        </p:nvSpPr>
        <p:spPr>
          <a:xfrm>
            <a:off x="7215206" y="5929330"/>
            <a:ext cx="714380" cy="64294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1071538" y="642918"/>
            <a:ext cx="7067550" cy="12954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sz="4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Ондық бөлшектерді қосу</a:t>
            </a:r>
            <a:endParaRPr kumimoji="0" lang="ru-RU" sz="4400" b="1" i="0" u="none" strike="noStrike" kern="1200" cap="none" spc="50" normalizeH="0" baseline="0" noProof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39750" y="2205038"/>
            <a:ext cx="8147050" cy="43227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kk-K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14,25+7,341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= </a:t>
            </a:r>
            <a:r>
              <a:rPr kumimoji="0" lang="kk-K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594268" y="2967335"/>
            <a:ext cx="595547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0" cap="none" spc="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en-US" sz="54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</a:t>
            </a:r>
            <a:r>
              <a:rPr lang="en-US" sz="5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                 </a:t>
            </a:r>
            <a:r>
              <a:rPr lang="en-U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21,591</a:t>
            </a:r>
            <a:endParaRPr lang="ru-RU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62255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1071538" y="642918"/>
            <a:ext cx="7067550" cy="1295400"/>
          </a:xfrm>
          <a:prstGeom prst="rect">
            <a:avLst/>
          </a:prstGeom>
          <a:noFill/>
        </p:spPr>
        <p:txBody>
          <a:bodyPr/>
          <a:lstStyle/>
          <a:p>
            <a:pPr lvl="0" algn="ctr">
              <a:defRPr/>
            </a:pPr>
            <a:r>
              <a:rPr kumimoji="0" lang="kk-KZ" sz="4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kk-KZ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Ондық бөлшектерді қосу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539750" y="2276475"/>
            <a:ext cx="8147050" cy="4322763"/>
          </a:xfrm>
          <a:prstGeom prst="rect">
            <a:avLst/>
          </a:prstGeom>
          <a:noFill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12,918-(4,918+3,4)=</a:t>
            </a:r>
            <a:endParaRPr kumimoji="0" lang="kk-K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4643446"/>
            <a:ext cx="771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smtClean="0">
                <a:solidFill>
                  <a:srgbClr val="FF0000"/>
                </a:solidFill>
              </a:rPr>
              <a:t>                                4,6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23046" y="283305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1000100" y="571480"/>
            <a:ext cx="7067550" cy="1295400"/>
          </a:xfrm>
          <a:prstGeom prst="rect">
            <a:avLst/>
          </a:prstGeom>
          <a:noFill/>
        </p:spPr>
        <p:txBody>
          <a:bodyPr/>
          <a:lstStyle/>
          <a:p>
            <a:pPr lvl="0" algn="ctr">
              <a:defRPr/>
            </a:pPr>
            <a:r>
              <a:rPr kumimoji="0" lang="kk-KZ" sz="4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kk-KZ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Ондық бөлшектерді қосу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500034" y="1571612"/>
            <a:ext cx="8147050" cy="4322762"/>
          </a:xfrm>
          <a:prstGeom prst="rect">
            <a:avLst/>
          </a:prstGeom>
          <a:noFill/>
        </p:spPr>
        <p:txBody>
          <a:bodyPr/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2,3+4,5+0,6+0,5+1,7+0,4=</a:t>
            </a:r>
            <a:endParaRPr kumimoji="0" lang="kk-KZ" sz="4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Управляющая кнопка: домой 11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778496" y="4077072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10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0666" y="395585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1071538" y="571480"/>
            <a:ext cx="7067550" cy="1295400"/>
          </a:xfrm>
          <a:prstGeom prst="rect">
            <a:avLst/>
          </a:prstGeom>
          <a:noFill/>
        </p:spPr>
        <p:txBody>
          <a:bodyPr/>
          <a:lstStyle/>
          <a:p>
            <a:pPr lvl="0" algn="ctr">
              <a:defRPr/>
            </a:pPr>
            <a:r>
              <a:rPr kumimoji="0" lang="kk-KZ" sz="4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kk-KZ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Ондық бөлшектерді қосу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500034" y="1428736"/>
            <a:ext cx="8147050" cy="4322762"/>
          </a:xfrm>
          <a:prstGeom prst="rect">
            <a:avLst/>
          </a:prstGeom>
          <a:noFill/>
        </p:spPr>
        <p:txBody>
          <a:bodyPr/>
          <a:lstStyle/>
          <a:p>
            <a:pPr marL="342900" lvl="0" indent="-342900" algn="ctr">
              <a:spcBef>
                <a:spcPct val="20000"/>
              </a:spcBef>
            </a:pPr>
            <a:endParaRPr lang="kk-KZ" sz="4400" noProof="0" dirty="0" smtClean="0"/>
          </a:p>
          <a:p>
            <a:pPr marL="342900" lvl="0" indent="-342900" algn="just">
              <a:spcBef>
                <a:spcPct val="20000"/>
              </a:spcBef>
            </a:pPr>
            <a:r>
              <a:rPr lang="kk-KZ" sz="2800" noProof="0" dirty="0" smtClean="0"/>
              <a:t>Іле өзені – Балқаш көліне құятын ағысы қатты өзендердің бірі. Оның біздің республикамыздың аумағынан өтетін  ұзындығы 814,75 км, ал республикамыздан тыс жерден өтетін ұзындығы 624,25км. Іле өзенінің ұзындығы неше километр? </a:t>
            </a:r>
            <a:endParaRPr kumimoji="0" lang="kk-KZ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14282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742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endParaRPr kumimoji="0" lang="ru-RU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1028700"/>
            <a:ext cx="41549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1314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kk-K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285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kk-K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300192" y="5132528"/>
            <a:ext cx="20671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4000" b="1" dirty="0" smtClean="0">
                <a:solidFill>
                  <a:srgbClr val="FF0000"/>
                </a:solidFill>
              </a:rPr>
              <a:t>1439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5" name="Управляющая кнопка: домой 14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80202" y="228600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40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 txBox="1">
            <a:spLocks noChangeArrowheads="1"/>
          </p:cNvSpPr>
          <p:nvPr/>
        </p:nvSpPr>
        <p:spPr>
          <a:xfrm>
            <a:off x="928662" y="571480"/>
            <a:ext cx="7067550" cy="1295400"/>
          </a:xfrm>
          <a:prstGeom prst="rect">
            <a:avLst/>
          </a:prstGeom>
          <a:noFill/>
        </p:spPr>
        <p:txBody>
          <a:bodyPr/>
          <a:lstStyle/>
          <a:p>
            <a:pPr lvl="0" algn="ctr">
              <a:defRPr/>
            </a:pPr>
            <a:r>
              <a:rPr kumimoji="0" lang="kk-KZ" sz="4400" b="1" i="0" u="none" strike="noStrike" kern="1200" cap="none" spc="50" normalizeH="0" baseline="0" noProof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kk-KZ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Ондық бөлшектерді қосу</a:t>
            </a:r>
            <a:endParaRPr lang="ru-RU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5"/>
              <p:cNvSpPr txBox="1">
                <a:spLocks noChangeArrowheads="1"/>
              </p:cNvSpPr>
              <p:nvPr/>
            </p:nvSpPr>
            <p:spPr>
              <a:xfrm>
                <a:off x="498475" y="1928027"/>
                <a:ext cx="8147050" cy="4322762"/>
              </a:xfrm>
              <a:prstGeom prst="rect">
                <a:avLst/>
              </a:prstGeom>
              <a:noFill/>
            </p:spPr>
            <p:txBody>
              <a:bodyPr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6600" i="1">
                              <a:ln w="0"/>
                              <a:solidFill>
                                <a:schemeClr val="accent1"/>
                              </a:solidFill>
                              <a:effectLst>
                                <a:outerShdw blurRad="38100" dist="25400" dir="5400000" algn="ctr" rotWithShape="0">
                                  <a:srgbClr val="6E747A">
                                    <a:alpha val="43000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6600" i="1">
                              <a:ln w="0"/>
                              <a:solidFill>
                                <a:schemeClr val="accent1"/>
                              </a:solidFill>
                              <a:effectLst>
                                <a:outerShdw blurRad="38100" dist="25400" dir="5400000" algn="ctr" rotWithShape="0">
                                  <a:srgbClr val="6E747A">
                                    <a:alpha val="43000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4,907+</m:t>
                          </m:r>
                          <m:r>
                            <a:rPr lang="en-US" sz="6600" i="1">
                              <a:ln w="0"/>
                              <a:solidFill>
                                <a:schemeClr val="accent1"/>
                              </a:solidFill>
                              <a:effectLst>
                                <a:outerShdw blurRad="38100" dist="25400" dir="5400000" algn="ctr" rotWithShape="0">
                                  <a:srgbClr val="6E747A">
                                    <a:alpha val="43000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𝑦</m:t>
                          </m:r>
                        </m:num>
                        <m:den>
                          <m:r>
                            <a:rPr lang="ru-RU" sz="6600" i="1">
                              <a:ln w="0"/>
                              <a:solidFill>
                                <a:schemeClr val="accent1"/>
                              </a:solidFill>
                              <a:effectLst>
                                <a:outerShdw blurRad="38100" dist="25400" dir="5400000" algn="ctr" rotWithShape="0">
                                  <a:srgbClr val="6E747A">
                                    <a:alpha val="43000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RU" sz="6600" i="1">
                          <a:ln w="0"/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=4</m:t>
                      </m:r>
                    </m:oMath>
                  </m:oMathPara>
                </a14:m>
                <a:endParaRPr lang="ru-RU" sz="440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Rectang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475" y="1928027"/>
                <a:ext cx="8147050" cy="432276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742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endParaRPr kumimoji="0" lang="ru-RU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51608" y="311441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50</a:t>
            </a:r>
            <a:endParaRPr lang="ru-RU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52120" y="4197707"/>
            <a:ext cx="1915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7,093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85720" y="785794"/>
            <a:ext cx="8572559" cy="78319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228600" algn="l"/>
              </a:tabLst>
              <a:defRPr/>
            </a:pPr>
            <a:r>
              <a:rPr lang="kk-KZ" sz="4000" dirty="0" smtClean="0"/>
              <a:t>Ондық бөлшектерді азайту</a:t>
            </a:r>
            <a:endParaRPr lang="ru-RU" sz="3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123728" y="2420888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sz="4400" dirty="0" smtClean="0"/>
              <a:t>7,51-4,387</a:t>
            </a:r>
            <a:r>
              <a:rPr lang="en-US" sz="4400" dirty="0" smtClean="0"/>
              <a:t>=</a:t>
            </a:r>
            <a:endParaRPr lang="ru-RU" sz="2800" dirty="0"/>
          </a:p>
        </p:txBody>
      </p:sp>
      <p:sp>
        <p:nvSpPr>
          <p:cNvPr id="17" name="Управляющая кнопка: домой 16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085114" y="4581128"/>
            <a:ext cx="1915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3,123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285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514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Управляющая кнопка: домой 10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5720" y="785794"/>
            <a:ext cx="8572559" cy="78319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228600" algn="l"/>
              </a:tabLst>
              <a:defRPr/>
            </a:pPr>
            <a:r>
              <a:rPr lang="kk-KZ" sz="4000" dirty="0" smtClean="0"/>
              <a:t>Ондық бөлшектерді азайту</a:t>
            </a:r>
            <a:endParaRPr lang="ru-RU" sz="3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06789" y="2364163"/>
            <a:ext cx="68788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(6,403+8,715)-2,403=</a:t>
            </a:r>
            <a:endParaRPr lang="ru-RU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68144" y="4509120"/>
            <a:ext cx="2300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12,715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Управляющая кнопка: домой 7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5720" y="785794"/>
            <a:ext cx="8572559" cy="78319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228600" algn="l"/>
              </a:tabLst>
              <a:defRPr/>
            </a:pPr>
            <a:r>
              <a:rPr lang="kk-KZ" sz="4000" dirty="0" smtClean="0"/>
              <a:t>Ондық бөлшектерді азайту</a:t>
            </a:r>
            <a:endParaRPr lang="ru-RU" sz="3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90172" y="2967335"/>
            <a:ext cx="77636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</a:rPr>
              <a:t>(5,12-4,21)+(6,23-4,23)+(7,34-4,43)=</a:t>
            </a:r>
            <a:endParaRPr lang="ru-RU" sz="3600" b="0" cap="none" spc="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24128" y="4309833"/>
            <a:ext cx="1531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5,82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0" y="304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Управляющая кнопка: домой 10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5720" y="785794"/>
            <a:ext cx="8572559" cy="78319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228600" algn="l"/>
              </a:tabLst>
              <a:defRPr/>
            </a:pPr>
            <a:r>
              <a:rPr lang="kk-KZ" sz="4000" dirty="0" smtClean="0"/>
              <a:t>Ондық бөлшектерді азайту</a:t>
            </a:r>
            <a:endParaRPr lang="ru-RU" sz="3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5720" y="2049980"/>
            <a:ext cx="8356775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Түлкінің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жылдамдығы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қоянның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жылдамдығынан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6,7 м/с кем.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Бүркіттің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жылдамдығы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қоянның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ылдамдығынан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19,4 м/с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артық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Егер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түлкінің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28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ылдамдығы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10 м/с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болса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бүркіттің</a:t>
            </a:r>
            <a:endParaRPr lang="ru-RU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8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жылдамдығын</a:t>
            </a:r>
            <a:r>
              <a:rPr lang="ru-RU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тап.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12160" y="4759461"/>
            <a:ext cx="1531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36,1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83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Управляющая кнопка: домой 9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5720" y="785794"/>
            <a:ext cx="8572559" cy="78319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228600" algn="l"/>
              </a:tabLst>
              <a:defRPr/>
            </a:pPr>
            <a:r>
              <a:rPr lang="kk-KZ" sz="4000" dirty="0" smtClean="0"/>
              <a:t>Ондық бөлшектерді азайту</a:t>
            </a:r>
            <a:endParaRPr lang="ru-RU" sz="3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123728" y="1974145"/>
                <a:ext cx="4132285" cy="13264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4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4000" b="1" i="1">
                              <a:latin typeface="Cambria Math" panose="02040503050406030204" pitchFamily="18" charset="0"/>
                            </a:rPr>
                            <m:t>𝟏𝟐𝟓</m:t>
                          </m:r>
                          <m:r>
                            <a:rPr lang="ru-RU" sz="4000" b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ru-RU" sz="4000" b="1" i="1">
                              <a:latin typeface="Cambria Math" panose="02040503050406030204" pitchFamily="18" charset="0"/>
                            </a:rPr>
                            <m:t>𝟗𝟓</m:t>
                          </m:r>
                          <m:r>
                            <a:rPr lang="ru-RU" sz="40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ru-RU" sz="4000" b="1" i="1">
                              <a:latin typeface="Cambria Math" panose="02040503050406030204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ru-RU" sz="4000" b="1" i="0"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kk-KZ" sz="4000" b="1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ru-RU" sz="4000" b="1" i="0">
                              <a:latin typeface="Cambria Math" panose="02040503050406030204" pitchFamily="18" charset="0"/>
                            </a:rPr>
                            <m:t>𝟔𝟓</m:t>
                          </m:r>
                          <m:r>
                            <a:rPr lang="ru-RU" sz="4000" b="1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ru-RU" sz="4000" b="1" i="0">
                              <a:latin typeface="Cambria Math" panose="02040503050406030204" pitchFamily="18" charset="0"/>
                            </a:rPr>
                            <m:t>𝟒</m:t>
                          </m:r>
                          <m:r>
                            <a:rPr lang="kk-KZ" sz="4000" b="1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ru-RU" sz="4000" b="1" i="0">
                              <a:latin typeface="Cambria Math" panose="02040503050406030204" pitchFamily="18" charset="0"/>
                            </a:rPr>
                            <m:t>𝟑𝟓</m:t>
                          </m:r>
                        </m:den>
                      </m:f>
                      <m:r>
                        <a:rPr lang="ru-RU" sz="40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4000" b="1" i="0">
                          <a:latin typeface="Cambria Math" panose="02040503050406030204" pitchFamily="18" charset="0"/>
                        </a:rPr>
                        <m:t>𝟔</m:t>
                      </m:r>
                    </m:oMath>
                  </m:oMathPara>
                </a14:m>
                <a:endParaRPr lang="ru-RU" sz="4000" b="1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3728" y="1974145"/>
                <a:ext cx="4132285" cy="132645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5298058" y="4149080"/>
            <a:ext cx="1915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83,95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Лента лицом вниз 3"/>
          <p:cNvSpPr/>
          <p:nvPr/>
        </p:nvSpPr>
        <p:spPr>
          <a:xfrm>
            <a:off x="802317" y="432957"/>
            <a:ext cx="7488832" cy="1368152"/>
          </a:xfrm>
          <a:prstGeom prst="ribb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rgbClr val="FF0000"/>
                </a:solidFill>
              </a:rPr>
              <a:t>Ондық бөлшектерді көбейту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181235" y="2967335"/>
            <a:ext cx="27815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9,8*3,2</a:t>
            </a:r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42670" y="4365104"/>
            <a:ext cx="1915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31,36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845" y="1785926"/>
            <a:ext cx="845135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en-US" sz="6600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6600" dirty="0"/>
              <a:t> </a:t>
            </a:r>
            <a:r>
              <a:rPr lang="en-US" sz="6600" dirty="0" smtClean="0"/>
              <a:t> 18,3*0,5 - 5,81*0,5=</a:t>
            </a:r>
            <a:r>
              <a:rPr lang="kk-KZ" sz="6600" dirty="0" smtClean="0"/>
              <a:t> </a:t>
            </a:r>
          </a:p>
        </p:txBody>
      </p:sp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Лента лицом вниз 5"/>
          <p:cNvSpPr/>
          <p:nvPr/>
        </p:nvSpPr>
        <p:spPr>
          <a:xfrm>
            <a:off x="802317" y="432957"/>
            <a:ext cx="7488832" cy="1368152"/>
          </a:xfrm>
          <a:prstGeom prst="ribb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rgbClr val="FF0000"/>
                </a:solidFill>
              </a:rPr>
              <a:t>Ондық бөлшектерді көбейту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20072" y="4339223"/>
            <a:ext cx="1915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6,245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473057" y="2376204"/>
                <a:ext cx="8197885" cy="17520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480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kk-KZ" sz="48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4800" i="1">
                          <a:latin typeface="Cambria Math" panose="02040503050406030204" pitchFamily="18" charset="0"/>
                        </a:rPr>
                        <m:t>2∗</m:t>
                      </m:r>
                      <m:d>
                        <m:dPr>
                          <m:ctrlPr>
                            <a:rPr lang="ru-RU" sz="4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sz="4800" i="1">
                              <a:latin typeface="Cambria Math" panose="02040503050406030204" pitchFamily="18" charset="0"/>
                            </a:rPr>
                            <m:t>5</m:t>
                          </m:r>
                          <m:f>
                            <m:fPr>
                              <m:ctrlPr>
                                <a:rPr lang="ru-RU" sz="4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48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RU" sz="4800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ru-RU" sz="4800" i="1">
                              <a:latin typeface="Cambria Math" panose="02040503050406030204" pitchFamily="18" charset="0"/>
                            </a:rPr>
                            <m:t>+6.1</m:t>
                          </m:r>
                        </m:e>
                      </m:d>
                      <m:r>
                        <a:rPr lang="ru-RU" sz="4800" i="1">
                          <a:latin typeface="Cambria Math" panose="02040503050406030204" pitchFamily="18" charset="0"/>
                        </a:rPr>
                        <m:t>+0</m:t>
                      </m:r>
                      <m:r>
                        <a:rPr lang="kk-KZ" sz="48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4800" i="1">
                          <a:latin typeface="Cambria Math" panose="02040503050406030204" pitchFamily="18" charset="0"/>
                        </a:rPr>
                        <m:t>01∗3=</m:t>
                      </m:r>
                    </m:oMath>
                  </m:oMathPara>
                </a14:m>
                <a:endParaRPr lang="ru-RU" sz="4800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57" y="2376204"/>
                <a:ext cx="8197885" cy="175201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Лента лицом вниз 5"/>
          <p:cNvSpPr/>
          <p:nvPr/>
        </p:nvSpPr>
        <p:spPr>
          <a:xfrm>
            <a:off x="802317" y="432957"/>
            <a:ext cx="7488832" cy="1368152"/>
          </a:xfrm>
          <a:prstGeom prst="ribb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rgbClr val="FF0000"/>
                </a:solidFill>
              </a:rPr>
              <a:t>Ондық бөлшектерді көбейту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40152" y="4567111"/>
            <a:ext cx="1146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2,3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137" y="2143116"/>
            <a:ext cx="770159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kk-KZ" sz="4400" dirty="0" smtClean="0"/>
              <a:t>Тік төртбұрыштың ұзындығы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kk-KZ" sz="4400" dirty="0" smtClean="0"/>
              <a:t>6,15 см, ені 4,3 см. Тік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kk-KZ" sz="4400" dirty="0" smtClean="0"/>
              <a:t>Төртбұрыштың ауданын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kk-KZ" sz="4400" dirty="0" smtClean="0"/>
              <a:t>табыңдар .</a:t>
            </a:r>
            <a:endParaRPr lang="en-US" sz="4400" dirty="0" smtClean="0"/>
          </a:p>
        </p:txBody>
      </p:sp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Лента лицом вниз 5"/>
          <p:cNvSpPr/>
          <p:nvPr/>
        </p:nvSpPr>
        <p:spPr>
          <a:xfrm>
            <a:off x="802317" y="432957"/>
            <a:ext cx="7488832" cy="1368152"/>
          </a:xfrm>
          <a:prstGeom prst="ribb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rgbClr val="FF0000"/>
                </a:solidFill>
              </a:rPr>
              <a:t>Ондық бөлшектерді көбейту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16016" y="5006000"/>
            <a:ext cx="2300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26,445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Лента лицом вниз 5"/>
          <p:cNvSpPr/>
          <p:nvPr/>
        </p:nvSpPr>
        <p:spPr>
          <a:xfrm>
            <a:off x="802317" y="432957"/>
            <a:ext cx="7488832" cy="1368152"/>
          </a:xfrm>
          <a:prstGeom prst="ribb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dirty="0" smtClean="0">
                <a:solidFill>
                  <a:srgbClr val="FF0000"/>
                </a:solidFill>
              </a:rPr>
              <a:t>Ондық бөлшектерді көбейту</a:t>
            </a:r>
            <a:endParaRPr lang="ru-RU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-180528" y="2492896"/>
                <a:ext cx="9871878" cy="19434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6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6000" b="1">
                              <a:latin typeface="Cambria Math" panose="02040503050406030204" pitchFamily="18" charset="0"/>
                            </a:rPr>
                            <m:t>х</m:t>
                          </m:r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𝟔𝟓</m:t>
                          </m:r>
                        </m:num>
                        <m:den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ru-RU" sz="6000" b="1" i="0">
                              <a:latin typeface="Cambria Math" panose="02040503050406030204" pitchFamily="18" charset="0"/>
                            </a:rPr>
                            <m:t>𝟐𝟓</m:t>
                          </m:r>
                        </m:den>
                      </m:f>
                      <m:r>
                        <a:rPr lang="ru-RU" sz="6000" b="1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6000" b="1" i="0"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ru-RU" sz="6000" b="1" i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ru-RU" sz="6000" b="1" i="0">
                          <a:latin typeface="Cambria Math" panose="02040503050406030204" pitchFamily="18" charset="0"/>
                        </a:rPr>
                        <m:t>𝟒</m:t>
                      </m:r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80528" y="2492896"/>
                <a:ext cx="9871878" cy="194348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5940152" y="4721188"/>
            <a:ext cx="1338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139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9486" y="2052335"/>
            <a:ext cx="72866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8800" dirty="0" smtClean="0"/>
              <a:t>3,32:4</a:t>
            </a:r>
            <a:r>
              <a:rPr lang="en-US" sz="8800" dirty="0" smtClean="0"/>
              <a:t>=</a:t>
            </a:r>
            <a:endParaRPr lang="ru-RU" sz="8800" dirty="0"/>
          </a:p>
        </p:txBody>
      </p:sp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мка 2"/>
          <p:cNvSpPr/>
          <p:nvPr/>
        </p:nvSpPr>
        <p:spPr>
          <a:xfrm>
            <a:off x="857224" y="620688"/>
            <a:ext cx="7531200" cy="9509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 smtClean="0">
                <a:solidFill>
                  <a:srgbClr val="FF0000"/>
                </a:solidFill>
              </a:rPr>
              <a:t>Ондық бөлшектерді бөлу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5006000"/>
            <a:ext cx="1531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0,83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мка 4"/>
          <p:cNvSpPr/>
          <p:nvPr/>
        </p:nvSpPr>
        <p:spPr>
          <a:xfrm>
            <a:off x="857224" y="620688"/>
            <a:ext cx="7531200" cy="9509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 smtClean="0">
                <a:solidFill>
                  <a:srgbClr val="FF0000"/>
                </a:solidFill>
              </a:rPr>
              <a:t>Ондық бөлшектерді бөлу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1341" y="2967335"/>
            <a:ext cx="694132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15,96</a:t>
            </a:r>
            <a:r>
              <a:rPr lang="kk-KZ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(0,36+2,04)</a:t>
            </a:r>
            <a:r>
              <a:rPr lang="en-US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  <a:endParaRPr lang="ru-RU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11477" y="4494499"/>
            <a:ext cx="1531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6,65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72066" y="3643314"/>
            <a:ext cx="3273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4000" dirty="0" smtClean="0"/>
              <a:t> </a:t>
            </a:r>
            <a:endParaRPr lang="ru-RU" sz="4000" dirty="0"/>
          </a:p>
        </p:txBody>
      </p:sp>
      <p:sp>
        <p:nvSpPr>
          <p:cNvPr id="10" name="Управляющая кнопка: домой 9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мка 6"/>
          <p:cNvSpPr/>
          <p:nvPr/>
        </p:nvSpPr>
        <p:spPr>
          <a:xfrm>
            <a:off x="857224" y="620688"/>
            <a:ext cx="7531200" cy="9509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 smtClean="0">
                <a:solidFill>
                  <a:srgbClr val="FF0000"/>
                </a:solidFill>
              </a:rPr>
              <a:t>Ондық бөлшектерді бөлу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1475656" y="2065184"/>
                <a:ext cx="4290470" cy="2128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660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660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ru-RU" sz="6600" i="0">
                              <a:latin typeface="Cambria Math" panose="02040503050406030204" pitchFamily="18" charset="0"/>
                            </a:rPr>
                            <m:t>,2∗0,5</m:t>
                          </m:r>
                        </m:num>
                        <m:den>
                          <m:r>
                            <a:rPr lang="ru-RU" sz="6600" i="0">
                              <a:latin typeface="Cambria Math" panose="02040503050406030204" pitchFamily="18" charset="0"/>
                            </a:rPr>
                            <m:t>1,5∗0,7</m:t>
                          </m:r>
                        </m:den>
                      </m:f>
                      <m:r>
                        <a:rPr lang="ru-RU" sz="6600" i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ru-RU" sz="66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2065184"/>
                <a:ext cx="4290470" cy="212853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ямоугольник 2"/>
          <p:cNvSpPr/>
          <p:nvPr/>
        </p:nvSpPr>
        <p:spPr>
          <a:xfrm>
            <a:off x="6516216" y="4509120"/>
            <a:ext cx="569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2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6544" y="1775760"/>
            <a:ext cx="8572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Arial" charset="0"/>
              <a:buNone/>
              <a:defRPr/>
            </a:pPr>
            <a:r>
              <a:rPr lang="kk-KZ" sz="4000" dirty="0" smtClean="0"/>
              <a:t>Тік төртбұрыштың ауданы 17,94 м кв, ені 2,3 м. Тік төртбұрыштың ұзындығын табыңдар?</a:t>
            </a:r>
            <a:endParaRPr lang="kk-KZ" sz="40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6300192" y="4451801"/>
            <a:ext cx="8980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4000" dirty="0" smtClean="0"/>
              <a:t>7,8</a:t>
            </a:r>
            <a:endParaRPr lang="ru-RU" sz="4000" dirty="0"/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>
          <a:xfrm>
            <a:off x="7429520" y="5857892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Рамка 4"/>
          <p:cNvSpPr/>
          <p:nvPr/>
        </p:nvSpPr>
        <p:spPr>
          <a:xfrm>
            <a:off x="857224" y="620688"/>
            <a:ext cx="7531200" cy="9509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 smtClean="0">
                <a:solidFill>
                  <a:srgbClr val="FF0000"/>
                </a:solidFill>
              </a:rPr>
              <a:t>Ондық бөлшектерді бөлу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Управляющая кнопка: домой 8">
            <a:hlinkClick r:id="rId2" action="ppaction://hlinksldjump" highlightClick="1"/>
          </p:cNvPr>
          <p:cNvSpPr/>
          <p:nvPr/>
        </p:nvSpPr>
        <p:spPr>
          <a:xfrm>
            <a:off x="7429520" y="5929330"/>
            <a:ext cx="571504" cy="64291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мка 6"/>
          <p:cNvSpPr/>
          <p:nvPr/>
        </p:nvSpPr>
        <p:spPr>
          <a:xfrm>
            <a:off x="857224" y="620688"/>
            <a:ext cx="7531200" cy="95092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4400" b="1" dirty="0" smtClean="0">
                <a:solidFill>
                  <a:srgbClr val="FF0000"/>
                </a:solidFill>
              </a:rPr>
              <a:t>Ондық бөлшектерді бөлу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1259632" y="2276872"/>
                <a:ext cx="5136342" cy="18269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600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6000">
                              <a:latin typeface="Cambria Math" panose="02040503050406030204" pitchFamily="18" charset="0"/>
                            </a:rPr>
                            <m:t>1,7</m:t>
                          </m:r>
                          <m:r>
                            <a:rPr lang="ru-RU" sz="6000" i="0">
                              <a:latin typeface="Cambria Math" panose="02040503050406030204" pitchFamily="18" charset="0"/>
                            </a:rPr>
                            <m:t>+0,1х</m:t>
                          </m:r>
                        </m:num>
                        <m:den>
                          <m:r>
                            <a:rPr lang="ru-RU" sz="6000" i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RU" sz="6000" i="0">
                          <a:latin typeface="Cambria Math" panose="02040503050406030204" pitchFamily="18" charset="0"/>
                        </a:rPr>
                        <m:t>=2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2276872"/>
                <a:ext cx="5136342" cy="182697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6475413" y="4653136"/>
            <a:ext cx="954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43</a:t>
            </a:r>
            <a:endParaRPr lang="ru-RU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785918" y="785794"/>
            <a:ext cx="5786478" cy="1569660"/>
          </a:xfrm>
          <a:prstGeom prst="rect">
            <a:avLst/>
          </a:prstGeom>
          <a:noFill/>
          <a:effectLst>
            <a:innerShdw blurRad="63500" dist="50800">
              <a:prstClr val="black">
                <a:alpha val="50000"/>
              </a:prstClr>
            </a:inn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alatino Linotype" pitchFamily="18" charset="0"/>
              </a:rPr>
              <a:t>Үйге тапсырма:</a:t>
            </a:r>
          </a:p>
          <a:p>
            <a:pPr algn="ctr"/>
            <a:r>
              <a:rPr lang="kk-K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Palatino Linotype" pitchFamily="18" charset="0"/>
              </a:rPr>
              <a:t>№ 913,915 (67 бет)</a:t>
            </a:r>
            <a:endParaRPr lang="ru-RU" sz="4800" b="1" cap="none" spc="50" dirty="0">
              <a:ln w="11430"/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itchFamily="18" charset="0"/>
            </a:endParaRPr>
          </a:p>
        </p:txBody>
      </p:sp>
      <p:pic>
        <p:nvPicPr>
          <p:cNvPr id="7" name="Рисунок 6" descr="11111.gif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381" y="2852936"/>
            <a:ext cx="2000264" cy="2162448"/>
          </a:xfrm>
          <a:prstGeom prst="rect">
            <a:avLst/>
          </a:prstGeom>
        </p:spPr>
      </p:pic>
      <p:pic>
        <p:nvPicPr>
          <p:cNvPr id="9" name="Рисунок 8" descr="22222.gi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6878" y="4365104"/>
            <a:ext cx="2064558" cy="2117496"/>
          </a:xfrm>
          <a:prstGeom prst="rect">
            <a:avLst/>
          </a:prstGeom>
        </p:spPr>
      </p:pic>
      <p:pic>
        <p:nvPicPr>
          <p:cNvPr id="11" name="Рисунок 10" descr="33333.gif">
            <a:hlinkClick r:id="" action="ppaction://noaction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1436" y="2852936"/>
            <a:ext cx="2239582" cy="23574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бес саусақ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0" y="0"/>
            <a:ext cx="91308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72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1"/>
          <p:cNvSpPr>
            <a:spLocks noChangeArrowheads="1"/>
          </p:cNvSpPr>
          <p:nvPr/>
        </p:nvSpPr>
        <p:spPr bwMode="auto">
          <a:xfrm>
            <a:off x="357158" y="1517397"/>
            <a:ext cx="849283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8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Жеңімпаздарды</a:t>
            </a:r>
            <a:endParaRPr lang="ru-RU" sz="8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Times New Roman" pitchFamily="18" charset="0"/>
            </a:endParaRPr>
          </a:p>
          <a:p>
            <a:pPr algn="ctr"/>
            <a:r>
              <a:rPr lang="kk-KZ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марапаттау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9303" y="0"/>
            <a:ext cx="1450975" cy="1944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45" y="214290"/>
            <a:ext cx="1449388" cy="194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286256"/>
            <a:ext cx="2098675" cy="201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резентация МАТЕМАТИ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МАТЕМАТИКА</Template>
  <TotalTime>1169</TotalTime>
  <Words>412</Words>
  <Application>Microsoft Office PowerPoint</Application>
  <PresentationFormat>Экран (4:3)</PresentationFormat>
  <Paragraphs>150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6" baseType="lpstr">
      <vt:lpstr>Arial</vt:lpstr>
      <vt:lpstr>Calibri</vt:lpstr>
      <vt:lpstr>Cambria</vt:lpstr>
      <vt:lpstr>Cambria Math</vt:lpstr>
      <vt:lpstr>Palatino Linotype</vt:lpstr>
      <vt:lpstr>Symbol</vt:lpstr>
      <vt:lpstr>Tahoma</vt:lpstr>
      <vt:lpstr>Times New Roman</vt:lpstr>
      <vt:lpstr>Wingdings</vt:lpstr>
      <vt:lpstr>Презентация МАТЕМАТИКА</vt:lpstr>
      <vt:lpstr>Есептер шығару (ондық бөлшект ондық бөлшекке бөлу)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Мақсаты: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Comp</dc:creator>
  <cp:lastModifiedBy>ноутбук</cp:lastModifiedBy>
  <cp:revision>99</cp:revision>
  <dcterms:created xsi:type="dcterms:W3CDTF">2011-07-26T03:24:12Z</dcterms:created>
  <dcterms:modified xsi:type="dcterms:W3CDTF">2018-02-20T07:36:19Z</dcterms:modified>
</cp:coreProperties>
</file>