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C3D8-7CD6-4C93-BBBE-97862BFC8421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9397-F8BC-4DAB-9A16-5383CE009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703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C3D8-7CD6-4C93-BBBE-97862BFC8421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9397-F8BC-4DAB-9A16-5383CE009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0501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C3D8-7CD6-4C93-BBBE-97862BFC8421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9397-F8BC-4DAB-9A16-5383CE009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8963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C3D8-7CD6-4C93-BBBE-97862BFC8421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9397-F8BC-4DAB-9A16-5383CE009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5063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C3D8-7CD6-4C93-BBBE-97862BFC8421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9397-F8BC-4DAB-9A16-5383CE009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3910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C3D8-7CD6-4C93-BBBE-97862BFC8421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9397-F8BC-4DAB-9A16-5383CE009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2314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C3D8-7CD6-4C93-BBBE-97862BFC8421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9397-F8BC-4DAB-9A16-5383CE009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7589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C3D8-7CD6-4C93-BBBE-97862BFC8421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9397-F8BC-4DAB-9A16-5383CE009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472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C3D8-7CD6-4C93-BBBE-97862BFC8421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9397-F8BC-4DAB-9A16-5383CE009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5817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C3D8-7CD6-4C93-BBBE-97862BFC8421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9397-F8BC-4DAB-9A16-5383CE009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173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C3D8-7CD6-4C93-BBBE-97862BFC8421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99397-F8BC-4DAB-9A16-5383CE009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1245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6C3D8-7CD6-4C93-BBBE-97862BFC8421}" type="datetimeFigureOut">
              <a:rPr lang="ru-RU" smtClean="0"/>
              <a:t>22.05.2019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99397-F8BC-4DAB-9A16-5383CE009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0897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8604499"/>
              </p:ext>
            </p:extLst>
          </p:nvPr>
        </p:nvGraphicFramePr>
        <p:xfrm>
          <a:off x="33358" y="116632"/>
          <a:ext cx="9003138" cy="6624737"/>
        </p:xfrm>
        <a:graphic>
          <a:graphicData uri="http://schemas.openxmlformats.org/drawingml/2006/table">
            <a:tbl>
              <a:tblPr firstRow="1" firstCol="1" bandRow="1">
                <a:tableStyleId>{ED083AE6-46FA-4A59-8FB0-9F97EB10719F}</a:tableStyleId>
              </a:tblPr>
              <a:tblGrid>
                <a:gridCol w="3060294"/>
                <a:gridCol w="5942844"/>
              </a:tblGrid>
              <a:tr h="7870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Күні: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Сынып: 1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Пәні: сауат ашу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5026" marR="6502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Қатысқандар саны: </a:t>
                      </a:r>
                      <a:endParaRPr lang="ru-RU" sz="1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Қатыспағандар саны:</a:t>
                      </a:r>
                      <a:endParaRPr lang="ru-RU" sz="16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Мұғалімі: Әділхан А.Ж</a:t>
                      </a:r>
                      <a:endParaRPr lang="ru-RU" sz="1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5026" marR="65026" marT="0" marB="0"/>
                </a:tc>
              </a:tr>
              <a:tr h="2538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Сабақтың тақырыбы: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5026" marR="6502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Әңгіме оқимын. Сөйлемдегі сөздердің байланысы</a:t>
                      </a:r>
                      <a:endParaRPr lang="ru-RU" sz="1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5026" marR="65026" marT="0" marB="0"/>
                </a:tc>
              </a:tr>
              <a:tr h="17767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Осы сабақта қол жеткізілетін оқу мақсаттары (оқу бағдарламасына сілтеме)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5026" marR="6502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1.1.8.1 берілген сюжетті сурет бойынша шағын әңгіме құрап айту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1.1.2.1 мұғалімнің көмегімен мәтінде кім (не) туралы айтылғанын анықтау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1.3.8.1 жазу жолын, жоларалық кеңістікті, жолдың жоғарғы және төменгі сызығын сақтап, әріп элементтерін каллиграфиялық талаптарға сай жазу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5026" marR="65026" marT="0" marB="0"/>
                </a:tc>
              </a:tr>
              <a:tr h="17767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Сабақтың мақсаттары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5026" marR="65026" marT="0" marB="0"/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  <a:tabLst>
                          <a:tab pos="154940" algn="l"/>
                        </a:tabLs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Барлық оқушылар: Тыңдалған мәтін бойынша қойылған сұрақтарға жауап беріп, мәтінде жалпы не туралы айтылғанын түсінеді.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indent="450215" algn="l">
                        <a:spcAft>
                          <a:spcPts val="0"/>
                        </a:spcAft>
                        <a:tabLst>
                          <a:tab pos="154940" algn="l"/>
                        </a:tabLs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Көпшілік оқушылар: Тақырыпты түсініп, тыңдап, жетекші сұрақтар арқылы талқылайды.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Кейбір оқушылар: Сөйлемдегі сөздердің байланысын анықтайды .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5026" marR="65026" marT="0" marB="0"/>
                </a:tc>
              </a:tr>
              <a:tr h="5076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Бағалау критерийлері</a:t>
                      </a:r>
                      <a:endParaRPr lang="ru-RU" sz="1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5026" marR="6502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Әңгімені оқи отырып , сөйлемдегі сөздердің байланысын анықтайды , түсінеді , жаза алады .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5026" marR="65026" marT="0" marB="0"/>
                </a:tc>
              </a:tr>
              <a:tr h="5076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Құндылықтарды дарыту</a:t>
                      </a:r>
                      <a:endParaRPr lang="ru-RU" sz="1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5026" marR="6502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Құрмет , Қазақстандық патриотизм және азаматтық жауапкершілік,ынтымақтастық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5026" marR="65026" marT="0" marB="0"/>
                </a:tc>
              </a:tr>
              <a:tr h="2538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Пәнаралық байланыс</a:t>
                      </a:r>
                      <a:endParaRPr lang="ru-RU" sz="1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5026" marR="6502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Ағылшын , дүниетану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5026" marR="65026" marT="0" marB="0"/>
                </a:tc>
              </a:tr>
              <a:tr h="2538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АКТ қолдану дағдылары</a:t>
                      </a:r>
                      <a:endParaRPr lang="ru-RU" sz="1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5026" marR="6502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Аудио , видео , интербелсендітақта 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5026" marR="65026" marT="0" marB="0"/>
                </a:tc>
              </a:tr>
              <a:tr h="2538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Тілдік құзыреттілік</a:t>
                      </a:r>
                      <a:endParaRPr lang="ru-RU" sz="1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5026" marR="6502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Сөз , сөйлем , сөйлемдегі сөздердің байланысы , тірек сызбалар 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5026" marR="65026" marT="0" marB="0"/>
                </a:tc>
              </a:tr>
              <a:tr h="253815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Бастапқы білім бұрынғы білімдерін белсендіру , сүйену 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5026" marR="6502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1313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96944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b="1" dirty="0">
                <a:latin typeface="Times New Roman" pitchFamily="18" charset="0"/>
                <a:cs typeface="Times New Roman" pitchFamily="18" charset="0"/>
              </a:rPr>
              <a:t>Ширату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b="1" dirty="0">
                <a:latin typeface="Times New Roman" pitchFamily="18" charset="0"/>
                <a:cs typeface="Times New Roman" pitchFamily="18" charset="0"/>
              </a:rPr>
              <a:t>Топқа бөлу </a:t>
            </a:r>
            <a:endParaRPr lang="kk-KZ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Ұ тапсырма  Мәтінді түсініп оқу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ТА О ««Қол белгісі» » әдісі  5 </a:t>
            </a:r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мин</a:t>
            </a:r>
          </a:p>
          <a:p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Талдау </a:t>
            </a:r>
            <a:r>
              <a:rPr lang="kk-KZ" b="1" dirty="0">
                <a:latin typeface="Times New Roman" pitchFamily="18" charset="0"/>
                <a:cs typeface="Times New Roman" pitchFamily="18" charset="0"/>
              </a:rPr>
              <a:t>сұрақтары: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>
                <a:latin typeface="Times New Roman" pitchFamily="18" charset="0"/>
                <a:cs typeface="Times New Roman" pitchFamily="18" charset="0"/>
              </a:rPr>
              <a:t>1.Бала не істеді?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>
                <a:latin typeface="Times New Roman" pitchFamily="18" charset="0"/>
                <a:cs typeface="Times New Roman" pitchFamily="18" charset="0"/>
              </a:rPr>
              <a:t>2.Ол итке не берді?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>
                <a:latin typeface="Times New Roman" pitchFamily="18" charset="0"/>
                <a:cs typeface="Times New Roman" pitchFamily="18" charset="0"/>
              </a:rPr>
              <a:t>3.Ит неге қалып қойды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Дескриптор: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 «Қол белгісі» әдісі арқылы оқушылар мәнді оқи отырып түсінгендерін немесе түсінбегендерін анықтайды. Жұбымен бірге сөйлемдегі сөздердің байланысын сызба арқылы көрсетеді.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Кері байланыс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 : Ережені басшылыққа ала отырып орындауға дағдылан.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Мадақтау: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 Керемет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Т </a:t>
            </a:r>
            <a:r>
              <a:rPr lang="kk-KZ" b="1" dirty="0">
                <a:latin typeface="Times New Roman" pitchFamily="18" charset="0"/>
                <a:cs typeface="Times New Roman" pitchFamily="18" charset="0"/>
              </a:rPr>
              <a:t>Тапсырма Сөйлемдерді көшіріп жаз.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ОЖ «Әңгімеге негізделген жазу» әдісі  9 мин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Талдау сұрақтар: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>
                <a:latin typeface="Times New Roman" pitchFamily="18" charset="0"/>
                <a:cs typeface="Times New Roman" pitchFamily="18" charset="0"/>
              </a:rPr>
              <a:t>1.Сөйлемдегі сөздердің байланысын қалай анықтаймыз?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>
                <a:latin typeface="Times New Roman" pitchFamily="18" charset="0"/>
                <a:cs typeface="Times New Roman" pitchFamily="18" charset="0"/>
              </a:rPr>
              <a:t>2.Сөйлем дегеніміз не?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Дескриптор :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 Сөйлемдерді жаза отырып , топпен бірге сөйлемдегі сөздердің байланысын сызба арқылы көрсетіп , талқылайды 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Кері байланыс : 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Топтағы мүшелермен бірлесе отырып , жұмыстану қажет.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Мадақтау: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 Жарайсыздар!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kk-KZ" b="1" dirty="0" smtClean="0"/>
          </a:p>
          <a:p>
            <a:endParaRPr lang="kk-KZ" b="1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3" name="Рисунок 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1" t="12086" r="6789" b="16712"/>
          <a:stretch/>
        </p:blipFill>
        <p:spPr bwMode="auto">
          <a:xfrm rot="5400000">
            <a:off x="6084168" y="-357366"/>
            <a:ext cx="2160241" cy="316835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/>
          <p:cNvPicPr/>
          <p:nvPr/>
        </p:nvPicPr>
        <p:blipFill rotWithShape="1">
          <a:blip r:embed="rId3"/>
          <a:srcRect l="41794" t="13260" r="5612" b="11937"/>
          <a:stretch/>
        </p:blipFill>
        <p:spPr bwMode="auto">
          <a:xfrm rot="5400000">
            <a:off x="6512514" y="3002214"/>
            <a:ext cx="1015516" cy="288032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26488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712968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2000" b="1" dirty="0">
                <a:latin typeface="Times New Roman" pitchFamily="18" charset="0"/>
                <a:cs typeface="Times New Roman" pitchFamily="18" charset="0"/>
              </a:rPr>
              <a:t>Ж Тапсырма: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Сөйлемдерді көркем жаза отырып , сөйлемдегі сөздердің байланысын сызбамен көрсет .</a:t>
            </a:r>
            <a:r>
              <a:rPr lang="kk-KZ" sz="20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2000" b="1" dirty="0">
                <a:latin typeface="Times New Roman" pitchFamily="18" charset="0"/>
                <a:cs typeface="Times New Roman" pitchFamily="18" charset="0"/>
              </a:rPr>
              <a:t>ОЖ «Көршіңмен талқыла!» әдісі 3 мин</a:t>
            </a:r>
          </a:p>
          <a:p>
            <a:r>
              <a:rPr lang="kk-KZ" sz="2000" b="1" dirty="0">
                <a:latin typeface="Times New Roman" pitchFamily="18" charset="0"/>
                <a:cs typeface="Times New Roman" pitchFamily="18" charset="0"/>
              </a:rPr>
              <a:t>Дескриптор :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Берілген сөйлемдерді жазу каллиграфиялық ережеге сай жазады. Сөйлемдегі сөздердің байланысын сызбамен көрсетеді.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2000" b="1" dirty="0">
                <a:latin typeface="Times New Roman" pitchFamily="18" charset="0"/>
                <a:cs typeface="Times New Roman" pitchFamily="18" charset="0"/>
              </a:rPr>
              <a:t>Кері байланыс :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Сөйлемдегі сөздердің байланысын табу үшін дұрыс сұрақ қоя білу қажет !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2000" b="1" dirty="0">
                <a:latin typeface="Times New Roman" pitchFamily="18" charset="0"/>
                <a:cs typeface="Times New Roman" pitchFamily="18" charset="0"/>
              </a:rPr>
              <a:t>Мадақтау: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 Талпын!</a:t>
            </a:r>
            <a:endParaRPr lang="kk-KZ" sz="2000" b="1" dirty="0">
              <a:latin typeface="Times New Roman" pitchFamily="18" charset="0"/>
              <a:cs typeface="Times New Roman" pitchFamily="18" charset="0"/>
            </a:endParaRPr>
          </a:p>
          <a:p>
            <a:endParaRPr lang="kk-K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kk-K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kk-KZ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kk-K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kk-KZ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kk-K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kk-KZ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kk-K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2400" b="1" dirty="0" smtClean="0">
                <a:latin typeface="Times New Roman" pitchFamily="18" charset="0"/>
                <a:cs typeface="Times New Roman" pitchFamily="18" charset="0"/>
              </a:rPr>
              <a:t>Сергіту </a:t>
            </a:r>
            <a:r>
              <a:rPr lang="kk-KZ" sz="2400" b="1" dirty="0">
                <a:latin typeface="Times New Roman" pitchFamily="18" charset="0"/>
                <a:cs typeface="Times New Roman" pitchFamily="18" charset="0"/>
              </a:rPr>
              <a:t>сәті 2 мин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 rotWithShape="1">
          <a:blip r:embed="rId2"/>
          <a:srcRect l="10352" t="46625" r="12693" b="3682"/>
          <a:stretch/>
        </p:blipFill>
        <p:spPr bwMode="auto">
          <a:xfrm>
            <a:off x="199728" y="2852936"/>
            <a:ext cx="6408712" cy="25202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90991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124" y="0"/>
            <a:ext cx="9126876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b="1" dirty="0">
                <a:latin typeface="Times New Roman" pitchFamily="18" charset="0"/>
                <a:cs typeface="Times New Roman" pitchFamily="18" charset="0"/>
              </a:rPr>
              <a:t>Саралау 8 мин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b="1" dirty="0">
                <a:latin typeface="Times New Roman" pitchFamily="18" charset="0"/>
                <a:cs typeface="Times New Roman" pitchFamily="18" charset="0"/>
              </a:rPr>
              <a:t>Қолдауды қажет ететін тапсырма: </a:t>
            </a:r>
            <a:endParaRPr lang="kk-KZ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Ж Тапсырма : 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сөйлемдегі сөздерге сұрақ қойып , олардың байланысын сұрақ қою арқылы тап.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« Сұрақтар жаңбыры » әдісі 5 мин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>
                <a:latin typeface="Times New Roman" pitchFamily="18" charset="0"/>
                <a:cs typeface="Times New Roman" pitchFamily="18" charset="0"/>
              </a:rPr>
              <a:t>Аспазшы тоқашты пісіреді.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>
                <a:latin typeface="Times New Roman" pitchFamily="18" charset="0"/>
                <a:cs typeface="Times New Roman" pitchFamily="18" charset="0"/>
              </a:rPr>
              <a:t>... ... ? – Аспазшы пісіреді.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>
                <a:latin typeface="Times New Roman" pitchFamily="18" charset="0"/>
                <a:cs typeface="Times New Roman" pitchFamily="18" charset="0"/>
              </a:rPr>
              <a:t>... ... ? – тоқашты пісіреді.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Дескриптор : 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Сөйлемдегі сөздерге сұрақ қою арқылы жұптаса отырып , сөйлемдегі сөздердің байланысын табады.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Кері байланыс :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 Жұппен жақсы жұмыс көрсете алдыңыздар 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Мадақтау :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 Керемет!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Қолдауды </a:t>
            </a:r>
            <a:r>
              <a:rPr lang="kk-KZ" b="1" dirty="0">
                <a:latin typeface="Times New Roman" pitchFamily="18" charset="0"/>
                <a:cs typeface="Times New Roman" pitchFamily="18" charset="0"/>
              </a:rPr>
              <a:t>қажет етпитін тапсырма</a:t>
            </a:r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Т Тапсырма : 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Сурет бойынша сөйлем құрастыр.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 ТА « Жолға шығу » ойыны 5 мин </a:t>
            </a:r>
            <a:endParaRPr lang="kk-KZ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Дескриптор : 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суретке қарап , ойлана отырып , Саққұлақты тамақтандыруға көмекке барады. Оның жейтін тамағын таңдап , сөйлем құрайды. Сөйлемнің ішіндегі сөздердің байланысын анықтайды.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Кері байланыс :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 Сөйлемдерді мазмұнды </a:t>
            </a:r>
            <a:endParaRPr lang="kk-K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етіп 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құрастыра білдіңіздер 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b="1" dirty="0">
                <a:latin typeface="Times New Roman" pitchFamily="18" charset="0"/>
                <a:cs typeface="Times New Roman" pitchFamily="18" charset="0"/>
              </a:rPr>
              <a:t>Мадақтау :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 Керемет 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kk-KZ" b="1" dirty="0" smtClean="0"/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9770" t="3576" r="10057" b="-1151"/>
          <a:stretch/>
        </p:blipFill>
        <p:spPr bwMode="auto">
          <a:xfrm>
            <a:off x="5436096" y="4745295"/>
            <a:ext cx="3073400" cy="21037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080000"/>
            <a:ext cx="944972" cy="10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63128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5968" y="404664"/>
            <a:ext cx="51686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000" b="1" dirty="0">
                <a:latin typeface="Times New Roman" pitchFamily="18" charset="0"/>
                <a:cs typeface="Times New Roman" pitchFamily="18" charset="0"/>
              </a:rPr>
              <a:t>Рефлексия  «Ойлан-жұптас-талқыла» әдісі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249615"/>
              </p:ext>
            </p:extLst>
          </p:nvPr>
        </p:nvGraphicFramePr>
        <p:xfrm>
          <a:off x="611560" y="1556792"/>
          <a:ext cx="8136904" cy="1656183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2938123"/>
                <a:gridCol w="2633264"/>
                <a:gridCol w="2565517"/>
              </a:tblGrid>
              <a:tr h="552061">
                <a:tc>
                  <a:txBody>
                    <a:bodyPr/>
                    <a:lstStyle/>
                    <a:p>
                      <a:pPr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Білемін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Білгім келеді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Үйрендім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552061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52061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683568" y="4365104"/>
            <a:ext cx="452380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Бағалау </a:t>
            </a:r>
          </a:p>
          <a:p>
            <a:pPr algn="ctr"/>
            <a:endParaRPr lang="kk-KZ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20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kk-KZ" sz="2000" b="1" dirty="0">
                <a:latin typeface="Times New Roman" pitchFamily="18" charset="0"/>
                <a:cs typeface="Times New Roman" pitchFamily="18" charset="0"/>
              </a:rPr>
              <a:t>Екі жұлдыз, бір тілек» 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әдісі </a:t>
            </a:r>
          </a:p>
          <a:p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арқылы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оқушылардың басқа </a:t>
            </a:r>
            <a:endParaRPr lang="kk-K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топтарды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бағалауын жүзеге асырамын.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://900igr.net/up/datas/161175/02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365104"/>
            <a:ext cx="2818250" cy="20876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85277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404664"/>
            <a:ext cx="849694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400" b="1" smtClean="0">
                <a:latin typeface="Times New Roman" pitchFamily="18" charset="0"/>
                <a:cs typeface="Times New Roman" pitchFamily="18" charset="0"/>
              </a:rPr>
              <a:t>Қорытынды </a:t>
            </a:r>
          </a:p>
          <a:p>
            <a:pPr algn="ctr"/>
            <a:endParaRPr lang="kk-K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Сабақты құру барысында қиындықтар туындады . Бұл кедергілерді жою мақсатында мұғалімге арналған үш құжатты басшылыққа ала отырып , теориялық білімімді жетілдірдім .  Оқу бағдарламасын , оқу жоспарын және қалыптастырушы бағалауға арналған тапсырмалар жинағын пайдаландым . Сабақтағы тапсырмаларға  әр әдіс – тәсілдерді таңдап алу барысында тренер мен әріптестерім бағыт – бағдар беріп , қателерімді дер кезінде түзетуге ой салды . Тиімді кері байланыс арқасында әр тапсырмаға кері байланыс берудің жолын түсіндім . </a:t>
            </a:r>
          </a:p>
          <a:p>
            <a:pPr algn="just"/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Жаңартылған білім бағдарламасын теориямен практиканы ұштастыра отырып , педагогикалық әдіс -  тәсілдерді қолданып , жаңашыл ұрпақ тәрбиелеуге жұмыстанамын .  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14730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567</Words>
  <Application>Microsoft Office PowerPoint</Application>
  <PresentationFormat>Экран (4:3)</PresentationFormat>
  <Paragraphs>100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1234</dc:creator>
  <cp:lastModifiedBy>1234</cp:lastModifiedBy>
  <cp:revision>5</cp:revision>
  <dcterms:created xsi:type="dcterms:W3CDTF">2019-05-22T08:46:54Z</dcterms:created>
  <dcterms:modified xsi:type="dcterms:W3CDTF">2019-05-22T10:17:34Z</dcterms:modified>
</cp:coreProperties>
</file>