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8"/>
  </p:notesMasterIdLst>
  <p:sldIdLst>
    <p:sldId id="256" r:id="rId2"/>
    <p:sldId id="265" r:id="rId3"/>
    <p:sldId id="269" r:id="rId4"/>
    <p:sldId id="270" r:id="rId5"/>
    <p:sldId id="278" r:id="rId6"/>
    <p:sldId id="263" r:id="rId7"/>
    <p:sldId id="275" r:id="rId8"/>
    <p:sldId id="261" r:id="rId9"/>
    <p:sldId id="257" r:id="rId10"/>
    <p:sldId id="262" r:id="rId11"/>
    <p:sldId id="279" r:id="rId12"/>
    <p:sldId id="277" r:id="rId13"/>
    <p:sldId id="271" r:id="rId14"/>
    <p:sldId id="273" r:id="rId15"/>
    <p:sldId id="272" r:id="rId16"/>
    <p:sldId id="260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3" d="100"/>
          <a:sy n="33" d="100"/>
        </p:scale>
        <p:origin x="-1733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1" d="100"/>
          <a:sy n="41" d="100"/>
        </p:scale>
        <p:origin x="-2381" y="-77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FBB0B2-5D63-4909-BEF7-D7F01ED65F7A}" type="datetimeFigureOut">
              <a:rPr lang="ru-RU" smtClean="0"/>
              <a:t>04.12.2017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6F765E-A619-44F1-B416-99CCB2F4D1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56655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6F765E-A619-44F1-B416-99CCB2F4D1C0}" type="slidenum">
              <a:rPr lang="ru-RU" smtClean="0"/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A7D9B-598C-4E38-8BEC-C4F800B71B62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C6E26-61B1-4108-B976-A104FF72A7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A7D9B-598C-4E38-8BEC-C4F800B71B62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C6E26-61B1-4108-B976-A104FF72A7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A7D9B-598C-4E38-8BEC-C4F800B71B62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C6E26-61B1-4108-B976-A104FF72A7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A7D9B-598C-4E38-8BEC-C4F800B71B62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C6E26-61B1-4108-B976-A104FF72A7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A7D9B-598C-4E38-8BEC-C4F800B71B62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C6E26-61B1-4108-B976-A104FF72A7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A7D9B-598C-4E38-8BEC-C4F800B71B62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C6E26-61B1-4108-B976-A104FF72A7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A7D9B-598C-4E38-8BEC-C4F800B71B62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C6E26-61B1-4108-B976-A104FF72A7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A7D9B-598C-4E38-8BEC-C4F800B71B62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C6E26-61B1-4108-B976-A104FF72A7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A7D9B-598C-4E38-8BEC-C4F800B71B62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C6E26-61B1-4108-B976-A104FF72A7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A7D9B-598C-4E38-8BEC-C4F800B71B62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C6E26-61B1-4108-B976-A104FF72A7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A7D9B-598C-4E38-8BEC-C4F800B71B62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C6E26-61B1-4108-B976-A104FF72A7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A7D9B-598C-4E38-8BEC-C4F800B71B62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C6E26-61B1-4108-B976-A104FF72A7E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1"/>
          <p:cNvSpPr>
            <a:spLocks noChangeArrowheads="1"/>
          </p:cNvSpPr>
          <p:nvPr/>
        </p:nvSpPr>
        <p:spPr bwMode="auto">
          <a:xfrm>
            <a:off x="0" y="0"/>
            <a:ext cx="10260632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k-KZ" sz="4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Топпен жұмыс кезінде сақталатын ережелер</a:t>
            </a:r>
          </a:p>
          <a:p>
            <a:pPr marL="914400" marR="0" lvl="0" indent="-9144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kk-KZ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Позитивті болу. Ұйымшылдық;</a:t>
            </a:r>
          </a:p>
          <a:p>
            <a:pPr marL="914400" marR="0" lvl="0" indent="-9144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kk-KZ" sz="4000" i="1" dirty="0" smtClean="0">
                <a:latin typeface="Times New Roman" pitchFamily="18" charset="0"/>
                <a:cs typeface="Times New Roman" pitchFamily="18" charset="0"/>
              </a:rPr>
              <a:t>Тәртіпті сақта,өзара сыбайластық;</a:t>
            </a:r>
          </a:p>
          <a:p>
            <a:pPr marL="914400" marR="0" lvl="0" indent="-9144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kk-KZ" sz="4000" i="1" dirty="0" smtClean="0">
                <a:latin typeface="Times New Roman" pitchFamily="18" charset="0"/>
                <a:cs typeface="Times New Roman" pitchFamily="18" charset="0"/>
              </a:rPr>
              <a:t>Белсенділік таныту;</a:t>
            </a:r>
          </a:p>
          <a:p>
            <a:pPr marL="914400" marR="0" lvl="0" indent="-9144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kk-KZ" sz="4000" i="1" dirty="0" smtClean="0">
                <a:latin typeface="Times New Roman" pitchFamily="18" charset="0"/>
                <a:cs typeface="Times New Roman" pitchFamily="18" charset="0"/>
              </a:rPr>
              <a:t>Өзпікірін ортаға салу;</a:t>
            </a:r>
          </a:p>
          <a:p>
            <a:pPr marL="914400" marR="0" lvl="0" indent="-9144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kk-KZ" sz="4000" i="1" dirty="0" smtClean="0">
                <a:latin typeface="Times New Roman" pitchFamily="18" charset="0"/>
                <a:cs typeface="Times New Roman" pitchFamily="18" charset="0"/>
              </a:rPr>
              <a:t>Бір-бірін тыңдау;</a:t>
            </a:r>
          </a:p>
          <a:p>
            <a:pPr marL="914400" marR="0" lvl="0" indent="-9144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kk-KZ" sz="4000" i="1" dirty="0" smtClean="0">
                <a:latin typeface="Times New Roman" pitchFamily="18" charset="0"/>
                <a:cs typeface="Times New Roman" pitchFamily="18" charset="0"/>
              </a:rPr>
              <a:t>Ортақ шешімге келу;</a:t>
            </a:r>
          </a:p>
          <a:p>
            <a:pPr marL="914400" marR="0" lvl="0" indent="-9144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kk-KZ" sz="4000" i="1" dirty="0" smtClean="0">
                <a:latin typeface="Times New Roman" pitchFamily="18" charset="0"/>
                <a:cs typeface="Times New Roman" pitchFamily="18" charset="0"/>
              </a:rPr>
              <a:t>Бір-біріне көмектесу;</a:t>
            </a:r>
          </a:p>
          <a:p>
            <a:pPr marL="914400" marR="0" lvl="0" indent="-9144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kk-KZ" sz="4000" i="1" dirty="0" smtClean="0">
                <a:latin typeface="Times New Roman" pitchFamily="18" charset="0"/>
                <a:cs typeface="Times New Roman" pitchFamily="18" charset="0"/>
              </a:rPr>
              <a:t>Уақытты үнемдеу;</a:t>
            </a:r>
          </a:p>
          <a:p>
            <a:pPr marL="914400" marR="0" lvl="0" indent="-9144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kk-KZ" sz="4000" i="1" dirty="0" smtClean="0">
                <a:latin typeface="Times New Roman" pitchFamily="18" charset="0"/>
                <a:cs typeface="Times New Roman" pitchFamily="18" charset="0"/>
              </a:rPr>
              <a:t>Есіңде сақтау.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WordArt 13"/>
          <p:cNvSpPr>
            <a:spLocks noChangeArrowheads="1" noChangeShapeType="1" noTextEdit="1"/>
          </p:cNvSpPr>
          <p:nvPr/>
        </p:nvSpPr>
        <p:spPr bwMode="auto">
          <a:xfrm>
            <a:off x="685800" y="1676400"/>
            <a:ext cx="7848600" cy="24384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1912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kk-KZ" sz="3600" b="1" i="1" kern="10" spc="50" smtClean="0">
                <a:ln w="19050">
                  <a:solidFill>
                    <a:srgbClr val="FF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/>
                <a:cs typeface="Arial"/>
              </a:rPr>
              <a:t>Құрама</a:t>
            </a:r>
            <a:r>
              <a:rPr lang="kk-KZ" sz="3600" b="1" i="1" kern="10" spc="50" smtClean="0">
                <a:ln w="19050">
                  <a:solidFill>
                    <a:srgbClr val="FF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kk-KZ" sz="3600" b="1" i="1" kern="10" spc="50" dirty="0" smtClean="0">
                <a:ln w="19050">
                  <a:solidFill>
                    <a:srgbClr val="FF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/>
                <a:cs typeface="Arial"/>
              </a:rPr>
              <a:t>сандарды жай </a:t>
            </a:r>
          </a:p>
          <a:p>
            <a:pPr algn="ctr">
              <a:defRPr/>
            </a:pPr>
            <a:r>
              <a:rPr lang="kk-KZ" sz="3600" b="1" i="1" kern="10" spc="50" dirty="0" smtClean="0">
                <a:ln w="19050">
                  <a:solidFill>
                    <a:srgbClr val="FF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/>
                <a:cs typeface="Arial"/>
              </a:rPr>
              <a:t>көбейткіштерге жіктеу</a:t>
            </a:r>
            <a:endParaRPr lang="ru-RU" sz="3600" b="1" i="1" kern="10" spc="50" dirty="0">
              <a:ln w="19050">
                <a:solidFill>
                  <a:srgbClr val="FF0000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/>
              <a:cs typeface="Arial"/>
            </a:endParaRPr>
          </a:p>
        </p:txBody>
      </p:sp>
      <p:pic>
        <p:nvPicPr>
          <p:cNvPr id="13322" name="Picture 7" descr="BD20656_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228600" y="-23"/>
            <a:ext cx="4191000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3" name="Picture 7" descr="BD20656_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4419600" y="-23"/>
            <a:ext cx="4343400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4" name="Picture 7" descr="BD20656_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304800" y="5734072"/>
            <a:ext cx="4191000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5" name="Picture 7" descr="BD20656_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4495800" y="5734072"/>
            <a:ext cx="4343400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8" descr="k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97287">
            <a:off x="7653469" y="4158653"/>
            <a:ext cx="785812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8" descr="k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1651100" flipH="1">
            <a:off x="739350" y="4053818"/>
            <a:ext cx="924851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8" descr="image0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10582">
            <a:off x="3640802" y="4194092"/>
            <a:ext cx="1587500" cy="169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72226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060485">
            <a:off x="139722" y="2083185"/>
            <a:ext cx="9033500" cy="2702574"/>
          </a:xfrm>
        </p:spPr>
        <p:txBody>
          <a:bodyPr>
            <a:prstTxWarp prst="textStop">
              <a:avLst/>
            </a:prstTxWarp>
            <a:normAutofit/>
          </a:bodyPr>
          <a:lstStyle/>
          <a:p>
            <a:r>
              <a:rPr lang="kk-KZ" sz="4400" b="1" dirty="0" smtClean="0">
                <a:ln w="1905"/>
                <a:solidFill>
                  <a:srgbClr val="FF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Үй тапсырмасын тексеру</a:t>
            </a:r>
            <a:endParaRPr lang="ru-RU" sz="4400" dirty="0">
              <a:solidFill>
                <a:srgbClr val="FF0000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99629116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6a00e942920a6d922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32" b="54520"/>
          <a:stretch>
            <a:fillRect/>
          </a:stretch>
        </p:blipFill>
        <p:spPr bwMode="auto">
          <a:xfrm flipH="1">
            <a:off x="6864423" y="5021038"/>
            <a:ext cx="2238585" cy="1880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8" descr="image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80528" y="-428652"/>
            <a:ext cx="1371600" cy="16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1043608" y="471586"/>
            <a:ext cx="8208912" cy="289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№272</a:t>
            </a:r>
            <a:endParaRPr kumimoji="0" lang="ru-RU" alt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Тік бұрышты параллелепипедтің өлшемдері жай сандармен өрнектелді. Көлемі:1)  66 см</a:t>
            </a:r>
            <a:r>
              <a:rPr kumimoji="0" lang="kk-KZ" altLang="ru-RU" sz="32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 </a:t>
            </a:r>
            <a:r>
              <a:rPr kumimoji="0" lang="kk-KZ" alt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 2) 195 см</a:t>
            </a:r>
            <a:r>
              <a:rPr kumimoji="0" lang="kk-KZ" altLang="ru-RU" sz="32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kumimoji="0" lang="kk-KZ" alt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3) 255 см </a:t>
            </a:r>
            <a:r>
              <a:rPr kumimoji="0" lang="kk-KZ" altLang="ru-RU" sz="32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kumimoji="0" lang="kk-KZ" alt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параллелепипедтің өлшемдері неше сантиметр</a:t>
            </a:r>
            <a:r>
              <a:rPr kumimoji="0" lang="kk-KZ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5364088" y="3002682"/>
            <a:ext cx="0" cy="124846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3347864" y="2927703"/>
            <a:ext cx="5405775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Шешуі:    1)   66   2                   V꞊ 2•3•11꞊ 66</a:t>
            </a:r>
            <a:endParaRPr kumimoji="0" lang="ru-RU" alt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33   3</a:t>
            </a:r>
            <a:endParaRPr kumimoji="0" lang="ru-RU" alt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11   11                   Жауабы: 66 см</a:t>
            </a:r>
            <a:r>
              <a:rPr kumimoji="0" lang="kk-KZ" altLang="ru-RU" sz="20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endParaRPr kumimoji="0" lang="ru-RU" alt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1</a:t>
            </a:r>
            <a:endParaRPr kumimoji="0" lang="kk-KZ" alt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03648" y="4207109"/>
            <a:ext cx="63367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dirty="0" smtClean="0"/>
              <a:t>                   </a:t>
            </a:r>
            <a:r>
              <a:rPr lang="kk-KZ" sz="2000" b="1" dirty="0" smtClean="0"/>
              <a:t>2</a:t>
            </a:r>
            <a:r>
              <a:rPr lang="kk-KZ" sz="2000" b="1" dirty="0"/>
              <a:t>)   195   3                          </a:t>
            </a:r>
            <a:r>
              <a:rPr lang="kk-KZ" sz="2000" b="1" dirty="0" smtClean="0"/>
              <a:t>  </a:t>
            </a:r>
            <a:r>
              <a:rPr lang="kk-KZ" sz="2000" b="1" dirty="0"/>
              <a:t>V꞊ 3•5•13꞊ 195</a:t>
            </a:r>
            <a:endParaRPr lang="ru-RU" sz="2000" b="1" dirty="0"/>
          </a:p>
          <a:p>
            <a:r>
              <a:rPr lang="kk-KZ" sz="2000" b="1" dirty="0"/>
              <a:t>                          65    5</a:t>
            </a:r>
            <a:endParaRPr lang="ru-RU" sz="2000" b="1" dirty="0"/>
          </a:p>
          <a:p>
            <a:r>
              <a:rPr lang="kk-KZ" sz="2000" b="1" dirty="0"/>
              <a:t>                          13    13                                  Жауабы: 195 см</a:t>
            </a:r>
            <a:r>
              <a:rPr lang="kk-KZ" sz="2000" b="1" baseline="30000" dirty="0"/>
              <a:t>3</a:t>
            </a:r>
            <a:endParaRPr lang="ru-RU" sz="2000" b="1" dirty="0"/>
          </a:p>
          <a:p>
            <a:r>
              <a:rPr lang="kk-KZ" sz="2000" b="1" dirty="0"/>
              <a:t>                            1</a:t>
            </a:r>
            <a:endParaRPr lang="ru-RU" sz="2000" b="1" dirty="0"/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3347864" y="4251142"/>
            <a:ext cx="0" cy="119408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2" name="Rectangle 15"/>
          <p:cNvSpPr>
            <a:spLocks noChangeArrowheads="1"/>
          </p:cNvSpPr>
          <p:nvPr/>
        </p:nvSpPr>
        <p:spPr bwMode="auto">
          <a:xfrm>
            <a:off x="140330" y="5472199"/>
            <a:ext cx="6844759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</a:t>
            </a:r>
            <a:r>
              <a:rPr kumimoji="0" lang="kk-KZ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3)   255  3                               V꞊ 3•5•17꞊ 255</a:t>
            </a:r>
            <a:endParaRPr kumimoji="0" lang="ru-RU" alt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85   5</a:t>
            </a:r>
            <a:endParaRPr kumimoji="0" lang="ru-RU" alt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17   17                                   Жауабы: 255 см</a:t>
            </a:r>
            <a:r>
              <a:rPr kumimoji="0" lang="kk-KZ" altLang="ru-RU" sz="20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endParaRPr kumimoji="0" lang="ru-RU" alt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1                                         </a:t>
            </a:r>
            <a:endParaRPr kumimoji="0" lang="kk-KZ" alt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>
            <a:off x="2339752" y="5530548"/>
            <a:ext cx="0" cy="126509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851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6a00e942920a6d922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32" b="54520"/>
          <a:stretch>
            <a:fillRect/>
          </a:stretch>
        </p:blipFill>
        <p:spPr bwMode="auto">
          <a:xfrm flipH="1">
            <a:off x="6864423" y="5021038"/>
            <a:ext cx="2238585" cy="1880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8" descr="image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28652"/>
            <a:ext cx="1371600" cy="16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619672" y="60236"/>
            <a:ext cx="748333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2800" dirty="0"/>
              <a:t>№273</a:t>
            </a:r>
            <a:endParaRPr lang="ru-RU" sz="2800" dirty="0"/>
          </a:p>
          <a:p>
            <a:r>
              <a:rPr lang="kk-KZ" sz="2400" dirty="0"/>
              <a:t>Тік бұрышты параллелепипед пішінді қорап қыры 5 см-ге тең 385 кубпен толтырылған.</a:t>
            </a:r>
            <a:endParaRPr lang="ru-RU" sz="2400" dirty="0"/>
          </a:p>
          <a:p>
            <a:r>
              <a:rPr lang="kk-KZ" sz="2400" dirty="0"/>
              <a:t>▲  Параллелепипедтің ұзындығында неше куб, енінде неше куб, биіктігінде неше куб орналасқан?</a:t>
            </a:r>
            <a:endParaRPr lang="ru-RU" sz="2400" dirty="0"/>
          </a:p>
          <a:p>
            <a:r>
              <a:rPr lang="kk-KZ" sz="2400" dirty="0"/>
              <a:t>▲  Параллелепипедтің ұзындығын неше сантиметр? Ені неше сантиметр? </a:t>
            </a:r>
            <a:endParaRPr lang="ru-RU" sz="2400" dirty="0"/>
          </a:p>
          <a:p>
            <a:r>
              <a:rPr lang="kk-KZ" sz="2400" dirty="0"/>
              <a:t>Биіктігі неше сантиметр? </a:t>
            </a:r>
            <a:endParaRPr lang="ru-RU" sz="240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251520" y="3129891"/>
            <a:ext cx="1619672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Шешуі: </a:t>
            </a:r>
            <a:endParaRPr kumimoji="0" lang="ru-RU" alt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-108520" y="3188222"/>
            <a:ext cx="9396536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</a:t>
            </a:r>
            <a:r>
              <a:rPr kumimoji="0" lang="kk-KZ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385   5                              V꞊ 5•7•11꞊ 385  см</a:t>
            </a:r>
            <a:r>
              <a:rPr kumimoji="0" lang="kk-KZ" altLang="ru-RU" sz="20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kumimoji="0" lang="kk-KZ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</a:t>
            </a:r>
            <a:endParaRPr kumimoji="0" lang="ru-RU" alt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77   7                              11  куб (ұзындығының бойында)</a:t>
            </a:r>
            <a:endParaRPr kumimoji="0" lang="ru-RU" alt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11   11                              7  куб (енінің бойында)</a:t>
            </a:r>
            <a:endParaRPr kumimoji="0" lang="ru-RU" alt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kk-KZ" altLang="ru-RU" sz="20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kk-KZ" alt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kk-KZ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1                                     5  куб (биіктігінің бойында)</a:t>
            </a:r>
            <a:endParaRPr kumimoji="0" lang="ru-RU" alt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11•5꞊55</a:t>
            </a:r>
            <a:endParaRPr kumimoji="0" lang="ru-RU" alt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7•5꞊35 </a:t>
            </a:r>
            <a:endParaRPr kumimoji="0" lang="ru-RU" alt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5•5꞊25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Жауабы: а꞊55 см,  в꞊35 см,  с꞊25 см.</a:t>
            </a:r>
            <a:endParaRPr kumimoji="0" lang="ru-RU" alt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1871192" y="3168779"/>
            <a:ext cx="0" cy="12683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906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Рисунок 5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4005064"/>
            <a:ext cx="2934261" cy="1692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098800" y="4221088"/>
            <a:ext cx="2286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" name="Прямая соединительная линия 3"/>
          <p:cNvCxnSpPr>
            <a:cxnSpLocks noChangeShapeType="1"/>
          </p:cNvCxnSpPr>
          <p:nvPr/>
        </p:nvCxnSpPr>
        <p:spPr bwMode="auto">
          <a:xfrm>
            <a:off x="3419872" y="1424464"/>
            <a:ext cx="26924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2129824" y="68358"/>
            <a:ext cx="505670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sz="5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«Миға шабуыл»</a:t>
            </a:r>
            <a:endParaRPr kumimoji="0" lang="ru-RU" altLang="ru-RU" sz="5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95536" y="1024355"/>
            <a:ext cx="8525283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sz="28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  1  1  1  1 = 100</a:t>
            </a:r>
            <a:r>
              <a:rPr kumimoji="0" lang="kk-KZ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        Мына бірліктердің арасына бір</a:t>
            </a:r>
            <a:endParaRPr kumimoji="0" lang="ru-RU" alt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871237" y="1262882"/>
            <a:ext cx="5133267" cy="1123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k-KZ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ғана амал қойып, теңдікті тура теңдікке айналдыр.</a:t>
            </a:r>
            <a:endParaRPr kumimoji="0" lang="kk-KZ" alt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3441702" y="3861048"/>
            <a:ext cx="5733902" cy="1554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k-KZ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r>
              <a:rPr lang="kk-KZ" sz="2000" dirty="0"/>
              <a:t> </a:t>
            </a:r>
            <a:r>
              <a:rPr lang="kk-K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Қараңғы бөлмеде керосин шамы мен май шам қатар тұрса, бірінші қайсысын тұтатар едіңіз?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6" descr="6a00e942920a6d922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32" b="54520"/>
          <a:stretch>
            <a:fillRect/>
          </a:stretch>
        </p:blipFill>
        <p:spPr bwMode="auto">
          <a:xfrm flipH="1">
            <a:off x="4637671" y="2390794"/>
            <a:ext cx="1800199" cy="1512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779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 rot="20310656">
            <a:off x="687418" y="1835432"/>
            <a:ext cx="7992723" cy="2702574"/>
          </a:xfrm>
          <a:prstGeom prst="rect">
            <a:avLst/>
          </a:prstGeom>
        </p:spPr>
        <p:txBody>
          <a:bodyPr numCol="1">
            <a:prstTxWarp prst="textStop">
              <a:avLst/>
            </a:prstTxWarp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k-KZ" sz="4400" b="1" dirty="0" smtClean="0">
                <a:ln w="1905"/>
                <a:solidFill>
                  <a:srgbClr val="C0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Топтық  жұмыс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Picture 6" descr="6a00e942920a6d922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32" b="54520"/>
          <a:stretch>
            <a:fillRect/>
          </a:stretch>
        </p:blipFill>
        <p:spPr bwMode="auto">
          <a:xfrm flipH="1">
            <a:off x="5580112" y="3863724"/>
            <a:ext cx="3563888" cy="2994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7" descr="01_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2123728" cy="2610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4394803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7992" y="1052736"/>
            <a:ext cx="914400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kk-KZ" sz="3200" b="1" i="1" dirty="0"/>
              <a:t>I топқа тапсырма:</a:t>
            </a:r>
            <a:endParaRPr lang="ru-RU" sz="3200" dirty="0"/>
          </a:p>
          <a:p>
            <a:pPr lvl="0"/>
            <a:r>
              <a:rPr lang="kk-KZ" sz="3200" b="1" i="1" dirty="0" smtClean="0"/>
              <a:t>1.Тік </a:t>
            </a:r>
            <a:r>
              <a:rPr lang="kk-KZ" sz="3200" b="1" i="1" dirty="0"/>
              <a:t>төртбұрыштың ауданының формуласын жаз.</a:t>
            </a:r>
            <a:endParaRPr lang="ru-RU" sz="3200" dirty="0"/>
          </a:p>
          <a:p>
            <a:pPr lvl="0"/>
            <a:r>
              <a:rPr lang="kk-KZ" sz="3200" b="1" i="1" dirty="0" smtClean="0"/>
              <a:t>2.2- </a:t>
            </a:r>
            <a:r>
              <a:rPr lang="kk-KZ" sz="3200" b="1" i="1" dirty="0"/>
              <a:t>ге бөлінетін натурал сандарды қалай атайды?</a:t>
            </a:r>
            <a:endParaRPr lang="ru-RU" sz="3200" dirty="0"/>
          </a:p>
          <a:p>
            <a:pPr lvl="0"/>
            <a:r>
              <a:rPr lang="kk-KZ" sz="3200" b="1" i="1" dirty="0" smtClean="0"/>
              <a:t>3.9576 </a:t>
            </a:r>
            <a:r>
              <a:rPr lang="kk-KZ" sz="3200" b="1" i="1" dirty="0"/>
              <a:t>саны қандай сандарға бөлінеді </a:t>
            </a:r>
            <a:endParaRPr lang="ru-RU" sz="3200" dirty="0"/>
          </a:p>
          <a:p>
            <a:pPr lvl="0"/>
            <a:r>
              <a:rPr lang="kk-KZ" sz="3200" b="1" i="1" dirty="0" smtClean="0"/>
              <a:t>4.Берілген </a:t>
            </a:r>
            <a:r>
              <a:rPr lang="kk-KZ" sz="3200" b="1" i="1" dirty="0"/>
              <a:t>құрама сандарды көбейткішке жіктеу:   530, 700</a:t>
            </a:r>
            <a:endParaRPr lang="ru-RU" sz="3200" dirty="0"/>
          </a:p>
          <a:p>
            <a:pPr lvl="0"/>
            <a:r>
              <a:rPr lang="kk-KZ" sz="3200" b="1" i="1" dirty="0" smtClean="0"/>
              <a:t>5.416 </a:t>
            </a:r>
            <a:r>
              <a:rPr lang="kk-KZ" sz="3200" b="1" i="1" dirty="0"/>
              <a:t>санының барлық бөлгіштерін табыңдар.</a:t>
            </a:r>
            <a:endParaRPr lang="ru-RU" sz="3200" dirty="0"/>
          </a:p>
          <a:p>
            <a:r>
              <a:rPr lang="kk-KZ" sz="3200" b="1" i="1" dirty="0"/>
              <a:t> </a:t>
            </a:r>
            <a:endParaRPr lang="ru-RU" sz="3200" dirty="0"/>
          </a:p>
          <a:p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8" descr="image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00958" y="-428652"/>
            <a:ext cx="1371600" cy="16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4" descr="SAILBOA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3949700"/>
            <a:ext cx="1785918" cy="290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0772047"/>
              </p:ext>
            </p:extLst>
          </p:nvPr>
        </p:nvGraphicFramePr>
        <p:xfrm>
          <a:off x="214282" y="214290"/>
          <a:ext cx="8643998" cy="5882640"/>
        </p:xfrm>
        <a:graphic>
          <a:graphicData uri="http://schemas.openxmlformats.org/drawingml/2006/table">
            <a:tbl>
              <a:tblPr/>
              <a:tblGrid>
                <a:gridCol w="8643998"/>
              </a:tblGrid>
              <a:tr h="4214842">
                <a:tc>
                  <a:txBody>
                    <a:bodyPr/>
                    <a:lstStyle/>
                    <a:p>
                      <a:r>
                        <a:rPr lang="kk-KZ" sz="3200" b="1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II топқа тапсырма:</a:t>
                      </a:r>
                      <a:endParaRPr lang="ru-RU" sz="3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kk-KZ" sz="3200" b="1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1.Үшбұрыштың периметрінің формуласын жаз.</a:t>
                      </a:r>
                      <a:endParaRPr lang="ru-RU" sz="3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kk-KZ" sz="3200" b="1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2.2- ге бөлінбейтін натурал сандарды қалай атайды?</a:t>
                      </a:r>
                      <a:endParaRPr lang="ru-RU" sz="3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kk-KZ" sz="3200" b="1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3.Жазылуы  0 және 5 цифрымен аяқталатын натурал сандар қандай сандарға бөлінеді?</a:t>
                      </a:r>
                      <a:endParaRPr lang="ru-RU" sz="3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kk-KZ" sz="3200" b="1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4.Берілген құрама сандарды көбейткішке жіктеу:  456, 396</a:t>
                      </a:r>
                      <a:endParaRPr lang="ru-RU" sz="3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kk-KZ" sz="3200" b="1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5.328 санының барлық бөлгіштерін табыңдар.  </a:t>
                      </a:r>
                      <a:endParaRPr lang="ru-RU" sz="3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2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453076"/>
              </p:ext>
            </p:extLst>
          </p:nvPr>
        </p:nvGraphicFramePr>
        <p:xfrm>
          <a:off x="0" y="428604"/>
          <a:ext cx="9144000" cy="5516880"/>
        </p:xfrm>
        <a:graphic>
          <a:graphicData uri="http://schemas.openxmlformats.org/drawingml/2006/table">
            <a:tbl>
              <a:tblPr/>
              <a:tblGrid>
                <a:gridCol w="9144000"/>
              </a:tblGrid>
              <a:tr h="2928958">
                <a:tc>
                  <a:txBody>
                    <a:bodyPr/>
                    <a:lstStyle/>
                    <a:p>
                      <a:r>
                        <a:rPr lang="kk-KZ" sz="3200" b="1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III топқа тапсырма:</a:t>
                      </a:r>
                      <a:endParaRPr lang="ru-RU" sz="3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kk-KZ" sz="3200" b="1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Тік төртбұрыштың периметрінің формуласын жаз.</a:t>
                      </a:r>
                      <a:endParaRPr lang="ru-RU" sz="3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kk-KZ" sz="3200" b="1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Жазылуы 0 цифрымен аяқталатын натурал сандар қандай сандарға бөлінеді?</a:t>
                      </a:r>
                      <a:endParaRPr lang="ru-RU" sz="3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kk-KZ" sz="3200" b="1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Екіден көп бөлгіштері бар натурал сандарды қандай сандар деп атаймыз?</a:t>
                      </a:r>
                      <a:endParaRPr lang="ru-RU" sz="3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kk-KZ" sz="3200" b="1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Берілген құрама сандарды көбейткішке жіктеу: 222, 594</a:t>
                      </a:r>
                      <a:endParaRPr lang="ru-RU" sz="3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kk-KZ" sz="3200" b="1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 санының алғашқы 5 еселіктерін  табыңдар.</a:t>
                      </a:r>
                      <a:endParaRPr lang="ru-RU" sz="3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5" name="Picture 16" descr="5521ef3375c6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84368" y="5435960"/>
            <a:ext cx="1046037" cy="1395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6a00e942920a6d922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32" b="54520"/>
          <a:stretch>
            <a:fillRect/>
          </a:stretch>
        </p:blipFill>
        <p:spPr bwMode="auto">
          <a:xfrm>
            <a:off x="-108520" y="5189094"/>
            <a:ext cx="2304306" cy="193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image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00958" y="-428652"/>
            <a:ext cx="1371600" cy="16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0" y="1214398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3200" b="1" i="1" dirty="0"/>
              <a:t>IV топқа тапсырма:</a:t>
            </a:r>
            <a:endParaRPr lang="ru-RU" sz="3200" dirty="0"/>
          </a:p>
          <a:p>
            <a:pPr lvl="0"/>
            <a:r>
              <a:rPr lang="kk-KZ" sz="3200" b="1" i="1" dirty="0" smtClean="0"/>
              <a:t>1. Кубтың </a:t>
            </a:r>
            <a:r>
              <a:rPr lang="kk-KZ" sz="3200" b="1" i="1" dirty="0"/>
              <a:t>ауданының формуласын жаз.</a:t>
            </a:r>
            <a:endParaRPr lang="ru-RU" sz="3200" dirty="0"/>
          </a:p>
          <a:p>
            <a:pPr lvl="0"/>
            <a:r>
              <a:rPr lang="kk-KZ" sz="3200" b="1" i="1" dirty="0" smtClean="0"/>
              <a:t>2. 3ке </a:t>
            </a:r>
            <a:r>
              <a:rPr lang="kk-KZ" sz="3200" b="1" i="1" dirty="0"/>
              <a:t>және 9ға қандай сандар бөлінеді?</a:t>
            </a:r>
            <a:endParaRPr lang="ru-RU" sz="3200" dirty="0"/>
          </a:p>
          <a:p>
            <a:pPr lvl="0"/>
            <a:r>
              <a:rPr lang="kk-KZ" sz="3200" b="1" i="1" dirty="0"/>
              <a:t>3</a:t>
            </a:r>
            <a:r>
              <a:rPr lang="kk-KZ" sz="3200" b="1" i="1" dirty="0" smtClean="0"/>
              <a:t>. 1-ге </a:t>
            </a:r>
            <a:r>
              <a:rPr lang="kk-KZ" sz="3200" b="1" i="1" dirty="0"/>
              <a:t>және өзіне ғана бөлінетін натурал сандарды қандай сандар деп атаймыз?</a:t>
            </a:r>
            <a:endParaRPr lang="ru-RU" sz="3200" dirty="0"/>
          </a:p>
          <a:p>
            <a:pPr lvl="0"/>
            <a:r>
              <a:rPr lang="kk-KZ" sz="3200" b="1" i="1" dirty="0"/>
              <a:t> </a:t>
            </a:r>
            <a:r>
              <a:rPr lang="kk-KZ" sz="3200" b="1" i="1" dirty="0" smtClean="0"/>
              <a:t>4. Берілген </a:t>
            </a:r>
            <a:r>
              <a:rPr lang="kk-KZ" sz="3200" b="1" i="1" dirty="0"/>
              <a:t>құрама сандарды көбейткішке жіктеу:   555, 504</a:t>
            </a:r>
            <a:endParaRPr lang="ru-RU" sz="3200" dirty="0"/>
          </a:p>
          <a:p>
            <a:r>
              <a:rPr lang="kk-KZ" sz="3200" b="1" i="1" dirty="0"/>
              <a:t>  </a:t>
            </a:r>
            <a:r>
              <a:rPr lang="kk-KZ" sz="3200" b="1" i="1" dirty="0" smtClean="0"/>
              <a:t>5</a:t>
            </a:r>
            <a:r>
              <a:rPr lang="kk-KZ" sz="3200" b="1" i="1" dirty="0"/>
              <a:t>.  </a:t>
            </a:r>
            <a:r>
              <a:rPr lang="kk-KZ" sz="3200" b="1" i="1" dirty="0" smtClean="0"/>
              <a:t>12 </a:t>
            </a:r>
            <a:r>
              <a:rPr lang="kk-KZ" sz="3200" b="1" i="1" dirty="0"/>
              <a:t>санының алғашқы 5 еселіктерін  табыңдар.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93250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43"/>
          <p:cNvSpPr>
            <a:spLocks noGrp="1" noChangeArrowheads="1"/>
          </p:cNvSpPr>
          <p:nvPr>
            <p:ph type="title"/>
          </p:nvPr>
        </p:nvSpPr>
        <p:spPr>
          <a:xfrm>
            <a:off x="2714612" y="285728"/>
            <a:ext cx="4143404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ru-RU" sz="2800" b="1" dirty="0" smtClean="0">
                <a:solidFill>
                  <a:srgbClr val="800000"/>
                </a:solidFill>
              </a:rPr>
              <a:t> </a:t>
            </a:r>
            <a:r>
              <a:rPr lang="ru-RU" sz="36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Сәйкесін тап:</a:t>
            </a:r>
            <a:endParaRPr lang="ru-RU" sz="2800" b="1" dirty="0" smtClean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5906" name="Group 66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730212259"/>
              </p:ext>
            </p:extLst>
          </p:nvPr>
        </p:nvGraphicFramePr>
        <p:xfrm>
          <a:off x="457200" y="2564904"/>
          <a:ext cx="4038600" cy="3561259"/>
        </p:xfrm>
        <a:graphic>
          <a:graphicData uri="http://schemas.openxmlformats.org/drawingml/2006/table">
            <a:tbl>
              <a:tblPr/>
              <a:tblGrid>
                <a:gridCol w="617538"/>
                <a:gridCol w="3421062"/>
              </a:tblGrid>
              <a:tr h="7120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3600" b="1" i="1" spc="50" dirty="0" smtClean="0">
                          <a:ln w="11430"/>
                          <a:gradFill>
                            <a:gsLst>
                              <a:gs pos="25000">
                                <a:schemeClr val="accent2">
                                  <a:satMod val="155000"/>
                                </a:schemeClr>
                              </a:gs>
                              <a:gs pos="100000">
                                <a:schemeClr val="accent2">
                                  <a:shade val="45000"/>
                                  <a:satMod val="16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76200" dist="50800" dir="5400000" algn="tl" rotWithShape="0">
                              <a:srgbClr val="000000">
                                <a:alpha val="65000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20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3600" b="1" i="1" spc="50" dirty="0" smtClean="0">
                          <a:ln w="11430"/>
                          <a:gradFill>
                            <a:gsLst>
                              <a:gs pos="25000">
                                <a:schemeClr val="accent2">
                                  <a:satMod val="155000"/>
                                </a:schemeClr>
                              </a:gs>
                              <a:gs pos="100000">
                                <a:schemeClr val="accent2">
                                  <a:shade val="45000"/>
                                  <a:satMod val="16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76200" dist="50800" dir="5400000" algn="tl" rotWithShape="0">
                              <a:srgbClr val="000000">
                                <a:alpha val="65000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          37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325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3600" b="1" i="1" spc="50" dirty="0" smtClean="0">
                          <a:ln w="11430"/>
                          <a:gradFill>
                            <a:gsLst>
                              <a:gs pos="25000">
                                <a:schemeClr val="accent2">
                                  <a:satMod val="155000"/>
                                </a:schemeClr>
                              </a:gs>
                              <a:gs pos="100000">
                                <a:schemeClr val="accent2">
                                  <a:shade val="45000"/>
                                  <a:satMod val="16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outerShdw blurRad="76200" dist="50800" dir="5400000" algn="tl" rotWithShape="0">
                              <a:srgbClr val="000000">
                                <a:alpha val="65000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    45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20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3600" b="1" dirty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136 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20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36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  78 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5986" name="Group 14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905988386"/>
              </p:ext>
            </p:extLst>
          </p:nvPr>
        </p:nvGraphicFramePr>
        <p:xfrm>
          <a:off x="6096000" y="2285685"/>
          <a:ext cx="2724472" cy="3840480"/>
        </p:xfrm>
        <a:graphic>
          <a:graphicData uri="http://schemas.openxmlformats.org/drawingml/2006/table">
            <a:tbl>
              <a:tblPr/>
              <a:tblGrid>
                <a:gridCol w="721184"/>
                <a:gridCol w="2003288"/>
              </a:tblGrid>
              <a:tr h="59333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3600" b="1" i="1" spc="50" dirty="0" smtClean="0">
                          <a:ln w="11430"/>
                          <a:solidFill>
                            <a:srgbClr val="7030A0"/>
                          </a:solidFill>
                          <a:effectLst>
                            <a:outerShdw blurRad="76200" dist="50800" dir="5400000" algn="tl" rotWithShape="0">
                              <a:srgbClr val="000000">
                                <a:alpha val="65000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sz="3600" b="1" i="1" spc="50" baseline="30000" dirty="0" smtClean="0">
                          <a:ln w="11430"/>
                          <a:solidFill>
                            <a:srgbClr val="7030A0"/>
                          </a:solidFill>
                          <a:effectLst>
                            <a:outerShdw blurRad="76200" dist="50800" dir="5400000" algn="tl" rotWithShape="0">
                              <a:srgbClr val="000000">
                                <a:alpha val="65000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3600" b="1" i="1" spc="50" dirty="0" smtClean="0">
                          <a:ln w="11430"/>
                          <a:solidFill>
                            <a:srgbClr val="7030A0"/>
                          </a:solidFill>
                          <a:effectLst>
                            <a:outerShdw blurRad="76200" dist="50800" dir="5400000" algn="tl" rotWithShape="0">
                              <a:srgbClr val="000000">
                                <a:alpha val="65000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∙ 5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33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36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2∙3∙13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458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3600" b="1" i="1" spc="50" dirty="0" smtClean="0">
                          <a:ln w="11430"/>
                          <a:solidFill>
                            <a:srgbClr val="7030A0"/>
                          </a:solidFill>
                          <a:effectLst>
                            <a:outerShdw blurRad="76200" dist="50800" dir="5400000" algn="tl" rotWithShape="0">
                              <a:srgbClr val="000000">
                                <a:alpha val="65000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3600" b="1" i="1" spc="50" baseline="30000" dirty="0" smtClean="0">
                          <a:ln w="11430"/>
                          <a:solidFill>
                            <a:srgbClr val="7030A0"/>
                          </a:solidFill>
                          <a:effectLst>
                            <a:outerShdw blurRad="76200" dist="50800" dir="5400000" algn="tl" rotWithShape="0">
                              <a:srgbClr val="000000">
                                <a:alpha val="65000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sz="3600" b="1" i="1" spc="50" dirty="0" smtClean="0">
                          <a:ln w="11430"/>
                          <a:solidFill>
                            <a:srgbClr val="7030A0"/>
                          </a:solidFill>
                          <a:effectLst>
                            <a:outerShdw blurRad="76200" dist="50800" dir="5400000" algn="tl" rotWithShape="0">
                              <a:srgbClr val="000000">
                                <a:alpha val="65000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∙ 3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33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36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3∙5∙9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33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3600" b="1" dirty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3600" b="1" baseline="30000" dirty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sz="3600" b="1" dirty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∙17.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33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3600" b="1" i="1" spc="50" dirty="0" smtClean="0">
                          <a:ln w="11430"/>
                          <a:solidFill>
                            <a:srgbClr val="FF0000"/>
                          </a:solidFill>
                          <a:effectLst>
                            <a:outerShdw blurRad="76200" dist="50800" dir="5400000" algn="tl" rotWithShape="0">
                              <a:srgbClr val="000000">
                                <a:alpha val="65000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∙ 37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262" name="Line 147"/>
          <p:cNvSpPr>
            <a:spLocks noChangeShapeType="1"/>
          </p:cNvSpPr>
          <p:nvPr/>
        </p:nvSpPr>
        <p:spPr bwMode="auto">
          <a:xfrm>
            <a:off x="3810000" y="22860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5988" name="Line 148"/>
          <p:cNvSpPr>
            <a:spLocks noChangeShapeType="1"/>
          </p:cNvSpPr>
          <p:nvPr/>
        </p:nvSpPr>
        <p:spPr bwMode="auto">
          <a:xfrm>
            <a:off x="4521696" y="2781300"/>
            <a:ext cx="1702296" cy="1079748"/>
          </a:xfrm>
          <a:prstGeom prst="line">
            <a:avLst/>
          </a:prstGeom>
          <a:noFill/>
          <a:ln w="47625">
            <a:solidFill>
              <a:srgbClr val="8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5989" name="Line 149"/>
          <p:cNvSpPr>
            <a:spLocks noChangeShapeType="1"/>
          </p:cNvSpPr>
          <p:nvPr/>
        </p:nvSpPr>
        <p:spPr bwMode="auto">
          <a:xfrm>
            <a:off x="4533900" y="3429000"/>
            <a:ext cx="1690092" cy="2520280"/>
          </a:xfrm>
          <a:prstGeom prst="line">
            <a:avLst/>
          </a:prstGeom>
          <a:noFill/>
          <a:ln w="47625">
            <a:solidFill>
              <a:srgbClr val="8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5990" name="Line 150"/>
          <p:cNvSpPr>
            <a:spLocks noChangeShapeType="1"/>
          </p:cNvSpPr>
          <p:nvPr/>
        </p:nvSpPr>
        <p:spPr bwMode="auto">
          <a:xfrm flipV="1">
            <a:off x="4283968" y="3321174"/>
            <a:ext cx="1940024" cy="2628106"/>
          </a:xfrm>
          <a:prstGeom prst="line">
            <a:avLst/>
          </a:prstGeom>
          <a:noFill/>
          <a:ln w="47625">
            <a:solidFill>
              <a:srgbClr val="8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5991" name="Line 151"/>
          <p:cNvSpPr>
            <a:spLocks noChangeShapeType="1"/>
          </p:cNvSpPr>
          <p:nvPr/>
        </p:nvSpPr>
        <p:spPr bwMode="auto">
          <a:xfrm flipV="1">
            <a:off x="4495800" y="2640692"/>
            <a:ext cx="1728192" cy="1949388"/>
          </a:xfrm>
          <a:prstGeom prst="line">
            <a:avLst/>
          </a:prstGeom>
          <a:noFill/>
          <a:ln w="47625">
            <a:solidFill>
              <a:srgbClr val="8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5992" name="Line 152"/>
          <p:cNvSpPr>
            <a:spLocks noChangeShapeType="1"/>
          </p:cNvSpPr>
          <p:nvPr/>
        </p:nvSpPr>
        <p:spPr bwMode="auto">
          <a:xfrm>
            <a:off x="4495800" y="5085184"/>
            <a:ext cx="1728192" cy="152400"/>
          </a:xfrm>
          <a:prstGeom prst="line">
            <a:avLst/>
          </a:prstGeom>
          <a:noFill/>
          <a:ln w="47625">
            <a:solidFill>
              <a:srgbClr val="8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5321253"/>
      </p:ext>
    </p:extLst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5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5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5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5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5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988" grpId="0" animBg="1"/>
      <p:bldP spid="35989" grpId="0" animBg="1"/>
      <p:bldP spid="35990" grpId="0" animBg="1"/>
      <p:bldP spid="35991" grpId="0" animBg="1"/>
      <p:bldP spid="3599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 rot="20209890">
            <a:off x="687418" y="1835432"/>
            <a:ext cx="7992723" cy="2702574"/>
          </a:xfrm>
          <a:prstGeom prst="rect">
            <a:avLst/>
          </a:prstGeom>
        </p:spPr>
        <p:txBody>
          <a:bodyPr numCol="1">
            <a:prstTxWarp prst="textStop">
              <a:avLst/>
            </a:prstTxWarp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k-K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Оқулықпен жұмыс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atMod val="130000"/>
                </a:schemeClr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Picture 6" descr="writingonbook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8185" y="4102225"/>
            <a:ext cx="2870596" cy="2692867"/>
          </a:xfrm>
          <a:prstGeom prst="rect">
            <a:avLst/>
          </a:prstGeom>
          <a:solidFill>
            <a:srgbClr val="00B0F0"/>
          </a:solidFill>
        </p:spPr>
      </p:pic>
      <p:pic>
        <p:nvPicPr>
          <p:cNvPr id="4" name="Picture 18" descr="image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872" y="-171400"/>
            <a:ext cx="1835696" cy="1524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57394284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writingonbook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72201" y="4272250"/>
            <a:ext cx="2692780" cy="2526060"/>
          </a:xfrm>
          <a:prstGeom prst="rect">
            <a:avLst/>
          </a:prstGeom>
          <a:noFill/>
        </p:spPr>
      </p:pic>
      <p:pic>
        <p:nvPicPr>
          <p:cNvPr id="3" name="Picture 18" descr="image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504" y="-603448"/>
            <a:ext cx="1656184" cy="1983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051719" y="965008"/>
            <a:ext cx="20329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4800" dirty="0" smtClean="0"/>
              <a:t>№  274</a:t>
            </a:r>
            <a:endParaRPr lang="ru-RU" sz="4800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2465070" y="1954530"/>
            <a:ext cx="0" cy="48387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3415030" y="1954530"/>
            <a:ext cx="8890" cy="48387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25112" y="1871788"/>
            <a:ext cx="11735140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Шешуі: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k-KZ" altLang="ru-RU" sz="3600" b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kk-KZ" alt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35   5                  21   3          а꞊ 7 см        в꞊ 5 см                                                                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k-KZ" altLang="ru-RU" sz="3600" b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kk-KZ" altLang="ru-RU" sz="36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7   7                    7   7                                с</a:t>
            </a:r>
            <a:r>
              <a:rPr lang="kk-KZ" altLang="ru-RU" sz="3600" b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꞊ 3 см </a:t>
            </a:r>
            <a:endParaRPr lang="ru-RU" altLang="ru-RU" sz="3600" dirty="0">
              <a:latin typeface="Arial" pitchFamily="34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kk-KZ" altLang="ru-RU" sz="36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1                        </a:t>
            </a:r>
            <a:r>
              <a:rPr lang="kk-KZ" altLang="ru-RU" sz="3600" b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</a:t>
            </a:r>
            <a:endParaRPr kumimoji="0" lang="ru-RU" alt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V꞊ 3•5•7꞊ 105  см</a:t>
            </a:r>
            <a:r>
              <a:rPr kumimoji="0" lang="kk-KZ" altLang="ru-RU" sz="36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kumimoji="0" lang="kk-KZ" alt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endParaRPr kumimoji="0" lang="kk-KZ" alt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       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Жауабы : 105  см</a:t>
            </a:r>
            <a:r>
              <a:rPr kumimoji="0" lang="kk-KZ" altLang="ru-RU" sz="36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</a:t>
            </a:r>
            <a:r>
              <a:rPr kumimoji="0" lang="kk-KZ" alt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</a:t>
            </a:r>
            <a:endParaRPr kumimoji="0" lang="kk-KZ" alt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935596" y="2438400"/>
            <a:ext cx="0" cy="183385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779912" y="2636912"/>
            <a:ext cx="0" cy="16353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6388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12"/>
          <p:cNvSpPr>
            <a:spLocks noChangeArrowheads="1"/>
          </p:cNvSpPr>
          <p:nvPr/>
        </p:nvSpPr>
        <p:spPr bwMode="auto">
          <a:xfrm>
            <a:off x="-838200" y="5334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sz="3600" b="1">
              <a:solidFill>
                <a:schemeClr val="bg1"/>
              </a:solidFill>
            </a:endParaRPr>
          </a:p>
        </p:txBody>
      </p:sp>
      <p:pic>
        <p:nvPicPr>
          <p:cNvPr id="51203" name="Picture 7" descr="C:\Documents and Settings\UserXP\Рабочий стол\семинар нов\конкурс математика\картинки для урока\61975779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FFA"/>
              </a:clrFrom>
              <a:clrTo>
                <a:srgbClr val="FEFFF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30662" y="-255232"/>
            <a:ext cx="9861910" cy="70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2411760" y="836712"/>
            <a:ext cx="4536504" cy="2952328"/>
          </a:xfrm>
          <a:prstGeom prst="rect">
            <a:avLst/>
          </a:prstGeom>
        </p:spPr>
        <p:txBody>
          <a:bodyPr numCol="1">
            <a:prstTxWarp prst="textCurveUp">
              <a:avLst/>
            </a:prstTxWarp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sz="2000" b="1" i="0" u="none" strike="noStrike" kern="1200" spc="50" normalizeH="0" baseline="0" noProof="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Үйге тапсырма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k-KZ" sz="20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      №</a:t>
            </a:r>
            <a:r>
              <a:rPr kumimoji="0" lang="kk-KZ" sz="2000" b="1" i="0" u="none" strike="noStrike" kern="1200" spc="50" normalizeH="0" baseline="0" noProof="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275</a:t>
            </a:r>
            <a:endParaRPr kumimoji="0" lang="ru-RU" sz="2000" b="1" i="0" u="none" strike="noStrike" kern="1200" spc="50" normalizeH="0" baseline="0" noProof="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419540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1"/>
          <p:cNvSpPr>
            <a:spLocks noChangeArrowheads="1"/>
          </p:cNvSpPr>
          <p:nvPr/>
        </p:nvSpPr>
        <p:spPr bwMode="auto">
          <a:xfrm>
            <a:off x="755576" y="1103997"/>
            <a:ext cx="864096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742950" indent="-742950"/>
            <a:endParaRPr lang="kk-KZ" sz="48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742950" indent="-742950"/>
            <a:r>
              <a:rPr lang="kk-KZ" sz="4800" b="1" i="1" dirty="0" smtClean="0">
                <a:latin typeface="Times New Roman" pitchFamily="18" charset="0"/>
                <a:cs typeface="Times New Roman" pitchFamily="18" charset="0"/>
              </a:rPr>
              <a:t>1. Бүгінгі сабақ ұнады ма? </a:t>
            </a:r>
          </a:p>
          <a:p>
            <a:pPr marL="742950" indent="-742950"/>
            <a:r>
              <a:rPr lang="kk-KZ" sz="4800" b="1" i="1" dirty="0" smtClean="0">
                <a:latin typeface="Times New Roman" pitchFamily="18" charset="0"/>
                <a:cs typeface="Times New Roman" pitchFamily="18" charset="0"/>
              </a:rPr>
              <a:t>    Несімен ұнады?</a:t>
            </a:r>
            <a:endParaRPr lang="ru-RU" sz="48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b="1" i="1" dirty="0" smtClean="0">
                <a:latin typeface="Times New Roman" pitchFamily="18" charset="0"/>
                <a:cs typeface="Times New Roman" pitchFamily="18" charset="0"/>
              </a:rPr>
              <a:t>2. Нені түсінібедің?</a:t>
            </a:r>
            <a:endParaRPr lang="ru-RU" sz="48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4800" b="1" i="1" dirty="0" smtClean="0">
                <a:latin typeface="Times New Roman" pitchFamily="18" charset="0"/>
                <a:cs typeface="Times New Roman" pitchFamily="18" charset="0"/>
              </a:rPr>
              <a:t>3. Келер сабаққа </a:t>
            </a:r>
            <a:r>
              <a:rPr lang="kk-KZ" sz="4800" b="1" i="1" dirty="0">
                <a:latin typeface="Times New Roman" pitchFamily="18" charset="0"/>
                <a:cs typeface="Times New Roman" pitchFamily="18" charset="0"/>
              </a:rPr>
              <a:t>қандай ұсыныс айтасың</a:t>
            </a:r>
            <a:r>
              <a:rPr lang="kk-KZ" sz="4800" b="1" i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4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259632" y="503833"/>
            <a:ext cx="53690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7200" b="1" i="1" dirty="0">
                <a:solidFill>
                  <a:srgbClr val="C00000"/>
                </a:solidFill>
              </a:rPr>
              <a:t>Рефлексия</a:t>
            </a:r>
            <a:endParaRPr lang="ru-RU" sz="7200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1211</TotalTime>
  <Words>597</Words>
  <Application>Microsoft Office PowerPoint</Application>
  <PresentationFormat>Экран (4:3)</PresentationFormat>
  <Paragraphs>115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Үй тапсырмасын тексеру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Сәйкесін тап: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еркегуль</dc:creator>
  <cp:lastModifiedBy>asd</cp:lastModifiedBy>
  <cp:revision>37</cp:revision>
  <dcterms:created xsi:type="dcterms:W3CDTF">2014-09-21T18:59:51Z</dcterms:created>
  <dcterms:modified xsi:type="dcterms:W3CDTF">2017-12-04T13:07:44Z</dcterms:modified>
</cp:coreProperties>
</file>