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docx" ContentType="application/vnd.openxmlformats-officedocument.wordprocessingml.docume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Default Extension="sldx" ContentType="application/vnd.openxmlformats-officedocument.presentationml.slide"/>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311" r:id="rId3"/>
    <p:sldId id="262" r:id="rId4"/>
    <p:sldId id="312" r:id="rId5"/>
    <p:sldId id="265" r:id="rId6"/>
    <p:sldId id="266" r:id="rId7"/>
    <p:sldId id="267" r:id="rId8"/>
    <p:sldId id="268" r:id="rId9"/>
    <p:sldId id="269" r:id="rId10"/>
    <p:sldId id="270" r:id="rId11"/>
    <p:sldId id="271" r:id="rId12"/>
    <p:sldId id="272" r:id="rId13"/>
    <p:sldId id="274" r:id="rId14"/>
    <p:sldId id="273" r:id="rId15"/>
    <p:sldId id="275" r:id="rId16"/>
    <p:sldId id="276" r:id="rId17"/>
    <p:sldId id="277" r:id="rId18"/>
    <p:sldId id="278" r:id="rId19"/>
    <p:sldId id="279" r:id="rId20"/>
    <p:sldId id="282" r:id="rId21"/>
    <p:sldId id="283" r:id="rId22"/>
    <p:sldId id="285" r:id="rId23"/>
    <p:sldId id="284" r:id="rId24"/>
    <p:sldId id="298" r:id="rId25"/>
    <p:sldId id="300" r:id="rId26"/>
    <p:sldId id="303" r:id="rId27"/>
    <p:sldId id="317" r:id="rId28"/>
    <p:sldId id="314" r:id="rId29"/>
    <p:sldId id="301" r:id="rId30"/>
    <p:sldId id="294" r:id="rId31"/>
    <p:sldId id="289" r:id="rId32"/>
    <p:sldId id="315" r:id="rId33"/>
    <p:sldId id="290" r:id="rId34"/>
    <p:sldId id="295" r:id="rId35"/>
    <p:sldId id="305" r:id="rId36"/>
    <p:sldId id="291" r:id="rId37"/>
    <p:sldId id="313" r:id="rId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75806" autoAdjust="0"/>
  </p:normalViewPr>
  <p:slideViewPr>
    <p:cSldViewPr>
      <p:cViewPr varScale="1">
        <p:scale>
          <a:sx n="23" d="100"/>
          <a:sy n="23" d="100"/>
        </p:scale>
        <p:origin x="-129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2.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image" Target="../media/image49.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B0CF07-0FED-45C3-9666-16BA6DB56189}" type="datetimeFigureOut">
              <a:rPr lang="ru-RU" smtClean="0"/>
              <a:pPr/>
              <a:t>11.11.2019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DDC169-5D61-4039-A661-5B128C3B549F}"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ln>
            <a:miter lim="800000"/>
            <a:headEnd/>
            <a:tailEnd/>
          </a:ln>
        </p:spPr>
        <p:txBody>
          <a:bodyPr numCol="1">
            <a:prstTxWarp prst="textNoShape">
              <a:avLst/>
            </a:prstTxWarp>
          </a:bodyPr>
          <a:lstStyle/>
          <a:p>
            <a:pPr fontAlgn="base">
              <a:spcBef>
                <a:spcPct val="0"/>
              </a:spcBef>
              <a:spcAft>
                <a:spcPct val="0"/>
              </a:spcAft>
            </a:pPr>
            <a:fld id="{48B0B94B-96B3-4A2A-8AA2-77BAECE8DEBB}" type="slidenum">
              <a:rPr smtClean="0">
                <a:latin typeface="Calibri" pitchFamily="34" charset="0"/>
              </a:rPr>
              <a:pPr fontAlgn="base">
                <a:spcBef>
                  <a:spcPct val="0"/>
                </a:spcBef>
                <a:spcAft>
                  <a:spcPct val="0"/>
                </a:spcAft>
              </a:pPr>
              <a:t>1</a:t>
            </a:fld>
            <a:endParaRPr smtClean="0">
              <a:latin typeface="Calibri"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txBox="1">
            <a:spLocks noGrp="1" noChangeArrowheads="1"/>
          </p:cNvSpPr>
          <p:nvPr>
            <p:ph type="body" idx="1"/>
          </p:nvPr>
        </p:nvSpPr>
        <p:spPr bwMode="auto">
          <a:noFill/>
        </p:spPr>
        <p:txBody>
          <a:bodyPr numCol="1">
            <a:prstTxWarp prst="textNoShape">
              <a:avLst/>
            </a:prstTxWarp>
          </a:bodyPr>
          <a:lstStyle/>
          <a:p>
            <a:endParaRPr lang="kk-KZ" dirty="0" smtClean="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66DDC169-5D61-4039-A661-5B128C3B549F}" type="slidenum">
              <a:rPr lang="ru-RU" smtClean="0"/>
              <a:pPr/>
              <a:t>16</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66DDC169-5D61-4039-A661-5B128C3B549F}" type="slidenum">
              <a:rPr lang="ru-RU" smtClean="0"/>
              <a:pPr/>
              <a:t>24</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66DDC169-5D61-4039-A661-5B128C3B549F}" type="slidenum">
              <a:rPr lang="ru-RU" smtClean="0"/>
              <a:pPr/>
              <a:t>27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20AAF3C-F90C-472F-A8B1-E840413F9A9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E2D8A04-D2E8-4A12-91B9-ECD6C29A2749}"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Титульный слайд">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479550" y="2967038"/>
            <a:ext cx="6296025" cy="1470025"/>
          </a:xfrm>
        </p:spPr>
        <p:txBody>
          <a:bodyPr/>
          <a:lstStyle>
            <a:lvl1pPr>
              <a:defRPr/>
            </a:lvl1pPr>
          </a:lstStyle>
          <a:p>
            <a:r>
              <a:rPr lang="ru-RU"/>
              <a:t>Образец заголовка</a:t>
            </a:r>
          </a:p>
        </p:txBody>
      </p:sp>
      <p:sp>
        <p:nvSpPr>
          <p:cNvPr id="3" name="Rectangle 6">
            <a:extLst/>
          </p:cNvPr>
          <p:cNvSpPr>
            <a:spLocks noGrp="1" noChangeArrowheads="1"/>
          </p:cNvSpPr>
          <p:nvPr>
            <p:ph type="sldNum" sz="quarter" idx="10"/>
          </p:nvPr>
        </p:nvSpPr>
        <p:spPr>
          <a:xfrm>
            <a:off x="6553200" y="6245225"/>
            <a:ext cx="2133600" cy="476250"/>
          </a:xfrm>
        </p:spPr>
        <p:txBody>
          <a:bodyPr/>
          <a:lstStyle>
            <a:lvl1pPr>
              <a:defRPr/>
            </a:lvl1pPr>
          </a:lstStyle>
          <a:p>
            <a:pPr>
              <a:defRPr/>
            </a:pPr>
            <a:fld id="{2EEFC36D-9C53-48A2-B2AB-3FD7DF84A122}"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AAF3C-F90C-472F-A8B1-E840413F9A97}" type="datetimeFigureOut">
              <a:rPr lang="ru-RU" smtClean="0"/>
              <a:pPr/>
              <a:t>11.11.2019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2D8A04-D2E8-4A12-91B9-ECD6C29A274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hyperlink" Target="http://smajliki.ru/smilie-504841191.html" TargetMode="Externa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package" Target="../embeddings/_________Microsoft_Office_Word1.docx"/><Relationship Id="rId5" Type="http://schemas.openxmlformats.org/officeDocument/2006/relationships/image" Target="../media/image2.gif"/><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ustazim,kz/"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5.jpeg"/><Relationship Id="rId5" Type="http://schemas.openxmlformats.org/officeDocument/2006/relationships/oleObject" Target="../embeddings/oleObject1.bin"/><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png"/><Relationship Id="rId7" Type="http://schemas.openxmlformats.org/officeDocument/2006/relationships/image" Target="../media/image32.jpe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10" Type="http://schemas.openxmlformats.org/officeDocument/2006/relationships/image" Target="../media/image35.jpeg"/><Relationship Id="rId4" Type="http://schemas.openxmlformats.org/officeDocument/2006/relationships/image" Target="../media/image29.jpeg"/><Relationship Id="rId9"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46.jpeg"/><Relationship Id="rId5" Type="http://schemas.openxmlformats.org/officeDocument/2006/relationships/image" Target="../media/image45.jpeg"/><Relationship Id="rId10" Type="http://schemas.openxmlformats.org/officeDocument/2006/relationships/oleObject" Target="../embeddings/oleObject2.bin"/><Relationship Id="rId4" Type="http://schemas.openxmlformats.org/officeDocument/2006/relationships/image" Target="../media/image44.jpeg"/><Relationship Id="rId9" Type="http://schemas.openxmlformats.org/officeDocument/2006/relationships/image" Target="../media/image48.jpeg"/></Relationships>
</file>

<file path=ppt/slides/_rels/slide23.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1.png"/><Relationship Id="rId18" Type="http://schemas.openxmlformats.org/officeDocument/2006/relationships/image" Target="../media/image66.jpeg"/><Relationship Id="rId26" Type="http://schemas.openxmlformats.org/officeDocument/2006/relationships/image" Target="../media/image72.jpeg"/><Relationship Id="rId3" Type="http://schemas.openxmlformats.org/officeDocument/2006/relationships/image" Target="../media/image51.jpeg"/><Relationship Id="rId21" Type="http://schemas.openxmlformats.org/officeDocument/2006/relationships/oleObject" Target="../embeddings/oleObject4.bin"/><Relationship Id="rId7" Type="http://schemas.openxmlformats.org/officeDocument/2006/relationships/image" Target="../media/image55.jpeg"/><Relationship Id="rId12" Type="http://schemas.openxmlformats.org/officeDocument/2006/relationships/image" Target="../media/image60.jpeg"/><Relationship Id="rId17" Type="http://schemas.openxmlformats.org/officeDocument/2006/relationships/image" Target="../media/image65.jpeg"/><Relationship Id="rId25" Type="http://schemas.openxmlformats.org/officeDocument/2006/relationships/image" Target="../media/image71.jpeg"/><Relationship Id="rId2" Type="http://schemas.openxmlformats.org/officeDocument/2006/relationships/slideLayout" Target="../slideLayouts/slideLayout2.xml"/><Relationship Id="rId16" Type="http://schemas.openxmlformats.org/officeDocument/2006/relationships/image" Target="../media/image64.jpeg"/><Relationship Id="rId20" Type="http://schemas.openxmlformats.org/officeDocument/2006/relationships/image" Target="../media/image67.png"/><Relationship Id="rId1" Type="http://schemas.openxmlformats.org/officeDocument/2006/relationships/vmlDrawing" Target="../drawings/vmlDrawing4.vml"/><Relationship Id="rId6" Type="http://schemas.openxmlformats.org/officeDocument/2006/relationships/image" Target="../media/image54.png"/><Relationship Id="rId11" Type="http://schemas.openxmlformats.org/officeDocument/2006/relationships/image" Target="../media/image59.png"/><Relationship Id="rId24" Type="http://schemas.openxmlformats.org/officeDocument/2006/relationships/image" Target="../media/image70.jpeg"/><Relationship Id="rId5" Type="http://schemas.openxmlformats.org/officeDocument/2006/relationships/image" Target="../media/image53.png"/><Relationship Id="rId15" Type="http://schemas.openxmlformats.org/officeDocument/2006/relationships/image" Target="../media/image63.png"/><Relationship Id="rId23" Type="http://schemas.openxmlformats.org/officeDocument/2006/relationships/image" Target="../media/image69.jpeg"/><Relationship Id="rId10" Type="http://schemas.openxmlformats.org/officeDocument/2006/relationships/image" Target="../media/image58.png"/><Relationship Id="rId19" Type="http://schemas.openxmlformats.org/officeDocument/2006/relationships/oleObject" Target="../embeddings/oleObject3.bin"/><Relationship Id="rId4" Type="http://schemas.openxmlformats.org/officeDocument/2006/relationships/image" Target="../media/image52.png"/><Relationship Id="rId9" Type="http://schemas.openxmlformats.org/officeDocument/2006/relationships/image" Target="../media/image57.png"/><Relationship Id="rId14" Type="http://schemas.openxmlformats.org/officeDocument/2006/relationships/image" Target="../media/image62.png"/><Relationship Id="rId22" Type="http://schemas.openxmlformats.org/officeDocument/2006/relationships/image" Target="../media/image68.jpeg"/><Relationship Id="rId27" Type="http://schemas.openxmlformats.org/officeDocument/2006/relationships/image" Target="../media/image73.jpeg"/></Relationships>
</file>

<file path=ppt/slides/_rels/slide2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5.jpeg"/></Relationships>
</file>

<file path=ppt/slides/_rels/slide2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78.gif"/></Relationships>
</file>

<file path=ppt/slides/_rels/slide2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2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 Id="rId5" Type="http://schemas.openxmlformats.org/officeDocument/2006/relationships/image" Target="../media/image84.jpeg"/><Relationship Id="rId4" Type="http://schemas.openxmlformats.org/officeDocument/2006/relationships/image" Target="../media/image83.jpeg"/></Relationships>
</file>

<file path=ppt/slides/_rels/slide2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86.gif"/></Relationships>
</file>

<file path=ppt/slides/_rels/slide30.xml.rels><?xml version="1.0" encoding="UTF-8" standalone="yes"?>
<Relationships xmlns="http://schemas.openxmlformats.org/package/2006/relationships"><Relationship Id="rId8" Type="http://schemas.openxmlformats.org/officeDocument/2006/relationships/image" Target="../media/image91.jpeg"/><Relationship Id="rId13" Type="http://schemas.openxmlformats.org/officeDocument/2006/relationships/image" Target="../media/image95.jpeg"/><Relationship Id="rId18" Type="http://schemas.openxmlformats.org/officeDocument/2006/relationships/image" Target="../media/image100.jpeg"/><Relationship Id="rId3" Type="http://schemas.openxmlformats.org/officeDocument/2006/relationships/image" Target="../media/image88.gif"/><Relationship Id="rId21" Type="http://schemas.openxmlformats.org/officeDocument/2006/relationships/image" Target="../media/image103.jpeg"/><Relationship Id="rId7" Type="http://schemas.openxmlformats.org/officeDocument/2006/relationships/image" Target="../media/image90.jpeg"/><Relationship Id="rId12" Type="http://schemas.openxmlformats.org/officeDocument/2006/relationships/image" Target="../media/image94.jpeg"/><Relationship Id="rId17" Type="http://schemas.openxmlformats.org/officeDocument/2006/relationships/image" Target="../media/image99.jpeg"/><Relationship Id="rId2" Type="http://schemas.openxmlformats.org/officeDocument/2006/relationships/slideLayout" Target="../slideLayouts/slideLayout2.xml"/><Relationship Id="rId16" Type="http://schemas.openxmlformats.org/officeDocument/2006/relationships/image" Target="../media/image98.jpeg"/><Relationship Id="rId20" Type="http://schemas.openxmlformats.org/officeDocument/2006/relationships/image" Target="../media/image102.jpeg"/><Relationship Id="rId1" Type="http://schemas.openxmlformats.org/officeDocument/2006/relationships/vmlDrawing" Target="../drawings/vmlDrawing5.vml"/><Relationship Id="rId6" Type="http://schemas.openxmlformats.org/officeDocument/2006/relationships/image" Target="../media/image4.gif"/><Relationship Id="rId11" Type="http://schemas.openxmlformats.org/officeDocument/2006/relationships/package" Target="../embeddings/______Microsoft_Office_PowerPoint2.sldx"/><Relationship Id="rId5" Type="http://schemas.openxmlformats.org/officeDocument/2006/relationships/hyperlink" Target="http://smajliki.ru/smilie-504841191.html" TargetMode="External"/><Relationship Id="rId15" Type="http://schemas.openxmlformats.org/officeDocument/2006/relationships/image" Target="../media/image97.jpeg"/><Relationship Id="rId23" Type="http://schemas.openxmlformats.org/officeDocument/2006/relationships/image" Target="../media/image105.jpeg"/><Relationship Id="rId10" Type="http://schemas.openxmlformats.org/officeDocument/2006/relationships/image" Target="../media/image93.jpeg"/><Relationship Id="rId19" Type="http://schemas.openxmlformats.org/officeDocument/2006/relationships/image" Target="../media/image101.jpeg"/><Relationship Id="rId4" Type="http://schemas.openxmlformats.org/officeDocument/2006/relationships/image" Target="../media/image89.gif"/><Relationship Id="rId9" Type="http://schemas.openxmlformats.org/officeDocument/2006/relationships/image" Target="../media/image92.jpeg"/><Relationship Id="rId14" Type="http://schemas.openxmlformats.org/officeDocument/2006/relationships/image" Target="../media/image96.jpeg"/><Relationship Id="rId22" Type="http://schemas.openxmlformats.org/officeDocument/2006/relationships/image" Target="../media/image104.jpeg"/></Relationships>
</file>

<file path=ppt/slides/_rels/slide31.xml.rels><?xml version="1.0" encoding="UTF-8" standalone="yes"?>
<Relationships xmlns="http://schemas.openxmlformats.org/package/2006/relationships"><Relationship Id="rId8" Type="http://schemas.openxmlformats.org/officeDocument/2006/relationships/image" Target="../media/image107.jpeg"/><Relationship Id="rId3" Type="http://schemas.openxmlformats.org/officeDocument/2006/relationships/image" Target="../media/image2.gif"/><Relationship Id="rId7" Type="http://schemas.openxmlformats.org/officeDocument/2006/relationships/image" Target="../media/image106.jpeg"/><Relationship Id="rId12" Type="http://schemas.openxmlformats.org/officeDocument/2006/relationships/image" Target="../media/image111.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4.gif"/><Relationship Id="rId11" Type="http://schemas.openxmlformats.org/officeDocument/2006/relationships/image" Target="../media/image110.jpeg"/><Relationship Id="rId5" Type="http://schemas.openxmlformats.org/officeDocument/2006/relationships/hyperlink" Target="http://smajliki.ru/smilie-504841191.html" TargetMode="External"/><Relationship Id="rId10" Type="http://schemas.openxmlformats.org/officeDocument/2006/relationships/image" Target="../media/image109.jpeg"/><Relationship Id="rId4" Type="http://schemas.openxmlformats.org/officeDocument/2006/relationships/image" Target="../media/image88.gif"/><Relationship Id="rId9" Type="http://schemas.openxmlformats.org/officeDocument/2006/relationships/image" Target="../media/image108.jpeg"/></Relationships>
</file>

<file path=ppt/slides/_rels/slide32.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119.gif"/><Relationship Id="rId3" Type="http://schemas.openxmlformats.org/officeDocument/2006/relationships/image" Target="../media/image114.jpeg"/><Relationship Id="rId7" Type="http://schemas.openxmlformats.org/officeDocument/2006/relationships/image" Target="../media/image118.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117.jpeg"/><Relationship Id="rId5" Type="http://schemas.openxmlformats.org/officeDocument/2006/relationships/image" Target="../media/image116.jpeg"/><Relationship Id="rId4" Type="http://schemas.openxmlformats.org/officeDocument/2006/relationships/image" Target="../media/image115.jpeg"/></Relationships>
</file>

<file path=ppt/slides/_rels/slide34.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12.xml"/><Relationship Id="rId5" Type="http://schemas.openxmlformats.org/officeDocument/2006/relationships/image" Target="../media/image123.jpeg"/><Relationship Id="rId4" Type="http://schemas.openxmlformats.org/officeDocument/2006/relationships/image" Target="../media/image122.jpeg"/></Relationships>
</file>

<file path=ppt/slides/_rels/slide35.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27.png"/></Relationships>
</file>

<file path=ppt/slides/_rels/slide37.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9" descr="050"/>
          <p:cNvPicPr>
            <a:picLocks noChangeAspect="1" noChangeArrowheads="1" noCrop="1"/>
          </p:cNvPicPr>
          <p:nvPr/>
        </p:nvPicPr>
        <p:blipFill>
          <a:blip r:embed="rId3"/>
          <a:srcRect/>
          <a:stretch>
            <a:fillRect/>
          </a:stretch>
        </p:blipFill>
        <p:spPr bwMode="auto">
          <a:xfrm>
            <a:off x="8212138" y="5286375"/>
            <a:ext cx="931862" cy="1571625"/>
          </a:xfrm>
          <a:prstGeom prst="rect">
            <a:avLst/>
          </a:prstGeom>
          <a:noFill/>
          <a:ln w="9525">
            <a:noFill/>
            <a:miter lim="800000"/>
            <a:headEnd/>
            <a:tailEnd/>
          </a:ln>
        </p:spPr>
      </p:pic>
      <p:pic>
        <p:nvPicPr>
          <p:cNvPr id="146508" name="Picture 76" descr="07"/>
          <p:cNvPicPr>
            <a:picLocks noChangeAspect="1" noChangeArrowheads="1" noCrop="1"/>
          </p:cNvPicPr>
          <p:nvPr/>
        </p:nvPicPr>
        <p:blipFill>
          <a:blip r:embed="rId4">
            <a:lum bright="-46000" contrast="44000"/>
          </a:blip>
          <a:srcRect/>
          <a:stretch>
            <a:fillRect/>
          </a:stretch>
        </p:blipFill>
        <p:spPr bwMode="auto">
          <a:xfrm>
            <a:off x="0" y="0"/>
            <a:ext cx="4857750" cy="6858000"/>
          </a:xfrm>
          <a:prstGeom prst="rect">
            <a:avLst/>
          </a:prstGeom>
          <a:noFill/>
          <a:ln w="9525">
            <a:noFill/>
            <a:miter lim="800000"/>
            <a:headEnd/>
            <a:tailEnd/>
          </a:ln>
        </p:spPr>
      </p:pic>
      <p:pic>
        <p:nvPicPr>
          <p:cNvPr id="146509" name="Picture 77" descr="07"/>
          <p:cNvPicPr>
            <a:picLocks noChangeAspect="1" noChangeArrowheads="1" noCrop="1"/>
          </p:cNvPicPr>
          <p:nvPr/>
        </p:nvPicPr>
        <p:blipFill>
          <a:blip r:embed="rId4">
            <a:lum bright="-46000" contrast="44000"/>
          </a:blip>
          <a:srcRect/>
          <a:stretch>
            <a:fillRect/>
          </a:stretch>
        </p:blipFill>
        <p:spPr bwMode="auto">
          <a:xfrm>
            <a:off x="4572000" y="0"/>
            <a:ext cx="4929188" cy="6858000"/>
          </a:xfrm>
          <a:prstGeom prst="rect">
            <a:avLst/>
          </a:prstGeom>
          <a:solidFill>
            <a:srgbClr val="FFFF00"/>
          </a:solidFill>
          <a:ln w="9525">
            <a:noFill/>
            <a:miter lim="800000"/>
            <a:headEnd/>
            <a:tailEnd/>
          </a:ln>
        </p:spPr>
      </p:pic>
      <p:sp>
        <p:nvSpPr>
          <p:cNvPr id="8" name="Овал 7"/>
          <p:cNvSpPr/>
          <p:nvPr/>
        </p:nvSpPr>
        <p:spPr bwMode="auto">
          <a:xfrm>
            <a:off x="5143500" y="571500"/>
            <a:ext cx="3714750" cy="557212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k-KZ" sz="3200" b="1" i="1" dirty="0">
              <a:solidFill>
                <a:schemeClr val="bg1">
                  <a:lumMod val="95000"/>
                </a:schemeClr>
              </a:solidFill>
              <a:latin typeface="Book Antiqua" pitchFamily="18" charset="0"/>
            </a:endParaRPr>
          </a:p>
          <a:p>
            <a:pPr algn="ctr">
              <a:defRPr/>
            </a:pPr>
            <a:endParaRPr lang="kk-KZ" sz="3200" b="1" i="1" dirty="0">
              <a:solidFill>
                <a:schemeClr val="bg1">
                  <a:lumMod val="95000"/>
                </a:schemeClr>
              </a:solidFill>
              <a:latin typeface="Book Antiqua" pitchFamily="18" charset="0"/>
            </a:endParaRPr>
          </a:p>
          <a:p>
            <a:pPr algn="ctr">
              <a:defRPr/>
            </a:pPr>
            <a:endParaRPr lang="kk-KZ" sz="3200" b="1" i="1" dirty="0">
              <a:solidFill>
                <a:schemeClr val="bg1">
                  <a:lumMod val="95000"/>
                </a:schemeClr>
              </a:solidFill>
              <a:latin typeface="Book Antiqua" pitchFamily="18" charset="0"/>
            </a:endParaRPr>
          </a:p>
          <a:p>
            <a:pPr algn="ctr">
              <a:defRPr/>
            </a:pPr>
            <a:endParaRPr lang="kk-KZ" sz="3200" b="1" i="1" dirty="0">
              <a:solidFill>
                <a:schemeClr val="bg1">
                  <a:lumMod val="95000"/>
                </a:schemeClr>
              </a:solidFill>
              <a:latin typeface="Book Antiqua" pitchFamily="18" charset="0"/>
            </a:endParaRPr>
          </a:p>
          <a:p>
            <a:pPr algn="ctr">
              <a:defRPr/>
            </a:pPr>
            <a:r>
              <a:rPr lang="kk-KZ" sz="2800" b="1" i="1" dirty="0">
                <a:solidFill>
                  <a:srgbClr val="FFFF00"/>
                </a:solidFill>
                <a:latin typeface="Book Antiqua" pitchFamily="18" charset="0"/>
              </a:rPr>
              <a:t> </a:t>
            </a:r>
            <a:r>
              <a:rPr lang="kk-KZ" sz="2400" b="1" i="1" dirty="0">
                <a:solidFill>
                  <a:srgbClr val="FFFF00"/>
                </a:solidFill>
                <a:latin typeface="Book Antiqua" pitchFamily="18" charset="0"/>
              </a:rPr>
              <a:t> </a:t>
            </a:r>
          </a:p>
          <a:p>
            <a:pPr>
              <a:defRPr/>
            </a:pPr>
            <a:r>
              <a:rPr lang="kk-KZ" sz="2000" b="1" i="1" dirty="0" smtClean="0">
                <a:solidFill>
                  <a:srgbClr val="002060"/>
                </a:solidFill>
                <a:latin typeface="Book Antiqua" pitchFamily="18" charset="0"/>
              </a:rPr>
              <a:t> </a:t>
            </a:r>
            <a:r>
              <a:rPr lang="kk-KZ" sz="2400" b="1" dirty="0" smtClean="0">
                <a:ln>
                  <a:solidFill>
                    <a:srgbClr val="7030A0"/>
                  </a:solidFill>
                </a:ln>
                <a:solidFill>
                  <a:srgbClr val="C00000"/>
                </a:solidFill>
                <a:effectLst>
                  <a:outerShdw blurRad="50800" dist="38100" dir="13500000" algn="br" rotWithShape="0">
                    <a:prstClr val="black">
                      <a:alpha val="40000"/>
                    </a:prstClr>
                  </a:outerShdw>
                </a:effectLst>
                <a:latin typeface="Book Antiqua" pitchFamily="18" charset="0"/>
              </a:rPr>
              <a:t>Бастауыш сынып мұғалімі                      Есенова Ляиля Байтоллақызы ның портфолиосы</a:t>
            </a:r>
            <a:endParaRPr lang="kk-KZ" sz="2400" b="1" dirty="0">
              <a:ln>
                <a:solidFill>
                  <a:srgbClr val="7030A0"/>
                </a:solidFill>
              </a:ln>
              <a:solidFill>
                <a:srgbClr val="C00000"/>
              </a:solidFill>
              <a:effectLst>
                <a:outerShdw blurRad="50800" dist="38100" dir="13500000" algn="br" rotWithShape="0">
                  <a:prstClr val="black">
                    <a:alpha val="40000"/>
                  </a:prstClr>
                </a:outerShdw>
              </a:effectLst>
              <a:latin typeface="Book Antiqua" pitchFamily="18" charset="0"/>
            </a:endParaRPr>
          </a:p>
          <a:p>
            <a:pPr>
              <a:defRPr/>
            </a:pPr>
            <a:endParaRPr lang="kk-KZ" sz="3200" b="1" i="1" dirty="0">
              <a:ln>
                <a:solidFill>
                  <a:srgbClr val="7030A0"/>
                </a:solidFill>
              </a:ln>
              <a:solidFill>
                <a:srgbClr val="002060"/>
              </a:solidFill>
              <a:effectLst>
                <a:outerShdw blurRad="50800" dist="38100" dir="13500000" algn="br" rotWithShape="0">
                  <a:prstClr val="black">
                    <a:alpha val="40000"/>
                  </a:prstClr>
                </a:outerShdw>
              </a:effectLst>
              <a:latin typeface="Book Antiqua" pitchFamily="18" charset="0"/>
            </a:endParaRPr>
          </a:p>
          <a:p>
            <a:pPr>
              <a:defRPr/>
            </a:pPr>
            <a:r>
              <a:rPr lang="kk-KZ" sz="2400" b="1" dirty="0">
                <a:ln>
                  <a:solidFill>
                    <a:srgbClr val="7030A0"/>
                  </a:solidFill>
                </a:ln>
                <a:solidFill>
                  <a:srgbClr val="002060"/>
                </a:solidFill>
                <a:effectLst>
                  <a:outerShdw blurRad="50800" dist="38100" dir="13500000" algn="br" rotWithShape="0">
                    <a:prstClr val="black">
                      <a:alpha val="40000"/>
                    </a:prstClr>
                  </a:outerShdw>
                </a:effectLst>
                <a:latin typeface="Book Antiqua" pitchFamily="18" charset="0"/>
              </a:rPr>
              <a:t>Құлсары -2019 ж</a:t>
            </a:r>
          </a:p>
          <a:p>
            <a:pPr>
              <a:defRPr/>
            </a:pPr>
            <a:endParaRPr lang="kk-KZ" sz="3200" b="1" i="1" dirty="0">
              <a:ln>
                <a:solidFill>
                  <a:srgbClr val="7030A0"/>
                </a:solidFill>
              </a:ln>
              <a:solidFill>
                <a:schemeClr val="bg1">
                  <a:lumMod val="95000"/>
                </a:schemeClr>
              </a:solidFill>
              <a:effectLst>
                <a:outerShdw blurRad="50800" dist="38100" dir="13500000" algn="br" rotWithShape="0">
                  <a:prstClr val="black">
                    <a:alpha val="40000"/>
                  </a:prstClr>
                </a:outerShdw>
              </a:effectLst>
              <a:latin typeface="Book Antiqua" pitchFamily="18" charset="0"/>
            </a:endParaRPr>
          </a:p>
          <a:p>
            <a:pPr>
              <a:defRPr/>
            </a:pPr>
            <a:endParaRPr lang="kk-KZ" sz="3200" b="1" i="1" dirty="0">
              <a:ln>
                <a:solidFill>
                  <a:srgbClr val="7030A0"/>
                </a:solidFill>
              </a:ln>
              <a:solidFill>
                <a:schemeClr val="bg1">
                  <a:lumMod val="95000"/>
                </a:schemeClr>
              </a:solidFill>
              <a:effectLst>
                <a:outerShdw blurRad="50800" dist="38100" dir="13500000" algn="br" rotWithShape="0">
                  <a:prstClr val="black">
                    <a:alpha val="40000"/>
                  </a:prstClr>
                </a:outerShdw>
              </a:effectLst>
              <a:latin typeface="Book Antiqua" pitchFamily="18" charset="0"/>
            </a:endParaRPr>
          </a:p>
          <a:p>
            <a:pPr>
              <a:defRPr/>
            </a:pPr>
            <a:endParaRPr lang="kk-KZ" sz="2800" b="1" i="1" dirty="0">
              <a:ln>
                <a:solidFill>
                  <a:srgbClr val="7030A0"/>
                </a:solidFill>
              </a:ln>
              <a:solidFill>
                <a:schemeClr val="bg1">
                  <a:lumMod val="95000"/>
                </a:schemeClr>
              </a:solidFill>
              <a:effectLst>
                <a:outerShdw blurRad="50800" dist="38100" dir="13500000" algn="br" rotWithShape="0">
                  <a:prstClr val="black">
                    <a:alpha val="40000"/>
                  </a:prstClr>
                </a:outerShdw>
              </a:effectLst>
              <a:latin typeface="Book Antiqua" pitchFamily="18" charset="0"/>
            </a:endParaRPr>
          </a:p>
          <a:p>
            <a:pPr>
              <a:defRPr/>
            </a:pPr>
            <a:endParaRPr lang="kk-KZ" sz="2800" b="1" i="1" dirty="0">
              <a:solidFill>
                <a:schemeClr val="bg1">
                  <a:lumMod val="95000"/>
                </a:schemeClr>
              </a:solidFill>
              <a:latin typeface="Book Antiqua" pitchFamily="18" charset="0"/>
            </a:endParaRPr>
          </a:p>
          <a:p>
            <a:pPr>
              <a:defRPr/>
            </a:pPr>
            <a:endParaRPr lang="kk-KZ" sz="2800" b="1" i="1" dirty="0">
              <a:solidFill>
                <a:schemeClr val="bg1">
                  <a:lumMod val="95000"/>
                </a:schemeClr>
              </a:solidFill>
              <a:latin typeface="Book Antiqua" pitchFamily="18" charset="0"/>
            </a:endParaRPr>
          </a:p>
          <a:p>
            <a:pPr>
              <a:defRPr/>
            </a:pPr>
            <a:r>
              <a:rPr lang="kk-KZ" sz="2800" b="1" i="1" dirty="0">
                <a:solidFill>
                  <a:schemeClr val="bg1">
                    <a:lumMod val="95000"/>
                  </a:schemeClr>
                </a:solidFill>
                <a:latin typeface="Book Antiqua" pitchFamily="18" charset="0"/>
              </a:rPr>
              <a:t>А</a:t>
            </a:r>
          </a:p>
          <a:p>
            <a:pPr>
              <a:defRPr/>
            </a:pPr>
            <a:endParaRPr lang="ru-RU" sz="2800" b="1" i="1" dirty="0">
              <a:solidFill>
                <a:schemeClr val="bg1">
                  <a:lumMod val="95000"/>
                </a:schemeClr>
              </a:solidFill>
              <a:latin typeface="Book Antiqua" pitchFamily="18" charset="0"/>
            </a:endParaRPr>
          </a:p>
        </p:txBody>
      </p:sp>
      <p:sp>
        <p:nvSpPr>
          <p:cNvPr id="17" name="Овал 16"/>
          <p:cNvSpPr/>
          <p:nvPr/>
        </p:nvSpPr>
        <p:spPr bwMode="auto">
          <a:xfrm>
            <a:off x="500063" y="571500"/>
            <a:ext cx="3857625" cy="5643563"/>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k-KZ" sz="3200" b="1" i="1" dirty="0">
              <a:solidFill>
                <a:schemeClr val="bg1">
                  <a:lumMod val="95000"/>
                </a:schemeClr>
              </a:solidFill>
              <a:latin typeface="Book Antiqua" pitchFamily="18" charset="0"/>
            </a:endParaRPr>
          </a:p>
          <a:p>
            <a:pPr algn="ctr">
              <a:defRPr/>
            </a:pPr>
            <a:endParaRPr lang="kk-KZ" sz="3200" b="1" i="1" dirty="0">
              <a:solidFill>
                <a:schemeClr val="bg1">
                  <a:lumMod val="95000"/>
                </a:schemeClr>
              </a:solidFill>
              <a:latin typeface="Book Antiqua" pitchFamily="18" charset="0"/>
            </a:endParaRPr>
          </a:p>
          <a:p>
            <a:pPr algn="ctr">
              <a:defRPr/>
            </a:pPr>
            <a:endParaRPr lang="kk-KZ" sz="3200" b="1" i="1" dirty="0">
              <a:solidFill>
                <a:schemeClr val="bg1">
                  <a:lumMod val="95000"/>
                </a:schemeClr>
              </a:solidFill>
              <a:latin typeface="Book Antiqua" pitchFamily="18" charset="0"/>
            </a:endParaRPr>
          </a:p>
          <a:p>
            <a:pPr algn="ctr">
              <a:defRPr/>
            </a:pPr>
            <a:endParaRPr lang="kk-KZ" sz="3200" b="1" i="1" dirty="0">
              <a:solidFill>
                <a:schemeClr val="bg1">
                  <a:lumMod val="95000"/>
                </a:schemeClr>
              </a:solidFill>
              <a:latin typeface="Book Antiqua" pitchFamily="18" charset="0"/>
            </a:endParaRPr>
          </a:p>
          <a:p>
            <a:pPr algn="ctr">
              <a:defRPr/>
            </a:pPr>
            <a:r>
              <a:rPr lang="kk-KZ" sz="2800" b="1" i="1" dirty="0">
                <a:solidFill>
                  <a:srgbClr val="FFFF00"/>
                </a:solidFill>
                <a:latin typeface="Book Antiqua" pitchFamily="18" charset="0"/>
              </a:rPr>
              <a:t> </a:t>
            </a:r>
            <a:r>
              <a:rPr lang="kk-KZ" sz="2400" b="1" i="1" dirty="0">
                <a:solidFill>
                  <a:srgbClr val="FFFF00"/>
                </a:solidFill>
                <a:latin typeface="Book Antiqua" pitchFamily="18" charset="0"/>
              </a:rPr>
              <a:t> </a:t>
            </a:r>
          </a:p>
          <a:p>
            <a:pPr>
              <a:defRPr/>
            </a:pPr>
            <a:endParaRPr lang="kk-KZ" sz="2800" b="1" i="1" dirty="0">
              <a:solidFill>
                <a:schemeClr val="bg1">
                  <a:lumMod val="95000"/>
                </a:schemeClr>
              </a:solidFill>
              <a:latin typeface="Book Antiqua" pitchFamily="18" charset="0"/>
            </a:endParaRPr>
          </a:p>
          <a:p>
            <a:pPr>
              <a:defRPr/>
            </a:pPr>
            <a:endParaRPr lang="kk-KZ" sz="2800" b="1" i="1" dirty="0">
              <a:solidFill>
                <a:schemeClr val="bg1">
                  <a:lumMod val="95000"/>
                </a:schemeClr>
              </a:solidFill>
              <a:latin typeface="Book Antiqua" pitchFamily="18" charset="0"/>
            </a:endParaRPr>
          </a:p>
          <a:p>
            <a:pPr>
              <a:defRPr/>
            </a:pPr>
            <a:endParaRPr lang="kk-KZ" sz="2800" b="1" i="1" dirty="0">
              <a:solidFill>
                <a:schemeClr val="bg1">
                  <a:lumMod val="95000"/>
                </a:schemeClr>
              </a:solidFill>
              <a:latin typeface="Book Antiqua" pitchFamily="18" charset="0"/>
            </a:endParaRPr>
          </a:p>
          <a:p>
            <a:pPr>
              <a:defRPr/>
            </a:pPr>
            <a:r>
              <a:rPr lang="kk-KZ" sz="2800" b="1" i="1" dirty="0">
                <a:solidFill>
                  <a:schemeClr val="bg1">
                    <a:lumMod val="95000"/>
                  </a:schemeClr>
                </a:solidFill>
                <a:latin typeface="Book Antiqua" pitchFamily="18" charset="0"/>
              </a:rPr>
              <a:t> </a:t>
            </a:r>
            <a:endParaRPr lang="ru-RU" sz="2800" b="1" i="1" dirty="0">
              <a:solidFill>
                <a:schemeClr val="bg1">
                  <a:lumMod val="95000"/>
                </a:schemeClr>
              </a:solidFill>
              <a:latin typeface="Book Antiqua" pitchFamily="18" charset="0"/>
            </a:endParaRPr>
          </a:p>
        </p:txBody>
      </p:sp>
      <p:pic>
        <p:nvPicPr>
          <p:cNvPr id="6151" name="Picture 6" descr="df6eb5a16f2dca616eea7c5fc527e196">
            <a:hlinkClick r:id="rId5"/>
          </p:cNvPr>
          <p:cNvPicPr>
            <a:picLocks noChangeAspect="1" noChangeArrowheads="1" noCrop="1"/>
          </p:cNvPicPr>
          <p:nvPr/>
        </p:nvPicPr>
        <p:blipFill>
          <a:blip r:embed="rId6"/>
          <a:srcRect/>
          <a:stretch>
            <a:fillRect/>
          </a:stretch>
        </p:blipFill>
        <p:spPr bwMode="auto">
          <a:xfrm>
            <a:off x="1071538" y="4500570"/>
            <a:ext cx="2500330" cy="1143008"/>
          </a:xfrm>
          <a:prstGeom prst="rect">
            <a:avLst/>
          </a:prstGeom>
          <a:ln>
            <a:noFill/>
          </a:ln>
          <a:effectLst>
            <a:softEdge rad="112500"/>
          </a:effectLst>
        </p:spPr>
      </p:pic>
      <p:pic>
        <p:nvPicPr>
          <p:cNvPr id="7169" name="Picture 1" descr="C:\Users\Админ\Downloads\IMG-20190605-WA0072 (1).jpg"/>
          <p:cNvPicPr>
            <a:picLocks noChangeAspect="1" noChangeArrowheads="1"/>
          </p:cNvPicPr>
          <p:nvPr/>
        </p:nvPicPr>
        <p:blipFill>
          <a:blip r:embed="rId7"/>
          <a:srcRect/>
          <a:stretch>
            <a:fillRect/>
          </a:stretch>
        </p:blipFill>
        <p:spPr bwMode="auto">
          <a:xfrm>
            <a:off x="878136" y="973230"/>
            <a:ext cx="3101478" cy="3527339"/>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cSld>
  <p:clrMapOvr>
    <a:masterClrMapping/>
  </p:clrMapOvr>
  <p:transition spd="slow"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146508"/>
                                        </p:tgtEl>
                                        <p:attrNameLst>
                                          <p:attrName>ppt_x</p:attrName>
                                        </p:attrNameLst>
                                      </p:cBhvr>
                                      <p:tavLst>
                                        <p:tav tm="0">
                                          <p:val>
                                            <p:strVal val="ppt_x"/>
                                          </p:val>
                                        </p:tav>
                                        <p:tav tm="100000">
                                          <p:val>
                                            <p:strVal val="0-ppt_w/2"/>
                                          </p:val>
                                        </p:tav>
                                      </p:tavLst>
                                    </p:anim>
                                    <p:anim calcmode="lin" valueType="num">
                                      <p:cBhvr additive="base">
                                        <p:cTn id="7" dur="3000"/>
                                        <p:tgtEl>
                                          <p:spTgt spid="146508"/>
                                        </p:tgtEl>
                                        <p:attrNameLst>
                                          <p:attrName>ppt_y</p:attrName>
                                        </p:attrNameLst>
                                      </p:cBhvr>
                                      <p:tavLst>
                                        <p:tav tm="0">
                                          <p:val>
                                            <p:strVal val="ppt_y"/>
                                          </p:val>
                                        </p:tav>
                                        <p:tav tm="100000">
                                          <p:val>
                                            <p:strVal val="ppt_y"/>
                                          </p:val>
                                        </p:tav>
                                      </p:tavLst>
                                    </p:anim>
                                    <p:set>
                                      <p:cBhvr>
                                        <p:cTn id="8" dur="1" fill="hold">
                                          <p:stCondLst>
                                            <p:cond delay="2999"/>
                                          </p:stCondLst>
                                        </p:cTn>
                                        <p:tgtEl>
                                          <p:spTgt spid="146508"/>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146509"/>
                                        </p:tgtEl>
                                        <p:attrNameLst>
                                          <p:attrName>ppt_x</p:attrName>
                                        </p:attrNameLst>
                                      </p:cBhvr>
                                      <p:tavLst>
                                        <p:tav tm="0">
                                          <p:val>
                                            <p:strVal val="ppt_x"/>
                                          </p:val>
                                        </p:tav>
                                        <p:tav tm="100000">
                                          <p:val>
                                            <p:strVal val="1+ppt_w/2"/>
                                          </p:val>
                                        </p:tav>
                                      </p:tavLst>
                                    </p:anim>
                                    <p:anim calcmode="lin" valueType="num">
                                      <p:cBhvr additive="base">
                                        <p:cTn id="11" dur="3000"/>
                                        <p:tgtEl>
                                          <p:spTgt spid="146509"/>
                                        </p:tgtEl>
                                        <p:attrNameLst>
                                          <p:attrName>ppt_y</p:attrName>
                                        </p:attrNameLst>
                                      </p:cBhvr>
                                      <p:tavLst>
                                        <p:tav tm="0">
                                          <p:val>
                                            <p:strVal val="ppt_y"/>
                                          </p:val>
                                        </p:tav>
                                        <p:tav tm="100000">
                                          <p:val>
                                            <p:strVal val="ppt_y"/>
                                          </p:val>
                                        </p:tav>
                                      </p:tavLst>
                                    </p:anim>
                                    <p:set>
                                      <p:cBhvr>
                                        <p:cTn id="12" dur="1" fill="hold">
                                          <p:stCondLst>
                                            <p:cond delay="2999"/>
                                          </p:stCondLst>
                                        </p:cTn>
                                        <p:tgtEl>
                                          <p:spTgt spid="146509"/>
                                        </p:tgtEl>
                                        <p:attrNameLst>
                                          <p:attrName>style.visibility</p:attrName>
                                        </p:attrNameLst>
                                      </p:cBhvr>
                                      <p:to>
                                        <p:strVal val="hidden"/>
                                      </p:to>
                                    </p:set>
                                  </p:childTnLst>
                                </p:cTn>
                              </p:par>
                              <p:par>
                                <p:cTn id="13" presetID="58" presetClass="exit" presetSubtype="0" decel="100000" fill="hold" grpId="0" nodeType="withEffect">
                                  <p:stCondLst>
                                    <p:cond delay="0"/>
                                  </p:stCondLst>
                                  <p:childTnLst>
                                    <p:anim calcmode="lin" valueType="num">
                                      <p:cBhvr>
                                        <p:cTn id="14" dur="500"/>
                                        <p:tgtEl>
                                          <p:spTgt spid="8"/>
                                        </p:tgtEl>
                                        <p:attrNameLst>
                                          <p:attrName>ppt_w</p:attrName>
                                        </p:attrNameLst>
                                      </p:cBhvr>
                                      <p:tavLst>
                                        <p:tav tm="0">
                                          <p:val>
                                            <p:strVal val="ppt_w"/>
                                          </p:val>
                                        </p:tav>
                                        <p:tav tm="100000">
                                          <p:val>
                                            <p:strVal val="ppt_w*2.5"/>
                                          </p:val>
                                        </p:tav>
                                      </p:tavLst>
                                    </p:anim>
                                    <p:anim calcmode="lin" valueType="num">
                                      <p:cBhvr>
                                        <p:cTn id="15" dur="500"/>
                                        <p:tgtEl>
                                          <p:spTgt spid="8"/>
                                        </p:tgtEl>
                                        <p:attrNameLst>
                                          <p:attrName>ppt_h</p:attrName>
                                        </p:attrNameLst>
                                      </p:cBhvr>
                                      <p:tavLst>
                                        <p:tav tm="0">
                                          <p:val>
                                            <p:strVal val="ppt_h"/>
                                          </p:val>
                                        </p:tav>
                                        <p:tav tm="100000">
                                          <p:val>
                                            <p:strVal val="ppt_h*0.01"/>
                                          </p:val>
                                        </p:tav>
                                      </p:tavLst>
                                    </p:anim>
                                    <p:anim calcmode="lin" valueType="num">
                                      <p:cBhvr>
                                        <p:cTn id="16" dur="500"/>
                                        <p:tgtEl>
                                          <p:spTgt spid="8"/>
                                        </p:tgtEl>
                                        <p:attrNameLst>
                                          <p:attrName>ppt_x</p:attrName>
                                        </p:attrNameLst>
                                      </p:cBhvr>
                                      <p:tavLst>
                                        <p:tav tm="0">
                                          <p:val>
                                            <p:strVal val="ppt_x"/>
                                          </p:val>
                                        </p:tav>
                                        <p:tav tm="100000">
                                          <p:val>
                                            <p:strVal val="ppt_x"/>
                                          </p:val>
                                        </p:tav>
                                      </p:tavLst>
                                    </p:anim>
                                    <p:anim calcmode="lin" valueType="num">
                                      <p:cBhvr>
                                        <p:cTn id="17" dur="500"/>
                                        <p:tgtEl>
                                          <p:spTgt spid="8"/>
                                        </p:tgtEl>
                                        <p:attrNameLst>
                                          <p:attrName>ppt_y</p:attrName>
                                        </p:attrNameLst>
                                      </p:cBhvr>
                                      <p:tavLst>
                                        <p:tav tm="0">
                                          <p:val>
                                            <p:strVal val="ppt_y"/>
                                          </p:val>
                                        </p:tav>
                                        <p:tav tm="100000">
                                          <p:val>
                                            <p:strVal val="ppt_h+1"/>
                                          </p:val>
                                        </p:tav>
                                      </p:tavLst>
                                    </p:anim>
                                    <p:animEffect transition="out" filter="fade">
                                      <p:cBhvr>
                                        <p:cTn id="18" dur="500"/>
                                        <p:tgtEl>
                                          <p:spTgt spid="8"/>
                                        </p:tgtEl>
                                      </p:cBhvr>
                                    </p:animEffect>
                                    <p:set>
                                      <p:cBhvr>
                                        <p:cTn id="19" dur="1" fill="hold">
                                          <p:stCondLst>
                                            <p:cond delay="499"/>
                                          </p:stCondLst>
                                        </p:cTn>
                                        <p:tgtEl>
                                          <p:spTgt spid="8"/>
                                        </p:tgtEl>
                                        <p:attrNameLst>
                                          <p:attrName>style.visibility</p:attrName>
                                        </p:attrNameLst>
                                      </p:cBhvr>
                                      <p:to>
                                        <p:strVal val="hidden"/>
                                      </p:to>
                                    </p:set>
                                  </p:childTnLst>
                                </p:cTn>
                              </p:par>
                              <p:par>
                                <p:cTn id="20" presetID="58" presetClass="exit" presetSubtype="0" decel="100000" fill="hold" grpId="0" nodeType="withEffect">
                                  <p:stCondLst>
                                    <p:cond delay="0"/>
                                  </p:stCondLst>
                                  <p:childTnLst>
                                    <p:anim calcmode="lin" valueType="num">
                                      <p:cBhvr>
                                        <p:cTn id="21" dur="500"/>
                                        <p:tgtEl>
                                          <p:spTgt spid="17"/>
                                        </p:tgtEl>
                                        <p:attrNameLst>
                                          <p:attrName>ppt_w</p:attrName>
                                        </p:attrNameLst>
                                      </p:cBhvr>
                                      <p:tavLst>
                                        <p:tav tm="0">
                                          <p:val>
                                            <p:strVal val="ppt_w"/>
                                          </p:val>
                                        </p:tav>
                                        <p:tav tm="100000">
                                          <p:val>
                                            <p:strVal val="ppt_w*2.5"/>
                                          </p:val>
                                        </p:tav>
                                      </p:tavLst>
                                    </p:anim>
                                    <p:anim calcmode="lin" valueType="num">
                                      <p:cBhvr>
                                        <p:cTn id="22" dur="500"/>
                                        <p:tgtEl>
                                          <p:spTgt spid="17"/>
                                        </p:tgtEl>
                                        <p:attrNameLst>
                                          <p:attrName>ppt_h</p:attrName>
                                        </p:attrNameLst>
                                      </p:cBhvr>
                                      <p:tavLst>
                                        <p:tav tm="0">
                                          <p:val>
                                            <p:strVal val="ppt_h"/>
                                          </p:val>
                                        </p:tav>
                                        <p:tav tm="100000">
                                          <p:val>
                                            <p:strVal val="ppt_h*0.01"/>
                                          </p:val>
                                        </p:tav>
                                      </p:tavLst>
                                    </p:anim>
                                    <p:anim calcmode="lin" valueType="num">
                                      <p:cBhvr>
                                        <p:cTn id="23" dur="500"/>
                                        <p:tgtEl>
                                          <p:spTgt spid="17"/>
                                        </p:tgtEl>
                                        <p:attrNameLst>
                                          <p:attrName>ppt_x</p:attrName>
                                        </p:attrNameLst>
                                      </p:cBhvr>
                                      <p:tavLst>
                                        <p:tav tm="0">
                                          <p:val>
                                            <p:strVal val="ppt_x"/>
                                          </p:val>
                                        </p:tav>
                                        <p:tav tm="100000">
                                          <p:val>
                                            <p:strVal val="ppt_x"/>
                                          </p:val>
                                        </p:tav>
                                      </p:tavLst>
                                    </p:anim>
                                    <p:anim calcmode="lin" valueType="num">
                                      <p:cBhvr>
                                        <p:cTn id="24" dur="500"/>
                                        <p:tgtEl>
                                          <p:spTgt spid="17"/>
                                        </p:tgtEl>
                                        <p:attrNameLst>
                                          <p:attrName>ppt_y</p:attrName>
                                        </p:attrNameLst>
                                      </p:cBhvr>
                                      <p:tavLst>
                                        <p:tav tm="0">
                                          <p:val>
                                            <p:strVal val="ppt_y"/>
                                          </p:val>
                                        </p:tav>
                                        <p:tav tm="100000">
                                          <p:val>
                                            <p:strVal val="ppt_h+1"/>
                                          </p:val>
                                        </p:tav>
                                      </p:tavLst>
                                    </p:anim>
                                    <p:animEffect transition="out" filter="fade">
                                      <p:cBhvr>
                                        <p:cTn id="25" dur="500"/>
                                        <p:tgtEl>
                                          <p:spTgt spid="17"/>
                                        </p:tgtEl>
                                      </p:cBhvr>
                                    </p:animEffect>
                                    <p:set>
                                      <p:cBhvr>
                                        <p:cTn id="26"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79550" y="1556792"/>
            <a:ext cx="6296025" cy="2880271"/>
          </a:xfrm>
        </p:spPr>
        <p:txBody>
          <a:bodyPr>
            <a:noAutofit/>
          </a:bodyPr>
          <a:lstStyle/>
          <a:p>
            <a:r>
              <a:rPr lang="kk-KZ" sz="2400" b="1" dirty="0" smtClean="0">
                <a:solidFill>
                  <a:srgbClr val="7030A0"/>
                </a:solidFill>
                <a:latin typeface="Times New Roman" panose="02020603050405020304" pitchFamily="18" charset="0"/>
                <a:cs typeface="Times New Roman" panose="02020603050405020304" pitchFamily="18" charset="0"/>
              </a:rPr>
              <a:t>Мұғалім портфолиосы-мұғалімнің      барлық жұмыстарын бір жүйеге біріктіретін,оның кәсіби қызметінің әр түрлі салаларын байланыстыратын жұмыстарының жиынтығы.</a:t>
            </a:r>
            <a:r>
              <a:rPr lang="ru-RU" sz="2400" b="1" dirty="0" smtClean="0">
                <a:solidFill>
                  <a:srgbClr val="7030A0"/>
                </a:solidFill>
                <a:latin typeface="Times New Roman" panose="02020603050405020304" pitchFamily="18" charset="0"/>
                <a:cs typeface="Times New Roman" panose="02020603050405020304" pitchFamily="18" charset="0"/>
              </a:rPr>
              <a:t/>
            </a:r>
            <a:br>
              <a:rPr lang="ru-RU" sz="2400" b="1" dirty="0" smtClean="0">
                <a:solidFill>
                  <a:srgbClr val="7030A0"/>
                </a:solidFill>
                <a:latin typeface="Times New Roman" panose="02020603050405020304" pitchFamily="18" charset="0"/>
                <a:cs typeface="Times New Roman" panose="02020603050405020304" pitchFamily="18" charset="0"/>
              </a:rPr>
            </a:br>
            <a:endParaRPr lang="ru-RU" sz="2400" dirty="0">
              <a:solidFill>
                <a:srgbClr val="7030A0"/>
              </a:solidFill>
              <a:latin typeface="Times New Roman" panose="02020603050405020304" pitchFamily="18" charset="0"/>
              <a:cs typeface="Times New Roman" panose="02020603050405020304" pitchFamily="18" charset="0"/>
            </a:endParaRPr>
          </a:p>
        </p:txBody>
      </p:sp>
      <p:pic>
        <p:nvPicPr>
          <p:cNvPr id="4" name="Рисунок 3" descr="C:\Users\Админ\Desktop\20191106_170253.jpg"/>
          <p:cNvPicPr/>
          <p:nvPr/>
        </p:nvPicPr>
        <p:blipFill>
          <a:blip r:embed="rId2" cstate="print"/>
          <a:srcRect/>
          <a:stretch>
            <a:fillRect/>
          </a:stretch>
        </p:blipFill>
        <p:spPr bwMode="auto">
          <a:xfrm>
            <a:off x="1285852" y="3929066"/>
            <a:ext cx="6572296" cy="292893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сары"/>
          <p:cNvPicPr>
            <a:picLocks noChangeAspect="1" noChangeArrowheads="1"/>
          </p:cNvPicPr>
          <p:nvPr/>
        </p:nvPicPr>
        <p:blipFill>
          <a:blip r:embed="rId2" cstate="screen"/>
          <a:srcRect/>
          <a:stretch>
            <a:fillRect/>
          </a:stretch>
        </p:blipFill>
        <p:spPr bwMode="auto">
          <a:xfrm rot="16200000">
            <a:off x="1143001" y="-1143003"/>
            <a:ext cx="6858002" cy="9144000"/>
          </a:xfrm>
          <a:prstGeom prst="rect">
            <a:avLst/>
          </a:prstGeom>
          <a:noFill/>
          <a:ln w="9525">
            <a:noFill/>
            <a:miter lim="800000"/>
            <a:headEnd/>
            <a:tailEnd/>
          </a:ln>
          <a:scene3d>
            <a:camera prst="orthographicFront"/>
            <a:lightRig rig="threePt" dir="t"/>
          </a:scene3d>
          <a:sp3d>
            <a:bevelT/>
          </a:sp3d>
        </p:spPr>
      </p:pic>
      <p:sp>
        <p:nvSpPr>
          <p:cNvPr id="280579" name="AutoShape 3"/>
          <p:cNvSpPr>
            <a:spLocks noGrp="1" noChangeArrowheads="1"/>
          </p:cNvSpPr>
          <p:nvPr>
            <p:ph type="title"/>
          </p:nvPr>
        </p:nvSpPr>
        <p:spPr>
          <a:xfrm>
            <a:off x="851277" y="181769"/>
            <a:ext cx="6911975" cy="1071562"/>
          </a:xfrm>
          <a:prstGeom prst="downArrowCallout">
            <a:avLst>
              <a:gd name="adj1" fmla="val 110338"/>
              <a:gd name="adj2" fmla="val 149931"/>
              <a:gd name="adj3" fmla="val 33333"/>
              <a:gd name="adj4" fmla="val 66667"/>
            </a:avLst>
          </a:prstGeom>
          <a:gradFill rotWithShape="1">
            <a:gsLst>
              <a:gs pos="0">
                <a:srgbClr val="FF0000"/>
              </a:gs>
              <a:gs pos="50000">
                <a:schemeClr val="bg1"/>
              </a:gs>
              <a:gs pos="100000">
                <a:srgbClr val="FF0000"/>
              </a:gs>
            </a:gsLst>
            <a:lin ang="18900000" scaled="1"/>
          </a:gradFill>
          <a:ln w="57150" cmpd="thickThin">
            <a:solidFill>
              <a:srgbClr val="FF0000"/>
            </a:solidFill>
          </a:ln>
        </p:spPr>
        <p:txBody>
          <a:bodyPr>
            <a:normAutofit/>
          </a:bodyPr>
          <a:lstStyle/>
          <a:p>
            <a:pPr algn="l" eaLnBrk="1" fontAlgn="auto" hangingPunct="1">
              <a:spcAft>
                <a:spcPts val="0"/>
              </a:spcAft>
              <a:defRPr/>
            </a:pPr>
            <a:r>
              <a:rPr lang="kk-KZ" sz="3600" dirty="0" smtClean="0">
                <a:solidFill>
                  <a:srgbClr val="7030A0"/>
                </a:solidFill>
                <a:latin typeface="Times New Roman" panose="02020603050405020304" pitchFamily="18" charset="0"/>
                <a:cs typeface="Times New Roman" panose="02020603050405020304" pitchFamily="18" charset="0"/>
              </a:rPr>
              <a:t> </a:t>
            </a:r>
            <a:r>
              <a:rPr lang="kk-KZ" sz="3600" i="1" dirty="0" smtClean="0">
                <a:solidFill>
                  <a:srgbClr val="7030A0"/>
                </a:solidFill>
                <a:latin typeface="Times New Roman" panose="02020603050405020304" pitchFamily="18" charset="0"/>
                <a:cs typeface="Times New Roman" panose="02020603050405020304" pitchFamily="18" charset="0"/>
              </a:rPr>
              <a:t> </a:t>
            </a:r>
            <a:r>
              <a:rPr lang="en-US" sz="3600" i="1" dirty="0" smtClean="0">
                <a:solidFill>
                  <a:srgbClr val="7030A0"/>
                </a:solidFill>
                <a:latin typeface="Times New Roman" panose="02020603050405020304" pitchFamily="18" charset="0"/>
                <a:cs typeface="Times New Roman" panose="02020603050405020304" pitchFamily="18" charset="0"/>
              </a:rPr>
              <a:t>          </a:t>
            </a:r>
            <a:r>
              <a:rPr lang="kk-KZ" sz="3600" i="1" dirty="0" smtClean="0">
                <a:solidFill>
                  <a:srgbClr val="7030A0"/>
                </a:solidFill>
                <a:latin typeface="Times New Roman" panose="02020603050405020304" pitchFamily="18" charset="0"/>
                <a:cs typeface="Times New Roman" panose="02020603050405020304" pitchFamily="18" charset="0"/>
              </a:rPr>
              <a:t>“</a:t>
            </a:r>
            <a:r>
              <a:rPr lang="kk-KZ" sz="3600" b="1" dirty="0" smtClean="0">
                <a:solidFill>
                  <a:srgbClr val="7030A0"/>
                </a:solidFill>
                <a:latin typeface="Times New Roman" panose="02020603050405020304" pitchFamily="18" charset="0"/>
                <a:cs typeface="Times New Roman" panose="02020603050405020304" pitchFamily="18" charset="0"/>
              </a:rPr>
              <a:t>Автопортрет” бөлімі:</a:t>
            </a:r>
            <a:endParaRPr sz="3600" b="1" dirty="0" smtClean="0">
              <a:solidFill>
                <a:srgbClr val="7030A0"/>
              </a:solidFill>
              <a:latin typeface="Times New Roman" panose="02020603050405020304" pitchFamily="18" charset="0"/>
              <a:cs typeface="Times New Roman" panose="02020603050405020304" pitchFamily="18" charset="0"/>
            </a:endParaRPr>
          </a:p>
        </p:txBody>
      </p:sp>
      <p:pic>
        <p:nvPicPr>
          <p:cNvPr id="10244" name="Picture 10" descr="звезды"/>
          <p:cNvPicPr>
            <a:picLocks noChangeAspect="1" noChangeArrowheads="1" noCrop="1"/>
          </p:cNvPicPr>
          <p:nvPr/>
        </p:nvPicPr>
        <p:blipFill>
          <a:blip r:embed="rId3"/>
          <a:srcRect/>
          <a:stretch>
            <a:fillRect/>
          </a:stretch>
        </p:blipFill>
        <p:spPr bwMode="auto">
          <a:xfrm>
            <a:off x="0" y="357188"/>
            <a:ext cx="817563" cy="720725"/>
          </a:xfrm>
          <a:prstGeom prst="rect">
            <a:avLst/>
          </a:prstGeom>
          <a:noFill/>
          <a:ln w="9525">
            <a:noFill/>
            <a:miter lim="800000"/>
            <a:headEnd/>
            <a:tailEnd/>
          </a:ln>
        </p:spPr>
      </p:pic>
      <p:pic>
        <p:nvPicPr>
          <p:cNvPr id="10245" name="Picture 10" descr="звезды"/>
          <p:cNvPicPr>
            <a:picLocks noChangeAspect="1" noChangeArrowheads="1" noCrop="1"/>
          </p:cNvPicPr>
          <p:nvPr/>
        </p:nvPicPr>
        <p:blipFill>
          <a:blip r:embed="rId3"/>
          <a:srcRect/>
          <a:stretch>
            <a:fillRect/>
          </a:stretch>
        </p:blipFill>
        <p:spPr bwMode="auto">
          <a:xfrm>
            <a:off x="8358188" y="357188"/>
            <a:ext cx="571500" cy="595312"/>
          </a:xfrm>
          <a:prstGeom prst="rect">
            <a:avLst/>
          </a:prstGeom>
          <a:noFill/>
          <a:ln w="9525">
            <a:noFill/>
            <a:miter lim="800000"/>
            <a:headEnd/>
            <a:tailEnd/>
          </a:ln>
        </p:spPr>
      </p:pic>
      <p:pic>
        <p:nvPicPr>
          <p:cNvPr id="10246" name="Picture 16" descr="050"/>
          <p:cNvPicPr>
            <a:picLocks noChangeAspect="1" noChangeArrowheads="1" noCrop="1"/>
          </p:cNvPicPr>
          <p:nvPr/>
        </p:nvPicPr>
        <p:blipFill>
          <a:blip r:embed="rId4"/>
          <a:srcRect/>
          <a:stretch>
            <a:fillRect/>
          </a:stretch>
        </p:blipFill>
        <p:spPr bwMode="auto">
          <a:xfrm flipH="1">
            <a:off x="0" y="5429250"/>
            <a:ext cx="1143000" cy="1428750"/>
          </a:xfrm>
          <a:prstGeom prst="rect">
            <a:avLst/>
          </a:prstGeom>
          <a:noFill/>
          <a:ln w="9525">
            <a:noFill/>
            <a:miter lim="800000"/>
            <a:headEnd/>
            <a:tailEnd/>
          </a:ln>
        </p:spPr>
      </p:pic>
      <p:pic>
        <p:nvPicPr>
          <p:cNvPr id="10247" name="Picture 16" descr="050"/>
          <p:cNvPicPr>
            <a:picLocks noChangeAspect="1" noChangeArrowheads="1" noCrop="1"/>
          </p:cNvPicPr>
          <p:nvPr/>
        </p:nvPicPr>
        <p:blipFill>
          <a:blip r:embed="rId4"/>
          <a:srcRect/>
          <a:stretch>
            <a:fillRect/>
          </a:stretch>
        </p:blipFill>
        <p:spPr bwMode="auto">
          <a:xfrm>
            <a:off x="8072438" y="5373688"/>
            <a:ext cx="1071562" cy="1484312"/>
          </a:xfrm>
          <a:prstGeom prst="rect">
            <a:avLst/>
          </a:prstGeom>
          <a:noFill/>
          <a:ln w="9525">
            <a:noFill/>
            <a:miter lim="800000"/>
            <a:headEnd/>
            <a:tailEnd/>
          </a:ln>
        </p:spPr>
      </p:pic>
      <p:sp>
        <p:nvSpPr>
          <p:cNvPr id="8" name="Прямоугольник 7"/>
          <p:cNvSpPr/>
          <p:nvPr/>
        </p:nvSpPr>
        <p:spPr>
          <a:xfrm>
            <a:off x="395536" y="1309693"/>
            <a:ext cx="8534152" cy="4567579"/>
          </a:xfrm>
          <a:prstGeom prst="rect">
            <a:avLst/>
          </a:prstGeom>
        </p:spPr>
        <p:style>
          <a:lnRef idx="1">
            <a:schemeClr val="accent3"/>
          </a:lnRef>
          <a:fillRef idx="2">
            <a:schemeClr val="accent3"/>
          </a:fillRef>
          <a:effectRef idx="1">
            <a:schemeClr val="accent3"/>
          </a:effectRef>
          <a:fontRef idx="minor">
            <a:schemeClr val="dk1"/>
          </a:fontRef>
        </p:style>
        <p:txBody>
          <a:bodyPr anchor="ctr"/>
          <a:lstStyle/>
          <a:p>
            <a:pPr marL="342900" indent="-342900">
              <a:defRPr/>
            </a:pPr>
            <a:r>
              <a:rPr lang="kk-KZ" b="1" dirty="0" smtClean="0">
                <a:solidFill>
                  <a:srgbClr val="7030A0"/>
                </a:solidFill>
                <a:latin typeface="Times New Roman" panose="02020603050405020304" pitchFamily="18" charset="0"/>
                <a:cs typeface="Times New Roman" panose="02020603050405020304" pitchFamily="18" charset="0"/>
              </a:rPr>
              <a:t>       Есенова Ляиля Байтоллақызы- 3 (базалық) деңгейден және мектеп тренері курсынан өткен, бастауыш сынып мұғалімі.                                                                                                                                Туған күні: 20.07.1962                                                                                                                                      Туған  жер:  Қазақстан  Республикасы,  Атырау облысы Жылыой ауданы Құлсары қаласы                                                                                                                                  Білімі: Гурьев  педагогикалық  училищесі  -  «Бастауыш сынып мұғалімі», 1982ж                                                                                                                                                            Қоғамдық қызметі: Бастауыш сынып бірлестігінің жетекшісі                                               Педагогикалық өтілі: 37 жыл                                                                                                                                       Біліктілік санаты: бірінші                                                                                                                                                  Еңбек қызметі: 1982-1996ж Азғыр орта мектебі, 1996 жылдан осы шекке дейін №9 жалпы орта білім  беретін мектепте бастауыш сынып мұғалімі Байланыс:                                                                                                                                                        Мекен-жайы:Құлсары қаласы </a:t>
            </a:r>
            <a:r>
              <a:rPr lang="ru-RU" b="1" dirty="0" smtClean="0">
                <a:solidFill>
                  <a:srgbClr val="7030A0"/>
                </a:solidFill>
                <a:latin typeface="Times New Roman" panose="02020603050405020304" pitchFamily="18" charset="0"/>
                <a:cs typeface="Times New Roman" panose="02020603050405020304" pitchFamily="18" charset="0"/>
              </a:rPr>
              <a:t>1мкр-н 25үй,5пәтер                                                                </a:t>
            </a:r>
            <a:r>
              <a:rPr lang="kk-KZ" b="1" dirty="0" smtClean="0">
                <a:solidFill>
                  <a:srgbClr val="7030A0"/>
                </a:solidFill>
                <a:latin typeface="Times New Roman" panose="02020603050405020304" pitchFamily="18" charset="0"/>
                <a:cs typeface="Times New Roman" panose="02020603050405020304" pitchFamily="18" charset="0"/>
              </a:rPr>
              <a:t> Телефоны: 87782965807                                                                                                 Электронды пошта:</a:t>
            </a:r>
            <a:r>
              <a:rPr lang="en-US" b="1" dirty="0" smtClean="0">
                <a:solidFill>
                  <a:srgbClr val="7030A0"/>
                </a:solidFill>
                <a:latin typeface="Times New Roman" panose="02020603050405020304" pitchFamily="18" charset="0"/>
                <a:cs typeface="Times New Roman" panose="02020603050405020304" pitchFamily="18" charset="0"/>
              </a:rPr>
              <a:t>esenova_1962@mail.ru</a:t>
            </a:r>
            <a:endParaRPr lang="kk-KZ" b="1" dirty="0">
              <a:solidFill>
                <a:srgbClr val="7030A0"/>
              </a:solidFill>
              <a:latin typeface="Times New Roman" panose="02020603050405020304" pitchFamily="18" charset="0"/>
              <a:cs typeface="Times New Roman" panose="02020603050405020304" pitchFamily="18" charset="0"/>
            </a:endParaRPr>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280579"/>
                                        </p:tgtEl>
                                        <p:attrNameLst>
                                          <p:attrName>style.visibility</p:attrName>
                                        </p:attrNameLst>
                                      </p:cBhvr>
                                      <p:to>
                                        <p:strVal val="visible"/>
                                      </p:to>
                                    </p:set>
                                    <p:anim calcmode="lin" valueType="num">
                                      <p:cBhvr>
                                        <p:cTn id="7" dur="500" fill="hold"/>
                                        <p:tgtEl>
                                          <p:spTgt spid="280579"/>
                                        </p:tgtEl>
                                        <p:attrNameLst>
                                          <p:attrName>ppt_w</p:attrName>
                                        </p:attrNameLst>
                                      </p:cBhvr>
                                      <p:tavLst>
                                        <p:tav tm="0">
                                          <p:val>
                                            <p:fltVal val="0"/>
                                          </p:val>
                                        </p:tav>
                                        <p:tav tm="100000">
                                          <p:val>
                                            <p:strVal val="#ppt_w"/>
                                          </p:val>
                                        </p:tav>
                                      </p:tavLst>
                                    </p:anim>
                                    <p:anim calcmode="lin" valueType="num">
                                      <p:cBhvr>
                                        <p:cTn id="8" dur="500" fill="hold"/>
                                        <p:tgtEl>
                                          <p:spTgt spid="280579"/>
                                        </p:tgtEl>
                                        <p:attrNameLst>
                                          <p:attrName>ppt_h</p:attrName>
                                        </p:attrNameLst>
                                      </p:cBhvr>
                                      <p:tavLst>
                                        <p:tav tm="0">
                                          <p:val>
                                            <p:fltVal val="0"/>
                                          </p:val>
                                        </p:tav>
                                        <p:tav tm="100000">
                                          <p:val>
                                            <p:strVal val="#ppt_h"/>
                                          </p:val>
                                        </p:tav>
                                      </p:tavLst>
                                    </p:anim>
                                    <p:anim calcmode="lin" valueType="num">
                                      <p:cBhvr>
                                        <p:cTn id="9" dur="500" fill="hold"/>
                                        <p:tgtEl>
                                          <p:spTgt spid="280579"/>
                                        </p:tgtEl>
                                        <p:attrNameLst>
                                          <p:attrName>style.rotation</p:attrName>
                                        </p:attrNameLst>
                                      </p:cBhvr>
                                      <p:tavLst>
                                        <p:tav tm="0">
                                          <p:val>
                                            <p:fltVal val="90"/>
                                          </p:val>
                                        </p:tav>
                                        <p:tav tm="100000">
                                          <p:val>
                                            <p:fltVal val="0"/>
                                          </p:val>
                                        </p:tav>
                                      </p:tavLst>
                                    </p:anim>
                                    <p:animEffect transition="in" filter="fade">
                                      <p:cBhvr>
                                        <p:cTn id="10" dur="500"/>
                                        <p:tgtEl>
                                          <p:spTgt spid="280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323528" y="332656"/>
            <a:ext cx="2828789" cy="14631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Рисунок 2"/>
          <p:cNvPicPr>
            <a:picLocks noChangeAspect="1"/>
          </p:cNvPicPr>
          <p:nvPr/>
        </p:nvPicPr>
        <p:blipFill>
          <a:blip r:embed="rId3"/>
          <a:stretch>
            <a:fillRect/>
          </a:stretch>
        </p:blipFill>
        <p:spPr>
          <a:xfrm>
            <a:off x="282912" y="2331625"/>
            <a:ext cx="2981202" cy="2194750"/>
          </a:xfrm>
          <a:prstGeom prst="rect">
            <a:avLst/>
          </a:prstGeom>
        </p:spPr>
      </p:pic>
      <p:pic>
        <p:nvPicPr>
          <p:cNvPr id="4" name="Рисунок 3"/>
          <p:cNvPicPr>
            <a:picLocks noChangeAspect="1"/>
          </p:cNvPicPr>
          <p:nvPr/>
        </p:nvPicPr>
        <p:blipFill>
          <a:blip r:embed="rId4"/>
          <a:stretch>
            <a:fillRect/>
          </a:stretch>
        </p:blipFill>
        <p:spPr>
          <a:xfrm>
            <a:off x="323528" y="4803223"/>
            <a:ext cx="2899970" cy="31392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6" name="Группа 5"/>
          <p:cNvGrpSpPr/>
          <p:nvPr/>
        </p:nvGrpSpPr>
        <p:grpSpPr>
          <a:xfrm>
            <a:off x="3264114" y="204532"/>
            <a:ext cx="2654724" cy="1719414"/>
            <a:chOff x="2871850" y="83848"/>
            <a:chExt cx="2654724" cy="1719414"/>
          </a:xfrm>
        </p:grpSpPr>
        <p:sp>
          <p:nvSpPr>
            <p:cNvPr id="7" name="Скругленный прямоугольник 6"/>
            <p:cNvSpPr/>
            <p:nvPr/>
          </p:nvSpPr>
          <p:spPr>
            <a:xfrm>
              <a:off x="2871850" y="83848"/>
              <a:ext cx="2654724" cy="1719414"/>
            </a:xfrm>
            <a:prstGeom prst="roundRect">
              <a:avLst/>
            </a:prstGeom>
          </p:spPr>
          <p:style>
            <a:lnRef idx="3">
              <a:schemeClr val="lt1">
                <a:hueOff val="0"/>
                <a:satOff val="0"/>
                <a:lumOff val="0"/>
                <a:alphaOff val="0"/>
              </a:schemeClr>
            </a:lnRef>
            <a:fillRef idx="1">
              <a:schemeClr val="accent2">
                <a:alpha val="90000"/>
                <a:hueOff val="0"/>
                <a:satOff val="0"/>
                <a:lumOff val="0"/>
                <a:alphaOff val="0"/>
              </a:schemeClr>
            </a:fillRef>
            <a:effectRef idx="1">
              <a:schemeClr val="accent2">
                <a:alpha val="90000"/>
                <a:hueOff val="0"/>
                <a:satOff val="0"/>
                <a:lumOff val="0"/>
                <a:alphaOff val="0"/>
              </a:schemeClr>
            </a:effectRef>
            <a:fontRef idx="minor">
              <a:schemeClr val="lt1"/>
            </a:fontRef>
          </p:style>
        </p:sp>
        <p:sp>
          <p:nvSpPr>
            <p:cNvPr id="8" name="Скругленный прямоугольник 4"/>
            <p:cNvSpPr txBox="1"/>
            <p:nvPr/>
          </p:nvSpPr>
          <p:spPr>
            <a:xfrm>
              <a:off x="2955785" y="167783"/>
              <a:ext cx="2486854" cy="155154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kk-KZ" sz="1200" b="1" kern="1200" dirty="0" smtClean="0">
                  <a:latin typeface="Times New Roman" panose="02020603050405020304" pitchFamily="18" charset="0"/>
                  <a:cs typeface="Times New Roman" panose="02020603050405020304" pitchFamily="18" charset="0"/>
                </a:rPr>
                <a:t>Облыстық онлайн сабақтан көрініс:                                                                                                              «Бастауыш сынып оқушыларын  жаңаша оқыту</a:t>
              </a:r>
              <a:r>
                <a:rPr lang="kk-KZ" sz="1200" kern="1200" dirty="0" smtClean="0">
                  <a:latin typeface="Times New Roman" panose="02020603050405020304" pitchFamily="18" charset="0"/>
                  <a:cs typeface="Times New Roman" panose="02020603050405020304" pitchFamily="18" charset="0"/>
                </a:rPr>
                <a:t> </a:t>
              </a:r>
              <a:r>
                <a:rPr lang="kk-KZ" sz="1200" b="1" kern="1200" dirty="0" smtClean="0">
                  <a:latin typeface="Times New Roman" panose="02020603050405020304" pitchFamily="18" charset="0"/>
                  <a:cs typeface="Times New Roman" panose="02020603050405020304" pitchFamily="18" charset="0"/>
                </a:rPr>
                <a:t>аясында»</a:t>
              </a:r>
              <a:r>
                <a:rPr lang="kk-KZ" sz="1200" kern="1200" dirty="0" smtClean="0">
                  <a:latin typeface="Times New Roman" panose="02020603050405020304" pitchFamily="18" charset="0"/>
                  <a:cs typeface="Times New Roman" panose="02020603050405020304" pitchFamily="18" charset="0"/>
                </a:rPr>
                <a:t>  баяндама . Сертификат.№0002209. 12.05.2017ж  </a:t>
              </a:r>
              <a:r>
                <a:rPr lang="kk-KZ" sz="1200" b="1" kern="1200" dirty="0" smtClean="0">
                  <a:latin typeface="Times New Roman" panose="02020603050405020304" pitchFamily="18" charset="0"/>
                  <a:cs typeface="Times New Roman" panose="02020603050405020304" pitchFamily="18" charset="0"/>
                </a:rPr>
                <a:t>                                                                                                      </a:t>
              </a:r>
              <a:r>
                <a:rPr lang="kk-KZ" sz="1200" kern="1200" dirty="0" smtClean="0">
                  <a:latin typeface="Times New Roman" panose="02020603050405020304" pitchFamily="18" charset="0"/>
                  <a:cs typeface="Times New Roman" panose="02020603050405020304" pitchFamily="18" charset="0"/>
                </a:rPr>
                <a:t>                                                                                                       </a:t>
              </a:r>
              <a:r>
                <a:rPr lang="kk-KZ" sz="1200" b="1" kern="1200" dirty="0" smtClean="0">
                  <a:latin typeface="Times New Roman" panose="02020603050405020304" pitchFamily="18" charset="0"/>
                  <a:cs typeface="Times New Roman" panose="02020603050405020304" pitchFamily="18" charset="0"/>
                </a:rPr>
                <a:t>                                                                                                                 </a:t>
              </a:r>
              <a:endParaRPr lang="ru-RU" sz="1200" kern="1200" dirty="0">
                <a:latin typeface="Times New Roman" panose="02020603050405020304" pitchFamily="18" charset="0"/>
                <a:cs typeface="Times New Roman" panose="02020603050405020304" pitchFamily="18" charset="0"/>
              </a:endParaRPr>
            </a:p>
          </p:txBody>
        </p:sp>
      </p:grpSp>
      <p:sp>
        <p:nvSpPr>
          <p:cNvPr id="9" name="Скругленный прямоугольник 8">
            <a:extLst/>
          </p:cNvPr>
          <p:cNvSpPr/>
          <p:nvPr/>
        </p:nvSpPr>
        <p:spPr>
          <a:xfrm>
            <a:off x="3428991" y="2331625"/>
            <a:ext cx="2405911" cy="2033479"/>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kk-KZ" sz="1400" b="1" dirty="0" smtClean="0">
                <a:solidFill>
                  <a:srgbClr val="C00000"/>
                </a:solidFill>
                <a:latin typeface="Times New Roman" panose="02020603050405020304" pitchFamily="18" charset="0"/>
                <a:cs typeface="Times New Roman" panose="02020603050405020304" pitchFamily="18" charset="0"/>
              </a:rPr>
              <a:t>Аудандық семинарда </a:t>
            </a:r>
            <a:r>
              <a:rPr lang="kk-KZ" sz="1400" b="1" dirty="0" smtClean="0">
                <a:solidFill>
                  <a:srgbClr val="002060"/>
                </a:solidFill>
                <a:latin typeface="Times New Roman" panose="02020603050405020304" pitchFamily="18" charset="0"/>
                <a:cs typeface="Times New Roman" panose="02020603050405020304" pitchFamily="18" charset="0"/>
              </a:rPr>
              <a:t>«Құмырсқалар» </a:t>
            </a:r>
            <a:r>
              <a:rPr lang="kk-KZ" sz="1400" b="1" dirty="0" smtClean="0">
                <a:solidFill>
                  <a:srgbClr val="C00000"/>
                </a:solidFill>
                <a:latin typeface="Times New Roman" panose="02020603050405020304" pitchFamily="18" charset="0"/>
                <a:cs typeface="Times New Roman" panose="02020603050405020304" pitchFamily="18" charset="0"/>
              </a:rPr>
              <a:t>тақырыбында ашық сабақ өткіздім.2017ж</a:t>
            </a:r>
            <a:endParaRPr lang="kk-KZ" sz="1400" b="1" dirty="0">
              <a:solidFill>
                <a:srgbClr val="C00000"/>
              </a:solidFill>
              <a:latin typeface="Times New Roman" panose="02020603050405020304" pitchFamily="18" charset="0"/>
              <a:cs typeface="Times New Roman" panose="02020603050405020304" pitchFamily="18" charset="0"/>
            </a:endParaRPr>
          </a:p>
        </p:txBody>
      </p:sp>
      <p:sp>
        <p:nvSpPr>
          <p:cNvPr id="10" name="Скругленный прямоугольник 9">
            <a:extLst/>
          </p:cNvPr>
          <p:cNvSpPr/>
          <p:nvPr/>
        </p:nvSpPr>
        <p:spPr>
          <a:xfrm>
            <a:off x="3348048" y="4803224"/>
            <a:ext cx="2486853" cy="1866136"/>
          </a:xfrm>
          <a:prstGeom prst="roundRect">
            <a:avLst/>
          </a:prstGeom>
          <a:solidFill>
            <a:schemeClr val="accent2"/>
          </a:solidFill>
          <a:ln>
            <a:solidFill>
              <a:schemeClr val="bg1"/>
            </a:solidFill>
          </a:ln>
        </p:spPr>
        <p:style>
          <a:lnRef idx="1">
            <a:schemeClr val="accent3"/>
          </a:lnRef>
          <a:fillRef idx="2">
            <a:schemeClr val="accent3"/>
          </a:fillRef>
          <a:effectRef idx="1">
            <a:schemeClr val="accent3"/>
          </a:effectRef>
          <a:fontRef idx="minor">
            <a:schemeClr val="dk1"/>
          </a:fontRef>
        </p:style>
        <p:txBody>
          <a:bodyPr anchor="ctr"/>
          <a:lstStyle/>
          <a:p>
            <a:pPr lvl="0" fontAlgn="base">
              <a:spcBef>
                <a:spcPct val="0"/>
              </a:spcBef>
              <a:spcAft>
                <a:spcPct val="0"/>
              </a:spcAft>
            </a:pPr>
            <a:r>
              <a:rPr lang="kk-KZ" sz="1600" b="1" dirty="0">
                <a:solidFill>
                  <a:schemeClr val="bg1"/>
                </a:solidFill>
                <a:latin typeface="Times New Roman" panose="02020603050405020304" pitchFamily="18" charset="0"/>
                <a:ea typeface="Calibri" pitchFamily="34" charset="0"/>
                <a:cs typeface="Times New Roman" panose="02020603050405020304" pitchFamily="18" charset="0"/>
              </a:rPr>
              <a:t>Аудандық семинарда «Шынықсын денеміз» тақырыбында ашық сабақ өткіздім2018ж</a:t>
            </a:r>
            <a:endParaRPr lang="kk-KZ" sz="2400" b="1" dirty="0">
              <a:solidFill>
                <a:schemeClr val="bg1"/>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5"/>
          <a:stretch>
            <a:fillRect/>
          </a:stretch>
        </p:blipFill>
        <p:spPr>
          <a:xfrm>
            <a:off x="6042640" y="287028"/>
            <a:ext cx="2670279" cy="1664352"/>
          </a:xfrm>
          <a:prstGeom prst="rect">
            <a:avLst/>
          </a:prstGeom>
        </p:spPr>
      </p:pic>
      <p:pic>
        <p:nvPicPr>
          <p:cNvPr id="12" name="Рисунок 11"/>
          <p:cNvPicPr>
            <a:picLocks noChangeAspect="1"/>
          </p:cNvPicPr>
          <p:nvPr/>
        </p:nvPicPr>
        <p:blipFill>
          <a:blip r:embed="rId6"/>
          <a:stretch>
            <a:fillRect/>
          </a:stretch>
        </p:blipFill>
        <p:spPr>
          <a:xfrm>
            <a:off x="6042640" y="2304191"/>
            <a:ext cx="2670279" cy="2060913"/>
          </a:xfrm>
          <a:prstGeom prst="rect">
            <a:avLst/>
          </a:prstGeom>
        </p:spPr>
      </p:pic>
      <p:pic>
        <p:nvPicPr>
          <p:cNvPr id="14" name="Picture 5"/>
          <p:cNvPicPr>
            <a:picLocks noChangeAspect="1" noChangeArrowheads="1"/>
          </p:cNvPicPr>
          <p:nvPr/>
        </p:nvPicPr>
        <p:blipFill>
          <a:blip r:embed="rId7" cstate="print"/>
          <a:srcRect/>
          <a:stretch>
            <a:fillRect/>
          </a:stretch>
        </p:blipFill>
        <p:spPr bwMode="auto">
          <a:xfrm>
            <a:off x="6228184" y="4803223"/>
            <a:ext cx="2643182" cy="17145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596330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сары"/>
          <p:cNvPicPr>
            <a:picLocks noChangeAspect="1" noChangeArrowheads="1"/>
          </p:cNvPicPr>
          <p:nvPr/>
        </p:nvPicPr>
        <p:blipFill>
          <a:blip r:embed="rId3" cstate="screen"/>
          <a:srcRect/>
          <a:stretch>
            <a:fillRect/>
          </a:stretch>
        </p:blipFill>
        <p:spPr bwMode="auto">
          <a:xfrm rot="16200000">
            <a:off x="1143001" y="-1143003"/>
            <a:ext cx="6858002" cy="9144000"/>
          </a:xfrm>
          <a:prstGeom prst="rect">
            <a:avLst/>
          </a:prstGeom>
          <a:noFill/>
          <a:ln w="9525">
            <a:noFill/>
            <a:miter lim="800000"/>
            <a:headEnd/>
            <a:tailEnd/>
          </a:ln>
          <a:scene3d>
            <a:camera prst="orthographicFront"/>
            <a:lightRig rig="threePt" dir="t"/>
          </a:scene3d>
          <a:sp3d>
            <a:bevelT/>
          </a:sp3d>
        </p:spPr>
      </p:pic>
      <p:sp>
        <p:nvSpPr>
          <p:cNvPr id="280579" name="AutoShape 3"/>
          <p:cNvSpPr>
            <a:spLocks noGrp="1" noChangeArrowheads="1"/>
          </p:cNvSpPr>
          <p:nvPr>
            <p:ph type="title"/>
          </p:nvPr>
        </p:nvSpPr>
        <p:spPr>
          <a:xfrm>
            <a:off x="1071563" y="642938"/>
            <a:ext cx="6911975" cy="1071562"/>
          </a:xfrm>
          <a:prstGeom prst="downArrowCallout">
            <a:avLst>
              <a:gd name="adj1" fmla="val 110338"/>
              <a:gd name="adj2" fmla="val 149931"/>
              <a:gd name="adj3" fmla="val 33333"/>
              <a:gd name="adj4" fmla="val 66667"/>
            </a:avLst>
          </a:prstGeom>
          <a:gradFill rotWithShape="1">
            <a:gsLst>
              <a:gs pos="0">
                <a:srgbClr val="FF0000"/>
              </a:gs>
              <a:gs pos="50000">
                <a:schemeClr val="bg1"/>
              </a:gs>
              <a:gs pos="100000">
                <a:srgbClr val="FF0000"/>
              </a:gs>
            </a:gsLst>
            <a:lin ang="18900000" scaled="1"/>
          </a:gradFill>
          <a:ln w="57150" cmpd="thickThin">
            <a:solidFill>
              <a:srgbClr val="FF0000"/>
            </a:solidFill>
          </a:ln>
        </p:spPr>
        <p:txBody>
          <a:bodyPr>
            <a:normAutofit fontScale="90000"/>
          </a:bodyPr>
          <a:lstStyle/>
          <a:p>
            <a:pPr eaLnBrk="1" fontAlgn="auto" hangingPunct="1">
              <a:spcAft>
                <a:spcPts val="0"/>
              </a:spcAft>
              <a:defRPr/>
            </a:pPr>
            <a:r>
              <a:rPr lang="en-US" sz="4600" i="1" dirty="0" smtClean="0">
                <a:solidFill>
                  <a:schemeClr val="tx2">
                    <a:lumMod val="75000"/>
                  </a:schemeClr>
                </a:solidFill>
                <a:latin typeface="Book Antiqua" pitchFamily="18" charset="0"/>
              </a:rPr>
              <a:t> </a:t>
            </a:r>
            <a:r>
              <a:rPr lang="kk-KZ" sz="4600" b="1" dirty="0" smtClean="0">
                <a:solidFill>
                  <a:srgbClr val="7030A0"/>
                </a:solidFill>
                <a:latin typeface="Book Antiqua" pitchFamily="18" charset="0"/>
              </a:rPr>
              <a:t>Мен тәлімгермін:</a:t>
            </a:r>
            <a:endParaRPr sz="4600" b="1" dirty="0" smtClean="0">
              <a:solidFill>
                <a:srgbClr val="7030A0"/>
              </a:solidFill>
              <a:latin typeface="Book Antiqua" pitchFamily="18" charset="0"/>
            </a:endParaRPr>
          </a:p>
        </p:txBody>
      </p:sp>
      <p:pic>
        <p:nvPicPr>
          <p:cNvPr id="10244" name="Picture 10" descr="звезды"/>
          <p:cNvPicPr>
            <a:picLocks noChangeAspect="1" noChangeArrowheads="1" noCrop="1"/>
          </p:cNvPicPr>
          <p:nvPr/>
        </p:nvPicPr>
        <p:blipFill>
          <a:blip r:embed="rId4"/>
          <a:srcRect/>
          <a:stretch>
            <a:fillRect/>
          </a:stretch>
        </p:blipFill>
        <p:spPr bwMode="auto">
          <a:xfrm>
            <a:off x="0" y="357188"/>
            <a:ext cx="817563" cy="720725"/>
          </a:xfrm>
          <a:prstGeom prst="rect">
            <a:avLst/>
          </a:prstGeom>
          <a:noFill/>
          <a:ln w="9525">
            <a:noFill/>
            <a:miter lim="800000"/>
            <a:headEnd/>
            <a:tailEnd/>
          </a:ln>
        </p:spPr>
      </p:pic>
      <p:pic>
        <p:nvPicPr>
          <p:cNvPr id="10245" name="Picture 10" descr="звезды"/>
          <p:cNvPicPr>
            <a:picLocks noChangeAspect="1" noChangeArrowheads="1" noCrop="1"/>
          </p:cNvPicPr>
          <p:nvPr/>
        </p:nvPicPr>
        <p:blipFill>
          <a:blip r:embed="rId4"/>
          <a:srcRect/>
          <a:stretch>
            <a:fillRect/>
          </a:stretch>
        </p:blipFill>
        <p:spPr bwMode="auto">
          <a:xfrm>
            <a:off x="8358188" y="357188"/>
            <a:ext cx="571500" cy="595312"/>
          </a:xfrm>
          <a:prstGeom prst="rect">
            <a:avLst/>
          </a:prstGeom>
          <a:noFill/>
          <a:ln w="9525">
            <a:noFill/>
            <a:miter lim="800000"/>
            <a:headEnd/>
            <a:tailEnd/>
          </a:ln>
        </p:spPr>
      </p:pic>
      <p:pic>
        <p:nvPicPr>
          <p:cNvPr id="10246" name="Picture 16" descr="050"/>
          <p:cNvPicPr>
            <a:picLocks noChangeAspect="1" noChangeArrowheads="1" noCrop="1"/>
          </p:cNvPicPr>
          <p:nvPr/>
        </p:nvPicPr>
        <p:blipFill>
          <a:blip r:embed="rId5"/>
          <a:srcRect/>
          <a:stretch>
            <a:fillRect/>
          </a:stretch>
        </p:blipFill>
        <p:spPr bwMode="auto">
          <a:xfrm flipH="1">
            <a:off x="5429256" y="4572008"/>
            <a:ext cx="1143000" cy="1428750"/>
          </a:xfrm>
          <a:prstGeom prst="rect">
            <a:avLst/>
          </a:prstGeom>
          <a:noFill/>
          <a:ln w="9525">
            <a:noFill/>
            <a:miter lim="800000"/>
            <a:headEnd/>
            <a:tailEnd/>
          </a:ln>
        </p:spPr>
      </p:pic>
      <p:pic>
        <p:nvPicPr>
          <p:cNvPr id="10247" name="Picture 16" descr="050"/>
          <p:cNvPicPr>
            <a:picLocks noChangeAspect="1" noChangeArrowheads="1" noCrop="1"/>
          </p:cNvPicPr>
          <p:nvPr/>
        </p:nvPicPr>
        <p:blipFill>
          <a:blip r:embed="rId5"/>
          <a:srcRect/>
          <a:stretch>
            <a:fillRect/>
          </a:stretch>
        </p:blipFill>
        <p:spPr bwMode="auto">
          <a:xfrm>
            <a:off x="8072438" y="5373688"/>
            <a:ext cx="1071562" cy="1484312"/>
          </a:xfrm>
          <a:prstGeom prst="rect">
            <a:avLst/>
          </a:prstGeom>
          <a:noFill/>
          <a:ln w="9525">
            <a:noFill/>
            <a:miter lim="800000"/>
            <a:headEnd/>
            <a:tailEnd/>
          </a:ln>
        </p:spPr>
      </p:pic>
      <p:sp>
        <p:nvSpPr>
          <p:cNvPr id="8" name="Прямоугольник 7"/>
          <p:cNvSpPr/>
          <p:nvPr/>
        </p:nvSpPr>
        <p:spPr>
          <a:xfrm>
            <a:off x="1000100" y="1857364"/>
            <a:ext cx="7143800" cy="4071966"/>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marL="342900" indent="-342900">
              <a:defRPr/>
            </a:pPr>
            <a:endParaRPr lang="kk-KZ" sz="2400" b="1" dirty="0">
              <a:solidFill>
                <a:schemeClr val="tx1"/>
              </a:solidFill>
            </a:endParaRP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25" name="Object 1"/>
          <p:cNvGraphicFramePr>
            <a:graphicFrameLocks noChangeAspect="1"/>
          </p:cNvGraphicFramePr>
          <p:nvPr>
            <p:extLst>
              <p:ext uri="{D42A27DB-BD31-4B8C-83A1-F6EECF244321}">
                <p14:modId xmlns:p14="http://schemas.microsoft.com/office/powerpoint/2010/main" xmlns="" val="1997461563"/>
              </p:ext>
            </p:extLst>
          </p:nvPr>
        </p:nvGraphicFramePr>
        <p:xfrm>
          <a:off x="2915816" y="2006600"/>
          <a:ext cx="7704856" cy="3654648"/>
        </p:xfrm>
        <a:graphic>
          <a:graphicData uri="http://schemas.openxmlformats.org/presentationml/2006/ole">
            <p:oleObj spid="_x0000_s1028" name="Документ" r:id="rId6" imgW="5944886" imgH="2975097" progId="Word.Document.12">
              <p:embed/>
            </p:oleObj>
          </a:graphicData>
        </a:graphic>
      </p:graphicFrame>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280579"/>
                                        </p:tgtEl>
                                        <p:attrNameLst>
                                          <p:attrName>style.visibility</p:attrName>
                                        </p:attrNameLst>
                                      </p:cBhvr>
                                      <p:to>
                                        <p:strVal val="visible"/>
                                      </p:to>
                                    </p:set>
                                    <p:anim calcmode="lin" valueType="num">
                                      <p:cBhvr>
                                        <p:cTn id="7" dur="500" fill="hold"/>
                                        <p:tgtEl>
                                          <p:spTgt spid="280579"/>
                                        </p:tgtEl>
                                        <p:attrNameLst>
                                          <p:attrName>ppt_w</p:attrName>
                                        </p:attrNameLst>
                                      </p:cBhvr>
                                      <p:tavLst>
                                        <p:tav tm="0">
                                          <p:val>
                                            <p:fltVal val="0"/>
                                          </p:val>
                                        </p:tav>
                                        <p:tav tm="100000">
                                          <p:val>
                                            <p:strVal val="#ppt_w"/>
                                          </p:val>
                                        </p:tav>
                                      </p:tavLst>
                                    </p:anim>
                                    <p:anim calcmode="lin" valueType="num">
                                      <p:cBhvr>
                                        <p:cTn id="8" dur="500" fill="hold"/>
                                        <p:tgtEl>
                                          <p:spTgt spid="280579"/>
                                        </p:tgtEl>
                                        <p:attrNameLst>
                                          <p:attrName>ppt_h</p:attrName>
                                        </p:attrNameLst>
                                      </p:cBhvr>
                                      <p:tavLst>
                                        <p:tav tm="0">
                                          <p:val>
                                            <p:fltVal val="0"/>
                                          </p:val>
                                        </p:tav>
                                        <p:tav tm="100000">
                                          <p:val>
                                            <p:strVal val="#ppt_h"/>
                                          </p:val>
                                        </p:tav>
                                      </p:tavLst>
                                    </p:anim>
                                    <p:anim calcmode="lin" valueType="num">
                                      <p:cBhvr>
                                        <p:cTn id="9" dur="500" fill="hold"/>
                                        <p:tgtEl>
                                          <p:spTgt spid="280579"/>
                                        </p:tgtEl>
                                        <p:attrNameLst>
                                          <p:attrName>style.rotation</p:attrName>
                                        </p:attrNameLst>
                                      </p:cBhvr>
                                      <p:tavLst>
                                        <p:tav tm="0">
                                          <p:val>
                                            <p:fltVal val="90"/>
                                          </p:val>
                                        </p:tav>
                                        <p:tav tm="100000">
                                          <p:val>
                                            <p:fltVal val="0"/>
                                          </p:val>
                                        </p:tav>
                                      </p:tavLst>
                                    </p:anim>
                                    <p:animEffect transition="in" filter="fade">
                                      <p:cBhvr>
                                        <p:cTn id="10" dur="500"/>
                                        <p:tgtEl>
                                          <p:spTgt spid="280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dirty="0"/>
          </a:p>
        </p:txBody>
      </p:sp>
      <p:pic>
        <p:nvPicPr>
          <p:cNvPr id="4" name="Рисунок 3" descr="http://oqu-zaman.kz/wp-content/uploads/2017/05/%D0%BC%D0%B8%D0%BD%D0%B8%D0%B0%D1%82%D1%8E%D1%80%D0%B0-5-300x247.jpg"/>
          <p:cNvPicPr/>
          <p:nvPr/>
        </p:nvPicPr>
        <p:blipFill>
          <a:blip r:embed="rId2"/>
          <a:srcRect/>
          <a:stretch>
            <a:fillRect/>
          </a:stretch>
        </p:blipFill>
        <p:spPr bwMode="auto">
          <a:xfrm>
            <a:off x="428596" y="285728"/>
            <a:ext cx="8286808" cy="58579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24577" name="Rectangle 1"/>
          <p:cNvSpPr>
            <a:spLocks noChangeArrowheads="1"/>
          </p:cNvSpPr>
          <p:nvPr/>
        </p:nvSpPr>
        <p:spPr bwMode="auto">
          <a:xfrm>
            <a:off x="1071538" y="407710"/>
            <a:ext cx="6429420" cy="4524315"/>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2014 жылы «Жеке тұлғаны ұлттық құндылықтар негізінде тәрбиелеу» облыстық ғылыми конференция.Жинаққа енген.                      </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2015 жылы «Курстан алған әсерім» эссе.                                                                                                       6-көлемдегі республикалық жинаққа енген.Сертификат.Диплом.</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2015 жылы  «Нұрлы білім» №2республикалық үздік сабақтар сайысы.                                                             Жинаққа енген.Сертификат.</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2015 жылы «Қазақстан патриотизм Мәңгілік ел идеясының түпқазығы» республикалық семинар.Баяндама.Жинаққа енді.Сертификат.</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2015 жылы «Бастауыш сыныпты оқыту әдістемесі»журналы.                                            «Балама хат» сабағым енген.</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2015 жылы  «Ұлағатты ұстаз» сайысы. 1-орын.Алматы қаласы.</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2015 жылы  «Шығармашыл сынып жетекшісі»2-орын.Астана қаласы.</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2015 жылы  «ҚР әдістемелік журналы «Мұғалім неліктен өзгеруі керек?»мақалам эциклопедияға енді.                                                                                                                                                        </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2015 жылы «Болашақтың мектебі қандай болу керек?»мақалам u-s.kz сайтына жарияланды.                                                                                                                                                        </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2016 жылы  «1-11сыныптардағы барлық пәндерден электрондық оқулық әзірлеу» республикалық жобасының жеңімпазы.Диплом</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2016 жылы  Көкжиек республикалық конкурсы.1-сынып дүниетану пәнінен электронды сабақ авторы.Свидетельство.</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2016 жылы  «Білім жолы нұрлы жол» мақала жазғаным үшін.Диплом.</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2016 жылы  «Білім жаңалықтары» акциясына қатысқаным үшін.Сертификат.Алғыс хат.</a:t>
            </a:r>
            <a:endParaRPr kumimoji="0" lang="ru-RU"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2017 жылы  «Бастауыш сыныптарда жаңаша оқыту аясында» облыстық онлайн конференция.Сертификат.                                                                             </a:t>
            </a:r>
            <a:endParaRPr kumimoji="0" lang="kk-KZ"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ransition spd="slow">
    <p:wheel spokes="2"/>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23553" name="Rectangle 1"/>
          <p:cNvSpPr>
            <a:spLocks noChangeArrowheads="1"/>
          </p:cNvSpPr>
          <p:nvPr/>
        </p:nvSpPr>
        <p:spPr bwMode="auto">
          <a:xfrm>
            <a:off x="1071538" y="-23174"/>
            <a:ext cx="6357982" cy="5724644"/>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2017 жылы  «Ұстаз болу-борышым»республикалық конкурсы. 1-орын.                                              Оқу заман сайты.Диплом.Куәлік.</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2017жылы «Сабаққа арналған ең жақсы презентация» республикалық байқауы. «Просвещение»республ.ақпараттық әдістемелік орталығы. 2-дәрежелі диплом.</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2017 жылы «Білім алушылардың жетістіктеріне деңгейлік баға беру» республикалық байқауы.3-дәрежелі диплом.                                                                                                                                              «Просвещение»республ.ақпараттық әдістемелік орталығы.</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2017 жылы  «Қазақстанның мақтанышы» энциклопедияға ендім.Сертификат.</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2017 жылы   «Оқыту мен оқуда АКТ-ны қолдану арқылы білім сапасын арттыру»аудандық семинар.Алғыс хат.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«Сабаққа арналған ең жақсы презентация» республикалық байқауы.                       Сертификат.Диплом  II дәрежелі.     10.07.2017ж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«Білім берудің жетістіктеріне баға беру»  республикалық байқауы.                                                               Астана  15.07.2017ж Сертификат.Диплом III дәрежелі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Бастауыш сыныпта оқыту әдістемесі.№5.2015ж                                                    «Шығармашылық ұстаз» қашықтық республикалық жобасы.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1-орын.  Диплом.ДА-031.26.08.2018ж </a:t>
            </a: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Ұстаз </a:t>
            </a: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болу-борышым» республикалық конкурсы                  </a:t>
            </a: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a:t>
            </a: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1-орын.№16143.28.08.2018ж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«Үздік сынып жетекшісі»  1республикалық  ұстаздар олимпиадасы.                                         2дәрежелі Диплом     №02-599.Алматы2018ж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Ұстаздар күніне орай аудандық оқу бөлімінің «Алғыс хаты»  2018ж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tab pos="409575" algn="l"/>
              </a:tabLst>
            </a:pPr>
            <a:r>
              <a:rPr kumimoji="0" lang="kk-KZ" sz="1200" b="0"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09575"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heel spokes="2"/>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928662" y="612845"/>
            <a:ext cx="6643734" cy="369332"/>
          </a:xfrm>
          <a:prstGeom prst="rect">
            <a:avLst/>
          </a:prstGeom>
        </p:spPr>
        <p:txBody>
          <a:bodyPr wrap="square">
            <a:spAutoFit/>
          </a:bodyPr>
          <a:lstStyle/>
          <a:p>
            <a:pPr lvl="0" eaLnBrk="0" fontAlgn="base" hangingPunct="0">
              <a:spcBef>
                <a:spcPct val="0"/>
              </a:spcBef>
              <a:spcAft>
                <a:spcPct val="0"/>
              </a:spcAft>
              <a:tabLst>
                <a:tab pos="409575" algn="l"/>
              </a:tabLst>
            </a:pPr>
            <a:r>
              <a:rPr lang="kk-KZ" dirty="0" smtClean="0">
                <a:solidFill>
                  <a:srgbClr val="002060"/>
                </a:solidFill>
                <a:latin typeface="Calibri" pitchFamily="34" charset="0"/>
                <a:ea typeface="Calibri" pitchFamily="34" charset="0"/>
                <a:cs typeface="Times New Roman" pitchFamily="18" charset="0"/>
              </a:rPr>
              <a:t>                                                                                                                                                                                                                                                                                      </a:t>
            </a:r>
            <a:endParaRPr lang="ru-RU" sz="1050" dirty="0" smtClean="0">
              <a:latin typeface="Arial" pitchFamily="34" charset="0"/>
              <a:cs typeface="Arial" pitchFamily="34" charset="0"/>
            </a:endParaRPr>
          </a:p>
        </p:txBody>
      </p:sp>
      <p:sp>
        <p:nvSpPr>
          <p:cNvPr id="8" name="Прямоугольник 7"/>
          <p:cNvSpPr/>
          <p:nvPr/>
        </p:nvSpPr>
        <p:spPr>
          <a:xfrm>
            <a:off x="1285852" y="2274838"/>
            <a:ext cx="5643602" cy="369332"/>
          </a:xfrm>
          <a:prstGeom prst="rect">
            <a:avLst/>
          </a:prstGeom>
        </p:spPr>
        <p:txBody>
          <a:bodyPr wrap="square">
            <a:spAutoFit/>
          </a:bodyPr>
          <a:lstStyle/>
          <a:p>
            <a:pPr lvl="4" eaLnBrk="0" fontAlgn="base" hangingPunct="0">
              <a:spcBef>
                <a:spcPct val="0"/>
              </a:spcBef>
              <a:spcAft>
                <a:spcPct val="0"/>
              </a:spcAft>
              <a:tabLst>
                <a:tab pos="409575" algn="l"/>
              </a:tabLst>
            </a:pPr>
            <a:r>
              <a:rPr lang="kk-KZ" dirty="0" smtClean="0">
                <a:solidFill>
                  <a:srgbClr val="002060"/>
                </a:solidFill>
                <a:latin typeface="Calibri" pitchFamily="34" charset="0"/>
                <a:ea typeface="Calibri" pitchFamily="34" charset="0"/>
                <a:cs typeface="Times New Roman" pitchFamily="18" charset="0"/>
              </a:rPr>
              <a:t>                                                                                                                                                                                                                                                                                                                                                                                      </a:t>
            </a:r>
            <a:endParaRPr lang="ru-RU" sz="1050" dirty="0" smtClean="0">
              <a:latin typeface="Arial" pitchFamily="34" charset="0"/>
              <a:cs typeface="Arial" pitchFamily="34" charset="0"/>
            </a:endParaRPr>
          </a:p>
        </p:txBody>
      </p:sp>
      <p:sp>
        <p:nvSpPr>
          <p:cNvPr id="22530" name="Rectangle 2"/>
          <p:cNvSpPr>
            <a:spLocks noChangeArrowheads="1"/>
          </p:cNvSpPr>
          <p:nvPr/>
        </p:nvSpPr>
        <p:spPr bwMode="auto">
          <a:xfrm>
            <a:off x="928662" y="534303"/>
            <a:ext cx="6715172" cy="40626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09575" algn="l"/>
              </a:tabLst>
            </a:pP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Знанио сайты   Свидетельство   25.11.2018ж                                                                                                       Почетная грамота     25.11.2018ж                                                                                                                        Блогодарность           25.11.2018ж                                                                                                                           </a:t>
            </a:r>
            <a:endParaRPr kumimoji="0" lang="ru-RU" sz="1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«Ұстаз тілегі» сайты  Сертификаттар                                                                                                            Алғыс хат    19.04.2019ж                                                                                                                                                          Құрмет грамотасы   №К-895-143104.  8.04.2019ж                                                                                </a:t>
            </a:r>
            <a:endParaRPr kumimoji="0" lang="ru-RU" sz="1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Зияткер кз сайты    Сертификаттар                                                                                                                Алғыс хат                                                                                                                                                                        Құрмет грамотасы №КС-1554905168. 10.04.2019ж                                                                  </a:t>
            </a:r>
            <a:endParaRPr kumimoji="0" lang="ru-RU" sz="1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Qaztest.kz сайты «Үздік сынып жетекшісі» олимпиадасы 2-орын №С-7237 Алматы2019ж                                                                                                                             </a:t>
            </a:r>
            <a:endParaRPr kumimoji="0" lang="ru-RU" sz="1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Международный центр развития «</a:t>
            </a:r>
            <a:r>
              <a:rPr kumimoji="0" lang="en-US"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Be Clever</a:t>
            </a: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a:t>
            </a:r>
            <a:r>
              <a:rPr kumimoji="0" lang="en-US"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III</a:t>
            </a:r>
            <a:r>
              <a:rPr kumimoji="0" lang="ru-RU"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республиканском конкурсе</a:t>
            </a: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a:t>
            </a: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a:t>
            </a: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«Педагоги  XXI века»  Сертификат                                                                                                                                              Диплом I степени по наминации «Лучшая статья» Алматы 2019ж</a:t>
            </a:r>
            <a:endParaRPr kumimoji="0" lang="ru-RU" sz="1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09575"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 name="Рисунок 6" descr="ÐÐ°ÑÑÐ¸Ð½ÐºÐ¸ Ð¿Ð¾ Ð·Ð°Ð¿ÑÐ¾ÑÑ 8Ð½Ð°ÑÑÑÐ·ÒÐ° Ð¼ÑÐ·ÑÐºÐ°Ð»ÑÐ½ÑÐ¹ Ð¿ÑÐµÐ·ÐµÐ½ÑÐ°ÑÐ¸Ñ"/>
          <p:cNvPicPr/>
          <p:nvPr/>
        </p:nvPicPr>
        <p:blipFill>
          <a:blip r:embed="rId3"/>
          <a:srcRect/>
          <a:stretch>
            <a:fillRect/>
          </a:stretch>
        </p:blipFill>
        <p:spPr bwMode="auto">
          <a:xfrm>
            <a:off x="5004048" y="4149080"/>
            <a:ext cx="3425604" cy="1698967"/>
          </a:xfrm>
          <a:prstGeom prst="rect">
            <a:avLst/>
          </a:prstGeom>
          <a:ln>
            <a:noFill/>
          </a:ln>
          <a:effectLst>
            <a:softEdge rad="112500"/>
          </a:effectLst>
        </p:spPr>
      </p:pic>
    </p:spTree>
  </p:cSld>
  <p:clrMapOvr>
    <a:masterClrMapping/>
  </p:clrMapOvr>
  <p:transition spd="slow">
    <p:wheel spokes="2"/>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30721" name="Rectangle 1"/>
          <p:cNvSpPr>
            <a:spLocks noChangeArrowheads="1"/>
          </p:cNvSpPr>
          <p:nvPr/>
        </p:nvSpPr>
        <p:spPr bwMode="auto">
          <a:xfrm>
            <a:off x="1214414" y="500042"/>
            <a:ext cx="614366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800" b="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Ғаламтор желісінде  үнемі сабақтарымды енгізіп отырамын:       </a:t>
            </a:r>
            <a:endParaRPr kumimoji="0" lang="kk-KZ" sz="1800" b="0" u="none" strike="noStrike" cap="none" normalizeH="0" baseline="0" dirty="0" smtClean="0">
              <a:ln>
                <a:noFill/>
              </a:ln>
              <a:solidFill>
                <a:schemeClr val="tx1"/>
              </a:solidFill>
              <a:effectLst/>
              <a:latin typeface="Arial" pitchFamily="34" charset="0"/>
              <a:cs typeface="Arial" pitchFamily="34" charset="0"/>
            </a:endParaRPr>
          </a:p>
        </p:txBody>
      </p:sp>
      <p:sp>
        <p:nvSpPr>
          <p:cNvPr id="30722" name="Rectangle 2"/>
          <p:cNvSpPr>
            <a:spLocks noChangeArrowheads="1"/>
          </p:cNvSpPr>
          <p:nvPr/>
        </p:nvSpPr>
        <p:spPr bwMode="auto">
          <a:xfrm>
            <a:off x="1285852" y="573602"/>
            <a:ext cx="6643734" cy="5478423"/>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09575" algn="l"/>
              </a:tabLst>
            </a:pPr>
            <a:r>
              <a:rPr kumimoji="0" lang="kk-KZ" sz="1400" b="1" i="1"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Инфоурок» сайтында өзімнің жеке сайт ашқандығымды анықтайтын сертификат.</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a:t>
            </a:r>
            <a:r>
              <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45 минут </a:t>
            </a:r>
            <a:r>
              <a:rPr kumimoji="0" lang="ru-RU" sz="14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кз</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Сертификат.Алғыс хат.Свидетельство</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«Мультиурок» Сертификат.Алғыс хат.Благодарность.</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en-US"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hlinkClick r:id="rId3"/>
              </a:rPr>
              <a:t>www.ustazim,kz</a:t>
            </a:r>
            <a:r>
              <a:rPr kumimoji="0" lang="en-US"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Сертификат.</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«Edulife,kz»  Сертификат.Алғыс хат</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«Videouroki,net» Сертификат. Благодарность.</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«Oqu-zaman.kz» Сертификат.Алғыс хат.Диплом.</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«Продленка порталы»Диплом лучшему педагогу.Сертификат</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«Uskz.org» ұстаздар сайты.  Сертификат.Алғыс хат.Свидетельство</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 Konkurs-kruqozor.ru» Благодарственное письмо.Диплом                                                                                                                                              </a:t>
            </a: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«BilimTime.</a:t>
            </a:r>
            <a:r>
              <a:rPr kumimoji="0" lang="en-US" sz="14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kz</a:t>
            </a:r>
            <a:r>
              <a:rPr kumimoji="0" lang="en-US"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Сертификат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a:t>
            </a:r>
            <a:r>
              <a:rPr kumimoji="0" lang="en-US"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Urokimatematiki.ru</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Свидетельство</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a:t>
            </a:r>
            <a:r>
              <a:rPr kumimoji="0" lang="en-US"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Ustazbol.kz</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»Сертификат</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«WWW.cprm-publ.kz»порталы.Куәлік.</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«Metod-kopilka.ru»</a:t>
            </a:r>
            <a:r>
              <a:rPr kumimoji="0" lang="en-US"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14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Cвидетельство</a:t>
            </a:r>
            <a:r>
              <a:rPr lang="ru-RU" sz="1400" b="1" dirty="0" smtClean="0">
                <a:solidFill>
                  <a:srgbClr val="002060"/>
                </a:solidFill>
                <a:latin typeface="Times New Roman" pitchFamily="18" charset="0"/>
                <a:ea typeface="Calibri" pitchFamily="34" charset="0"/>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Знанио» форумы  Почетный грамота.  Свидетельство.Сертификат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«Копилка уроков» Свидетельство</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«Білімділер»Диплом.Алғыс хат.</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«Кazustaz»Диплом.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«Ұстаз кз»Сертификат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Uzdikter.biz сайты жеке авторлық бөлімін ашқандығын растайтын «Сертификат» алды.                                              Altinfkpsrst.kz  Алғыс хат  2015жыл                                                                                                         </a:t>
            </a:r>
          </a:p>
          <a:p>
            <a:pPr marL="0" marR="0" lvl="0" indent="0" algn="l" defTabSz="914400" rtl="0" eaLnBrk="0" fontAlgn="base" latinLnBrk="0" hangingPunct="0">
              <a:lnSpc>
                <a:spcPct val="100000"/>
              </a:lnSpc>
              <a:spcBef>
                <a:spcPct val="0"/>
              </a:spcBef>
              <a:spcAft>
                <a:spcPct val="0"/>
              </a:spcAft>
              <a:buClrTx/>
              <a:buSzTx/>
              <a:buFontTx/>
              <a:buNone/>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Ustazdol.kz  Құрмет гармотасы.2015 жыл                                                                                                              </a:t>
            </a:r>
            <a:r>
              <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ransition spd="slow">
    <p:wheel spokes="2"/>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29697" name="Rectangle 1"/>
          <p:cNvSpPr>
            <a:spLocks noChangeArrowheads="1"/>
          </p:cNvSpPr>
          <p:nvPr/>
        </p:nvSpPr>
        <p:spPr bwMode="auto">
          <a:xfrm>
            <a:off x="1714480" y="217540"/>
            <a:ext cx="5643602" cy="5416868"/>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Edulite.kz сайты Алғыс хат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Ustaz tilegi республикалық сайты Алғыс хат Құрмет грамотасы №А595-46497. 8.04.2018ж                                                                                                                                                                   OQU-ZAMAN.KZ білім сайты.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ҚР Тәуелсіздігі қарсаңында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«Құрмет грамотасы»№16143.10.01.2018ж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«Дар учителя» сайты Астананың 20 жылдығына «Құрмет грамотасы»№16350.2018ж                                                                                                                           «Дар учителя» сайты Алғыс хат.№49.28.02.2018ж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Портал «Знанио» Почетная грамота.МПГ-851413.22.02.2018ж                                                                                    Мультиурок «Благодарность» 29.05.2018ж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«Инфоурок» учительский сайт.Создала свой персональный  сайт.                             Сертификат №144302.12.03.2015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Образовательный портал Продленка «Диплом лучему педагогу»  №41024.22.04.2018ж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Образовательный портал Продленка Диплом «За преденность профессии» №70673.18.03.2018ж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«Білім-ал»кз   Диплом</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«е-саbak.kz»    Сертификат</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a:t>
            </a:r>
            <a:r>
              <a:rPr kumimoji="0" lang="en-US" sz="14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gylim-bilim</a:t>
            </a:r>
            <a:r>
              <a:rPr kumimoji="0" lang="en-US"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a:t>
            </a:r>
            <a:r>
              <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Диплом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«orleu.kz”        Сертификат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sz="14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Мерсибо</a:t>
            </a:r>
            <a:r>
              <a:rPr kumimoji="0" lang="en-US"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a:t>
            </a:r>
            <a:r>
              <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Сертификат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«Bilimger.kz »Сертификат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09575" algn="l"/>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Зияткер кз сайты  Сертификаттар  Алғыс хат Құрмет грамотасы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09575" algn="l"/>
              </a:tabLst>
            </a:pPr>
            <a:r>
              <a:rPr kumimoji="0" lang="kk-KZ" sz="1200" b="0" i="1"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  </a:t>
            </a:r>
            <a:endParaRPr kumimoji="0" lang="kk-KZ"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heel spokes="2"/>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28673" name="Rectangle 1"/>
          <p:cNvSpPr>
            <a:spLocks noChangeArrowheads="1"/>
          </p:cNvSpPr>
          <p:nvPr/>
        </p:nvSpPr>
        <p:spPr bwMode="auto">
          <a:xfrm>
            <a:off x="1500166" y="357166"/>
            <a:ext cx="4500594" cy="461665"/>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Оқушылар жетістігі: </a:t>
            </a:r>
            <a:endParaRPr kumimoji="0" lang="kk-KZ"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1071538" y="751344"/>
            <a:ext cx="6429420" cy="369332"/>
          </a:xfrm>
          <a:prstGeom prst="rect">
            <a:avLst/>
          </a:prstGeom>
        </p:spPr>
        <p:txBody>
          <a:bodyPr wrap="square">
            <a:spAutoFit/>
          </a:bodyPr>
          <a:lstStyle/>
          <a:p>
            <a:r>
              <a:rPr lang="kk-KZ" b="1" dirty="0" smtClean="0"/>
              <a:t>                                                                                                        </a:t>
            </a:r>
            <a:r>
              <a:rPr lang="kk-KZ" dirty="0" smtClean="0"/>
              <a:t>                                                                                                                           </a:t>
            </a:r>
            <a:endParaRPr lang="ru-RU" dirty="0"/>
          </a:p>
        </p:txBody>
      </p:sp>
      <p:sp>
        <p:nvSpPr>
          <p:cNvPr id="28674" name="Rectangle 2"/>
          <p:cNvSpPr>
            <a:spLocks noChangeArrowheads="1"/>
          </p:cNvSpPr>
          <p:nvPr/>
        </p:nvSpPr>
        <p:spPr bwMode="auto">
          <a:xfrm>
            <a:off x="571472" y="785795"/>
            <a:ext cx="8001056"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kk-KZ" sz="12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2015ж Жеңістің 70жылдығына арналған республикалық эссе сайысы                                                                                              1.Ажен Азамат                    1-орын                                                                                                                                                 2.Айжарықова Сымбат    1-орын                                                                                                                                                                             Алина     2-орын                                                                                                                                                                                                                4.Жақып Әділет                 2-орын                                                                                                                                            5.Избасарова Дильназ    1-орын                                                                                                                                                Халықаралық «Кругозор» байқауы.  23оқушы түгел қатысқан  Диплом.Алғыс хат 25.04.2016ж №1417390-1\11                                                                                                                                                                  2016-2017 оқу жылы аудандық білім байқауы қазақ тілінен Аманқос Амина 3-орын.                                                                                 2015-2016 оқу жылында «Золотое руно»                                                                                                                                                      1.Айжарықова Сымбат                                                                                                                                                                                                       2.Ажен Азамат                                                                                                                                                                                                                 3.Жакып Әділет                                                                                                                                                                                                                           4.Жанабіл Фарида   қатысып сертификат алған.                                                                                                                         «Наланда»   халықаралық олимпиадасына:                                                                                                                                            1.Ажен Азамат                              1-орын                                                                                                                                                2.Айжарықова Сымбат               1-орын                                                                                                                                    3.Бауыржанова Алина                3-орын                                                                                                                                                  4.Жақып Әділет                           1-орын                                                                                                                                           5.Жанабіл Фарида                       2-орын                                                                                                                       6.Мухамбетжанова Аружан      2-орын  алған   .</a:t>
            </a:r>
            <a:r>
              <a:rPr kumimoji="0" lang="kk-KZ" sz="1200" b="1" i="1"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a:t>
            </a: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Республикалық «Қысқы қиял-2017» байқауы                                                                                                                              1.Аманова Айгерім            1-орын                                                                                                                                                                    2.Досқайыр Диас                1-орын                                                                                                                                                                3.Еділқызы Ақбота            1-орын                                                                                                                                4.Қанатбекова Зарима       2-орын        Диплом.Алғыс хат                                                                                                                     «Дар учителя» республикалық сайты «Әлем балалары көзімен» конкурсы                                                         1.Аманова Айгерім                                                                                                                                                                          2.Досқайыр Диас                                                                                                                                                                                      3.Еділқызы Ақбота                                                                                                                                                                                           4.Джаббарова Нұршат                                                                                                                                                                                      5.Зарлыхан Нұрниса </a:t>
            </a:r>
            <a:r>
              <a:rPr lang="kk-KZ" sz="1200" b="1" dirty="0" smtClean="0">
                <a:solidFill>
                  <a:srgbClr val="002060"/>
                </a:solidFill>
                <a:latin typeface="Times New Roman" pitchFamily="18" charset="0"/>
                <a:ea typeface="Calibri" pitchFamily="34" charset="0"/>
                <a:cs typeface="Times New Roman" pitchFamily="18" charset="0"/>
              </a:rPr>
              <a:t>№1-133ДИ.28.02.2018ж</a:t>
            </a:r>
            <a:r>
              <a:rPr kumimoji="0" lang="kk-KZ"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6.Аманқос Амина    Шығармашылық  жетістіктері үшін дипломдар.Алғыс хат.                                                                                                                                                 </a:t>
            </a:r>
            <a:endParaRPr kumimoji="0" lang="kk-KZ"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ransition spd="slow">
    <p:wheel spokes="2"/>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857488" y="357167"/>
            <a:ext cx="5000660" cy="923330"/>
          </a:xfrm>
          <a:prstGeom prst="rect">
            <a:avLst/>
          </a:prstGeom>
          <a:ln/>
        </p:spPr>
        <p:style>
          <a:lnRef idx="1">
            <a:schemeClr val="accent6"/>
          </a:lnRef>
          <a:fillRef idx="2">
            <a:schemeClr val="accent6"/>
          </a:fillRef>
          <a:effectRef idx="1">
            <a:schemeClr val="accent6"/>
          </a:effectRef>
          <a:fontRef idx="minor">
            <a:schemeClr val="dk1"/>
          </a:fontRef>
        </p:style>
        <p:txBody>
          <a:bodyPr wrap="square">
            <a:spAutoFit/>
          </a:bodyPr>
          <a:lstStyle/>
          <a:p>
            <a:r>
              <a:rPr lang="kk-KZ" b="1" dirty="0" smtClean="0">
                <a:solidFill>
                  <a:srgbClr val="7030A0"/>
                </a:solidFill>
                <a:latin typeface="Times New Roman" panose="02020603050405020304" pitchFamily="18" charset="0"/>
                <a:cs typeface="Times New Roman" panose="02020603050405020304" pitchFamily="18" charset="0"/>
              </a:rPr>
              <a:t>«1-11 сыныптардағы барлық пәндерден электронды оқулық әзірлеу» республикалық жобасының  жеңімпазы</a:t>
            </a:r>
            <a:endParaRPr lang="ru-RU" dirty="0">
              <a:solidFill>
                <a:srgbClr val="7030A0"/>
              </a:solidFill>
              <a:latin typeface="Times New Roman" panose="02020603050405020304" pitchFamily="18" charset="0"/>
              <a:cs typeface="Times New Roman" panose="02020603050405020304" pitchFamily="18" charset="0"/>
            </a:endParaRPr>
          </a:p>
        </p:txBody>
      </p:sp>
      <p:pic>
        <p:nvPicPr>
          <p:cNvPr id="8" name="Рисунок 7" descr="http://rateshops.ru/images/kompakt-disk-1.jpg"/>
          <p:cNvPicPr/>
          <p:nvPr/>
        </p:nvPicPr>
        <p:blipFill>
          <a:blip r:embed="rId2" cstate="print"/>
          <a:srcRect/>
          <a:stretch>
            <a:fillRect/>
          </a:stretch>
        </p:blipFill>
        <p:spPr bwMode="auto">
          <a:xfrm>
            <a:off x="214282" y="214290"/>
            <a:ext cx="2562225" cy="1928826"/>
          </a:xfrm>
          <a:prstGeom prst="rect">
            <a:avLst/>
          </a:prstGeom>
          <a:ln>
            <a:noFill/>
          </a:ln>
          <a:effectLst>
            <a:softEdge rad="112500"/>
          </a:effectLst>
        </p:spPr>
      </p:pic>
      <p:pic>
        <p:nvPicPr>
          <p:cNvPr id="37889" name="Picture 1" descr="C:\Users\Админ\Desktop\20190415_174520.jpg"/>
          <p:cNvPicPr>
            <a:picLocks noChangeAspect="1" noChangeArrowheads="1"/>
          </p:cNvPicPr>
          <p:nvPr/>
        </p:nvPicPr>
        <p:blipFill>
          <a:blip r:embed="rId3" cstate="print"/>
          <a:srcRect/>
          <a:stretch>
            <a:fillRect/>
          </a:stretch>
        </p:blipFill>
        <p:spPr bwMode="auto">
          <a:xfrm>
            <a:off x="2857488" y="1428736"/>
            <a:ext cx="5000660" cy="457203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13498" y="147"/>
            <a:ext cx="9144000" cy="6858000"/>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1187624" y="282486"/>
            <a:ext cx="7488832" cy="36933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kk-KZ" b="1" dirty="0" smtClean="0">
                <a:solidFill>
                  <a:srgbClr val="002060"/>
                </a:solidFill>
                <a:latin typeface="Times New Roman" panose="02020603050405020304" pitchFamily="18" charset="0"/>
                <a:cs typeface="Times New Roman" panose="02020603050405020304" pitchFamily="18" charset="0"/>
              </a:rPr>
              <a:t>Баспа беттеріне жарияланған  мақалалар мен сабақтарым</a:t>
            </a: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5" name="Рисунок 4" descr="https://bilimnur.files.wordpress.com/2016/01/cropped-ww1.jpg"/>
          <p:cNvPicPr/>
          <p:nvPr/>
        </p:nvPicPr>
        <p:blipFill>
          <a:blip r:embed="rId3"/>
          <a:srcRect/>
          <a:stretch>
            <a:fillRect/>
          </a:stretch>
        </p:blipFill>
        <p:spPr bwMode="auto">
          <a:xfrm>
            <a:off x="1730698" y="871986"/>
            <a:ext cx="5940425" cy="928694"/>
          </a:xfrm>
          <a:prstGeom prst="rect">
            <a:avLst/>
          </a:prstGeom>
          <a:noFill/>
          <a:ln w="9525">
            <a:noFill/>
            <a:miter lim="800000"/>
            <a:headEnd/>
            <a:tailEnd/>
          </a:ln>
        </p:spPr>
      </p:pic>
      <p:sp>
        <p:nvSpPr>
          <p:cNvPr id="27649" name="Rectangle 1"/>
          <p:cNvSpPr>
            <a:spLocks noChangeArrowheads="1"/>
          </p:cNvSpPr>
          <p:nvPr/>
        </p:nvSpPr>
        <p:spPr bwMode="auto">
          <a:xfrm>
            <a:off x="1043608" y="2071215"/>
            <a:ext cx="7314606" cy="32008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FF0000"/>
                </a:solidFill>
                <a:effectLst/>
                <a:latin typeface="Times New Roman" panose="02020603050405020304" pitchFamily="18" charset="0"/>
                <a:ea typeface="Times New Roman" pitchFamily="18" charset="0"/>
                <a:cs typeface="Times New Roman" panose="02020603050405020304" pitchFamily="18" charset="0"/>
              </a:rPr>
              <a:t>Мұғалім неге өзгеруі керек?</a:t>
            </a:r>
            <a:endParaRPr kumimoji="0" lang="ru-RU" b="1" i="0" u="none" strike="noStrike" cap="none" normalizeH="0" baseline="0" dirty="0" smtClean="0">
              <a:ln>
                <a:noFill/>
              </a:ln>
              <a:solidFill>
                <a:schemeClr val="tx1"/>
              </a:solidFill>
              <a:effectLst/>
              <a:latin typeface="Times New Roman" panose="02020603050405020304" pitchFamily="18" charset="0"/>
              <a:ea typeface="Times New Roman"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Расында мұғалім өзгеруі керек.Себебі:әлем өзгергендіктен болашақпен бірге, жаңашыл болуға ұмтылуымыз қажет.Өйткені бүгінгі таңда өзгеріссіз қалу қауіпті.Жером Брунер «Орман өсіру» ұғымында баланың ойы шексіз, өздіктерінен қолдап жасап,ынталандырып дамыту керек деген. Ал Шульманның «Мұғалімнің үш көмекшісі» ілімінде құзырлы мектепке тән белгілер «бас,қол,жүрек» екенін білдік.Түсіндіре өтсем: «Бас» -мұғалім жаңашыл,білімді,жан-жақты болуы керек. «Қол»- алған білімді іске асыра отырып,оқушыларды көтермелеу. «Жүрек»-оқушыларға жылы қарым-қатынас жасай білу дегенді білдіреді. Ендеше, жүктелген міндеттерге мойынсұнып,балаларды сүйіп,оларға еркіндік бере отырып,Лесн Стади әдісі бойынша зерттеп,жеті модульді ұғындырып,сабақта АКТ-ны пайдаланып,жылдам өзгеріп жатырған әлемде жас жеткіншектерге жаңа бағытта сапалы білім беру біздің міндетіміз.Әрине, мұндай курстан өтпеген мұғалімдердің өзгере қоюы екіталай. Қандай жаңалық болмасын мұғалім мәртебесі биік болғай!</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Есенова Ляиля Байтоллақызы №9мектептің бастауыш сынып мұғалімі.</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Атырау облысы Жылыой ауданы Құлсары қаласы</a:t>
            </a:r>
            <a:endParaRPr kumimoji="0" lang="kk-KZ" sz="28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pic>
        <p:nvPicPr>
          <p:cNvPr id="7" name="Рисунок 6" descr="ÐÐ°ÑÑÐ¸Ð½ÐºÐ¸ Ð¿Ð¾ Ð·Ð°Ð¿ÑÐ¾ÑÑ Ð°Ð½Ð¸Ð¼Ð°ÑÐ¸Ñ Ð¶ÑÑÐ½Ð°Ð» Ñ ÑÑÑÐºÐ¾Ð¹"/>
          <p:cNvPicPr/>
          <p:nvPr/>
        </p:nvPicPr>
        <p:blipFill>
          <a:blip r:embed="rId4"/>
          <a:srcRect/>
          <a:stretch>
            <a:fillRect/>
          </a:stretch>
        </p:blipFill>
        <p:spPr bwMode="auto">
          <a:xfrm>
            <a:off x="5652120" y="4558301"/>
            <a:ext cx="2786082" cy="1624014"/>
          </a:xfrm>
          <a:prstGeom prst="rect">
            <a:avLst/>
          </a:prstGeom>
          <a:noFill/>
          <a:ln w="9525">
            <a:noFill/>
            <a:miter lim="800000"/>
            <a:headEnd/>
            <a:tailEnd/>
          </a:ln>
        </p:spPr>
      </p:pic>
    </p:spTree>
  </p:cSld>
  <p:clrMapOvr>
    <a:masterClrMapping/>
  </p:clrMapOvr>
  <p:transition spd="slow">
    <p:wheel spokes="2"/>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35841" name="Rectangle 1"/>
          <p:cNvSpPr>
            <a:spLocks noChangeArrowheads="1"/>
          </p:cNvSpPr>
          <p:nvPr/>
        </p:nvSpPr>
        <p:spPr bwMode="auto">
          <a:xfrm>
            <a:off x="1571604" y="404664"/>
            <a:ext cx="6000792" cy="51090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kk-KZ" sz="2800" b="1" i="0" u="none" strike="noStrike" cap="none" normalizeH="0" baseline="0" dirty="0" smtClean="0">
                <a:ln>
                  <a:noFill/>
                </a:ln>
                <a:solidFill>
                  <a:srgbClr val="FF0000"/>
                </a:solidFill>
                <a:effectLst/>
                <a:latin typeface="Times New Roman" panose="02020603050405020304" pitchFamily="18" charset="0"/>
                <a:ea typeface="Times New Roman" pitchFamily="18" charset="0"/>
                <a:cs typeface="Times New Roman" panose="02020603050405020304" pitchFamily="18" charset="0"/>
              </a:rPr>
              <a:t>Акцияның үйретері  және ұстаздарға пайдасы</a:t>
            </a:r>
            <a:endParaRPr kumimoji="0" lang="ru-RU" b="0" i="0" u="none" strike="noStrike" cap="none" normalizeH="0" baseline="0" dirty="0" smtClean="0">
              <a:ln>
                <a:noFill/>
              </a:ln>
              <a:solidFill>
                <a:schemeClr val="tx1"/>
              </a:solidFill>
              <a:effectLst/>
              <a:latin typeface="Times New Roman" panose="02020603050405020304" pitchFamily="18" charset="0"/>
              <a:ea typeface="Times New Roman"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Атырау облысы Жылыой ауданы Құлсары қаласы №9 жалпы орта</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білім беретін мектептің 1санатты бастауыш сынып мұғалімі</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Есенова Ляиля Байтоллақызы</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Иә, біз акцияға қатысқан бір апта көзді ашып жұмғанша өтіп шықты. Біріншіден бұл акцияны ұйымдастырып жатырған сайт әкімшілігіне алғысым шексіз. Жаңа жылда бастап жатырған жаңа бастаманың тұғыры биік, оқырманы көп, алар асулары да биік сайттың бірі болғай! Жасым егде тартса да, жастармен бірдей қатысып, тәжірибе алмасқаныма шексіз қуаныштымын. Бір сөзбен айтар болсам: акцияның үйретері мол, ұстаздар қауымына берер пайдасы ұшан теңіз екендігіне көзім жетті. Осындай сайтпен қоян-қолтық жұмыс жасауға әзір екендігімді мақтанышпен айтып, бірігіп жұмыс жасап, пікір алмасуға шақырамын.   </a:t>
            </a:r>
          </a:p>
          <a:p>
            <a:pPr marL="0" marR="0" lvl="0" indent="0" algn="just" defTabSz="914400" rtl="0" eaLnBrk="0" fontAlgn="base" latinLnBrk="0" hangingPunct="0">
              <a:lnSpc>
                <a:spcPct val="100000"/>
              </a:lnSpc>
              <a:spcBef>
                <a:spcPct val="0"/>
              </a:spcBef>
              <a:spcAft>
                <a:spcPct val="0"/>
              </a:spcAft>
              <a:buClrTx/>
              <a:buSzTx/>
              <a:buFontTx/>
              <a:buNone/>
              <a:tabLst/>
            </a:pPr>
            <a:endParaRPr lang="kk-KZ" sz="1200" b="1" dirty="0" smtClean="0">
              <a:solidFill>
                <a:srgbClr val="002060"/>
              </a:solidFill>
              <a:latin typeface="Times New Roman" panose="02020603050405020304" pitchFamily="18" charset="0"/>
              <a:ea typeface="Times New Roman"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                             </a:t>
            </a:r>
            <a:endParaRPr kumimoji="0" lang="ru-RU"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Акцияның</a:t>
            </a:r>
            <a:r>
              <a:rPr kumimoji="0" lang="kk-KZ" sz="1200" b="1" i="0" u="none" strike="noStrike" cap="none" normalizeH="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  шуақ  </a:t>
            </a: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болып шашылғаны,</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Сол арқылы ұстаз ойының ашылғаны.</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Әріптер жақсы оймен жалға көпірімді,</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Акция туралы жібердім пікірімді.</a:t>
            </a:r>
            <a:endParaRPr kumimoji="0" lang="ru-RU"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Акцияны көрген бойда тіркелгенмін.</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Мақалада жіберіп үлгергенмін,</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Тек сәттілік тілеймін, баршаңызға,</a:t>
            </a:r>
            <a:b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br>
            <a:r>
              <a:rPr kumimoji="0" lang="kk-KZ" sz="1200" b="1" i="0" u="none" strike="noStrike" cap="none" normalizeH="0" baseline="0" dirty="0" smtClean="0">
                <a:ln>
                  <a:noFill/>
                </a:ln>
                <a:solidFill>
                  <a:srgbClr val="002060"/>
                </a:solidFill>
                <a:effectLst/>
                <a:latin typeface="Times New Roman" panose="02020603050405020304" pitchFamily="18" charset="0"/>
                <a:ea typeface="Times New Roman" pitchFamily="18" charset="0"/>
                <a:cs typeface="Times New Roman" panose="02020603050405020304" pitchFamily="18" charset="0"/>
              </a:rPr>
              <a:t>Көкке өрлесін,45 минут порталымда!</a:t>
            </a:r>
            <a:endParaRPr kumimoji="0" lang="kk-KZ" sz="2800" b="1" i="0" u="none" strike="noStrike" cap="none" normalizeH="0" baseline="0" dirty="0" smtClean="0">
              <a:ln>
                <a:noFill/>
              </a:ln>
              <a:solidFill>
                <a:srgbClr val="002060"/>
              </a:solidFill>
              <a:effectLst/>
              <a:latin typeface="Times New Roman" panose="02020603050405020304" pitchFamily="18" charset="0"/>
              <a:cs typeface="Times New Roman" panose="02020603050405020304" pitchFamily="18" charset="0"/>
            </a:endParaRPr>
          </a:p>
        </p:txBody>
      </p:sp>
      <p:pic>
        <p:nvPicPr>
          <p:cNvPr id="4" name="Содержимое 3" descr="ÐÐ°ÑÑÐ¸Ð½ÐºÐ¸ Ð¿Ð¾ Ð·Ð°Ð¿ÑÐ¾ÑÑ Ð°Ð½Ð¸Ð¼Ð°ÑÐ¸Ñ Ð¶ÑÑÐ½Ð°Ð» Ñ ÑÑÑÐºÐ¾Ð¹"/>
          <p:cNvPicPr>
            <a:picLocks noGrp="1"/>
          </p:cNvPicPr>
          <p:nvPr>
            <p:ph idx="1"/>
          </p:nvPr>
        </p:nvPicPr>
        <p:blipFill>
          <a:blip r:embed="rId3" cstate="print"/>
          <a:srcRect/>
          <a:stretch>
            <a:fillRect/>
          </a:stretch>
        </p:blipFill>
        <p:spPr bwMode="auto">
          <a:xfrm>
            <a:off x="6588224" y="4917599"/>
            <a:ext cx="2357454" cy="1714513"/>
          </a:xfrm>
          <a:prstGeom prst="rect">
            <a:avLst/>
          </a:prstGeom>
          <a:ln>
            <a:noFill/>
          </a:ln>
          <a:effectLst>
            <a:softEdge rad="112500"/>
          </a:effectLst>
        </p:spPr>
      </p:pic>
    </p:spTree>
  </p:cSld>
  <p:clrMapOvr>
    <a:masterClrMapping/>
  </p:clrMapOvr>
  <p:transition spd="slow">
    <p:wheel spokes="2"/>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4"/>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3481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4817" name="Object 1"/>
          <p:cNvGraphicFramePr>
            <a:graphicFrameLocks noChangeAspect="1"/>
          </p:cNvGraphicFramePr>
          <p:nvPr/>
        </p:nvGraphicFramePr>
        <p:xfrm>
          <a:off x="785786" y="571481"/>
          <a:ext cx="2743200" cy="1857388"/>
        </p:xfrm>
        <a:graphic>
          <a:graphicData uri="http://schemas.openxmlformats.org/presentationml/2006/ole">
            <p:oleObj spid="_x0000_s34820" name="PDF" r:id="rId5" imgW="0" imgH="0" progId="FoxitReader.Document">
              <p:embed/>
            </p:oleObj>
          </a:graphicData>
        </a:graphic>
      </p:graphicFrame>
      <p:pic>
        <p:nvPicPr>
          <p:cNvPr id="8" name="Рисунок 7" descr="Фото Ляили Есеновой."/>
          <p:cNvPicPr/>
          <p:nvPr/>
        </p:nvPicPr>
        <p:blipFill>
          <a:blip r:embed="rId6" cstate="print"/>
          <a:srcRect/>
          <a:stretch>
            <a:fillRect/>
          </a:stretch>
        </p:blipFill>
        <p:spPr bwMode="auto">
          <a:xfrm>
            <a:off x="4500562" y="500042"/>
            <a:ext cx="2933700" cy="1928827"/>
          </a:xfrm>
          <a:prstGeom prst="rect">
            <a:avLst/>
          </a:prstGeom>
          <a:noFill/>
          <a:ln w="9525">
            <a:noFill/>
            <a:miter lim="800000"/>
            <a:headEnd/>
            <a:tailEnd/>
          </a:ln>
        </p:spPr>
      </p:pic>
      <p:sp>
        <p:nvSpPr>
          <p:cNvPr id="9" name="Прямоугольник 8"/>
          <p:cNvSpPr/>
          <p:nvPr/>
        </p:nvSpPr>
        <p:spPr>
          <a:xfrm>
            <a:off x="785786" y="2571744"/>
            <a:ext cx="7643866" cy="646331"/>
          </a:xfrm>
          <a:prstGeom prst="rect">
            <a:avLst/>
          </a:prstGeom>
        </p:spPr>
        <p:txBody>
          <a:bodyPr wrap="square">
            <a:spAutoFit/>
          </a:bodyPr>
          <a:lstStyle/>
          <a:p>
            <a:r>
              <a:rPr lang="kk-KZ" b="1" dirty="0" smtClean="0"/>
              <a:t>«</a:t>
            </a:r>
            <a:r>
              <a:rPr lang="kk-KZ" b="1" dirty="0" smtClean="0">
                <a:solidFill>
                  <a:srgbClr val="002060"/>
                </a:solidFill>
              </a:rPr>
              <a:t>Қазақстан мақтанышы» энциклопедиясына енген, ұстаз туралы эссем</a:t>
            </a:r>
            <a:r>
              <a:rPr lang="kk-KZ" b="1" dirty="0" smtClean="0"/>
              <a:t>...                                                                                                                                 </a:t>
            </a:r>
            <a:r>
              <a:rPr lang="kk-KZ" b="1" dirty="0" smtClean="0">
                <a:solidFill>
                  <a:srgbClr val="C00000"/>
                </a:solidFill>
              </a:rPr>
              <a:t>«Ұстаз болу- борышым»   эссе</a:t>
            </a:r>
            <a:r>
              <a:rPr lang="kk-KZ" b="1" dirty="0" smtClean="0"/>
              <a:t>. </a:t>
            </a:r>
            <a:endParaRPr lang="ru-RU" dirty="0"/>
          </a:p>
        </p:txBody>
      </p:sp>
      <p:sp>
        <p:nvSpPr>
          <p:cNvPr id="11" name="Прямоугольник 10"/>
          <p:cNvSpPr/>
          <p:nvPr/>
        </p:nvSpPr>
        <p:spPr>
          <a:xfrm>
            <a:off x="1214414" y="3214686"/>
            <a:ext cx="7000924" cy="2677656"/>
          </a:xfrm>
          <a:prstGeom prst="rect">
            <a:avLst/>
          </a:prstGeom>
        </p:spPr>
        <p:txBody>
          <a:bodyPr wrap="square">
            <a:spAutoFit/>
          </a:bodyPr>
          <a:lstStyle/>
          <a:p>
            <a:r>
              <a:rPr lang="kk-KZ" sz="1200" b="1" dirty="0" smtClean="0">
                <a:solidFill>
                  <a:srgbClr val="002060"/>
                </a:solidFill>
                <a:latin typeface="Times New Roman" panose="02020603050405020304" pitchFamily="18" charset="0"/>
                <a:cs typeface="Times New Roman" panose="02020603050405020304" pitchFamily="18" charset="0"/>
              </a:rPr>
              <a:t>«Ұстаз болу –өз бақытын аямау,өзгенің бақытын аялау»-деп, Ж.Ж.Руссо айтқандай, өзінің бар білгенін аямай,өзгенің бақытына қуана білетін ұстаз болу, мен үшін үлкен арманым, алдыма қойған мақсатым болатын. Мектептегі ұстаз-балалардың екінші анасы,болашаққа айқын жол сілтер ақылшысы.Оның мейірімге толы жүрегі шәкірттердің бойындағы талай жіберген ағаттықты кешіре білетін, бойындағы парасаттылығы мен ақылдылығы арқасында,әр оқушының жүрегінен жол тауып,тентекті жуасытып,еркені сабасына түсіріп, тәртіпке баулып, есейтіп, ержеткізетін мейірімді адам. «Ұстаз» болған адам бақытты, адал, мәдениетті, білімпаз, өз білгенін үйрете білетін, өзгеге үлгі адам сияқты деп көз алдыма елестете білдім. Жүрек қалауым,балалармен жұмыс жасап, қуанышты күлкілерінен нәр алу болатын. Алғашқы қызығушылығым, бастауыш сыныпта сабақ берген Дина апайыма еліктеуден,қызығушылықтан басталды.  «Болмасаңда ұқсап бақ» дегендей,   сол балалық шақтағы арманым орындалып, бүгінде37 жыл еңбек өтілі бар, 3(базалық)деңгейден     және  мектеп тренері  курсынан  өткен,  жаңа технология негіздері аясында бастауыш сыныпта оқытудың әдіс-тәсілдері аясында, курстан өткен,1санатты, бастауыш сынып мұғалімімін</a:t>
            </a:r>
            <a:endParaRPr lang="ru-RU" sz="1200" b="1"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ransition spd="slow">
    <p:wheel spokes="2"/>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1071538" y="571480"/>
            <a:ext cx="7000924" cy="6186309"/>
          </a:xfrm>
          <a:prstGeom prst="rect">
            <a:avLst/>
          </a:prstGeom>
        </p:spPr>
        <p:txBody>
          <a:bodyPr wrap="square">
            <a:spAutoFit/>
          </a:bodyPr>
          <a:lstStyle/>
          <a:p>
            <a:r>
              <a:rPr lang="kk-KZ" sz="1200" b="1" dirty="0" smtClean="0">
                <a:solidFill>
                  <a:srgbClr val="002060"/>
                </a:solidFill>
                <a:latin typeface="Times New Roman" panose="02020603050405020304" pitchFamily="18" charset="0"/>
                <a:cs typeface="Times New Roman" panose="02020603050405020304" pitchFamily="18" charset="0"/>
              </a:rPr>
              <a:t>Бар күш-жігерімді осы алдыма келіп отырған шәкірттеріме арнаймын.Шаршамай, талмай,бар білгенімді оқушыларыма беруге тырысамын . АКТ-ны пайдаланамын. Әр өткізер сабағымда жаңа технологияларды көптеп қолдануға тырысамын.Мысалы: «Шелектегі идея» «Ыстық орындық» «Өрмекшінің торы» «Мозайка» «Көпір» «Джиксо» «Кір жаятын жіп» «БҮҮ» «Бұлт» «Түртіп алу» стратегияларын үнемі қолданамын. Ашық сабақтар мен тәрбиелік шараларды мультимедиа арқылы өткіземін.  Сабақтан тыс уақыттарда  оқушылармен бірге мешітке, саябаққа, музейге барамыз.                                                                                                                Мектеп айналасына талдар, гүлдер  отырғызамыз. Ата-аналармен байланысым өте жақсы жолға қойылған.                                                                                                                                                                       Сыныптың арын ойлаймын,                                                                                                                                                                                                                                 Ата-анамен байланысты қолдаймын.                                                                                                                                                                                                                                                             Жетуім керек,ұлы биік  мақсатқа,                                                                                                                                                                         Ерінбеймін,жету үшін  жақсы атқа..                                                                                                                                                                                                             Ата-аналар арасындағы бұл жұмыстарым В.А.Сухомлинскийдің мына сөздерімен тұспа-тұс келетін сияқты.                                                                                                                                                                                      «Тек қана ата-аналармен бірге, жалпы күш –жігерді біріктіру арқасында мұғалімнің балаларға үлкен адамдық бағыт беруі мүмкін».  Көп ізденемін,өз білімімді көтеруден ешқандай жалыққан емеспін. «Мұғалім-өзінің білімін үздіксіз көтеріп отырғанда ғана мұғалім, ал оқуды, ізденуді тоқтатқанымен оның мұғалімдігіде жойылады» деген орыс педагогі К.Д.Ушинский.Өйткені қазіргі заман талабыда 3 деңгейлік курстан өту керектігін басты назарда ұстап отыр.                                                                                                                                                Иә,өмір талабы-іздену,үйрену.Ізденсең-табасың,талаптансаң- жетесің,зейін салсаң-ұғасың дегендей бізді осындай жігерлі сөздер алға жетелейді.Қазіргі аумалы- төкпелі заманда тез шешім таба білетіндербес тұлға дайындауымыз қажет.Ол бәсекеге қабілетті,сауатты да,білімді ұрпақ. Сол ұрпаққа саналы тәрбие,сапалы білім беру жолында, маңдай терімді төгіп, адал  еңбек ету менің алдыма қойған мақсат-міндетім. Өйткені мен өз мамандығымды ұнатамын, сүйемін.«Ұлағатты ұстаз болу - борышым » деп санаймын.Осы тұста ұлы Абайдың                                                                                                                                                                                                                                                            Ақырын жүріп,анық бас,                                                                                                                                                                                                                  Еңбегің  кетпес далаға.                                                                                                                                                                                                          Ұстаздық еткен жалықпас,                                                                                                                                                                                               Үйретуден балаға  деген өлең жолдары ойға оралады.Біз тәрбиелеп жатқан шәкірттеріміз өмірден өз орынын тауып,бір кірпіш болып қаланып, ұстазынан шәкірті озып жатса,адал еңбегіміздің ақталғаны деп қуанамыз емес пе?! Ұстаздык мамандықты жан-тәніммен сүйгендіктен, алдымдағы шәкірттерім алдында жаңа форматта,терең білім беру борышым деп есептеймин</a:t>
            </a:r>
            <a:endParaRPr lang="ru-RU" sz="1200" b="1"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ransition spd="slow">
    <p:wheel spokes="2"/>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928662" y="500042"/>
            <a:ext cx="7072362" cy="5909310"/>
          </a:xfrm>
          <a:prstGeom prst="rect">
            <a:avLst/>
          </a:prstGeom>
        </p:spPr>
        <p:txBody>
          <a:bodyPr wrap="square">
            <a:spAutoFit/>
          </a:bodyPr>
          <a:lstStyle/>
          <a:p>
            <a:r>
              <a:rPr lang="kk-KZ" dirty="0" smtClean="0">
                <a:solidFill>
                  <a:srgbClr val="002060"/>
                </a:solidFill>
                <a:latin typeface="Times New Roman" panose="02020603050405020304" pitchFamily="18" charset="0"/>
                <a:cs typeface="Times New Roman" panose="02020603050405020304" pitchFamily="18" charset="0"/>
              </a:rPr>
              <a:t>Мен ұстаздық мамандықты таңдағанымды мақтаныш тұтамын!                                                                                                                                                                                                                                                  </a:t>
            </a:r>
            <a:r>
              <a:rPr lang="kk-KZ" b="1" dirty="0" smtClean="0">
                <a:solidFill>
                  <a:srgbClr val="002060"/>
                </a:solidFill>
                <a:latin typeface="Times New Roman" panose="02020603050405020304" pitchFamily="18" charset="0"/>
                <a:cs typeface="Times New Roman" panose="02020603050405020304" pitchFamily="18" charset="0"/>
              </a:rPr>
              <a:t>Ұстаз болу-басты менің борышым,                                                                                                                                                                                      Шәкірттеріме берем  ылғи қол ұшын.                                                                                                                                                                                  Сауаттанып қанаттанса биікке,                                                                                                                                                                                                         Ақталғаны емес пе, менің борышым!                                                                                                                </a:t>
            </a:r>
            <a:r>
              <a:rPr lang="kk-KZ" dirty="0" smtClean="0">
                <a:solidFill>
                  <a:srgbClr val="002060"/>
                </a:solidFill>
                <a:latin typeface="Times New Roman" panose="02020603050405020304" pitchFamily="18" charset="0"/>
                <a:cs typeface="Times New Roman" panose="02020603050405020304" pitchFamily="18" charset="0"/>
              </a:rPr>
              <a:t>Бүгінгі таңда ,менің шәкірттерім  егеменді елдің,Тәуелсіз Қазақстанымыздың  толыққанды, білімді де,тәрбиелі   азамат болып шықса, менің арманымның  орындалғаны  деп есептеймін. Осы  орайда Б.Момышұлының  «Ұстаз-ұлық емес, ұлы қызмет»деген сөзі есіме оралады. </a:t>
            </a:r>
            <a:r>
              <a:rPr lang="kk-KZ" dirty="0" smtClean="0">
                <a:solidFill>
                  <a:srgbClr val="002060"/>
                </a:solidFill>
                <a:latin typeface="Times New Roman" panose="02020603050405020304" pitchFamily="18" charset="0"/>
                <a:cs typeface="Times New Roman" panose="02020603050405020304" pitchFamily="18" charset="0"/>
              </a:rPr>
              <a:t> </a:t>
            </a:r>
            <a:r>
              <a:rPr lang="kk-KZ" dirty="0" smtClean="0">
                <a:solidFill>
                  <a:srgbClr val="002060"/>
                </a:solidFill>
                <a:latin typeface="Times New Roman" panose="02020603050405020304" pitchFamily="18" charset="0"/>
                <a:cs typeface="Times New Roman" panose="02020603050405020304" pitchFamily="18" charset="0"/>
              </a:rPr>
              <a:t>Ал,ағартушы педагог  Ы.Алтынсарин «Күнәнің ең үлкені-бала жанының нәзік пернелерін дұрыс сезіне алмайтындарға» деген сөзінен біз сияқты ұстаздардың  бала тәрбиесінде  басты тұлға екендігін көрсеткенін аңғаруға болады</a:t>
            </a:r>
            <a:r>
              <a:rPr lang="kk-KZ" b="1" dirty="0" smtClean="0">
                <a:solidFill>
                  <a:srgbClr val="002060"/>
                </a:solidFill>
                <a:latin typeface="Times New Roman" panose="02020603050405020304" pitchFamily="18" charset="0"/>
                <a:cs typeface="Times New Roman" panose="02020603050405020304" pitchFamily="18" charset="0"/>
              </a:rPr>
              <a:t>. </a:t>
            </a:r>
            <a:r>
              <a:rPr lang="kk-KZ" dirty="0" smtClean="0">
                <a:solidFill>
                  <a:srgbClr val="002060"/>
                </a:solidFill>
                <a:latin typeface="Times New Roman" panose="02020603050405020304" pitchFamily="18" charset="0"/>
                <a:cs typeface="Times New Roman" panose="02020603050405020304" pitchFamily="18" charset="0"/>
              </a:rPr>
              <a:t>Биылғы жаңа оку жылында  жаңартылган бағдарлама бойынша өз білімімді шыңдап, бірінші сынып алуға дайындық үстіндемин..                                                                     </a:t>
            </a:r>
            <a:r>
              <a:rPr lang="kk-KZ" b="1" dirty="0" smtClean="0">
                <a:solidFill>
                  <a:srgbClr val="002060"/>
                </a:solidFill>
                <a:latin typeface="Times New Roman" panose="02020603050405020304" pitchFamily="18" charset="0"/>
                <a:cs typeface="Times New Roman" panose="02020603050405020304" pitchFamily="18" charset="0"/>
              </a:rPr>
              <a:t>                                                                                                                                         Өмірлік ұстанымым:</a:t>
            </a:r>
            <a:r>
              <a:rPr lang="kk-KZ" dirty="0" smtClean="0">
                <a:solidFill>
                  <a:srgbClr val="002060"/>
                </a:solidFill>
                <a:latin typeface="Times New Roman" panose="02020603050405020304" pitchFamily="18" charset="0"/>
                <a:cs typeface="Times New Roman" panose="02020603050405020304" pitchFamily="18" charset="0"/>
              </a:rPr>
              <a:t>Білу аздық етеді,қолдану қажет!  Қалау аздық етеді,жасау керек!                                                                                                   </a:t>
            </a:r>
            <a:r>
              <a:rPr lang="kk-KZ" b="1" dirty="0" smtClean="0">
                <a:solidFill>
                  <a:srgbClr val="002060"/>
                </a:solidFill>
                <a:latin typeface="Times New Roman" panose="02020603050405020304" pitchFamily="18" charset="0"/>
                <a:cs typeface="Times New Roman" panose="02020603050405020304" pitchFamily="18" charset="0"/>
              </a:rPr>
              <a:t>Ұстаз  жолы  қиынырақ  басқадан,</a:t>
            </a:r>
            <a:r>
              <a:rPr lang="kk-KZ" dirty="0" smtClean="0">
                <a:solidFill>
                  <a:srgbClr val="002060"/>
                </a:solidFill>
                <a:latin typeface="Times New Roman" panose="02020603050405020304" pitchFamily="18" charset="0"/>
                <a:cs typeface="Times New Roman" panose="02020603050405020304" pitchFamily="18" charset="0"/>
              </a:rPr>
              <a:t>                                                                                                                                                                                               </a:t>
            </a:r>
            <a:r>
              <a:rPr lang="kk-KZ" b="1" dirty="0" smtClean="0">
                <a:solidFill>
                  <a:srgbClr val="002060"/>
                </a:solidFill>
                <a:latin typeface="Times New Roman" panose="02020603050405020304" pitchFamily="18" charset="0"/>
                <a:cs typeface="Times New Roman" panose="02020603050405020304" pitchFamily="18" charset="0"/>
              </a:rPr>
              <a:t>Сырлары көп  сыртқа әлі шықпаған.</a:t>
            </a:r>
            <a:r>
              <a:rPr lang="kk-KZ" dirty="0" smtClean="0">
                <a:solidFill>
                  <a:srgbClr val="002060"/>
                </a:solidFill>
                <a:latin typeface="Times New Roman" panose="02020603050405020304" pitchFamily="18" charset="0"/>
                <a:cs typeface="Times New Roman" panose="02020603050405020304" pitchFamily="18" charset="0"/>
              </a:rPr>
              <a:t>                                                                                                                                                                                      </a:t>
            </a:r>
            <a:r>
              <a:rPr lang="kk-KZ" b="1" dirty="0" smtClean="0">
                <a:solidFill>
                  <a:srgbClr val="002060"/>
                </a:solidFill>
                <a:latin typeface="Times New Roman" panose="02020603050405020304" pitchFamily="18" charset="0"/>
                <a:cs typeface="Times New Roman" panose="02020603050405020304" pitchFamily="18" charset="0"/>
              </a:rPr>
              <a:t>Шаршаса  да осы жолдың бойында,</a:t>
            </a:r>
            <a:r>
              <a:rPr lang="kk-KZ" dirty="0" smtClean="0">
                <a:solidFill>
                  <a:srgbClr val="002060"/>
                </a:solidFill>
                <a:latin typeface="Times New Roman" panose="02020603050405020304" pitchFamily="18" charset="0"/>
                <a:cs typeface="Times New Roman" panose="02020603050405020304" pitchFamily="18" charset="0"/>
              </a:rPr>
              <a:t>                                                                                                                                                                                               </a:t>
            </a:r>
            <a:r>
              <a:rPr lang="kk-KZ" b="1" dirty="0" smtClean="0">
                <a:solidFill>
                  <a:srgbClr val="002060"/>
                </a:solidFill>
                <a:latin typeface="Times New Roman" panose="02020603050405020304" pitchFamily="18" charset="0"/>
                <a:cs typeface="Times New Roman" panose="02020603050405020304" pitchFamily="18" charset="0"/>
              </a:rPr>
              <a:t>Қандай қызық, шын бақытын тапса адам! </a:t>
            </a: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7" name="Рисунок 6" descr="ÐÐ°ÑÑÐ¸Ð½ÐºÐ¸ Ð¿Ð¾ Ð·Ð°Ð¿ÑÐ¾ÑÑ 8Ð½Ð°ÑÑÑÐ·ÒÐ° Ð¼ÑÐ·ÑÐºÐ°Ð»ÑÐ½ÑÐ¹ Ð¿ÑÐµÐ·ÐµÐ½ÑÐ°ÑÐ¸Ñ"/>
          <p:cNvPicPr/>
          <p:nvPr/>
        </p:nvPicPr>
        <p:blipFill>
          <a:blip r:embed="rId3"/>
          <a:srcRect/>
          <a:stretch>
            <a:fillRect/>
          </a:stretch>
        </p:blipFill>
        <p:spPr bwMode="auto">
          <a:xfrm>
            <a:off x="6012160" y="4725144"/>
            <a:ext cx="2708944" cy="1718242"/>
          </a:xfrm>
          <a:prstGeom prst="rect">
            <a:avLst/>
          </a:prstGeom>
          <a:ln>
            <a:noFill/>
          </a:ln>
          <a:effectLst>
            <a:softEdge rad="112500"/>
          </a:effectLst>
        </p:spPr>
      </p:pic>
    </p:spTree>
  </p:cSld>
  <p:clrMapOvr>
    <a:masterClrMapping/>
  </p:clrMapOvr>
  <p:transition spd="slow">
    <p:wheel spokes="2"/>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38914" name="Rectangle 2"/>
          <p:cNvSpPr>
            <a:spLocks noChangeArrowheads="1"/>
          </p:cNvSpPr>
          <p:nvPr/>
        </p:nvSpPr>
        <p:spPr bwMode="auto">
          <a:xfrm>
            <a:off x="1142976" y="715416"/>
            <a:ext cx="6858048" cy="32316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Ұстаз  жолы  қиынырақ  басқадан,                                                                                                                                                                                               Сырлары көп  сыртқа әлі шықпаған.                                                                                                                                                                                      Шаршаса  да осы жолдың бойында,                                                                                                                                                                                               Қандай қызық, шын бақытын тапса адам!</a:t>
            </a: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Қоғамның ақпараттық үдемелі қарқынмен дамуы жағдайында алған білімдерінің негізінде өзін-өзі танитын,өзін-өзі дамытатын,адамгершілік тұрғысынан дұрыс шешім қабылдауға қабілетті жеке тұлғаны даярлау –басты мақсатым.                                                                                                                                                                                   «For me a good teacher is the best of all, because she іs the heart of school».                                                                                                                                             «Самое дорогое для меня – хороший учитель, потому что он- сердце школы».</a:t>
            </a:r>
            <a:r>
              <a:rPr kumimoji="0" lang="kk-KZ" sz="1400" b="1" i="0" u="none" strike="noStrike" cap="none" normalizeH="0" baseline="0" dirty="0" smtClean="0">
                <a:ln>
                  <a:noFill/>
                </a:ln>
                <a:solidFill>
                  <a:srgbClr val="111111"/>
                </a:solidFill>
                <a:effectLst/>
                <a:latin typeface="Times New Roman" panose="02020603050405020304" pitchFamily="18" charset="0"/>
                <a:ea typeface="Calibri" pitchFamily="34" charset="0"/>
                <a:cs typeface="Times New Roman" panose="02020603050405020304" pitchFamily="18" charset="0"/>
              </a:rPr>
              <a:t>                          </a:t>
            </a: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a:t>
            </a:r>
            <a:r>
              <a:rPr kumimoji="0" lang="kk-KZ" sz="16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«Маған жақсы мұғалім бәрінен қымбат,өйткені ол мектептің жүрегі»</a:t>
            </a:r>
            <a:r>
              <a:rPr kumimoji="0" lang="kk-KZ" sz="1400"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-деп Ы.Алтынсарин атамыз айтқандай қол жеткен табыстарымызбен шыққан асуларымыз ұстаздар қауымының жүйелі жұмысы мен нәтижелі еңбектеріміздің арқасы деп есептеймін.       </a:t>
            </a:r>
            <a:endParaRPr kumimoji="0" lang="ru-RU" sz="9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                                      </a:t>
            </a:r>
            <a:endParaRPr kumimoji="0" lang="kk-KZ"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8913" name="Рисунок 1" descr="http://static3.depositphotos.com/1001378/129/v/950/depositphotos_1292540-Books-and-feather-pen.jpg"/>
          <p:cNvPicPr>
            <a:picLocks noChangeAspect="1" noChangeArrowheads="1"/>
          </p:cNvPicPr>
          <p:nvPr/>
        </p:nvPicPr>
        <p:blipFill>
          <a:blip r:embed="rId3"/>
          <a:srcRect/>
          <a:stretch>
            <a:fillRect/>
          </a:stretch>
        </p:blipFill>
        <p:spPr bwMode="auto">
          <a:xfrm>
            <a:off x="3571868" y="3500439"/>
            <a:ext cx="3629033" cy="1928825"/>
          </a:xfrm>
          <a:prstGeom prst="rect">
            <a:avLst/>
          </a:prstGeom>
          <a:noFill/>
        </p:spPr>
      </p:pic>
      <p:sp>
        <p:nvSpPr>
          <p:cNvPr id="38915" name="Rectangle 3"/>
          <p:cNvSpPr>
            <a:spLocks noChangeArrowheads="1"/>
          </p:cNvSpPr>
          <p:nvPr/>
        </p:nvSpPr>
        <p:spPr bwMode="auto">
          <a:xfrm>
            <a:off x="0" y="10191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spd="slow">
    <p:wheel spokes="2"/>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normAutofit fontScale="90000"/>
          </a:bodyPr>
          <a:lstStyle/>
          <a:p>
            <a:r>
              <a:rPr lang="kk-KZ" b="1" dirty="0" smtClean="0">
                <a:solidFill>
                  <a:srgbClr val="C00000"/>
                </a:solidFill>
              </a:rPr>
              <a:t> </a:t>
            </a:r>
            <a:r>
              <a:rPr lang="kk-KZ" b="1" i="1" dirty="0" smtClean="0">
                <a:solidFill>
                  <a:srgbClr val="C00000"/>
                </a:solidFill>
                <a:latin typeface="Times New Roman" panose="02020603050405020304" pitchFamily="18" charset="0"/>
                <a:cs typeface="Times New Roman" panose="02020603050405020304" pitchFamily="18" charset="0"/>
              </a:rPr>
              <a:t>Алғыс хаттар Диплом Сертификаттар Куәліктер</a:t>
            </a:r>
            <a:endParaRPr lang="ru-RU" i="1" dirty="0">
              <a:solidFill>
                <a:srgbClr val="C00000"/>
              </a:solidFill>
              <a:latin typeface="Times New Roman" panose="02020603050405020304" pitchFamily="18" charset="0"/>
              <a:cs typeface="Times New Roman" panose="02020603050405020304" pitchFamily="18" charset="0"/>
            </a:endParaRPr>
          </a:p>
        </p:txBody>
      </p:sp>
      <p:pic>
        <p:nvPicPr>
          <p:cNvPr id="4" name="Содержимое 3"/>
          <p:cNvPicPr>
            <a:picLocks noGrp="1"/>
          </p:cNvPicPr>
          <p:nvPr>
            <p:ph idx="1"/>
          </p:nvPr>
        </p:nvPicPr>
        <p:blipFill>
          <a:blip r:embed="rId2" cstate="print"/>
          <a:srcRect/>
          <a:stretch>
            <a:fillRect/>
          </a:stretch>
        </p:blipFill>
        <p:spPr bwMode="auto">
          <a:xfrm>
            <a:off x="3236094" y="1500173"/>
            <a:ext cx="2500331" cy="17145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Рисунок 4"/>
          <p:cNvPicPr/>
          <p:nvPr/>
        </p:nvPicPr>
        <p:blipFill>
          <a:blip r:embed="rId3" cstate="print"/>
          <a:srcRect/>
          <a:stretch>
            <a:fillRect/>
          </a:stretch>
        </p:blipFill>
        <p:spPr bwMode="auto">
          <a:xfrm>
            <a:off x="6301332" y="1616059"/>
            <a:ext cx="2571768" cy="17145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Рисунок 5"/>
          <p:cNvPicPr/>
          <p:nvPr/>
        </p:nvPicPr>
        <p:blipFill>
          <a:blip r:embed="rId4" cstate="print"/>
          <a:srcRect/>
          <a:stretch>
            <a:fillRect/>
          </a:stretch>
        </p:blipFill>
        <p:spPr bwMode="auto">
          <a:xfrm>
            <a:off x="357158" y="1500174"/>
            <a:ext cx="2714643" cy="1676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Рисунок 6" descr="C:\Users\Админ\Desktop\116-037 (1).jpg"/>
          <p:cNvPicPr/>
          <p:nvPr/>
        </p:nvPicPr>
        <p:blipFill>
          <a:blip r:embed="rId5" cstate="print"/>
          <a:srcRect/>
          <a:stretch>
            <a:fillRect/>
          </a:stretch>
        </p:blipFill>
        <p:spPr bwMode="auto">
          <a:xfrm>
            <a:off x="428595" y="3368676"/>
            <a:ext cx="2643206" cy="14287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Рисунок 7" descr="C:\Users\WWW\Downloads\567578399590dee43ea3f1.jpg"/>
          <p:cNvPicPr/>
          <p:nvPr/>
        </p:nvPicPr>
        <p:blipFill>
          <a:blip r:embed="rId6" cstate="print"/>
          <a:srcRect/>
          <a:stretch>
            <a:fillRect/>
          </a:stretch>
        </p:blipFill>
        <p:spPr bwMode="auto">
          <a:xfrm>
            <a:off x="3436402" y="3376889"/>
            <a:ext cx="2500330" cy="15001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Рисунок 8" descr="C:\Users\Админ\Downloads\05 Есенова Ляиля Байтоллақызы (2).jpg"/>
          <p:cNvPicPr/>
          <p:nvPr/>
        </p:nvPicPr>
        <p:blipFill>
          <a:blip r:embed="rId7" cstate="print"/>
          <a:srcRect/>
          <a:stretch>
            <a:fillRect/>
          </a:stretch>
        </p:blipFill>
        <p:spPr bwMode="auto">
          <a:xfrm>
            <a:off x="6301332" y="3471818"/>
            <a:ext cx="2571768" cy="15001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Рисунок 9" descr="C:\Users\Админ\Downloads\96 Есенова Ляиля Байтоллақызы (3).jpg"/>
          <p:cNvPicPr/>
          <p:nvPr/>
        </p:nvPicPr>
        <p:blipFill>
          <a:blip r:embed="rId8" cstate="print"/>
          <a:srcRect/>
          <a:stretch>
            <a:fillRect/>
          </a:stretch>
        </p:blipFill>
        <p:spPr bwMode="auto">
          <a:xfrm>
            <a:off x="466653" y="4995531"/>
            <a:ext cx="2643206" cy="16430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Рисунок 10" descr="C:\Users\Админ\Downloads\Документ БЛГМ-19275 (znanio.ru).jpg"/>
          <p:cNvPicPr/>
          <p:nvPr/>
        </p:nvPicPr>
        <p:blipFill>
          <a:blip r:embed="rId9" cstate="print"/>
          <a:srcRect/>
          <a:stretch>
            <a:fillRect/>
          </a:stretch>
        </p:blipFill>
        <p:spPr bwMode="auto">
          <a:xfrm>
            <a:off x="3472121" y="4972016"/>
            <a:ext cx="2428892" cy="15954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2" name="Рисунок 11" descr="C:\Users\Админ\Downloads\Документ ПЧГРМН-19275 (znanio.ru).jpg"/>
          <p:cNvPicPr/>
          <p:nvPr/>
        </p:nvPicPr>
        <p:blipFill>
          <a:blip r:embed="rId10" cstate="print"/>
          <a:srcRect/>
          <a:stretch>
            <a:fillRect/>
          </a:stretch>
        </p:blipFill>
        <p:spPr bwMode="auto">
          <a:xfrm>
            <a:off x="6444208" y="5138407"/>
            <a:ext cx="2428892" cy="15001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Админ\Downloads\почетная грамота 50.jpg"/>
          <p:cNvPicPr/>
          <p:nvPr/>
        </p:nvPicPr>
        <p:blipFill>
          <a:blip r:embed="rId2" cstate="print"/>
          <a:srcRect/>
          <a:stretch>
            <a:fillRect/>
          </a:stretch>
        </p:blipFill>
        <p:spPr bwMode="auto">
          <a:xfrm>
            <a:off x="214282" y="142852"/>
            <a:ext cx="2485510" cy="324239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5" name="Содержимое 4" descr="C:\Users\Админ\Desktop\3696.jpg"/>
          <p:cNvPicPr>
            <a:picLocks noGrp="1"/>
          </p:cNvPicPr>
          <p:nvPr>
            <p:ph idx="1"/>
          </p:nvPr>
        </p:nvPicPr>
        <p:blipFill>
          <a:blip r:embed="rId3" cstate="print"/>
          <a:srcRect/>
          <a:stretch>
            <a:fillRect/>
          </a:stretch>
        </p:blipFill>
        <p:spPr bwMode="auto">
          <a:xfrm>
            <a:off x="2860580" y="313407"/>
            <a:ext cx="2722624" cy="310755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6" name="Рисунок 5" descr="C:\Users\Админ\Downloads\Диплом 031.jpg"/>
          <p:cNvPicPr/>
          <p:nvPr/>
        </p:nvPicPr>
        <p:blipFill>
          <a:blip r:embed="rId4" cstate="print"/>
          <a:srcRect/>
          <a:stretch>
            <a:fillRect/>
          </a:stretch>
        </p:blipFill>
        <p:spPr bwMode="auto">
          <a:xfrm>
            <a:off x="5857883" y="277689"/>
            <a:ext cx="3178991" cy="314327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7" name="Рисунок 6" descr="C:\Users\Админ\Downloads\S7851554747880.jpg"/>
          <p:cNvPicPr/>
          <p:nvPr/>
        </p:nvPicPr>
        <p:blipFill>
          <a:blip r:embed="rId5" cstate="print"/>
          <a:srcRect/>
          <a:stretch>
            <a:fillRect/>
          </a:stretch>
        </p:blipFill>
        <p:spPr bwMode="auto">
          <a:xfrm>
            <a:off x="357158" y="3645024"/>
            <a:ext cx="2428892" cy="292895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8" name="Рисунок 7" descr="C:\Users\Админ\Downloads\A7851523213196.jpg"/>
          <p:cNvPicPr/>
          <p:nvPr/>
        </p:nvPicPr>
        <p:blipFill>
          <a:blip r:embed="rId6" cstate="print"/>
          <a:srcRect/>
          <a:stretch>
            <a:fillRect/>
          </a:stretch>
        </p:blipFill>
        <p:spPr bwMode="auto">
          <a:xfrm>
            <a:off x="2857488" y="3720605"/>
            <a:ext cx="2928958" cy="296992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9" name="Рисунок 8" descr="C:\Users\Админ\Downloads\K7851554750424 (2).jpg"/>
          <p:cNvPicPr/>
          <p:nvPr/>
        </p:nvPicPr>
        <p:blipFill>
          <a:blip r:embed="rId7" cstate="print"/>
          <a:srcRect/>
          <a:stretch>
            <a:fillRect/>
          </a:stretch>
        </p:blipFill>
        <p:spPr bwMode="auto">
          <a:xfrm>
            <a:off x="5857884" y="3720605"/>
            <a:ext cx="3143272" cy="2928958"/>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Рисунок 3" descr="C:\Users\Админ\Downloads\C-1554904274.jpeg"/>
          <p:cNvPicPr/>
          <p:nvPr/>
        </p:nvPicPr>
        <p:blipFill>
          <a:blip r:embed="rId3" cstate="print"/>
          <a:srcRect/>
          <a:stretch>
            <a:fillRect/>
          </a:stretch>
        </p:blipFill>
        <p:spPr bwMode="auto">
          <a:xfrm>
            <a:off x="142844" y="285728"/>
            <a:ext cx="2357454" cy="2786082"/>
          </a:xfrm>
          <a:prstGeom prst="rect">
            <a:avLst/>
          </a:prstGeom>
          <a:noFill/>
          <a:ln w="9525">
            <a:noFill/>
            <a:miter lim="800000"/>
            <a:headEnd/>
            <a:tailEnd/>
          </a:ln>
        </p:spPr>
      </p:pic>
      <p:pic>
        <p:nvPicPr>
          <p:cNvPr id="5" name="Содержимое 4" descr="C:\Users\Админ\Downloads\A-1554905168.jpeg"/>
          <p:cNvPicPr>
            <a:picLocks noGrp="1"/>
          </p:cNvPicPr>
          <p:nvPr>
            <p:ph idx="1"/>
          </p:nvPr>
        </p:nvPicPr>
        <p:blipFill>
          <a:blip r:embed="rId4" cstate="print"/>
          <a:srcRect/>
          <a:stretch>
            <a:fillRect/>
          </a:stretch>
        </p:blipFill>
        <p:spPr bwMode="auto">
          <a:xfrm>
            <a:off x="2500298" y="285729"/>
            <a:ext cx="2214578" cy="2786082"/>
          </a:xfrm>
          <a:prstGeom prst="rect">
            <a:avLst/>
          </a:prstGeom>
          <a:noFill/>
          <a:ln w="9525">
            <a:noFill/>
            <a:miter lim="800000"/>
            <a:headEnd/>
            <a:tailEnd/>
          </a:ln>
        </p:spPr>
      </p:pic>
      <p:pic>
        <p:nvPicPr>
          <p:cNvPr id="6" name="Рисунок 5" descr="C:\Users\Админ\Downloads\KG-1554905168 (1).jpeg"/>
          <p:cNvPicPr/>
          <p:nvPr/>
        </p:nvPicPr>
        <p:blipFill>
          <a:blip r:embed="rId5" cstate="print"/>
          <a:srcRect/>
          <a:stretch>
            <a:fillRect/>
          </a:stretch>
        </p:blipFill>
        <p:spPr bwMode="auto">
          <a:xfrm>
            <a:off x="4714876" y="285728"/>
            <a:ext cx="2286016" cy="2786082"/>
          </a:xfrm>
          <a:prstGeom prst="rect">
            <a:avLst/>
          </a:prstGeom>
          <a:noFill/>
          <a:ln w="9525">
            <a:noFill/>
            <a:miter lim="800000"/>
            <a:headEnd/>
            <a:tailEnd/>
          </a:ln>
        </p:spPr>
      </p:pic>
      <p:pic>
        <p:nvPicPr>
          <p:cNvPr id="7" name="Рисунок 6" descr="C:\Users\Админ\Downloads\Документ ПЧГРМН-19275 (znanio.ru).jpg"/>
          <p:cNvPicPr/>
          <p:nvPr/>
        </p:nvPicPr>
        <p:blipFill>
          <a:blip r:embed="rId6" cstate="print"/>
          <a:srcRect/>
          <a:stretch>
            <a:fillRect/>
          </a:stretch>
        </p:blipFill>
        <p:spPr bwMode="auto">
          <a:xfrm>
            <a:off x="7000892" y="285728"/>
            <a:ext cx="1981201" cy="2857520"/>
          </a:xfrm>
          <a:prstGeom prst="rect">
            <a:avLst/>
          </a:prstGeom>
          <a:noFill/>
          <a:ln w="9525">
            <a:noFill/>
            <a:miter lim="800000"/>
            <a:headEnd/>
            <a:tailEnd/>
          </a:ln>
        </p:spPr>
      </p:pic>
      <p:pic>
        <p:nvPicPr>
          <p:cNvPr id="8" name="Рисунок 7" descr="C:\Users\Админ\Downloads\Документ МСКМ317-864777 (Znanio.ru).jpg"/>
          <p:cNvPicPr/>
          <p:nvPr/>
        </p:nvPicPr>
        <p:blipFill>
          <a:blip r:embed="rId7" cstate="print"/>
          <a:srcRect/>
          <a:stretch>
            <a:fillRect/>
          </a:stretch>
        </p:blipFill>
        <p:spPr bwMode="auto">
          <a:xfrm>
            <a:off x="214282" y="3071810"/>
            <a:ext cx="2286016" cy="2928958"/>
          </a:xfrm>
          <a:prstGeom prst="rect">
            <a:avLst/>
          </a:prstGeom>
          <a:noFill/>
          <a:ln w="9525">
            <a:noFill/>
            <a:miter lim="800000"/>
            <a:headEnd/>
            <a:tailEnd/>
          </a:ln>
        </p:spPr>
      </p:pic>
      <p:pic>
        <p:nvPicPr>
          <p:cNvPr id="10" name="Рисунок 9" descr="C:\Users\Админ\Downloads\Документ БЛГМ-19275 (znanio.ru).jpg"/>
          <p:cNvPicPr/>
          <p:nvPr/>
        </p:nvPicPr>
        <p:blipFill>
          <a:blip r:embed="rId8" cstate="print"/>
          <a:srcRect/>
          <a:stretch>
            <a:fillRect/>
          </a:stretch>
        </p:blipFill>
        <p:spPr bwMode="auto">
          <a:xfrm>
            <a:off x="2500298" y="3071810"/>
            <a:ext cx="2286016" cy="2981327"/>
          </a:xfrm>
          <a:prstGeom prst="rect">
            <a:avLst/>
          </a:prstGeom>
          <a:noFill/>
          <a:ln w="9525">
            <a:noFill/>
            <a:miter lim="800000"/>
            <a:headEnd/>
            <a:tailEnd/>
          </a:ln>
        </p:spPr>
      </p:pic>
      <p:pic>
        <p:nvPicPr>
          <p:cNvPr id="11" name="Рисунок 10" descr="C:\Users\Админ\Downloads\Свидетельство проекта infourok.ru №135864.jpg"/>
          <p:cNvPicPr/>
          <p:nvPr/>
        </p:nvPicPr>
        <p:blipFill>
          <a:blip r:embed="rId9" cstate="print"/>
          <a:srcRect/>
          <a:stretch>
            <a:fillRect/>
          </a:stretch>
        </p:blipFill>
        <p:spPr bwMode="auto">
          <a:xfrm>
            <a:off x="4786314" y="3071810"/>
            <a:ext cx="2214578" cy="2976574"/>
          </a:xfrm>
          <a:prstGeom prst="rect">
            <a:avLst/>
          </a:prstGeom>
          <a:noFill/>
          <a:ln w="9525">
            <a:noFill/>
            <a:miter lim="800000"/>
            <a:headEnd/>
            <a:tailEnd/>
          </a:ln>
        </p:spPr>
      </p:pic>
      <p:sp>
        <p:nvSpPr>
          <p:cNvPr id="419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1985" name="Object 1"/>
          <p:cNvGraphicFramePr>
            <a:graphicFrameLocks noChangeAspect="1"/>
          </p:cNvGraphicFramePr>
          <p:nvPr/>
        </p:nvGraphicFramePr>
        <p:xfrm>
          <a:off x="7072330" y="3143248"/>
          <a:ext cx="1857388" cy="2900374"/>
        </p:xfrm>
        <a:graphic>
          <a:graphicData uri="http://schemas.openxmlformats.org/presentationml/2006/ole">
            <p:oleObj spid="_x0000_s41987" name="PDF" r:id="rId10" imgW="0" imgH="0" progId="FoxitReader.Document">
              <p:embed/>
            </p:oleObj>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Рисунок 3" descr="C:\Users\Админ\Downloads\Certificate_sauat_ashu_dybysy_men_rp.jpg"/>
          <p:cNvPicPr/>
          <p:nvPr/>
        </p:nvPicPr>
        <p:blipFill>
          <a:blip r:embed="rId3" cstate="print"/>
          <a:srcRect/>
          <a:stretch>
            <a:fillRect/>
          </a:stretch>
        </p:blipFill>
        <p:spPr bwMode="auto">
          <a:xfrm>
            <a:off x="428597" y="214290"/>
            <a:ext cx="1643074" cy="1285884"/>
          </a:xfrm>
          <a:prstGeom prst="rect">
            <a:avLst/>
          </a:prstGeom>
          <a:noFill/>
          <a:ln w="9525">
            <a:noFill/>
            <a:miter lim="800000"/>
            <a:headEnd/>
            <a:tailEnd/>
          </a:ln>
        </p:spPr>
      </p:pic>
      <p:pic>
        <p:nvPicPr>
          <p:cNvPr id="5" name="Рисунок 4" descr="C:\Users\Админ\Downloads\Есенова Ляиля Байтоллаевна - свидетельство.png"/>
          <p:cNvPicPr/>
          <p:nvPr/>
        </p:nvPicPr>
        <p:blipFill>
          <a:blip r:embed="rId4" cstate="print"/>
          <a:srcRect/>
          <a:stretch>
            <a:fillRect/>
          </a:stretch>
        </p:blipFill>
        <p:spPr bwMode="auto">
          <a:xfrm>
            <a:off x="2071670" y="214290"/>
            <a:ext cx="1571636" cy="1285884"/>
          </a:xfrm>
          <a:prstGeom prst="rect">
            <a:avLst/>
          </a:prstGeom>
          <a:noFill/>
          <a:ln w="9525">
            <a:noFill/>
            <a:miter lim="800000"/>
            <a:headEnd/>
            <a:tailEnd/>
          </a:ln>
        </p:spPr>
      </p:pic>
      <p:pic>
        <p:nvPicPr>
          <p:cNvPr id="6" name="Содержимое 5" descr="C:\Users\WWW\Desktop\Свидетельство Әдебиеттік оқу.-Туған өлкем-.png"/>
          <p:cNvPicPr>
            <a:picLocks noGrp="1"/>
          </p:cNvPicPr>
          <p:nvPr>
            <p:ph idx="1"/>
          </p:nvPr>
        </p:nvPicPr>
        <p:blipFill>
          <a:blip r:embed="rId5" cstate="print"/>
          <a:srcRect/>
          <a:stretch>
            <a:fillRect/>
          </a:stretch>
        </p:blipFill>
        <p:spPr bwMode="auto">
          <a:xfrm>
            <a:off x="3643306" y="214290"/>
            <a:ext cx="1714512" cy="1285884"/>
          </a:xfrm>
          <a:prstGeom prst="rect">
            <a:avLst/>
          </a:prstGeom>
          <a:noFill/>
          <a:ln w="9525">
            <a:noFill/>
            <a:miter lim="800000"/>
            <a:headEnd/>
            <a:tailEnd/>
          </a:ln>
        </p:spPr>
      </p:pic>
      <p:pic>
        <p:nvPicPr>
          <p:cNvPr id="7" name="Рисунок 6" descr="C:\Users\WWW\Desktop\Свидетельство Математика.-Кайталау-.png"/>
          <p:cNvPicPr/>
          <p:nvPr/>
        </p:nvPicPr>
        <p:blipFill>
          <a:blip r:embed="rId6" cstate="print"/>
          <a:srcRect/>
          <a:stretch>
            <a:fillRect/>
          </a:stretch>
        </p:blipFill>
        <p:spPr bwMode="auto">
          <a:xfrm>
            <a:off x="5357818" y="214290"/>
            <a:ext cx="1714512" cy="1285884"/>
          </a:xfrm>
          <a:prstGeom prst="rect">
            <a:avLst/>
          </a:prstGeom>
          <a:noFill/>
          <a:ln w="9525">
            <a:noFill/>
            <a:miter lim="800000"/>
            <a:headEnd/>
            <a:tailEnd/>
          </a:ln>
        </p:spPr>
      </p:pic>
      <p:pic>
        <p:nvPicPr>
          <p:cNvPr id="8" name="Рисунок 7" descr="C:\Users\WWW\Desktop\Certificate_dnietanualashy_adam.jpg"/>
          <p:cNvPicPr/>
          <p:nvPr/>
        </p:nvPicPr>
        <p:blipFill>
          <a:blip r:embed="rId7" cstate="print"/>
          <a:srcRect/>
          <a:stretch>
            <a:fillRect/>
          </a:stretch>
        </p:blipFill>
        <p:spPr bwMode="auto">
          <a:xfrm>
            <a:off x="7072330" y="214290"/>
            <a:ext cx="1785950" cy="1285884"/>
          </a:xfrm>
          <a:prstGeom prst="rect">
            <a:avLst/>
          </a:prstGeom>
          <a:noFill/>
          <a:ln w="9525">
            <a:noFill/>
            <a:miter lim="800000"/>
            <a:headEnd/>
            <a:tailEnd/>
          </a:ln>
        </p:spPr>
      </p:pic>
      <p:pic>
        <p:nvPicPr>
          <p:cNvPr id="9" name="Рисунок 8" descr="C:\Users\WWW\Desktop\Свидетельство Сынып сағаты. -Күз- мереке%2C күз -байлық%21-.png"/>
          <p:cNvPicPr/>
          <p:nvPr/>
        </p:nvPicPr>
        <p:blipFill>
          <a:blip r:embed="rId8" cstate="print"/>
          <a:srcRect/>
          <a:stretch>
            <a:fillRect/>
          </a:stretch>
        </p:blipFill>
        <p:spPr bwMode="auto">
          <a:xfrm>
            <a:off x="428596" y="1571612"/>
            <a:ext cx="1571636" cy="1214446"/>
          </a:xfrm>
          <a:prstGeom prst="rect">
            <a:avLst/>
          </a:prstGeom>
          <a:noFill/>
          <a:ln w="9525">
            <a:noFill/>
            <a:miter lim="800000"/>
            <a:headEnd/>
            <a:tailEnd/>
          </a:ln>
        </p:spPr>
      </p:pic>
      <p:pic>
        <p:nvPicPr>
          <p:cNvPr id="10" name="Рисунок 9" descr="C:\Users\WWW\Desktop\Свидетельство -Ұстазым-ұлағатым%2Cүлгі-өнегем%21-.png"/>
          <p:cNvPicPr/>
          <p:nvPr/>
        </p:nvPicPr>
        <p:blipFill>
          <a:blip r:embed="rId9" cstate="print"/>
          <a:srcRect/>
          <a:stretch>
            <a:fillRect/>
          </a:stretch>
        </p:blipFill>
        <p:spPr bwMode="auto">
          <a:xfrm>
            <a:off x="2000232" y="1571613"/>
            <a:ext cx="1785950" cy="1214445"/>
          </a:xfrm>
          <a:prstGeom prst="rect">
            <a:avLst/>
          </a:prstGeom>
          <a:noFill/>
          <a:ln w="9525">
            <a:noFill/>
            <a:miter lim="800000"/>
            <a:headEnd/>
            <a:tailEnd/>
          </a:ln>
        </p:spPr>
      </p:pic>
      <p:pic>
        <p:nvPicPr>
          <p:cNvPr id="11" name="Рисунок 10" descr="C:\Users\WWW\Desktop\Свидетельство -Мерейлі отбасы-.png"/>
          <p:cNvPicPr/>
          <p:nvPr/>
        </p:nvPicPr>
        <p:blipFill>
          <a:blip r:embed="rId10" cstate="print"/>
          <a:srcRect/>
          <a:stretch>
            <a:fillRect/>
          </a:stretch>
        </p:blipFill>
        <p:spPr bwMode="auto">
          <a:xfrm>
            <a:off x="3786182" y="1571613"/>
            <a:ext cx="1571636" cy="1214445"/>
          </a:xfrm>
          <a:prstGeom prst="rect">
            <a:avLst/>
          </a:prstGeom>
          <a:noFill/>
          <a:ln w="9525">
            <a:noFill/>
            <a:miter lim="800000"/>
            <a:headEnd/>
            <a:tailEnd/>
          </a:ln>
        </p:spPr>
      </p:pic>
      <p:pic>
        <p:nvPicPr>
          <p:cNvPr id="13" name="Рисунок 12" descr="C:\Users\WWW\Desktop\Свидетельство Сауат ашу. Х дыбысы мен әрпі..png"/>
          <p:cNvPicPr/>
          <p:nvPr/>
        </p:nvPicPr>
        <p:blipFill>
          <a:blip r:embed="rId11" cstate="print"/>
          <a:srcRect/>
          <a:stretch>
            <a:fillRect/>
          </a:stretch>
        </p:blipFill>
        <p:spPr bwMode="auto">
          <a:xfrm>
            <a:off x="428596" y="2857496"/>
            <a:ext cx="1571636" cy="1276350"/>
          </a:xfrm>
          <a:prstGeom prst="rect">
            <a:avLst/>
          </a:prstGeom>
          <a:noFill/>
          <a:ln w="9525">
            <a:noFill/>
            <a:miter lim="800000"/>
            <a:headEnd/>
            <a:tailEnd/>
          </a:ln>
        </p:spPr>
      </p:pic>
      <p:pic>
        <p:nvPicPr>
          <p:cNvPr id="16" name="Рисунок 15" descr="C:\Users\WWW\Desktop\Сертификат проекта infourok.ru № ДБ-329426.jpg"/>
          <p:cNvPicPr/>
          <p:nvPr/>
        </p:nvPicPr>
        <p:blipFill>
          <a:blip r:embed="rId12" cstate="print"/>
          <a:srcRect/>
          <a:stretch>
            <a:fillRect/>
          </a:stretch>
        </p:blipFill>
        <p:spPr bwMode="auto">
          <a:xfrm>
            <a:off x="5357818" y="1571613"/>
            <a:ext cx="1643074" cy="1214445"/>
          </a:xfrm>
          <a:prstGeom prst="rect">
            <a:avLst/>
          </a:prstGeom>
          <a:noFill/>
          <a:ln w="9525">
            <a:noFill/>
            <a:miter lim="800000"/>
            <a:headEnd/>
            <a:tailEnd/>
          </a:ln>
        </p:spPr>
      </p:pic>
      <p:pic>
        <p:nvPicPr>
          <p:cNvPr id="17" name="Рисунок 16" descr="C:\Users\WWW\Downloads\Есенова Ляиля Байтоллаевна - свидетельство.png"/>
          <p:cNvPicPr/>
          <p:nvPr/>
        </p:nvPicPr>
        <p:blipFill>
          <a:blip r:embed="rId13" cstate="print"/>
          <a:srcRect/>
          <a:stretch>
            <a:fillRect/>
          </a:stretch>
        </p:blipFill>
        <p:spPr bwMode="auto">
          <a:xfrm>
            <a:off x="7000892" y="1571613"/>
            <a:ext cx="1785950" cy="1214446"/>
          </a:xfrm>
          <a:prstGeom prst="rect">
            <a:avLst/>
          </a:prstGeom>
          <a:noFill/>
          <a:ln w="9525">
            <a:noFill/>
            <a:miter lim="800000"/>
            <a:headEnd/>
            <a:tailEnd/>
          </a:ln>
        </p:spPr>
      </p:pic>
      <p:pic>
        <p:nvPicPr>
          <p:cNvPr id="18" name="Рисунок 17" descr="C:\Users\Админ\Downloads\Свидетельство Сауат ашу._Ю ю дыбысы._.png"/>
          <p:cNvPicPr/>
          <p:nvPr/>
        </p:nvPicPr>
        <p:blipFill>
          <a:blip r:embed="rId14" cstate="print"/>
          <a:srcRect/>
          <a:stretch>
            <a:fillRect/>
          </a:stretch>
        </p:blipFill>
        <p:spPr bwMode="auto">
          <a:xfrm>
            <a:off x="2000232" y="2857496"/>
            <a:ext cx="1785950" cy="1271589"/>
          </a:xfrm>
          <a:prstGeom prst="rect">
            <a:avLst/>
          </a:prstGeom>
          <a:noFill/>
          <a:ln w="9525">
            <a:noFill/>
            <a:miter lim="800000"/>
            <a:headEnd/>
            <a:tailEnd/>
          </a:ln>
        </p:spPr>
      </p:pic>
      <p:pic>
        <p:nvPicPr>
          <p:cNvPr id="19" name="Рисунок 18" descr="C:\Users\Админ\Desktop\Свидетельство Презентация -Наурыз айы келгенде-.png"/>
          <p:cNvPicPr/>
          <p:nvPr/>
        </p:nvPicPr>
        <p:blipFill>
          <a:blip r:embed="rId15" cstate="print"/>
          <a:srcRect/>
          <a:stretch>
            <a:fillRect/>
          </a:stretch>
        </p:blipFill>
        <p:spPr bwMode="auto">
          <a:xfrm>
            <a:off x="3714744" y="2857496"/>
            <a:ext cx="1643074" cy="1285884"/>
          </a:xfrm>
          <a:prstGeom prst="rect">
            <a:avLst/>
          </a:prstGeom>
          <a:noFill/>
          <a:ln w="9525">
            <a:noFill/>
            <a:miter lim="800000"/>
            <a:headEnd/>
            <a:tailEnd/>
          </a:ln>
        </p:spPr>
      </p:pic>
      <p:pic>
        <p:nvPicPr>
          <p:cNvPr id="20" name="Рисунок 19" descr="C:\Users\Админ\Downloads\Свидетельство проекта infourok.ru №419521.jpg"/>
          <p:cNvPicPr/>
          <p:nvPr/>
        </p:nvPicPr>
        <p:blipFill>
          <a:blip r:embed="rId16" cstate="print"/>
          <a:srcRect/>
          <a:stretch>
            <a:fillRect/>
          </a:stretch>
        </p:blipFill>
        <p:spPr bwMode="auto">
          <a:xfrm>
            <a:off x="5357818" y="2857496"/>
            <a:ext cx="1714512" cy="1285884"/>
          </a:xfrm>
          <a:prstGeom prst="rect">
            <a:avLst/>
          </a:prstGeom>
          <a:noFill/>
          <a:ln w="9525">
            <a:noFill/>
            <a:miter lim="800000"/>
            <a:headEnd/>
            <a:tailEnd/>
          </a:ln>
        </p:spPr>
      </p:pic>
      <p:pic>
        <p:nvPicPr>
          <p:cNvPr id="21" name="Рисунок 20" descr="C:\Users\Админ\Downloads\Свидетельство проекта infourok.ru №150197.jpg"/>
          <p:cNvPicPr/>
          <p:nvPr/>
        </p:nvPicPr>
        <p:blipFill>
          <a:blip r:embed="rId17" cstate="print"/>
          <a:srcRect/>
          <a:stretch>
            <a:fillRect/>
          </a:stretch>
        </p:blipFill>
        <p:spPr bwMode="auto">
          <a:xfrm>
            <a:off x="7000892" y="2857496"/>
            <a:ext cx="1785950" cy="1271589"/>
          </a:xfrm>
          <a:prstGeom prst="rect">
            <a:avLst/>
          </a:prstGeom>
          <a:noFill/>
          <a:ln w="9525">
            <a:noFill/>
            <a:miter lim="800000"/>
            <a:headEnd/>
            <a:tailEnd/>
          </a:ln>
        </p:spPr>
      </p:pic>
      <p:pic>
        <p:nvPicPr>
          <p:cNvPr id="22" name="Рисунок 21" descr="http://gotovimyrok.com/wp-content/uploads/sertifikat/Esenova_Lyailya_Bajtollaevna-51363.jpg"/>
          <p:cNvPicPr/>
          <p:nvPr/>
        </p:nvPicPr>
        <p:blipFill>
          <a:blip r:embed="rId18" cstate="print"/>
          <a:srcRect/>
          <a:stretch>
            <a:fillRect/>
          </a:stretch>
        </p:blipFill>
        <p:spPr bwMode="auto">
          <a:xfrm>
            <a:off x="428596" y="4143380"/>
            <a:ext cx="1643074" cy="1143008"/>
          </a:xfrm>
          <a:prstGeom prst="rect">
            <a:avLst/>
          </a:prstGeom>
          <a:noFill/>
          <a:ln w="9525">
            <a:noFill/>
            <a:miter lim="800000"/>
            <a:headEnd/>
            <a:tailEnd/>
          </a:ln>
        </p:spPr>
      </p:pic>
      <p:sp>
        <p:nvSpPr>
          <p:cNvPr id="583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8369" name="Object 1"/>
          <p:cNvGraphicFramePr>
            <a:graphicFrameLocks noChangeAspect="1"/>
          </p:cNvGraphicFramePr>
          <p:nvPr/>
        </p:nvGraphicFramePr>
        <p:xfrm>
          <a:off x="428596" y="5357826"/>
          <a:ext cx="1643074" cy="1285884"/>
        </p:xfrm>
        <a:graphic>
          <a:graphicData uri="http://schemas.openxmlformats.org/presentationml/2006/ole">
            <p:oleObj spid="_x0000_s58374" name="PDF" r:id="rId19" imgW="0" imgH="0" progId="FoxitReader.Document">
              <p:embed/>
            </p:oleObj>
          </a:graphicData>
        </a:graphic>
      </p:graphicFrame>
      <p:pic>
        <p:nvPicPr>
          <p:cNvPr id="25" name="Рисунок 24" descr="http://mersibo.ru/certificate/create?hash=MNZXQSN9NC73XC4AB99L2SRW136AQTW"/>
          <p:cNvPicPr/>
          <p:nvPr/>
        </p:nvPicPr>
        <p:blipFill>
          <a:blip r:embed="rId20" cstate="print"/>
          <a:srcRect/>
          <a:stretch>
            <a:fillRect/>
          </a:stretch>
        </p:blipFill>
        <p:spPr bwMode="auto">
          <a:xfrm>
            <a:off x="2000233" y="4143380"/>
            <a:ext cx="1714511" cy="1143008"/>
          </a:xfrm>
          <a:prstGeom prst="rect">
            <a:avLst/>
          </a:prstGeom>
          <a:noFill/>
          <a:ln w="9525">
            <a:noFill/>
            <a:miter lim="800000"/>
            <a:headEnd/>
            <a:tailEnd/>
          </a:ln>
        </p:spPr>
      </p:pic>
      <p:sp>
        <p:nvSpPr>
          <p:cNvPr id="5837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8371" name="Object 3"/>
          <p:cNvGraphicFramePr>
            <a:graphicFrameLocks noChangeAspect="1"/>
          </p:cNvGraphicFramePr>
          <p:nvPr/>
        </p:nvGraphicFramePr>
        <p:xfrm>
          <a:off x="3714744" y="4214818"/>
          <a:ext cx="1643074" cy="1000132"/>
        </p:xfrm>
        <a:graphic>
          <a:graphicData uri="http://schemas.openxmlformats.org/presentationml/2006/ole">
            <p:oleObj spid="_x0000_s58375" name="PDF" r:id="rId21" imgW="0" imgH="0" progId="FoxitReader.Document">
              <p:embed/>
            </p:oleObj>
          </a:graphicData>
        </a:graphic>
      </p:graphicFrame>
      <p:sp>
        <p:nvSpPr>
          <p:cNvPr id="5837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30" name="Picture 2" descr="C:\Users\Админ\Desktop\certificate3808 (1).jpg"/>
          <p:cNvPicPr>
            <a:picLocks noChangeAspect="1" noChangeArrowheads="1"/>
          </p:cNvPicPr>
          <p:nvPr/>
        </p:nvPicPr>
        <p:blipFill>
          <a:blip r:embed="rId22" cstate="print"/>
          <a:srcRect/>
          <a:stretch>
            <a:fillRect/>
          </a:stretch>
        </p:blipFill>
        <p:spPr bwMode="auto">
          <a:xfrm>
            <a:off x="2071670" y="5357826"/>
            <a:ext cx="1714512" cy="1285884"/>
          </a:xfrm>
          <a:prstGeom prst="rect">
            <a:avLst/>
          </a:prstGeom>
          <a:noFill/>
        </p:spPr>
      </p:pic>
      <p:pic>
        <p:nvPicPr>
          <p:cNvPr id="31" name="Рисунок 30" descr="C:\Users\Админ\Downloads\certificate3808.jpg"/>
          <p:cNvPicPr/>
          <p:nvPr/>
        </p:nvPicPr>
        <p:blipFill>
          <a:blip r:embed="rId23" cstate="print"/>
          <a:srcRect/>
          <a:stretch>
            <a:fillRect/>
          </a:stretch>
        </p:blipFill>
        <p:spPr bwMode="auto">
          <a:xfrm>
            <a:off x="3786182" y="5357826"/>
            <a:ext cx="1571636" cy="1285884"/>
          </a:xfrm>
          <a:prstGeom prst="rect">
            <a:avLst/>
          </a:prstGeom>
          <a:noFill/>
          <a:ln w="9525">
            <a:noFill/>
            <a:miter lim="800000"/>
            <a:headEnd/>
            <a:tailEnd/>
          </a:ln>
        </p:spPr>
      </p:pic>
      <p:pic>
        <p:nvPicPr>
          <p:cNvPr id="32" name="Рисунок 31" descr="C:\Users\Админ\Downloads\certificate24163.jpg"/>
          <p:cNvPicPr/>
          <p:nvPr/>
        </p:nvPicPr>
        <p:blipFill>
          <a:blip r:embed="rId24" cstate="print"/>
          <a:srcRect/>
          <a:stretch>
            <a:fillRect/>
          </a:stretch>
        </p:blipFill>
        <p:spPr bwMode="auto">
          <a:xfrm>
            <a:off x="5357818" y="5357826"/>
            <a:ext cx="1643074" cy="1285884"/>
          </a:xfrm>
          <a:prstGeom prst="rect">
            <a:avLst/>
          </a:prstGeom>
          <a:noFill/>
          <a:ln w="9525">
            <a:noFill/>
            <a:miter lim="800000"/>
            <a:headEnd/>
            <a:tailEnd/>
          </a:ln>
        </p:spPr>
      </p:pic>
      <p:pic>
        <p:nvPicPr>
          <p:cNvPr id="33" name="Рисунок 32" descr="C:\Users\Админ\Desktop\дипл.jpg"/>
          <p:cNvPicPr/>
          <p:nvPr/>
        </p:nvPicPr>
        <p:blipFill>
          <a:blip r:embed="rId25"/>
          <a:srcRect/>
          <a:stretch>
            <a:fillRect/>
          </a:stretch>
        </p:blipFill>
        <p:spPr bwMode="auto">
          <a:xfrm>
            <a:off x="7000892" y="5357826"/>
            <a:ext cx="1714512" cy="1214445"/>
          </a:xfrm>
          <a:prstGeom prst="rect">
            <a:avLst/>
          </a:prstGeom>
          <a:noFill/>
          <a:ln w="9525">
            <a:noFill/>
            <a:miter lim="800000"/>
            <a:headEnd/>
            <a:tailEnd/>
          </a:ln>
        </p:spPr>
      </p:pic>
      <p:pic>
        <p:nvPicPr>
          <p:cNvPr id="34" name="Рисунок 33" descr="C:\Users\WWW\Downloads\19270.jpg"/>
          <p:cNvPicPr/>
          <p:nvPr/>
        </p:nvPicPr>
        <p:blipFill>
          <a:blip r:embed="rId26" cstate="print"/>
          <a:srcRect/>
          <a:stretch>
            <a:fillRect/>
          </a:stretch>
        </p:blipFill>
        <p:spPr bwMode="auto">
          <a:xfrm>
            <a:off x="5357818" y="4143380"/>
            <a:ext cx="1785950" cy="1143008"/>
          </a:xfrm>
          <a:prstGeom prst="rect">
            <a:avLst/>
          </a:prstGeom>
          <a:noFill/>
          <a:ln w="9525">
            <a:noFill/>
            <a:miter lim="800000"/>
            <a:headEnd/>
            <a:tailEnd/>
          </a:ln>
        </p:spPr>
      </p:pic>
      <p:pic>
        <p:nvPicPr>
          <p:cNvPr id="35" name="Рисунок 34" descr="C:\Users\Админ\Downloads\1554914998 (1).jpg"/>
          <p:cNvPicPr/>
          <p:nvPr/>
        </p:nvPicPr>
        <p:blipFill>
          <a:blip r:embed="rId27" cstate="print"/>
          <a:srcRect/>
          <a:stretch>
            <a:fillRect/>
          </a:stretch>
        </p:blipFill>
        <p:spPr bwMode="auto">
          <a:xfrm>
            <a:off x="7072330" y="4143380"/>
            <a:ext cx="1714512" cy="107157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61442" name="Picture 2" descr="C:\Users\Админ\Desktop\20190415_174419.jpg"/>
          <p:cNvPicPr>
            <a:picLocks noChangeAspect="1" noChangeArrowheads="1"/>
          </p:cNvPicPr>
          <p:nvPr/>
        </p:nvPicPr>
        <p:blipFill>
          <a:blip r:embed="rId3" cstate="print"/>
          <a:srcRect/>
          <a:stretch>
            <a:fillRect/>
          </a:stretch>
        </p:blipFill>
        <p:spPr bwMode="auto">
          <a:xfrm>
            <a:off x="142860" y="0"/>
            <a:ext cx="8858280" cy="6858000"/>
          </a:xfrm>
          <a:prstGeom prst="rect">
            <a:avLst/>
          </a:prstGeom>
          <a:ln>
            <a:noFill/>
          </a:ln>
          <a:effectLst>
            <a:softEdge rad="112500"/>
          </a:effectLst>
        </p:spPr>
      </p:pic>
      <p:pic>
        <p:nvPicPr>
          <p:cNvPr id="65537" name="Picture 1" descr="C:\Users\Админ\Desktop\sert_007707.jpg"/>
          <p:cNvPicPr>
            <a:picLocks noChangeAspect="1" noChangeArrowheads="1"/>
          </p:cNvPicPr>
          <p:nvPr/>
        </p:nvPicPr>
        <p:blipFill>
          <a:blip r:embed="rId4" cstate="print"/>
          <a:srcRect/>
          <a:stretch>
            <a:fillRect/>
          </a:stretch>
        </p:blipFill>
        <p:spPr bwMode="auto">
          <a:xfrm>
            <a:off x="5786446" y="5143512"/>
            <a:ext cx="2786082" cy="1285884"/>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7" name="Прямоугольник 6"/>
          <p:cNvSpPr/>
          <p:nvPr/>
        </p:nvSpPr>
        <p:spPr>
          <a:xfrm rot="20860837">
            <a:off x="678739" y="2938592"/>
            <a:ext cx="7803861" cy="1015663"/>
          </a:xfrm>
          <a:prstGeom prst="rect">
            <a:avLst/>
          </a:prstGeom>
        </p:spPr>
        <p:txBody>
          <a:bodyPr>
            <a:spAutoFit/>
          </a:bodyPr>
          <a:lstStyle/>
          <a:p>
            <a:pPr algn="ctr">
              <a:defRPr/>
            </a:pPr>
            <a:endParaRPr lang="ru-RU" sz="6000" i="1" kern="10" dirty="0">
              <a:ln w="9525">
                <a:solidFill>
                  <a:srgbClr val="000000"/>
                </a:solidFill>
                <a:round/>
                <a:headEnd/>
                <a:tailEnd/>
              </a:ln>
              <a:solidFill>
                <a:srgbClr val="000000"/>
              </a:solidFill>
              <a:latin typeface="Arial"/>
              <a:cs typeface="Arial"/>
            </a:endParaRPr>
          </a:p>
        </p:txBody>
      </p:sp>
      <p:pic>
        <p:nvPicPr>
          <p:cNvPr id="64514" name="Picture 2" descr="C:\Users\Админ\Desktop\20190415_174501.jpg"/>
          <p:cNvPicPr>
            <a:picLocks noChangeAspect="1" noChangeArrowheads="1"/>
          </p:cNvPicPr>
          <p:nvPr/>
        </p:nvPicPr>
        <p:blipFill>
          <a:blip r:embed="rId3" cstate="print"/>
          <a:srcRect/>
          <a:stretch>
            <a:fillRect/>
          </a:stretch>
        </p:blipFill>
        <p:spPr bwMode="auto">
          <a:xfrm>
            <a:off x="785786" y="642918"/>
            <a:ext cx="7429552" cy="5214974"/>
          </a:xfrm>
          <a:prstGeom prst="rect">
            <a:avLst/>
          </a:prstGeom>
          <a:ln>
            <a:noFill/>
          </a:ln>
          <a:effectLst>
            <a:softEdge rad="112500"/>
          </a:effectLst>
        </p:spPr>
      </p:pic>
    </p:spTree>
  </p:cSld>
  <p:clrMapOvr>
    <a:masterClrMapping/>
  </p:clrMapOvr>
  <p:transition spd="slow">
    <p:wheel spokes="2"/>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7" name="Прямоугольник 6"/>
          <p:cNvSpPr/>
          <p:nvPr/>
        </p:nvSpPr>
        <p:spPr>
          <a:xfrm rot="20860837">
            <a:off x="678739" y="2938592"/>
            <a:ext cx="7803861" cy="1015663"/>
          </a:xfrm>
          <a:prstGeom prst="rect">
            <a:avLst/>
          </a:prstGeom>
        </p:spPr>
        <p:txBody>
          <a:bodyPr>
            <a:spAutoFit/>
          </a:bodyPr>
          <a:lstStyle/>
          <a:p>
            <a:pPr algn="ctr">
              <a:defRPr/>
            </a:pPr>
            <a:endParaRPr lang="ru-RU" sz="6000" i="1" kern="10" dirty="0">
              <a:ln w="9525">
                <a:solidFill>
                  <a:srgbClr val="000000"/>
                </a:solidFill>
                <a:round/>
                <a:headEnd/>
                <a:tailEnd/>
              </a:ln>
              <a:solidFill>
                <a:srgbClr val="000000"/>
              </a:solidFill>
              <a:latin typeface="Arial"/>
              <a:cs typeface="Arial"/>
            </a:endParaRPr>
          </a:p>
        </p:txBody>
      </p:sp>
      <p:pic>
        <p:nvPicPr>
          <p:cNvPr id="62466" name="Picture 2" descr="C:\Users\Админ\Desktop\20190415_174419.jpg"/>
          <p:cNvPicPr>
            <a:picLocks noChangeAspect="1" noChangeArrowheads="1"/>
          </p:cNvPicPr>
          <p:nvPr/>
        </p:nvPicPr>
        <p:blipFill>
          <a:blip r:embed="rId3" cstate="print"/>
          <a:srcRect/>
          <a:stretch>
            <a:fillRect/>
          </a:stretch>
        </p:blipFill>
        <p:spPr bwMode="auto">
          <a:xfrm>
            <a:off x="928662" y="500042"/>
            <a:ext cx="7215238" cy="4286280"/>
          </a:xfrm>
          <a:prstGeom prst="rect">
            <a:avLst/>
          </a:prstGeom>
          <a:ln>
            <a:noFill/>
          </a:ln>
          <a:effectLst>
            <a:softEdge rad="112500"/>
          </a:effectLst>
        </p:spPr>
      </p:pic>
      <p:pic>
        <p:nvPicPr>
          <p:cNvPr id="5" name="Picture 2" descr="http://playcast.ru/uploads/2015/10/09/15380794.gif"/>
          <p:cNvPicPr>
            <a:picLocks noChangeAspect="1" noChangeArrowheads="1"/>
          </p:cNvPicPr>
          <p:nvPr/>
        </p:nvPicPr>
        <p:blipFill>
          <a:blip r:embed="rId4"/>
          <a:srcRect/>
          <a:stretch>
            <a:fillRect/>
          </a:stretch>
        </p:blipFill>
        <p:spPr bwMode="auto">
          <a:xfrm>
            <a:off x="928662" y="4786322"/>
            <a:ext cx="7358114" cy="1857388"/>
          </a:xfrm>
          <a:prstGeom prst="rect">
            <a:avLst/>
          </a:prstGeom>
          <a:noFill/>
        </p:spPr>
      </p:pic>
    </p:spTree>
  </p:cSld>
  <p:clrMapOvr>
    <a:masterClrMapping/>
  </p:clrMapOvr>
  <p:transition spd="slow">
    <p:wheel spokes="2"/>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66562" name="Picture 2" descr="C:\Users\Админ\Desktop\1\96 Есенова Ляиля Байтоллақызы (3).jpg"/>
          <p:cNvPicPr>
            <a:picLocks noChangeAspect="1" noChangeArrowheads="1"/>
          </p:cNvPicPr>
          <p:nvPr/>
        </p:nvPicPr>
        <p:blipFill>
          <a:blip r:embed="rId3" cstate="print"/>
          <a:srcRect/>
          <a:stretch>
            <a:fillRect/>
          </a:stretch>
        </p:blipFill>
        <p:spPr bwMode="auto">
          <a:xfrm>
            <a:off x="0" y="0"/>
            <a:ext cx="4643438" cy="6858000"/>
          </a:xfrm>
          <a:prstGeom prst="rect">
            <a:avLst/>
          </a:prstGeom>
          <a:noFill/>
        </p:spPr>
      </p:pic>
      <p:pic>
        <p:nvPicPr>
          <p:cNvPr id="62465" name="Picture 1" descr="C:\Users\Админ\Desktop\05 Есенова Ляиля Байтоллақызы.jpg"/>
          <p:cNvPicPr>
            <a:picLocks noGrp="1" noChangeAspect="1" noChangeArrowheads="1"/>
          </p:cNvPicPr>
          <p:nvPr>
            <p:ph idx="1"/>
          </p:nvPr>
        </p:nvPicPr>
        <p:blipFill>
          <a:blip r:embed="rId4" cstate="print"/>
          <a:srcRect/>
          <a:stretch>
            <a:fillRect/>
          </a:stretch>
        </p:blipFill>
        <p:spPr bwMode="auto">
          <a:xfrm>
            <a:off x="4500562" y="0"/>
            <a:ext cx="4643438" cy="68580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63490" name="Picture 2" descr="C:\Users\Админ\Downloads\IMG-20190528-WA0008.jpg"/>
          <p:cNvPicPr>
            <a:picLocks noGrp="1" noChangeAspect="1" noChangeArrowheads="1"/>
          </p:cNvPicPr>
          <p:nvPr>
            <p:ph idx="1"/>
          </p:nvPr>
        </p:nvPicPr>
        <p:blipFill>
          <a:blip r:embed="rId2"/>
          <a:srcRect/>
          <a:stretch>
            <a:fillRect/>
          </a:stretch>
        </p:blipFill>
        <p:spPr bwMode="auto">
          <a:xfrm>
            <a:off x="4500562" y="0"/>
            <a:ext cx="4643438" cy="4143331"/>
          </a:xfrm>
          <a:prstGeom prst="rect">
            <a:avLst/>
          </a:prstGeom>
          <a:noFill/>
        </p:spPr>
      </p:pic>
      <p:pic>
        <p:nvPicPr>
          <p:cNvPr id="63491" name="Picture 3" descr="C:\Users\Админ\Downloads\IMG-20190528-WA0007.jpg"/>
          <p:cNvPicPr>
            <a:picLocks noChangeAspect="1" noChangeArrowheads="1"/>
          </p:cNvPicPr>
          <p:nvPr/>
        </p:nvPicPr>
        <p:blipFill>
          <a:blip r:embed="rId3"/>
          <a:srcRect/>
          <a:stretch>
            <a:fillRect/>
          </a:stretch>
        </p:blipFill>
        <p:spPr bwMode="auto">
          <a:xfrm>
            <a:off x="0" y="0"/>
            <a:ext cx="4643438" cy="4071942"/>
          </a:xfrm>
          <a:prstGeom prst="rect">
            <a:avLst/>
          </a:prstGeom>
          <a:noFill/>
        </p:spPr>
      </p:pic>
      <p:pic>
        <p:nvPicPr>
          <p:cNvPr id="63492" name="Picture 4" descr="C:\Users\Админ\Downloads\IMG-20190528-WA0004.jpg"/>
          <p:cNvPicPr>
            <a:picLocks noChangeAspect="1" noChangeArrowheads="1"/>
          </p:cNvPicPr>
          <p:nvPr/>
        </p:nvPicPr>
        <p:blipFill>
          <a:blip r:embed="rId4"/>
          <a:srcRect/>
          <a:stretch>
            <a:fillRect/>
          </a:stretch>
        </p:blipFill>
        <p:spPr bwMode="auto">
          <a:xfrm>
            <a:off x="2428860" y="4071942"/>
            <a:ext cx="4214842" cy="2786058"/>
          </a:xfrm>
          <a:prstGeom prst="rect">
            <a:avLst/>
          </a:prstGeom>
          <a:noFill/>
        </p:spPr>
      </p:pic>
      <p:pic>
        <p:nvPicPr>
          <p:cNvPr id="6" name="Picture 4" descr="https://im0-tub-kz.yandex.net/i?id=bb97964decd33d7c5cb13cc6bbb32e1d&amp;n=13"/>
          <p:cNvPicPr>
            <a:picLocks noChangeAspect="1" noChangeArrowheads="1"/>
          </p:cNvPicPr>
          <p:nvPr/>
        </p:nvPicPr>
        <p:blipFill rotWithShape="1">
          <a:blip r:embed="rId5">
            <a:extLst>
              <a:ext uri="{28A0092B-C50C-407E-A947-70E740481C1C}">
                <a14:useLocalDpi xmlns="" xmlns:a14="http://schemas.microsoft.com/office/drawing/2010/main" val="0"/>
              </a:ext>
            </a:extLst>
          </a:blip>
          <a:srcRect l="10451" t="17284" r="11681" b="16938"/>
          <a:stretch/>
        </p:blipFill>
        <p:spPr bwMode="auto">
          <a:xfrm rot="5400000">
            <a:off x="6500820" y="4214825"/>
            <a:ext cx="2786057" cy="2500296"/>
          </a:xfrm>
          <a:prstGeom prst="rect">
            <a:avLst/>
          </a:prstGeom>
          <a:noFill/>
          <a:extLst>
            <a:ext uri="{909E8E84-426E-40DD-AFC4-6F175D3DCCD1}">
              <a14:hiddenFill xmlns="" xmlns:a14="http://schemas.microsoft.com/office/drawing/2010/main">
                <a:solidFill>
                  <a:srgbClr val="FFFFFF"/>
                </a:solidFill>
              </a14:hiddenFill>
            </a:ext>
          </a:extLst>
        </p:spPr>
      </p:pic>
      <p:pic>
        <p:nvPicPr>
          <p:cNvPr id="7" name="Picture 4" descr="https://im0-tub-kz.yandex.net/i?id=bb97964decd33d7c5cb13cc6bbb32e1d&amp;n=13"/>
          <p:cNvPicPr>
            <a:picLocks noChangeAspect="1" noChangeArrowheads="1"/>
          </p:cNvPicPr>
          <p:nvPr/>
        </p:nvPicPr>
        <p:blipFill rotWithShape="1">
          <a:blip r:embed="rId5">
            <a:extLst>
              <a:ext uri="{28A0092B-C50C-407E-A947-70E740481C1C}">
                <a14:useLocalDpi xmlns="" xmlns:a14="http://schemas.microsoft.com/office/drawing/2010/main" val="0"/>
              </a:ext>
            </a:extLst>
          </a:blip>
          <a:srcRect l="10451" t="17284" r="11681" b="16938"/>
          <a:stretch/>
        </p:blipFill>
        <p:spPr bwMode="auto">
          <a:xfrm rot="5400000">
            <a:off x="-214319" y="4214824"/>
            <a:ext cx="2857498" cy="242886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
        <p:nvSpPr>
          <p:cNvPr id="7" name="Прямоугольник 6"/>
          <p:cNvSpPr/>
          <p:nvPr/>
        </p:nvSpPr>
        <p:spPr>
          <a:xfrm rot="20860837">
            <a:off x="678739" y="2938592"/>
            <a:ext cx="7803861" cy="1015663"/>
          </a:xfrm>
          <a:prstGeom prst="rect">
            <a:avLst/>
          </a:prstGeom>
        </p:spPr>
        <p:txBody>
          <a:bodyPr>
            <a:spAutoFit/>
          </a:bodyPr>
          <a:lstStyle/>
          <a:p>
            <a:pPr algn="ctr">
              <a:defRPr/>
            </a:pPr>
            <a:endParaRPr lang="ru-RU" sz="6000" i="1" kern="10" dirty="0">
              <a:ln w="9525">
                <a:solidFill>
                  <a:srgbClr val="000000"/>
                </a:solidFill>
                <a:round/>
                <a:headEnd/>
                <a:tailEnd/>
              </a:ln>
              <a:solidFill>
                <a:srgbClr val="000000"/>
              </a:solidFill>
              <a:latin typeface="Arial"/>
              <a:cs typeface="Arial"/>
            </a:endParaRPr>
          </a:p>
        </p:txBody>
      </p:sp>
      <p:sp>
        <p:nvSpPr>
          <p:cNvPr id="56321" name="Rectangle 1"/>
          <p:cNvSpPr>
            <a:spLocks noChangeArrowheads="1"/>
          </p:cNvSpPr>
          <p:nvPr/>
        </p:nvSpPr>
        <p:spPr bwMode="auto">
          <a:xfrm>
            <a:off x="508703" y="370913"/>
            <a:ext cx="8143932" cy="107721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09575" algn="l"/>
              </a:tabLst>
            </a:pPr>
            <a:r>
              <a:rPr kumimoji="0" lang="kk-KZ" sz="2800" b="1" i="0" u="none" strike="noStrike" cap="none" normalizeH="0" baseline="0" dirty="0" smtClean="0">
                <a:ln>
                  <a:noFill/>
                </a:ln>
                <a:solidFill>
                  <a:srgbClr val="7030A0"/>
                </a:solidFill>
                <a:effectLst/>
                <a:latin typeface="Times New Roman" panose="02020603050405020304" pitchFamily="18" charset="0"/>
                <a:ea typeface="Calibri" pitchFamily="34" charset="0"/>
                <a:cs typeface="Times New Roman" panose="02020603050405020304" pitchFamily="18" charset="0"/>
              </a:rPr>
              <a:t> </a:t>
            </a:r>
            <a:r>
              <a:rPr lang="kk-KZ" sz="3200" b="1" dirty="0" smtClean="0">
                <a:solidFill>
                  <a:srgbClr val="7030A0"/>
                </a:solidFill>
                <a:latin typeface="Times New Roman" panose="02020603050405020304" pitchFamily="18" charset="0"/>
                <a:ea typeface="Calibri" pitchFamily="34" charset="0"/>
                <a:cs typeface="Times New Roman" panose="02020603050405020304" pitchFamily="18" charset="0"/>
              </a:rPr>
              <a:t>Б</a:t>
            </a:r>
            <a:r>
              <a:rPr kumimoji="0" lang="kk-KZ" sz="3200" b="1" i="0" u="none" strike="noStrike" cap="none" normalizeH="0" baseline="0" dirty="0" smtClean="0">
                <a:ln>
                  <a:noFill/>
                </a:ln>
                <a:solidFill>
                  <a:srgbClr val="7030A0"/>
                </a:solidFill>
                <a:effectLst/>
                <a:latin typeface="Times New Roman" panose="02020603050405020304" pitchFamily="18" charset="0"/>
                <a:ea typeface="Calibri" pitchFamily="34" charset="0"/>
                <a:cs typeface="Times New Roman" panose="02020603050405020304" pitchFamily="18" charset="0"/>
              </a:rPr>
              <a:t>ілім курсынын өткендігін дәлелдейтін куәліктер мен сертификаттарым</a:t>
            </a:r>
            <a:endParaRPr kumimoji="0" lang="kk-KZ" sz="3200" b="0" i="0" u="none" strike="noStrike" cap="none" normalizeH="0" baseline="0" dirty="0" smtClean="0">
              <a:ln>
                <a:noFill/>
              </a:ln>
              <a:solidFill>
                <a:srgbClr val="7030A0"/>
              </a:solidFill>
              <a:effectLst/>
              <a:latin typeface="Times New Roman" panose="02020603050405020304" pitchFamily="18" charset="0"/>
              <a:cs typeface="Times New Roman" panose="02020603050405020304" pitchFamily="18" charset="0"/>
            </a:endParaRPr>
          </a:p>
        </p:txBody>
      </p:sp>
      <p:pic>
        <p:nvPicPr>
          <p:cNvPr id="63491" name="Picture 3" descr="C:\Users\Админ\Desktop\20190415_174547.jpg"/>
          <p:cNvPicPr>
            <a:picLocks noChangeAspect="1" noChangeArrowheads="1"/>
          </p:cNvPicPr>
          <p:nvPr/>
        </p:nvPicPr>
        <p:blipFill>
          <a:blip r:embed="rId3" cstate="print"/>
          <a:srcRect/>
          <a:stretch>
            <a:fillRect/>
          </a:stretch>
        </p:blipFill>
        <p:spPr bwMode="auto">
          <a:xfrm>
            <a:off x="3286084" y="1604452"/>
            <a:ext cx="5429288" cy="5072074"/>
          </a:xfrm>
          <a:prstGeom prst="rect">
            <a:avLst/>
          </a:prstGeom>
          <a:ln>
            <a:noFill/>
          </a:ln>
          <a:effectLst>
            <a:softEdge rad="112500"/>
          </a:effectLst>
        </p:spPr>
      </p:pic>
      <p:pic>
        <p:nvPicPr>
          <p:cNvPr id="59394" name="Picture 2" descr="ÐÐ°ÑÑÐ¸Ð½ÐºÐ¸ Ð¿Ð¾ Ð·Ð°Ð¿ÑÐ¾ÑÑ Ð°Ð½Ð¸Ð¼Ð°ÑÐ¸Ñ Ð±ÑÐºÐµÑÑ ÑÐ²ÐµÑÐ¾Ð²"/>
          <p:cNvPicPr>
            <a:picLocks noChangeAspect="1" noChangeArrowheads="1" noCrop="1"/>
          </p:cNvPicPr>
          <p:nvPr/>
        </p:nvPicPr>
        <p:blipFill>
          <a:blip r:embed="rId4"/>
          <a:srcRect/>
          <a:stretch>
            <a:fillRect/>
          </a:stretch>
        </p:blipFill>
        <p:spPr bwMode="auto">
          <a:xfrm>
            <a:off x="214282" y="1785926"/>
            <a:ext cx="2857520" cy="5072074"/>
          </a:xfrm>
          <a:prstGeom prst="rect">
            <a:avLst/>
          </a:prstGeom>
          <a:ln>
            <a:noFill/>
          </a:ln>
          <a:effectLst>
            <a:softEdge rad="112500"/>
          </a:effectLst>
        </p:spPr>
      </p:pic>
    </p:spTree>
  </p:cSld>
  <p:clrMapOvr>
    <a:masterClrMapping/>
  </p:clrMapOvr>
  <p:transition spd="slow">
    <p:wheel spokes="2"/>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7" descr="stars_23"/>
          <p:cNvPicPr>
            <a:picLocks noChangeAspect="1" noChangeArrowheads="1" noCrop="1"/>
          </p:cNvPicPr>
          <p:nvPr/>
        </p:nvPicPr>
        <p:blipFill>
          <a:blip r:embed="rId3"/>
          <a:srcRect/>
          <a:stretch>
            <a:fillRect/>
          </a:stretch>
        </p:blipFill>
        <p:spPr bwMode="auto">
          <a:xfrm rot="-1298642">
            <a:off x="7023100" y="6134100"/>
            <a:ext cx="636588" cy="628650"/>
          </a:xfrm>
          <a:prstGeom prst="rect">
            <a:avLst/>
          </a:prstGeom>
          <a:noFill/>
          <a:ln w="9525">
            <a:noFill/>
            <a:miter lim="800000"/>
            <a:headEnd/>
            <a:tailEnd/>
          </a:ln>
        </p:spPr>
      </p:pic>
      <p:pic>
        <p:nvPicPr>
          <p:cNvPr id="15363" name="Picture 7" descr="stars_23"/>
          <p:cNvPicPr>
            <a:picLocks noChangeAspect="1" noChangeArrowheads="1" noCrop="1"/>
          </p:cNvPicPr>
          <p:nvPr/>
        </p:nvPicPr>
        <p:blipFill>
          <a:blip r:embed="rId3"/>
          <a:srcRect/>
          <a:stretch>
            <a:fillRect/>
          </a:stretch>
        </p:blipFill>
        <p:spPr bwMode="auto">
          <a:xfrm rot="-1298642">
            <a:off x="7522304" y="451692"/>
            <a:ext cx="631825" cy="623887"/>
          </a:xfrm>
          <a:prstGeom prst="rect">
            <a:avLst/>
          </a:prstGeom>
          <a:noFill/>
          <a:ln w="9525">
            <a:noFill/>
            <a:miter lim="800000"/>
            <a:headEnd/>
            <a:tailEnd/>
          </a:ln>
        </p:spPr>
      </p:pic>
      <p:pic>
        <p:nvPicPr>
          <p:cNvPr id="15364" name="Picture 7" descr="stars_23"/>
          <p:cNvPicPr>
            <a:picLocks noChangeAspect="1" noChangeArrowheads="1" noCrop="1"/>
          </p:cNvPicPr>
          <p:nvPr/>
        </p:nvPicPr>
        <p:blipFill>
          <a:blip r:embed="rId3"/>
          <a:srcRect/>
          <a:stretch>
            <a:fillRect/>
          </a:stretch>
        </p:blipFill>
        <p:spPr bwMode="auto">
          <a:xfrm rot="-1298642">
            <a:off x="7956550" y="385763"/>
            <a:ext cx="669925" cy="661987"/>
          </a:xfrm>
          <a:prstGeom prst="rect">
            <a:avLst/>
          </a:prstGeom>
          <a:noFill/>
          <a:ln w="9525">
            <a:noFill/>
            <a:miter lim="800000"/>
            <a:headEnd/>
            <a:tailEnd/>
          </a:ln>
        </p:spPr>
      </p:pic>
      <p:pic>
        <p:nvPicPr>
          <p:cNvPr id="15365" name="Picture 7" descr="stars_23"/>
          <p:cNvPicPr>
            <a:picLocks noChangeAspect="1" noChangeArrowheads="1" noCrop="1"/>
          </p:cNvPicPr>
          <p:nvPr/>
        </p:nvPicPr>
        <p:blipFill>
          <a:blip r:embed="rId3"/>
          <a:srcRect/>
          <a:stretch>
            <a:fillRect/>
          </a:stretch>
        </p:blipFill>
        <p:spPr bwMode="auto">
          <a:xfrm rot="-1298642">
            <a:off x="8413750" y="1666875"/>
            <a:ext cx="636588" cy="628650"/>
          </a:xfrm>
          <a:prstGeom prst="rect">
            <a:avLst/>
          </a:prstGeom>
          <a:noFill/>
          <a:ln w="9525">
            <a:noFill/>
            <a:miter lim="800000"/>
            <a:headEnd/>
            <a:tailEnd/>
          </a:ln>
        </p:spPr>
      </p:pic>
      <p:pic>
        <p:nvPicPr>
          <p:cNvPr id="15369" name="Picture 7" descr="stars_23"/>
          <p:cNvPicPr>
            <a:picLocks noChangeAspect="1" noChangeArrowheads="1" noCrop="1"/>
          </p:cNvPicPr>
          <p:nvPr/>
        </p:nvPicPr>
        <p:blipFill>
          <a:blip r:embed="rId3"/>
          <a:srcRect/>
          <a:stretch>
            <a:fillRect/>
          </a:stretch>
        </p:blipFill>
        <p:spPr bwMode="auto">
          <a:xfrm rot="-1298642">
            <a:off x="450850" y="4381500"/>
            <a:ext cx="636588" cy="628650"/>
          </a:xfrm>
          <a:prstGeom prst="rect">
            <a:avLst/>
          </a:prstGeom>
          <a:noFill/>
          <a:ln w="9525">
            <a:noFill/>
            <a:miter lim="800000"/>
            <a:headEnd/>
            <a:tailEnd/>
          </a:ln>
        </p:spPr>
      </p:pic>
      <p:pic>
        <p:nvPicPr>
          <p:cNvPr id="15370" name="Picture 7" descr="stars_23"/>
          <p:cNvPicPr>
            <a:picLocks noChangeAspect="1" noChangeArrowheads="1" noCrop="1"/>
          </p:cNvPicPr>
          <p:nvPr/>
        </p:nvPicPr>
        <p:blipFill>
          <a:blip r:embed="rId3"/>
          <a:srcRect/>
          <a:stretch>
            <a:fillRect/>
          </a:stretch>
        </p:blipFill>
        <p:spPr bwMode="auto">
          <a:xfrm rot="-1298642">
            <a:off x="3878263" y="6138863"/>
            <a:ext cx="631825" cy="623887"/>
          </a:xfrm>
          <a:prstGeom prst="rect">
            <a:avLst/>
          </a:prstGeom>
          <a:noFill/>
          <a:ln w="9525">
            <a:noFill/>
            <a:miter lim="800000"/>
            <a:headEnd/>
            <a:tailEnd/>
          </a:ln>
        </p:spPr>
      </p:pic>
      <p:pic>
        <p:nvPicPr>
          <p:cNvPr id="15371" name="Picture 7" descr="stars_23"/>
          <p:cNvPicPr>
            <a:picLocks noChangeAspect="1" noChangeArrowheads="1" noCrop="1"/>
          </p:cNvPicPr>
          <p:nvPr/>
        </p:nvPicPr>
        <p:blipFill>
          <a:blip r:embed="rId3"/>
          <a:srcRect/>
          <a:stretch>
            <a:fillRect/>
          </a:stretch>
        </p:blipFill>
        <p:spPr bwMode="auto">
          <a:xfrm rot="-1298642">
            <a:off x="384175" y="1314450"/>
            <a:ext cx="669925" cy="661988"/>
          </a:xfrm>
          <a:prstGeom prst="rect">
            <a:avLst/>
          </a:prstGeom>
          <a:noFill/>
          <a:ln w="9525">
            <a:noFill/>
            <a:miter lim="800000"/>
            <a:headEnd/>
            <a:tailEnd/>
          </a:ln>
        </p:spPr>
      </p:pic>
      <p:sp>
        <p:nvSpPr>
          <p:cNvPr id="17" name="AutoShape 3"/>
          <p:cNvSpPr txBox="1">
            <a:spLocks noChangeArrowheads="1"/>
          </p:cNvSpPr>
          <p:nvPr/>
        </p:nvSpPr>
        <p:spPr bwMode="auto">
          <a:xfrm>
            <a:off x="428625" y="285750"/>
            <a:ext cx="8143875" cy="1285875"/>
          </a:xfrm>
          <a:prstGeom prst="downArrowCallout">
            <a:avLst>
              <a:gd name="adj1" fmla="val 208799"/>
              <a:gd name="adj2" fmla="val 149931"/>
              <a:gd name="adj3" fmla="val 33333"/>
              <a:gd name="adj4" fmla="val 66667"/>
            </a:avLst>
          </a:prstGeom>
          <a:gradFill rotWithShape="1">
            <a:gsLst>
              <a:gs pos="0">
                <a:srgbClr val="FF0000"/>
              </a:gs>
              <a:gs pos="50000">
                <a:schemeClr val="bg1"/>
              </a:gs>
              <a:gs pos="100000">
                <a:srgbClr val="FF0000"/>
              </a:gs>
            </a:gsLst>
            <a:lin ang="18900000" scaled="1"/>
          </a:gradFill>
          <a:ln w="57150" cmpd="thickThin">
            <a:solidFill>
              <a:srgbClr val="FF0000"/>
            </a:solidFill>
            <a:miter lim="800000"/>
            <a:headEnd/>
            <a:tailEnd/>
          </a:ln>
        </p:spPr>
        <p:txBody>
          <a:bodyPr lIns="0" rIns="0" bIns="0" anchor="b">
            <a:normAutofit fontScale="97500"/>
          </a:bodyPr>
          <a:lstStyle/>
          <a:p>
            <a:pPr algn="ctr" fontAlgn="auto">
              <a:spcAft>
                <a:spcPts val="0"/>
              </a:spcAft>
              <a:defRPr/>
            </a:pPr>
            <a:r>
              <a:rPr lang="kk-KZ" sz="4400" b="1" dirty="0" smtClean="0">
                <a:solidFill>
                  <a:srgbClr val="7030A0"/>
                </a:solidFill>
                <a:latin typeface="Times New Roman" panose="02020603050405020304" pitchFamily="18" charset="0"/>
                <a:cs typeface="Times New Roman" panose="02020603050405020304" pitchFamily="18" charset="0"/>
              </a:rPr>
              <a:t>Оқушылар марапаттары </a:t>
            </a:r>
            <a:endParaRPr lang="kk-KZ" sz="1600" b="1" i="1" dirty="0">
              <a:solidFill>
                <a:srgbClr val="7030A0"/>
              </a:solidFill>
              <a:latin typeface="Times New Roman" panose="02020603050405020304" pitchFamily="18" charset="0"/>
              <a:ea typeface="+mj-ea"/>
              <a:cs typeface="Times New Roman" panose="02020603050405020304" pitchFamily="18" charset="0"/>
            </a:endParaRPr>
          </a:p>
        </p:txBody>
      </p:sp>
      <p:pic>
        <p:nvPicPr>
          <p:cNvPr id="15373" name="Picture 7" descr="stars_23"/>
          <p:cNvPicPr>
            <a:picLocks noChangeAspect="1" noChangeArrowheads="1" noCrop="1"/>
          </p:cNvPicPr>
          <p:nvPr/>
        </p:nvPicPr>
        <p:blipFill>
          <a:blip r:embed="rId3"/>
          <a:srcRect/>
          <a:stretch>
            <a:fillRect/>
          </a:stretch>
        </p:blipFill>
        <p:spPr bwMode="auto">
          <a:xfrm rot="-1298642">
            <a:off x="4808538" y="1738313"/>
            <a:ext cx="636587" cy="628650"/>
          </a:xfrm>
          <a:prstGeom prst="rect">
            <a:avLst/>
          </a:prstGeom>
          <a:noFill/>
          <a:ln w="9525">
            <a:noFill/>
            <a:miter lim="800000"/>
            <a:headEnd/>
            <a:tailEnd/>
          </a:ln>
        </p:spPr>
      </p:pic>
      <p:pic>
        <p:nvPicPr>
          <p:cNvPr id="15379" name="Picture 11" descr="http://pol-ka.nm.ru/file/vst%2028.gif"/>
          <p:cNvPicPr>
            <a:picLocks noChangeAspect="1" noChangeArrowheads="1" noCrop="1"/>
          </p:cNvPicPr>
          <p:nvPr/>
        </p:nvPicPr>
        <p:blipFill>
          <a:blip r:embed="rId4"/>
          <a:srcRect/>
          <a:stretch>
            <a:fillRect/>
          </a:stretch>
        </p:blipFill>
        <p:spPr bwMode="auto">
          <a:xfrm>
            <a:off x="6572250" y="4714875"/>
            <a:ext cx="1214438" cy="1214438"/>
          </a:xfrm>
          <a:prstGeom prst="rect">
            <a:avLst/>
          </a:prstGeom>
          <a:noFill/>
          <a:ln w="9525">
            <a:noFill/>
            <a:miter lim="800000"/>
            <a:headEnd/>
            <a:tailEnd/>
          </a:ln>
        </p:spPr>
      </p:pic>
      <p:pic>
        <p:nvPicPr>
          <p:cNvPr id="15380" name="Picture 6" descr="df6eb5a16f2dca616eea7c5fc527e196">
            <a:hlinkClick r:id="rId5"/>
          </p:cNvPr>
          <p:cNvPicPr>
            <a:picLocks noChangeAspect="1" noChangeArrowheads="1" noCrop="1"/>
          </p:cNvPicPr>
          <p:nvPr/>
        </p:nvPicPr>
        <p:blipFill>
          <a:blip r:embed="rId6"/>
          <a:srcRect/>
          <a:stretch>
            <a:fillRect/>
          </a:stretch>
        </p:blipFill>
        <p:spPr bwMode="auto">
          <a:xfrm>
            <a:off x="3286125" y="4133848"/>
            <a:ext cx="3413125" cy="2724152"/>
          </a:xfrm>
          <a:prstGeom prst="ellipse">
            <a:avLst/>
          </a:prstGeom>
          <a:ln>
            <a:noFill/>
          </a:ln>
          <a:effectLst>
            <a:softEdge rad="112500"/>
          </a:effectLst>
        </p:spPr>
      </p:pic>
      <p:pic>
        <p:nvPicPr>
          <p:cNvPr id="15381" name="Picture 11" descr="http://pol-ka.nm.ru/file/vst%2028.gif"/>
          <p:cNvPicPr>
            <a:picLocks noChangeAspect="1" noChangeArrowheads="1" noCrop="1"/>
          </p:cNvPicPr>
          <p:nvPr/>
        </p:nvPicPr>
        <p:blipFill>
          <a:blip r:embed="rId4"/>
          <a:srcRect/>
          <a:stretch>
            <a:fillRect/>
          </a:stretch>
        </p:blipFill>
        <p:spPr bwMode="auto">
          <a:xfrm flipH="1">
            <a:off x="2000250" y="4500563"/>
            <a:ext cx="1143000" cy="1214437"/>
          </a:xfrm>
          <a:prstGeom prst="rect">
            <a:avLst/>
          </a:prstGeom>
          <a:noFill/>
          <a:ln w="9525">
            <a:noFill/>
            <a:miter lim="800000"/>
            <a:headEnd/>
            <a:tailEnd/>
          </a:ln>
        </p:spPr>
      </p:pic>
      <p:pic>
        <p:nvPicPr>
          <p:cNvPr id="15382" name="Picture 7" descr="stars_23"/>
          <p:cNvPicPr>
            <a:picLocks noChangeAspect="1" noChangeArrowheads="1" noCrop="1"/>
          </p:cNvPicPr>
          <p:nvPr/>
        </p:nvPicPr>
        <p:blipFill>
          <a:blip r:embed="rId3"/>
          <a:srcRect/>
          <a:stretch>
            <a:fillRect/>
          </a:stretch>
        </p:blipFill>
        <p:spPr bwMode="auto">
          <a:xfrm rot="20301358">
            <a:off x="7751367" y="412921"/>
            <a:ext cx="636587" cy="628650"/>
          </a:xfrm>
          <a:prstGeom prst="rect">
            <a:avLst/>
          </a:prstGeom>
          <a:noFill/>
          <a:ln w="9525">
            <a:noFill/>
            <a:miter lim="800000"/>
            <a:headEnd/>
            <a:tailEnd/>
          </a:ln>
        </p:spPr>
      </p:pic>
      <p:pic>
        <p:nvPicPr>
          <p:cNvPr id="15383" name="Picture 7" descr="stars_23"/>
          <p:cNvPicPr>
            <a:picLocks noChangeAspect="1" noChangeArrowheads="1" noCrop="1"/>
          </p:cNvPicPr>
          <p:nvPr/>
        </p:nvPicPr>
        <p:blipFill>
          <a:blip r:embed="rId3"/>
          <a:srcRect/>
          <a:stretch>
            <a:fillRect/>
          </a:stretch>
        </p:blipFill>
        <p:spPr bwMode="auto">
          <a:xfrm rot="-1298642">
            <a:off x="2165164" y="6134113"/>
            <a:ext cx="636588" cy="628650"/>
          </a:xfrm>
          <a:prstGeom prst="rect">
            <a:avLst/>
          </a:prstGeom>
          <a:noFill/>
          <a:ln w="9525">
            <a:noFill/>
            <a:miter lim="800000"/>
            <a:headEnd/>
            <a:tailEnd/>
          </a:ln>
        </p:spPr>
      </p:pic>
      <p:pic>
        <p:nvPicPr>
          <p:cNvPr id="15384" name="Picture 7" descr="stars_23"/>
          <p:cNvPicPr>
            <a:picLocks noChangeAspect="1" noChangeArrowheads="1" noCrop="1"/>
          </p:cNvPicPr>
          <p:nvPr/>
        </p:nvPicPr>
        <p:blipFill>
          <a:blip r:embed="rId3"/>
          <a:srcRect/>
          <a:stretch>
            <a:fillRect/>
          </a:stretch>
        </p:blipFill>
        <p:spPr bwMode="auto">
          <a:xfrm rot="-1298642">
            <a:off x="2665413" y="5810250"/>
            <a:ext cx="636587" cy="628650"/>
          </a:xfrm>
          <a:prstGeom prst="rect">
            <a:avLst/>
          </a:prstGeom>
          <a:noFill/>
          <a:ln w="9525">
            <a:noFill/>
            <a:miter lim="800000"/>
            <a:headEnd/>
            <a:tailEnd/>
          </a:ln>
        </p:spPr>
      </p:pic>
      <p:pic>
        <p:nvPicPr>
          <p:cNvPr id="15385" name="Picture 7" descr="stars_23"/>
          <p:cNvPicPr>
            <a:picLocks noChangeAspect="1" noChangeArrowheads="1" noCrop="1"/>
          </p:cNvPicPr>
          <p:nvPr/>
        </p:nvPicPr>
        <p:blipFill>
          <a:blip r:embed="rId3"/>
          <a:srcRect/>
          <a:stretch>
            <a:fillRect/>
          </a:stretch>
        </p:blipFill>
        <p:spPr bwMode="auto">
          <a:xfrm rot="20301358">
            <a:off x="736404" y="424072"/>
            <a:ext cx="636588" cy="628650"/>
          </a:xfrm>
          <a:prstGeom prst="rect">
            <a:avLst/>
          </a:prstGeom>
          <a:noFill/>
          <a:ln w="9525">
            <a:noFill/>
            <a:miter lim="800000"/>
            <a:headEnd/>
            <a:tailEnd/>
          </a:ln>
        </p:spPr>
      </p:pic>
      <p:pic>
        <p:nvPicPr>
          <p:cNvPr id="26" name="Рисунок 25" descr="C:\Users\WWW\Desktop\krugozor_format_A4_document_366147.jpg"/>
          <p:cNvPicPr/>
          <p:nvPr/>
        </p:nvPicPr>
        <p:blipFill>
          <a:blip r:embed="rId7" cstate="print"/>
          <a:srcRect/>
          <a:stretch>
            <a:fillRect/>
          </a:stretch>
        </p:blipFill>
        <p:spPr bwMode="auto">
          <a:xfrm>
            <a:off x="214282" y="1285860"/>
            <a:ext cx="857256" cy="1285884"/>
          </a:xfrm>
          <a:prstGeom prst="rect">
            <a:avLst/>
          </a:prstGeom>
          <a:noFill/>
          <a:ln w="9525">
            <a:noFill/>
            <a:miter lim="800000"/>
            <a:headEnd/>
            <a:tailEnd/>
          </a:ln>
        </p:spPr>
      </p:pic>
      <p:pic>
        <p:nvPicPr>
          <p:cNvPr id="27" name="Рисунок 26" descr="C:\Users\WWW\Desktop\krugozor_format_A4_document_149204.jpg"/>
          <p:cNvPicPr/>
          <p:nvPr/>
        </p:nvPicPr>
        <p:blipFill>
          <a:blip r:embed="rId8" cstate="print"/>
          <a:srcRect/>
          <a:stretch>
            <a:fillRect/>
          </a:stretch>
        </p:blipFill>
        <p:spPr bwMode="auto">
          <a:xfrm>
            <a:off x="1285852" y="1285861"/>
            <a:ext cx="928694" cy="1285884"/>
          </a:xfrm>
          <a:prstGeom prst="rect">
            <a:avLst/>
          </a:prstGeom>
          <a:noFill/>
          <a:ln w="9525">
            <a:noFill/>
            <a:miter lim="800000"/>
            <a:headEnd/>
            <a:tailEnd/>
          </a:ln>
        </p:spPr>
      </p:pic>
      <p:pic>
        <p:nvPicPr>
          <p:cNvPr id="28" name="Рисунок 27" descr="C:\Users\User\Desktop\қоңырау\видио\0002.jpeg"/>
          <p:cNvPicPr/>
          <p:nvPr/>
        </p:nvPicPr>
        <p:blipFill>
          <a:blip r:embed="rId9" cstate="print"/>
          <a:srcRect/>
          <a:stretch>
            <a:fillRect/>
          </a:stretch>
        </p:blipFill>
        <p:spPr bwMode="auto">
          <a:xfrm>
            <a:off x="2285984" y="1643050"/>
            <a:ext cx="2071702" cy="1285884"/>
          </a:xfrm>
          <a:prstGeom prst="rect">
            <a:avLst/>
          </a:prstGeom>
          <a:noFill/>
          <a:ln w="9525">
            <a:noFill/>
            <a:miter lim="800000"/>
            <a:headEnd/>
            <a:tailEnd/>
          </a:ln>
        </p:spPr>
      </p:pic>
      <p:pic>
        <p:nvPicPr>
          <p:cNvPr id="29" name="Рисунок 28" descr="C:\Users\User\Desktop\қоңырау\видио\001 — копия.jpeg"/>
          <p:cNvPicPr/>
          <p:nvPr/>
        </p:nvPicPr>
        <p:blipFill>
          <a:blip r:embed="rId10" cstate="print"/>
          <a:srcRect/>
          <a:stretch>
            <a:fillRect/>
          </a:stretch>
        </p:blipFill>
        <p:spPr bwMode="auto">
          <a:xfrm>
            <a:off x="4286248" y="1643050"/>
            <a:ext cx="1928826" cy="1357322"/>
          </a:xfrm>
          <a:prstGeom prst="rect">
            <a:avLst/>
          </a:prstGeom>
          <a:noFill/>
          <a:ln w="9525">
            <a:noFill/>
            <a:miter lim="800000"/>
            <a:headEnd/>
            <a:tailEnd/>
          </a:ln>
        </p:spPr>
      </p:pic>
      <p:sp>
        <p:nvSpPr>
          <p:cNvPr id="542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4273" name="Object 1"/>
          <p:cNvGraphicFramePr>
            <a:graphicFrameLocks noChangeAspect="1"/>
          </p:cNvGraphicFramePr>
          <p:nvPr/>
        </p:nvGraphicFramePr>
        <p:xfrm>
          <a:off x="6286512" y="1357298"/>
          <a:ext cx="2857488" cy="1928826"/>
        </p:xfrm>
        <a:graphic>
          <a:graphicData uri="http://schemas.openxmlformats.org/presentationml/2006/ole">
            <p:oleObj spid="_x0000_s54275" name="Слайд" r:id="rId11" imgW="3005504" imgH="2252601" progId="PowerPoint.Slide.12">
              <p:embed/>
            </p:oleObj>
          </a:graphicData>
        </a:graphic>
      </p:graphicFrame>
      <p:pic>
        <p:nvPicPr>
          <p:cNvPr id="32" name="Рисунок 31" descr="C:\Users\Админ\Downloads\диплом 135.jpg"/>
          <p:cNvPicPr/>
          <p:nvPr/>
        </p:nvPicPr>
        <p:blipFill>
          <a:blip r:embed="rId12" cstate="print"/>
          <a:srcRect/>
          <a:stretch>
            <a:fillRect/>
          </a:stretch>
        </p:blipFill>
        <p:spPr bwMode="auto">
          <a:xfrm>
            <a:off x="285720" y="2786058"/>
            <a:ext cx="785818" cy="10715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3" name="Рисунок 32" descr="C:\Users\Админ\Downloads\диплом 133.jpg"/>
          <p:cNvPicPr/>
          <p:nvPr/>
        </p:nvPicPr>
        <p:blipFill>
          <a:blip r:embed="rId13" cstate="print"/>
          <a:srcRect/>
          <a:stretch>
            <a:fillRect/>
          </a:stretch>
        </p:blipFill>
        <p:spPr bwMode="auto">
          <a:xfrm>
            <a:off x="1142976" y="2786058"/>
            <a:ext cx="785818" cy="10715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4" name="Рисунок 33" descr="C:\Users\Админ\Downloads\диплом 132.jpg"/>
          <p:cNvPicPr/>
          <p:nvPr/>
        </p:nvPicPr>
        <p:blipFill>
          <a:blip r:embed="rId14" cstate="print"/>
          <a:srcRect/>
          <a:stretch>
            <a:fillRect/>
          </a:stretch>
        </p:blipFill>
        <p:spPr bwMode="auto">
          <a:xfrm>
            <a:off x="285720" y="3929066"/>
            <a:ext cx="785818" cy="1071570"/>
          </a:xfrm>
          <a:prstGeom prst="rect">
            <a:avLst/>
          </a:prstGeom>
          <a:ln>
            <a:noFill/>
          </a:ln>
          <a:effectLst>
            <a:softEdge rad="112500"/>
          </a:effectLst>
        </p:spPr>
      </p:pic>
      <p:pic>
        <p:nvPicPr>
          <p:cNvPr id="35" name="Рисунок 34" descr="C:\Users\Админ\Downloads\диплом 134.jpg"/>
          <p:cNvPicPr/>
          <p:nvPr/>
        </p:nvPicPr>
        <p:blipFill>
          <a:blip r:embed="rId15" cstate="print"/>
          <a:srcRect/>
          <a:stretch>
            <a:fillRect/>
          </a:stretch>
        </p:blipFill>
        <p:spPr bwMode="auto">
          <a:xfrm>
            <a:off x="1142976" y="4000504"/>
            <a:ext cx="78581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6" name="Picture 7" descr="stars_23"/>
          <p:cNvPicPr>
            <a:picLocks noChangeAspect="1" noChangeArrowheads="1" noCrop="1"/>
          </p:cNvPicPr>
          <p:nvPr/>
        </p:nvPicPr>
        <p:blipFill>
          <a:blip r:embed="rId3"/>
          <a:srcRect/>
          <a:stretch>
            <a:fillRect/>
          </a:stretch>
        </p:blipFill>
        <p:spPr bwMode="auto">
          <a:xfrm rot="-1298642">
            <a:off x="8247063" y="5748338"/>
            <a:ext cx="636587" cy="628650"/>
          </a:xfrm>
          <a:prstGeom prst="rect">
            <a:avLst/>
          </a:prstGeom>
          <a:noFill/>
          <a:ln w="9525">
            <a:noFill/>
            <a:miter lim="800000"/>
            <a:headEnd/>
            <a:tailEnd/>
          </a:ln>
        </p:spPr>
      </p:pic>
      <p:pic>
        <p:nvPicPr>
          <p:cNvPr id="37" name="Рисунок 36" descr="C:\Users\Админ\Downloads\алғыс хат 031.jpg"/>
          <p:cNvPicPr/>
          <p:nvPr/>
        </p:nvPicPr>
        <p:blipFill>
          <a:blip r:embed="rId16" cstate="print"/>
          <a:srcRect/>
          <a:stretch>
            <a:fillRect/>
          </a:stretch>
        </p:blipFill>
        <p:spPr bwMode="auto">
          <a:xfrm>
            <a:off x="285720" y="5072074"/>
            <a:ext cx="1643074" cy="1357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8" name="Рисунок 37" descr="C:\Users\Админ\Desktop\Diplom 131.jpg"/>
          <p:cNvPicPr/>
          <p:nvPr/>
        </p:nvPicPr>
        <p:blipFill>
          <a:blip r:embed="rId17" cstate="print"/>
          <a:srcRect/>
          <a:stretch>
            <a:fillRect/>
          </a:stretch>
        </p:blipFill>
        <p:spPr bwMode="auto">
          <a:xfrm>
            <a:off x="2071670" y="2928934"/>
            <a:ext cx="714380" cy="1071570"/>
          </a:xfrm>
          <a:prstGeom prst="rect">
            <a:avLst/>
          </a:prstGeom>
          <a:noFill/>
          <a:ln w="9525">
            <a:noFill/>
            <a:miter lim="800000"/>
            <a:headEnd/>
            <a:tailEnd/>
          </a:ln>
        </p:spPr>
      </p:pic>
      <p:pic>
        <p:nvPicPr>
          <p:cNvPr id="39" name="Рисунок 38" descr="C:\Users\Админ\Desktop\Diplom 133.jpg"/>
          <p:cNvPicPr/>
          <p:nvPr/>
        </p:nvPicPr>
        <p:blipFill>
          <a:blip r:embed="rId18" cstate="print"/>
          <a:srcRect/>
          <a:stretch>
            <a:fillRect/>
          </a:stretch>
        </p:blipFill>
        <p:spPr bwMode="auto">
          <a:xfrm>
            <a:off x="2928926" y="3286124"/>
            <a:ext cx="714380" cy="1000132"/>
          </a:xfrm>
          <a:prstGeom prst="rect">
            <a:avLst/>
          </a:prstGeom>
          <a:noFill/>
          <a:ln w="9525">
            <a:noFill/>
            <a:miter lim="800000"/>
            <a:headEnd/>
            <a:tailEnd/>
          </a:ln>
        </p:spPr>
      </p:pic>
      <p:pic>
        <p:nvPicPr>
          <p:cNvPr id="40" name="Рисунок 39" descr="C:\Users\Админ\Desktop\Diplom 134.jpg"/>
          <p:cNvPicPr/>
          <p:nvPr/>
        </p:nvPicPr>
        <p:blipFill>
          <a:blip r:embed="rId19" cstate="print"/>
          <a:srcRect/>
          <a:stretch>
            <a:fillRect/>
          </a:stretch>
        </p:blipFill>
        <p:spPr bwMode="auto">
          <a:xfrm>
            <a:off x="3786182" y="2928934"/>
            <a:ext cx="714380" cy="1071570"/>
          </a:xfrm>
          <a:prstGeom prst="rect">
            <a:avLst/>
          </a:prstGeom>
          <a:noFill/>
          <a:ln w="9525">
            <a:noFill/>
            <a:miter lim="800000"/>
            <a:headEnd/>
            <a:tailEnd/>
          </a:ln>
        </p:spPr>
      </p:pic>
      <p:pic>
        <p:nvPicPr>
          <p:cNvPr id="41" name="Рисунок 40" descr="C:\Users\Админ\Desktop\Diplom 131.jpg"/>
          <p:cNvPicPr/>
          <p:nvPr/>
        </p:nvPicPr>
        <p:blipFill>
          <a:blip r:embed="rId20" cstate="print"/>
          <a:srcRect/>
          <a:stretch>
            <a:fillRect/>
          </a:stretch>
        </p:blipFill>
        <p:spPr bwMode="auto">
          <a:xfrm>
            <a:off x="4572000" y="3214686"/>
            <a:ext cx="714380" cy="1071569"/>
          </a:xfrm>
          <a:prstGeom prst="rect">
            <a:avLst/>
          </a:prstGeom>
          <a:noFill/>
          <a:ln w="9525">
            <a:noFill/>
            <a:miter lim="800000"/>
            <a:headEnd/>
            <a:tailEnd/>
          </a:ln>
        </p:spPr>
      </p:pic>
      <p:pic>
        <p:nvPicPr>
          <p:cNvPr id="42" name="Рисунок 41" descr="C:\Users\Админ\Desktop\Diplom 130.jpg"/>
          <p:cNvPicPr/>
          <p:nvPr/>
        </p:nvPicPr>
        <p:blipFill>
          <a:blip r:embed="rId21" cstate="print"/>
          <a:srcRect/>
          <a:stretch>
            <a:fillRect/>
          </a:stretch>
        </p:blipFill>
        <p:spPr bwMode="auto">
          <a:xfrm>
            <a:off x="5429256" y="3000372"/>
            <a:ext cx="714380" cy="1133476"/>
          </a:xfrm>
          <a:prstGeom prst="rect">
            <a:avLst/>
          </a:prstGeom>
          <a:noFill/>
          <a:ln w="9525">
            <a:noFill/>
            <a:miter lim="800000"/>
            <a:headEnd/>
            <a:tailEnd/>
          </a:ln>
        </p:spPr>
      </p:pic>
      <p:pic>
        <p:nvPicPr>
          <p:cNvPr id="43" name="Рисунок 42" descr="C:\Users\Админ\Desktop\Diplom 129.jpg"/>
          <p:cNvPicPr/>
          <p:nvPr/>
        </p:nvPicPr>
        <p:blipFill>
          <a:blip r:embed="rId22" cstate="print"/>
          <a:srcRect/>
          <a:stretch>
            <a:fillRect/>
          </a:stretch>
        </p:blipFill>
        <p:spPr bwMode="auto">
          <a:xfrm>
            <a:off x="6286512" y="3286124"/>
            <a:ext cx="714380" cy="1071570"/>
          </a:xfrm>
          <a:prstGeom prst="rect">
            <a:avLst/>
          </a:prstGeom>
          <a:noFill/>
          <a:ln w="9525">
            <a:noFill/>
            <a:miter lim="800000"/>
            <a:headEnd/>
            <a:tailEnd/>
          </a:ln>
        </p:spPr>
      </p:pic>
      <p:pic>
        <p:nvPicPr>
          <p:cNvPr id="44" name="Рисунок 43" descr="C:\Users\Админ\Desktop\алғыс хат 49 (1).jpg"/>
          <p:cNvPicPr/>
          <p:nvPr/>
        </p:nvPicPr>
        <p:blipFill>
          <a:blip r:embed="rId23" cstate="print"/>
          <a:srcRect/>
          <a:stretch>
            <a:fillRect/>
          </a:stretch>
        </p:blipFill>
        <p:spPr bwMode="auto">
          <a:xfrm>
            <a:off x="7143768" y="3214686"/>
            <a:ext cx="1285884" cy="15716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p:txBody>
          <a:bodyPr/>
          <a:lstStyle/>
          <a:p>
            <a:endParaRPr lang="ru-RU" smtClean="0"/>
          </a:p>
        </p:txBody>
      </p:sp>
      <p:sp>
        <p:nvSpPr>
          <p:cNvPr id="16387" name="Содержимое 2"/>
          <p:cNvSpPr>
            <a:spLocks noGrp="1"/>
          </p:cNvSpPr>
          <p:nvPr>
            <p:ph idx="1"/>
          </p:nvPr>
        </p:nvSpPr>
        <p:spPr/>
        <p:txBody>
          <a:bodyPr/>
          <a:lstStyle/>
          <a:p>
            <a:endParaRPr lang="ru-RU" smtClean="0"/>
          </a:p>
        </p:txBody>
      </p:sp>
      <p:pic>
        <p:nvPicPr>
          <p:cNvPr id="4" name="Picture 5" descr="сары"/>
          <p:cNvPicPr>
            <a:picLocks noChangeAspect="1" noChangeArrowheads="1"/>
          </p:cNvPicPr>
          <p:nvPr/>
        </p:nvPicPr>
        <p:blipFill>
          <a:blip r:embed="rId2" cstate="screen"/>
          <a:srcRect/>
          <a:stretch>
            <a:fillRect/>
          </a:stretch>
        </p:blipFill>
        <p:spPr bwMode="auto">
          <a:xfrm rot="16200000">
            <a:off x="1035826" y="-1250174"/>
            <a:ext cx="6858002" cy="9358346"/>
          </a:xfrm>
          <a:prstGeom prst="rect">
            <a:avLst/>
          </a:prstGeom>
          <a:noFill/>
          <a:ln w="9525">
            <a:noFill/>
            <a:miter lim="800000"/>
            <a:headEnd/>
            <a:tailEnd/>
          </a:ln>
          <a:scene3d>
            <a:camera prst="orthographicFront"/>
            <a:lightRig rig="threePt" dir="t"/>
          </a:scene3d>
          <a:sp3d>
            <a:bevelT/>
          </a:sp3d>
        </p:spPr>
      </p:pic>
      <p:pic>
        <p:nvPicPr>
          <p:cNvPr id="16389" name="Picture 16" descr="050"/>
          <p:cNvPicPr>
            <a:picLocks noChangeAspect="1" noChangeArrowheads="1" noCrop="1"/>
          </p:cNvPicPr>
          <p:nvPr/>
        </p:nvPicPr>
        <p:blipFill>
          <a:blip r:embed="rId3"/>
          <a:srcRect/>
          <a:stretch>
            <a:fillRect/>
          </a:stretch>
        </p:blipFill>
        <p:spPr bwMode="auto">
          <a:xfrm flipH="1">
            <a:off x="0" y="5429250"/>
            <a:ext cx="1143000" cy="1428750"/>
          </a:xfrm>
          <a:prstGeom prst="rect">
            <a:avLst/>
          </a:prstGeom>
          <a:noFill/>
          <a:ln w="9525">
            <a:noFill/>
            <a:miter lim="800000"/>
            <a:headEnd/>
            <a:tailEnd/>
          </a:ln>
        </p:spPr>
      </p:pic>
      <p:pic>
        <p:nvPicPr>
          <p:cNvPr id="16390" name="Picture 16" descr="050"/>
          <p:cNvPicPr>
            <a:picLocks noChangeAspect="1" noChangeArrowheads="1" noCrop="1"/>
          </p:cNvPicPr>
          <p:nvPr/>
        </p:nvPicPr>
        <p:blipFill>
          <a:blip r:embed="rId3"/>
          <a:srcRect/>
          <a:stretch>
            <a:fillRect/>
          </a:stretch>
        </p:blipFill>
        <p:spPr bwMode="auto">
          <a:xfrm>
            <a:off x="8072438" y="2643182"/>
            <a:ext cx="928718" cy="1484312"/>
          </a:xfrm>
          <a:prstGeom prst="rect">
            <a:avLst/>
          </a:prstGeom>
          <a:noFill/>
          <a:ln w="9525">
            <a:noFill/>
            <a:miter lim="800000"/>
            <a:headEnd/>
            <a:tailEnd/>
          </a:ln>
        </p:spPr>
      </p:pic>
      <p:sp>
        <p:nvSpPr>
          <p:cNvPr id="8" name="AutoShape 3"/>
          <p:cNvSpPr txBox="1">
            <a:spLocks noChangeArrowheads="1"/>
          </p:cNvSpPr>
          <p:nvPr/>
        </p:nvSpPr>
        <p:spPr bwMode="auto">
          <a:xfrm>
            <a:off x="500063" y="214313"/>
            <a:ext cx="8143875" cy="1285875"/>
          </a:xfrm>
          <a:prstGeom prst="downArrowCallout">
            <a:avLst>
              <a:gd name="adj1" fmla="val 110338"/>
              <a:gd name="adj2" fmla="val 149931"/>
              <a:gd name="adj3" fmla="val 33333"/>
              <a:gd name="adj4" fmla="val 66667"/>
            </a:avLst>
          </a:prstGeom>
          <a:gradFill rotWithShape="1">
            <a:gsLst>
              <a:gs pos="0">
                <a:srgbClr val="FF0000"/>
              </a:gs>
              <a:gs pos="50000">
                <a:schemeClr val="bg1"/>
              </a:gs>
              <a:gs pos="100000">
                <a:srgbClr val="FF0000"/>
              </a:gs>
            </a:gsLst>
            <a:lin ang="18900000" scaled="1"/>
          </a:gradFill>
          <a:ln w="57150" cmpd="thickThin">
            <a:solidFill>
              <a:srgbClr val="FF0000"/>
            </a:solidFill>
            <a:miter lim="800000"/>
            <a:headEnd/>
            <a:tailEnd/>
          </a:ln>
        </p:spPr>
        <p:txBody>
          <a:bodyPr lIns="0" rIns="0" bIns="0" anchor="b">
            <a:normAutofit fontScale="97500"/>
          </a:bodyPr>
          <a:lstStyle/>
          <a:p>
            <a:pPr fontAlgn="auto">
              <a:spcAft>
                <a:spcPts val="0"/>
              </a:spcAft>
              <a:defRPr/>
            </a:pPr>
            <a:endParaRPr lang="kk-KZ" sz="4600" i="1" dirty="0">
              <a:solidFill>
                <a:schemeClr val="tx2">
                  <a:lumMod val="75000"/>
                </a:schemeClr>
              </a:solidFill>
              <a:latin typeface="Book Antiqua" pitchFamily="18" charset="0"/>
              <a:ea typeface="+mj-ea"/>
              <a:cs typeface="+mj-cs"/>
            </a:endParaRPr>
          </a:p>
        </p:txBody>
      </p:sp>
      <p:sp>
        <p:nvSpPr>
          <p:cNvPr id="10" name="Прямоугольник 9"/>
          <p:cNvSpPr/>
          <p:nvPr/>
        </p:nvSpPr>
        <p:spPr>
          <a:xfrm>
            <a:off x="571472" y="357166"/>
            <a:ext cx="7929618" cy="646331"/>
          </a:xfrm>
          <a:prstGeom prst="rect">
            <a:avLst/>
          </a:prstGeom>
        </p:spPr>
        <p:txBody>
          <a:bodyPr>
            <a:spAutoFit/>
          </a:bodyPr>
          <a:lstStyle/>
          <a:p>
            <a:pPr>
              <a:defRPr/>
            </a:pPr>
            <a:r>
              <a:rPr lang="ru-RU" sz="3600" b="1" dirty="0" smtClean="0">
                <a:ln w="17780" cmpd="sng">
                  <a:solidFill>
                    <a:schemeClr val="accent4">
                      <a:lumMod val="50000"/>
                    </a:schemeClr>
                  </a:solidFill>
                  <a:prstDash val="solid"/>
                  <a:miter lim="800000"/>
                </a:ln>
                <a:solidFill>
                  <a:srgbClr val="C00000"/>
                </a:solidFill>
                <a:latin typeface="Times New Roman" pitchFamily="18" charset="0"/>
                <a:cs typeface="Times New Roman" pitchFamily="18" charset="0"/>
              </a:rPr>
              <a:t>                   Мен</a:t>
            </a:r>
            <a:r>
              <a:rPr lang="kk-KZ" sz="3600" b="1" dirty="0" smtClean="0">
                <a:ln w="17780" cmpd="sng">
                  <a:solidFill>
                    <a:schemeClr val="accent4">
                      <a:lumMod val="50000"/>
                    </a:schemeClr>
                  </a:solidFill>
                  <a:prstDash val="solid"/>
                  <a:miter lim="800000"/>
                </a:ln>
                <a:solidFill>
                  <a:srgbClr val="C00000"/>
                </a:solidFill>
                <a:latin typeface="Times New Roman" pitchFamily="18" charset="0"/>
                <a:cs typeface="Times New Roman" pitchFamily="18" charset="0"/>
              </a:rPr>
              <a:t>ің  хоббиім</a:t>
            </a:r>
            <a:endParaRPr lang="ru-RU" sz="3600" b="1" dirty="0">
              <a:ln w="17780" cmpd="sng">
                <a:solidFill>
                  <a:schemeClr val="accent4">
                    <a:lumMod val="50000"/>
                  </a:schemeClr>
                </a:solidFill>
                <a:prstDash val="solid"/>
                <a:miter lim="800000"/>
              </a:ln>
              <a:solidFill>
                <a:srgbClr val="C00000"/>
              </a:solidFill>
              <a:latin typeface="Times New Roman" pitchFamily="18" charset="0"/>
              <a:cs typeface="Times New Roman" pitchFamily="18" charset="0"/>
            </a:endParaRPr>
          </a:p>
        </p:txBody>
      </p:sp>
      <p:sp>
        <p:nvSpPr>
          <p:cNvPr id="11" name="Text Box 7"/>
          <p:cNvSpPr txBox="1">
            <a:spLocks noChangeArrowheads="1"/>
          </p:cNvSpPr>
          <p:nvPr/>
        </p:nvSpPr>
        <p:spPr bwMode="auto">
          <a:xfrm>
            <a:off x="500063" y="1751587"/>
            <a:ext cx="3286125" cy="523875"/>
          </a:xfrm>
          <a:prstGeom prst="rect">
            <a:avLst/>
          </a:prstGeom>
          <a:solidFill>
            <a:srgbClr val="FFFF00"/>
          </a:solidFill>
          <a:ln w="38100">
            <a:solidFill>
              <a:srgbClr val="FF0000"/>
            </a:solidFill>
            <a:miter lim="800000"/>
            <a:headEnd/>
            <a:tailEnd/>
          </a:ln>
        </p:spPr>
        <p:txBody>
          <a:bodyPr>
            <a:spAutoFit/>
          </a:bodyPr>
          <a:lstStyle/>
          <a:p>
            <a:r>
              <a:rPr lang="ru-RU" sz="2800" b="1" i="1" dirty="0" err="1" smtClean="0">
                <a:solidFill>
                  <a:srgbClr val="7030A0"/>
                </a:solidFill>
                <a:latin typeface="Times New Roman" panose="02020603050405020304" pitchFamily="18" charset="0"/>
                <a:cs typeface="Times New Roman" panose="02020603050405020304" pitchFamily="18" charset="0"/>
              </a:rPr>
              <a:t>Гүл өсіріп баптау</a:t>
            </a:r>
            <a:r>
              <a:rPr lang="ru-RU" sz="2800" b="1" i="1" dirty="0" smtClean="0">
                <a:solidFill>
                  <a:srgbClr val="7030A0"/>
                </a:solidFill>
                <a:latin typeface="Times New Roman" panose="02020603050405020304" pitchFamily="18" charset="0"/>
                <a:cs typeface="Times New Roman" panose="02020603050405020304" pitchFamily="18" charset="0"/>
              </a:rPr>
              <a:t>;</a:t>
            </a:r>
            <a:endParaRPr lang="ru-RU" sz="2800" b="1" i="1" dirty="0">
              <a:solidFill>
                <a:srgbClr val="7030A0"/>
              </a:solidFill>
              <a:latin typeface="Times New Roman" panose="02020603050405020304" pitchFamily="18" charset="0"/>
              <a:cs typeface="Times New Roman" panose="02020603050405020304" pitchFamily="18" charset="0"/>
            </a:endParaRPr>
          </a:p>
        </p:txBody>
      </p:sp>
      <p:sp>
        <p:nvSpPr>
          <p:cNvPr id="12" name="Text Box 10"/>
          <p:cNvSpPr txBox="1">
            <a:spLocks noChangeArrowheads="1"/>
          </p:cNvSpPr>
          <p:nvPr/>
        </p:nvSpPr>
        <p:spPr bwMode="auto">
          <a:xfrm>
            <a:off x="1000101" y="2714625"/>
            <a:ext cx="3357586" cy="1384995"/>
          </a:xfrm>
          <a:prstGeom prst="rect">
            <a:avLst/>
          </a:prstGeom>
          <a:solidFill>
            <a:srgbClr val="FFFF00"/>
          </a:solidFill>
          <a:ln w="38100">
            <a:solidFill>
              <a:srgbClr val="FF0000"/>
            </a:solidFill>
            <a:miter lim="800000"/>
            <a:headEnd/>
            <a:tailEnd/>
          </a:ln>
        </p:spPr>
        <p:txBody>
          <a:bodyPr wrap="square">
            <a:spAutoFit/>
          </a:bodyPr>
          <a:lstStyle/>
          <a:p>
            <a:r>
              <a:rPr lang="kk-KZ" sz="2800" b="1" i="1" dirty="0" smtClean="0">
                <a:solidFill>
                  <a:srgbClr val="002060"/>
                </a:solidFill>
                <a:latin typeface="Times New Roman" panose="02020603050405020304" pitchFamily="18" charset="0"/>
                <a:cs typeface="Times New Roman" panose="02020603050405020304" pitchFamily="18" charset="0"/>
              </a:rPr>
              <a:t>Баспасөз беттеріне мақала жазып, өлең шығару</a:t>
            </a:r>
            <a:r>
              <a:rPr lang="ru-RU" sz="2800" b="1" i="1" dirty="0" smtClean="0">
                <a:solidFill>
                  <a:srgbClr val="7030A0"/>
                </a:solidFill>
                <a:latin typeface="Times New Roman" panose="02020603050405020304" pitchFamily="18" charset="0"/>
                <a:cs typeface="Times New Roman" panose="02020603050405020304" pitchFamily="18" charset="0"/>
              </a:rPr>
              <a:t>;</a:t>
            </a:r>
            <a:endParaRPr lang="ru-RU" sz="2800" b="1" i="1" dirty="0">
              <a:solidFill>
                <a:srgbClr val="7030A0"/>
              </a:solidFill>
              <a:latin typeface="Times New Roman" panose="02020603050405020304" pitchFamily="18" charset="0"/>
              <a:cs typeface="Times New Roman" panose="02020603050405020304" pitchFamily="18" charset="0"/>
            </a:endParaRPr>
          </a:p>
        </p:txBody>
      </p:sp>
      <p:pic>
        <p:nvPicPr>
          <p:cNvPr id="16396" name="Picture 7" descr="stars_23"/>
          <p:cNvPicPr>
            <a:picLocks noChangeAspect="1" noChangeArrowheads="1" noCrop="1"/>
          </p:cNvPicPr>
          <p:nvPr/>
        </p:nvPicPr>
        <p:blipFill>
          <a:blip r:embed="rId4"/>
          <a:srcRect/>
          <a:stretch>
            <a:fillRect/>
          </a:stretch>
        </p:blipFill>
        <p:spPr bwMode="auto">
          <a:xfrm rot="-1298642">
            <a:off x="307975" y="2809875"/>
            <a:ext cx="636588" cy="628650"/>
          </a:xfrm>
          <a:prstGeom prst="rect">
            <a:avLst/>
          </a:prstGeom>
          <a:noFill/>
          <a:ln w="9525">
            <a:noFill/>
            <a:miter lim="800000"/>
            <a:headEnd/>
            <a:tailEnd/>
          </a:ln>
        </p:spPr>
      </p:pic>
      <p:pic>
        <p:nvPicPr>
          <p:cNvPr id="16397" name="Picture 7" descr="stars_23"/>
          <p:cNvPicPr>
            <a:picLocks noChangeAspect="1" noChangeArrowheads="1" noCrop="1"/>
          </p:cNvPicPr>
          <p:nvPr/>
        </p:nvPicPr>
        <p:blipFill>
          <a:blip r:embed="rId4"/>
          <a:srcRect/>
          <a:stretch>
            <a:fillRect/>
          </a:stretch>
        </p:blipFill>
        <p:spPr bwMode="auto">
          <a:xfrm rot="-1298642">
            <a:off x="-50125" y="1166073"/>
            <a:ext cx="631825" cy="623887"/>
          </a:xfrm>
          <a:prstGeom prst="rect">
            <a:avLst/>
          </a:prstGeom>
          <a:noFill/>
          <a:ln w="9525">
            <a:noFill/>
            <a:miter lim="800000"/>
            <a:headEnd/>
            <a:tailEnd/>
          </a:ln>
        </p:spPr>
      </p:pic>
      <p:pic>
        <p:nvPicPr>
          <p:cNvPr id="16398" name="Picture 7" descr="stars_23"/>
          <p:cNvPicPr>
            <a:picLocks noChangeAspect="1" noChangeArrowheads="1" noCrop="1"/>
          </p:cNvPicPr>
          <p:nvPr/>
        </p:nvPicPr>
        <p:blipFill>
          <a:blip r:embed="rId4"/>
          <a:srcRect/>
          <a:stretch>
            <a:fillRect/>
          </a:stretch>
        </p:blipFill>
        <p:spPr bwMode="auto">
          <a:xfrm rot="-1298642">
            <a:off x="8099491" y="1314632"/>
            <a:ext cx="669925" cy="661987"/>
          </a:xfrm>
          <a:prstGeom prst="rect">
            <a:avLst/>
          </a:prstGeom>
          <a:noFill/>
          <a:ln w="9525">
            <a:noFill/>
            <a:miter lim="800000"/>
            <a:headEnd/>
            <a:tailEnd/>
          </a:ln>
        </p:spPr>
      </p:pic>
      <p:pic>
        <p:nvPicPr>
          <p:cNvPr id="16399" name="Picture 7" descr="stars_23"/>
          <p:cNvPicPr>
            <a:picLocks noChangeAspect="1" noChangeArrowheads="1" noCrop="1"/>
          </p:cNvPicPr>
          <p:nvPr/>
        </p:nvPicPr>
        <p:blipFill>
          <a:blip r:embed="rId4"/>
          <a:srcRect/>
          <a:stretch>
            <a:fillRect/>
          </a:stretch>
        </p:blipFill>
        <p:spPr bwMode="auto">
          <a:xfrm rot="-1298642">
            <a:off x="6451443" y="452403"/>
            <a:ext cx="636587" cy="628650"/>
          </a:xfrm>
          <a:prstGeom prst="rect">
            <a:avLst/>
          </a:prstGeom>
          <a:noFill/>
          <a:ln w="9525">
            <a:noFill/>
            <a:miter lim="800000"/>
            <a:headEnd/>
            <a:tailEnd/>
          </a:ln>
        </p:spPr>
      </p:pic>
      <p:sp>
        <p:nvSpPr>
          <p:cNvPr id="18" name="Text Box 11"/>
          <p:cNvSpPr txBox="1">
            <a:spLocks noChangeArrowheads="1"/>
          </p:cNvSpPr>
          <p:nvPr/>
        </p:nvSpPr>
        <p:spPr bwMode="auto">
          <a:xfrm>
            <a:off x="2714613" y="4357694"/>
            <a:ext cx="2357453" cy="1815882"/>
          </a:xfrm>
          <a:prstGeom prst="rect">
            <a:avLst/>
          </a:prstGeom>
          <a:solidFill>
            <a:srgbClr val="FFFF00"/>
          </a:solidFill>
          <a:ln w="38100">
            <a:solidFill>
              <a:srgbClr val="FF0000"/>
            </a:solidFill>
            <a:miter lim="800000"/>
            <a:headEnd/>
            <a:tailEnd/>
          </a:ln>
        </p:spPr>
        <p:txBody>
          <a:bodyPr wrap="square">
            <a:spAutoFit/>
          </a:bodyPr>
          <a:lstStyle/>
          <a:p>
            <a:r>
              <a:rPr lang="kk-KZ" sz="2800" b="1" i="1" dirty="0" smtClean="0">
                <a:solidFill>
                  <a:srgbClr val="002060"/>
                </a:solidFill>
                <a:latin typeface="Times New Roman" panose="02020603050405020304" pitchFamily="18" charset="0"/>
                <a:cs typeface="Times New Roman" panose="02020603050405020304" pitchFamily="18" charset="0"/>
              </a:rPr>
              <a:t>Ақпараттық құралдармен жұмыс жасау</a:t>
            </a:r>
            <a:endParaRPr lang="ru-RU" sz="2800" i="1" dirty="0" smtClean="0">
              <a:solidFill>
                <a:srgbClr val="002060"/>
              </a:solidFill>
              <a:latin typeface="Times New Roman" panose="02020603050405020304" pitchFamily="18" charset="0"/>
              <a:cs typeface="Times New Roman" panose="02020603050405020304" pitchFamily="18" charset="0"/>
            </a:endParaRPr>
          </a:p>
        </p:txBody>
      </p:sp>
      <p:pic>
        <p:nvPicPr>
          <p:cNvPr id="16402" name="Picture 6" descr="df6eb5a16f2dca616eea7c5fc527e196">
            <a:hlinkClick r:id="rId5"/>
          </p:cNvPr>
          <p:cNvPicPr>
            <a:picLocks noChangeAspect="1" noChangeArrowheads="1" noCrop="1"/>
          </p:cNvPicPr>
          <p:nvPr/>
        </p:nvPicPr>
        <p:blipFill>
          <a:blip r:embed="rId6"/>
          <a:srcRect/>
          <a:stretch>
            <a:fillRect/>
          </a:stretch>
        </p:blipFill>
        <p:spPr bwMode="auto">
          <a:xfrm>
            <a:off x="9525" y="4003079"/>
            <a:ext cx="2633650" cy="2562247"/>
          </a:xfrm>
          <a:prstGeom prst="ellipse">
            <a:avLst/>
          </a:prstGeom>
          <a:ln>
            <a:noFill/>
          </a:ln>
          <a:effectLst>
            <a:softEdge rad="112500"/>
          </a:effectLst>
        </p:spPr>
      </p:pic>
      <p:pic>
        <p:nvPicPr>
          <p:cNvPr id="20" name="Рисунок 19" descr="C:\Users\Админ\Downloads\IMG-20181126-WA0049 (1).jpg"/>
          <p:cNvPicPr/>
          <p:nvPr/>
        </p:nvPicPr>
        <p:blipFill>
          <a:blip r:embed="rId7" cstate="print"/>
          <a:srcRect/>
          <a:stretch>
            <a:fillRect/>
          </a:stretch>
        </p:blipFill>
        <p:spPr bwMode="auto">
          <a:xfrm>
            <a:off x="5143504" y="4286256"/>
            <a:ext cx="2143140" cy="15001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 name="Рисунок 20" descr="C:\Users\Админ\Downloads\IMG-20181126-WA0058.jpg"/>
          <p:cNvPicPr/>
          <p:nvPr/>
        </p:nvPicPr>
        <p:blipFill>
          <a:blip r:embed="rId8" cstate="print"/>
          <a:srcRect/>
          <a:stretch>
            <a:fillRect/>
          </a:stretch>
        </p:blipFill>
        <p:spPr bwMode="auto">
          <a:xfrm>
            <a:off x="4500562" y="2857496"/>
            <a:ext cx="2214578" cy="13573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 name="Рисунок 21" descr="C:\Users\Админ\Downloads\IMG-20181126-WA0052.jpg"/>
          <p:cNvPicPr/>
          <p:nvPr/>
        </p:nvPicPr>
        <p:blipFill>
          <a:blip r:embed="rId9" cstate="print"/>
          <a:srcRect/>
          <a:stretch>
            <a:fillRect/>
          </a:stretch>
        </p:blipFill>
        <p:spPr bwMode="auto">
          <a:xfrm>
            <a:off x="4071934" y="1571612"/>
            <a:ext cx="1905000" cy="11334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3" name="Рисунок 22" descr="C:\Users\Админ\Downloads\IMG-20181126-WA0051.jpg"/>
          <p:cNvPicPr/>
          <p:nvPr/>
        </p:nvPicPr>
        <p:blipFill>
          <a:blip r:embed="rId10" cstate="print"/>
          <a:srcRect/>
          <a:stretch>
            <a:fillRect/>
          </a:stretch>
        </p:blipFill>
        <p:spPr bwMode="auto">
          <a:xfrm>
            <a:off x="6072198" y="1571612"/>
            <a:ext cx="1933576" cy="11334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5" name="Рисунок 24" descr="http://do.ngs.ru/preview/do/f63ff7f2d73ba7c34dfbf91c73101bfd_1441801776_729_600.jpeg"/>
          <p:cNvPicPr/>
          <p:nvPr/>
        </p:nvPicPr>
        <p:blipFill>
          <a:blip r:embed="rId11" cstate="print"/>
          <a:srcRect/>
          <a:stretch>
            <a:fillRect/>
          </a:stretch>
        </p:blipFill>
        <p:spPr bwMode="auto">
          <a:xfrm>
            <a:off x="7286644" y="4286256"/>
            <a:ext cx="1643074" cy="15716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4" name="Рисунок 23" descr="http://year5mackay.files.wordpress.com/2013/08/script-writing.jpg"/>
          <p:cNvPicPr/>
          <p:nvPr/>
        </p:nvPicPr>
        <p:blipFill>
          <a:blip r:embed="rId12" cstate="print"/>
          <a:srcRect/>
          <a:stretch>
            <a:fillRect/>
          </a:stretch>
        </p:blipFill>
        <p:spPr bwMode="auto">
          <a:xfrm>
            <a:off x="6879509" y="2928934"/>
            <a:ext cx="1071570" cy="12858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90"/>
                                          </p:val>
                                        </p:tav>
                                        <p:tav tm="100000">
                                          <p:val>
                                            <p:fltVal val="0"/>
                                          </p:val>
                                        </p:tav>
                                      </p:tavLst>
                                    </p:anim>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5"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18" dur="1000" fill="hold"/>
                                        <p:tgtEl>
                                          <p:spTgt spid="11"/>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5"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36" dur="1000" fill="hold"/>
                                        <p:tgtEl>
                                          <p:spTgt spid="18"/>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64514" name="Picture 2" descr="C:\Users\Админ\Downloads\IMG-20190528-WA0005.jpg"/>
          <p:cNvPicPr>
            <a:picLocks noChangeAspect="1" noChangeArrowheads="1"/>
          </p:cNvPicPr>
          <p:nvPr/>
        </p:nvPicPr>
        <p:blipFill>
          <a:blip r:embed="rId2"/>
          <a:srcRect/>
          <a:stretch>
            <a:fillRect/>
          </a:stretch>
        </p:blipFill>
        <p:spPr bwMode="auto">
          <a:xfrm>
            <a:off x="0" y="0"/>
            <a:ext cx="4572000" cy="6858000"/>
          </a:xfrm>
          <a:prstGeom prst="rect">
            <a:avLst/>
          </a:prstGeom>
          <a:noFill/>
        </p:spPr>
      </p:pic>
      <p:pic>
        <p:nvPicPr>
          <p:cNvPr id="64515" name="Picture 3" descr="C:\Users\Админ\Desktop\1\Есенова Ляиля Байтоллақызы.jpg"/>
          <p:cNvPicPr>
            <a:picLocks noGrp="1" noChangeAspect="1" noChangeArrowheads="1"/>
          </p:cNvPicPr>
          <p:nvPr>
            <p:ph idx="1"/>
          </p:nvPr>
        </p:nvPicPr>
        <p:blipFill>
          <a:blip r:embed="rId3"/>
          <a:srcRect/>
          <a:stretch>
            <a:fillRect/>
          </a:stretch>
        </p:blipFill>
        <p:spPr bwMode="auto">
          <a:xfrm>
            <a:off x="4572000" y="0"/>
            <a:ext cx="4572000" cy="68580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 name="Рисунок 3" descr="C:\Users\Админ\Downloads\IMG-20181126-WA0048.jpg"/>
          <p:cNvPicPr/>
          <p:nvPr/>
        </p:nvPicPr>
        <p:blipFill>
          <a:blip r:embed="rId3" cstate="print"/>
          <a:srcRect/>
          <a:stretch>
            <a:fillRect/>
          </a:stretch>
        </p:blipFill>
        <p:spPr bwMode="auto">
          <a:xfrm>
            <a:off x="1214414" y="500042"/>
            <a:ext cx="1428760" cy="18668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Рисунок 4" descr="C:\Users\Админ\Downloads\IMG-20181126-WA0046.jpg"/>
          <p:cNvPicPr/>
          <p:nvPr/>
        </p:nvPicPr>
        <p:blipFill>
          <a:blip r:embed="rId4" cstate="print"/>
          <a:srcRect/>
          <a:stretch>
            <a:fillRect/>
          </a:stretch>
        </p:blipFill>
        <p:spPr bwMode="auto">
          <a:xfrm>
            <a:off x="2786050" y="571480"/>
            <a:ext cx="2828925" cy="1785950"/>
          </a:xfrm>
          <a:prstGeom prst="rect">
            <a:avLst/>
          </a:prstGeom>
          <a:ln>
            <a:noFill/>
          </a:ln>
          <a:effectLst>
            <a:softEdge rad="112500"/>
          </a:effectLst>
        </p:spPr>
      </p:pic>
      <p:pic>
        <p:nvPicPr>
          <p:cNvPr id="8" name="Рисунок 7" descr="C:\Users\Админ\Downloads\IMG-20181126-WA0045 (1).jpg"/>
          <p:cNvPicPr/>
          <p:nvPr/>
        </p:nvPicPr>
        <p:blipFill>
          <a:blip r:embed="rId5" cstate="print"/>
          <a:srcRect/>
          <a:stretch>
            <a:fillRect/>
          </a:stretch>
        </p:blipFill>
        <p:spPr bwMode="auto">
          <a:xfrm>
            <a:off x="1214414" y="2500306"/>
            <a:ext cx="1457325" cy="2143140"/>
          </a:xfrm>
          <a:prstGeom prst="rect">
            <a:avLst/>
          </a:prstGeom>
          <a:ln>
            <a:noFill/>
          </a:ln>
          <a:effectLst>
            <a:softEdge rad="112500"/>
          </a:effectLst>
        </p:spPr>
      </p:pic>
      <p:pic>
        <p:nvPicPr>
          <p:cNvPr id="9" name="Рисунок 8" descr="C:\Users\Админ\Downloads\IMG-20181126-WA0044 (1).jpg"/>
          <p:cNvPicPr/>
          <p:nvPr/>
        </p:nvPicPr>
        <p:blipFill>
          <a:blip r:embed="rId6" cstate="print"/>
          <a:srcRect/>
          <a:stretch>
            <a:fillRect/>
          </a:stretch>
        </p:blipFill>
        <p:spPr bwMode="auto">
          <a:xfrm>
            <a:off x="2857488" y="2571744"/>
            <a:ext cx="2786082" cy="2071702"/>
          </a:xfrm>
          <a:prstGeom prst="rect">
            <a:avLst/>
          </a:prstGeom>
          <a:ln>
            <a:noFill/>
          </a:ln>
          <a:effectLst>
            <a:softEdge rad="112500"/>
          </a:effectLst>
        </p:spPr>
      </p:pic>
      <p:pic>
        <p:nvPicPr>
          <p:cNvPr id="10" name="Рисунок 9" descr="C:\Users\Админ\Downloads\IMG-20181126-WA0047 (1).jpg"/>
          <p:cNvPicPr/>
          <p:nvPr/>
        </p:nvPicPr>
        <p:blipFill>
          <a:blip r:embed="rId7" cstate="print"/>
          <a:srcRect/>
          <a:stretch>
            <a:fillRect/>
          </a:stretch>
        </p:blipFill>
        <p:spPr bwMode="auto">
          <a:xfrm>
            <a:off x="5715008" y="571480"/>
            <a:ext cx="2790825" cy="4071966"/>
          </a:xfrm>
          <a:prstGeom prst="rect">
            <a:avLst/>
          </a:prstGeom>
          <a:ln>
            <a:noFill/>
          </a:ln>
          <a:effectLst>
            <a:softEdge rad="112500"/>
          </a:effectLst>
        </p:spPr>
      </p:pic>
      <p:pic>
        <p:nvPicPr>
          <p:cNvPr id="11" name="Picture 2" descr="http://playcast.ru/uploads/2015/11/26/16044120.gif"/>
          <p:cNvPicPr>
            <a:picLocks noChangeAspect="1" noChangeArrowheads="1" noCrop="1"/>
          </p:cNvPicPr>
          <p:nvPr/>
        </p:nvPicPr>
        <p:blipFill>
          <a:blip r:embed="rId8"/>
          <a:srcRect/>
          <a:stretch>
            <a:fillRect/>
          </a:stretch>
        </p:blipFill>
        <p:spPr bwMode="auto">
          <a:xfrm>
            <a:off x="1285852" y="4572008"/>
            <a:ext cx="6357982" cy="2000264"/>
          </a:xfrm>
          <a:prstGeom prst="rect">
            <a:avLst/>
          </a:prstGeom>
          <a:noFill/>
        </p:spPr>
      </p:pic>
    </p:spTree>
  </p:cSld>
  <p:clrMapOvr>
    <a:masterClrMapping/>
  </p:clrMapOvr>
  <p:transition spd="slow">
    <p:wheel spokes="2"/>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a:extLst/>
          </p:cNvPr>
          <p:cNvSpPr>
            <a:spLocks noChangeArrowheads="1"/>
          </p:cNvSpPr>
          <p:nvPr/>
        </p:nvSpPr>
        <p:spPr bwMode="auto">
          <a:xfrm>
            <a:off x="1428728" y="2826720"/>
            <a:ext cx="6572296" cy="892552"/>
          </a:xfrm>
          <a:prstGeom prst="rect">
            <a:avLst/>
          </a:prstGeom>
          <a:noFill/>
          <a:ln w="9525">
            <a:noFill/>
            <a:miter lim="800000"/>
            <a:headEnd/>
            <a:tailEnd/>
          </a:ln>
          <a:effectLst/>
        </p:spPr>
        <p:txBody>
          <a:bodyPr wrap="square" anchor="ctr">
            <a:spAutoFit/>
          </a:bodyPr>
          <a:lstStyle/>
          <a:p>
            <a:pPr algn="ctr">
              <a:defRPr/>
            </a:pPr>
            <a:endParaRPr lang="kk-KZ" sz="2400" dirty="0">
              <a:solidFill>
                <a:srgbClr val="7030A0"/>
              </a:solidFill>
              <a:latin typeface="Times New Roman" pitchFamily="18" charset="0"/>
              <a:ea typeface="Calibri" pitchFamily="34" charset="0"/>
              <a:cs typeface="Times New Roman" pitchFamily="18" charset="0"/>
            </a:endParaRPr>
          </a:p>
          <a:p>
            <a:pPr algn="ctr">
              <a:defRPr/>
            </a:pPr>
            <a:r>
              <a:rPr lang="kk-KZ" sz="2400" dirty="0">
                <a:solidFill>
                  <a:srgbClr val="002060"/>
                </a:solidFill>
                <a:latin typeface="Times New Roman" pitchFamily="18" charset="0"/>
                <a:ea typeface="Calibri" pitchFamily="34" charset="0"/>
                <a:cs typeface="Times New Roman" pitchFamily="18" charset="0"/>
              </a:rPr>
              <a:t> </a:t>
            </a:r>
            <a:r>
              <a:rPr lang="kk-KZ" sz="2800" b="1" i="1" dirty="0" smtClean="0">
                <a:solidFill>
                  <a:srgbClr val="FFFF00"/>
                </a:solidFill>
                <a:latin typeface="Times New Roman" panose="02020603050405020304" pitchFamily="18" charset="0"/>
                <a:ea typeface="Calibri" pitchFamily="34" charset="0"/>
                <a:cs typeface="Times New Roman" pitchFamily="18" charset="0"/>
              </a:rPr>
              <a:t>«Тәрбие сағаттарынан  көрініс»</a:t>
            </a:r>
            <a:endParaRPr lang="kk-KZ" sz="2800" b="1" i="1" dirty="0">
              <a:solidFill>
                <a:srgbClr val="FFFF00"/>
              </a:solidFill>
              <a:latin typeface="Times New Roman" panose="02020603050405020304" pitchFamily="18" charset="0"/>
              <a:cs typeface="Times New Roman" panose="02020603050405020304" pitchFamily="18" charset="0"/>
            </a:endParaRPr>
          </a:p>
        </p:txBody>
      </p:sp>
      <p:pic>
        <p:nvPicPr>
          <p:cNvPr id="62466" name="Picture 2" descr="C:\Users\Админ\Downloads\IMG-20181208-WA0043.jpg"/>
          <p:cNvPicPr>
            <a:picLocks noChangeAspect="1" noChangeArrowheads="1"/>
          </p:cNvPicPr>
          <p:nvPr/>
        </p:nvPicPr>
        <p:blipFill>
          <a:blip r:embed="rId2"/>
          <a:srcRect/>
          <a:stretch>
            <a:fillRect/>
          </a:stretch>
        </p:blipFill>
        <p:spPr bwMode="auto">
          <a:xfrm>
            <a:off x="857224" y="3643314"/>
            <a:ext cx="3429024" cy="23574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Рисунок 7" descr="E:\IMAG1663.jpg"/>
          <p:cNvPicPr/>
          <p:nvPr/>
        </p:nvPicPr>
        <p:blipFill>
          <a:blip r:embed="rId3" cstate="print"/>
          <a:srcRect/>
          <a:stretch>
            <a:fillRect/>
          </a:stretch>
        </p:blipFill>
        <p:spPr bwMode="auto">
          <a:xfrm>
            <a:off x="4786314" y="428604"/>
            <a:ext cx="3643338" cy="26432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Рисунок 8" descr="E:\IMAG1667.jpg"/>
          <p:cNvPicPr/>
          <p:nvPr/>
        </p:nvPicPr>
        <p:blipFill>
          <a:blip r:embed="rId4" cstate="print"/>
          <a:srcRect/>
          <a:stretch>
            <a:fillRect/>
          </a:stretch>
        </p:blipFill>
        <p:spPr bwMode="auto">
          <a:xfrm>
            <a:off x="714348" y="500042"/>
            <a:ext cx="3571900" cy="25003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3490" name="Picture 2" descr="C:\Users\Админ\Desktop\20191025_145952.jpg"/>
          <p:cNvPicPr>
            <a:picLocks noChangeAspect="1" noChangeArrowheads="1"/>
          </p:cNvPicPr>
          <p:nvPr/>
        </p:nvPicPr>
        <p:blipFill>
          <a:blip r:embed="rId5" cstate="print"/>
          <a:srcRect/>
          <a:stretch>
            <a:fillRect/>
          </a:stretch>
        </p:blipFill>
        <p:spPr bwMode="auto">
          <a:xfrm>
            <a:off x="5000628" y="3714752"/>
            <a:ext cx="3286148" cy="23574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79550" y="2967038"/>
            <a:ext cx="6296025" cy="1533532"/>
          </a:xfrm>
        </p:spPr>
        <p:txBody>
          <a:bodyPr/>
          <a:lstStyle/>
          <a:p>
            <a:endParaRPr lang="ru-RU" dirty="0"/>
          </a:p>
        </p:txBody>
      </p:sp>
      <p:pic>
        <p:nvPicPr>
          <p:cNvPr id="64514" name="Picture 2" descr="C:\Users\Админ\Desktop\20191106_170233.jpg"/>
          <p:cNvPicPr>
            <a:picLocks noChangeAspect="1" noChangeArrowheads="1"/>
          </p:cNvPicPr>
          <p:nvPr/>
        </p:nvPicPr>
        <p:blipFill>
          <a:blip r:embed="rId2" cstate="print"/>
          <a:srcRect/>
          <a:stretch>
            <a:fillRect/>
          </a:stretch>
        </p:blipFill>
        <p:spPr bwMode="auto">
          <a:xfrm>
            <a:off x="0" y="0"/>
            <a:ext cx="4500562"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4516" name="Picture 4" descr="C:\Users\Админ\Desktop\20191106_170217.jpg"/>
          <p:cNvPicPr>
            <a:picLocks noChangeAspect="1" noChangeArrowheads="1"/>
          </p:cNvPicPr>
          <p:nvPr/>
        </p:nvPicPr>
        <p:blipFill>
          <a:blip r:embed="rId3" cstate="print"/>
          <a:srcRect/>
          <a:stretch>
            <a:fillRect/>
          </a:stretch>
        </p:blipFill>
        <p:spPr bwMode="auto">
          <a:xfrm>
            <a:off x="4357686" y="0"/>
            <a:ext cx="4786314"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t2.gstatic.com/images?q=tbn:ANd9GcQ2tDSPUrODHXd-IdH8ktr9o9fn2DeUZzIBKdopt4mbszsk_dEn"/>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 name="Рисунок 3" descr="C:\Users\Админ\Downloads\IMG-20181126-WA0050 (1).jpg"/>
          <p:cNvPicPr/>
          <p:nvPr/>
        </p:nvPicPr>
        <p:blipFill>
          <a:blip r:embed="rId3" cstate="print"/>
          <a:srcRect/>
          <a:stretch>
            <a:fillRect/>
          </a:stretch>
        </p:blipFill>
        <p:spPr bwMode="auto">
          <a:xfrm>
            <a:off x="1142976" y="642918"/>
            <a:ext cx="3500462" cy="2500330"/>
          </a:xfrm>
          <a:prstGeom prst="rect">
            <a:avLst/>
          </a:prstGeom>
          <a:ln>
            <a:noFill/>
          </a:ln>
          <a:effectLst>
            <a:softEdge rad="112500"/>
          </a:effectLst>
        </p:spPr>
      </p:pic>
      <p:sp>
        <p:nvSpPr>
          <p:cNvPr id="53249" name="Rectangle 1"/>
          <p:cNvSpPr>
            <a:spLocks noChangeArrowheads="1"/>
          </p:cNvSpPr>
          <p:nvPr/>
        </p:nvSpPr>
        <p:spPr bwMode="auto">
          <a:xfrm>
            <a:off x="4857752" y="1459514"/>
            <a:ext cx="4106736" cy="1754326"/>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b="1" i="0" u="none" strike="noStrike" cap="none" normalizeH="0" baseline="0" dirty="0" smtClean="0">
                <a:ln>
                  <a:noFill/>
                </a:ln>
                <a:solidFill>
                  <a:srgbClr val="FF0000"/>
                </a:solidFill>
                <a:effectLst/>
                <a:latin typeface="Times New Roman" panose="02020603050405020304" pitchFamily="18" charset="0"/>
                <a:ea typeface="Calibri" pitchFamily="34" charset="0"/>
                <a:cs typeface="Times New Roman" panose="02020603050405020304" pitchFamily="18" charset="0"/>
              </a:rPr>
              <a:t>Ұстаз болу- жүректің батырлығы,                                                                                              Ұстаз болу –сезімнің ақындығы.                                                                                                  Ұстаз болу-мінездің күн шуағы,                                                                                        Азбайтұғын адамның алтындығы</a:t>
            </a:r>
            <a:r>
              <a:rPr kumimoji="0" lang="kk-KZ"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a:r>
            <a:br>
              <a:rPr kumimoji="0" lang="kk-KZ"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br>
            <a:r>
              <a:rPr kumimoji="0" lang="kk-KZ" b="1" i="0" u="none" strike="noStrike" cap="none" normalizeH="0" baseline="0" dirty="0" smtClean="0">
                <a:ln>
                  <a:noFill/>
                </a:ln>
                <a:solidFill>
                  <a:srgbClr val="002060"/>
                </a:solidFill>
                <a:effectLst/>
                <a:latin typeface="Times New Roman" panose="02020603050405020304" pitchFamily="18" charset="0"/>
                <a:ea typeface="Calibri" pitchFamily="34" charset="0"/>
                <a:cs typeface="Times New Roman" panose="02020603050405020304" pitchFamily="18" charset="0"/>
              </a:rPr>
              <a:t>                                                               Ғафу Қайырбеков</a:t>
            </a:r>
            <a:endParaRPr kumimoji="0" lang="kk-KZ"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8" name="Рисунок 7" descr="https://1stezhok.ru/image/cache/data/mqr/N-138-800x800.png"/>
          <p:cNvPicPr/>
          <p:nvPr/>
        </p:nvPicPr>
        <p:blipFill>
          <a:blip r:embed="rId4"/>
          <a:srcRect/>
          <a:stretch>
            <a:fillRect/>
          </a:stretch>
        </p:blipFill>
        <p:spPr bwMode="auto">
          <a:xfrm>
            <a:off x="3059832" y="3351751"/>
            <a:ext cx="4772045" cy="2643206"/>
          </a:xfrm>
          <a:prstGeom prst="ellipse">
            <a:avLst/>
          </a:prstGeom>
          <a:ln>
            <a:noFill/>
          </a:ln>
          <a:effectLst>
            <a:softEdge rad="112500"/>
          </a:effectLst>
        </p:spPr>
      </p:pic>
    </p:spTree>
  </p:cSld>
  <p:clrMapOvr>
    <a:masterClrMapping/>
  </p:clrMapOvr>
  <p:transition spd="slow">
    <p:wheel spokes="2"/>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1296" y="0"/>
            <a:ext cx="9132703" cy="6858000"/>
          </a:xfrm>
          <a:prstGeom prst="rect">
            <a:avLst/>
          </a:prstGeom>
          <a:ln>
            <a:noFill/>
          </a:ln>
          <a:effectLst>
            <a:softEdge rad="112500"/>
          </a:effectLst>
        </p:spPr>
      </p:pic>
    </p:spTree>
    <p:extLst>
      <p:ext uri="{BB962C8B-B14F-4D97-AF65-F5344CB8AC3E}">
        <p14:creationId xmlns:p14="http://schemas.microsoft.com/office/powerpoint/2010/main" xmlns="" val="530519098"/>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1343</TotalTime>
  <Words>1961</Words>
  <Application>Microsoft Office PowerPoint</Application>
  <PresentationFormat>Экран (4:3)</PresentationFormat>
  <Paragraphs>140</Paragraphs>
  <Slides>37</Slides>
  <Notes>4</Notes>
  <HiddenSlides>0</HiddenSlides>
  <MMClips>0</MMClips>
  <ScaleCrop>false</ScaleCrop>
  <HeadingPairs>
    <vt:vector size="6" baseType="variant">
      <vt:variant>
        <vt:lpstr>Тема</vt:lpstr>
      </vt:variant>
      <vt:variant>
        <vt:i4>1</vt:i4>
      </vt:variant>
      <vt:variant>
        <vt:lpstr>Внедренные серверы OLE</vt:lpstr>
      </vt:variant>
      <vt:variant>
        <vt:i4>3</vt:i4>
      </vt:variant>
      <vt:variant>
        <vt:lpstr>Заголовки слайдов</vt:lpstr>
      </vt:variant>
      <vt:variant>
        <vt:i4>37</vt:i4>
      </vt:variant>
    </vt:vector>
  </HeadingPairs>
  <TitlesOfParts>
    <vt:vector size="41" baseType="lpstr">
      <vt:lpstr>Тема Office</vt:lpstr>
      <vt:lpstr>Документ</vt:lpstr>
      <vt:lpstr>PDF</vt:lpstr>
      <vt:lpstr>Слайд</vt:lpstr>
      <vt:lpstr>Слайд 1</vt:lpstr>
      <vt:lpstr>Мұғалім портфолиосы-мұғалімнің      барлық жұмыстарын бір жүйеге біріктіретін,оның кәсіби қызметінің әр түрлі салаларын байланыстыратын жұмыстарының жиынтығы. </vt:lpstr>
      <vt:lpstr>            “Автопортрет” бөлімі:</vt:lpstr>
      <vt:lpstr>Слайд 4</vt:lpstr>
      <vt:lpstr> Мен тәлімгермін:</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 Алғыс хаттар Диплом Сертификаттар Куәліктер</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Админ</dc:creator>
  <cp:lastModifiedBy>Админ</cp:lastModifiedBy>
  <cp:revision>76</cp:revision>
  <dcterms:created xsi:type="dcterms:W3CDTF">2019-04-13T12:54:41Z</dcterms:created>
  <dcterms:modified xsi:type="dcterms:W3CDTF">2019-11-11T16:47:54Z</dcterms:modified>
</cp:coreProperties>
</file>