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67" r:id="rId2"/>
    <p:sldId id="258" r:id="rId3"/>
    <p:sldId id="259" r:id="rId4"/>
    <p:sldId id="263" r:id="rId5"/>
    <p:sldId id="268" r:id="rId6"/>
    <p:sldId id="272" r:id="rId7"/>
    <p:sldId id="260" r:id="rId8"/>
    <p:sldId id="264" r:id="rId9"/>
    <p:sldId id="270" r:id="rId10"/>
    <p:sldId id="265" r:id="rId11"/>
    <p:sldId id="271" r:id="rId12"/>
    <p:sldId id="273" r:id="rId13"/>
    <p:sldId id="266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94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ACB49E8-E457-45F4-9306-C07C7836568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363992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1219200"/>
            <a:ext cx="6934200" cy="2590800"/>
          </a:xfrm>
        </p:spPr>
        <p:txBody>
          <a:bodyPr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495800"/>
            <a:ext cx="6400800" cy="1143000"/>
          </a:xfrm>
        </p:spPr>
        <p:txBody>
          <a:bodyPr/>
          <a:lstStyle>
            <a:lvl1pPr marL="0" indent="0" algn="ctr">
              <a:buFontTx/>
              <a:buNone/>
              <a:defRPr sz="4000">
                <a:solidFill>
                  <a:srgbClr val="CC0000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413C9827-14C7-4A81-AE71-D79B02B345B3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8C67AD9-E11F-47F3-AEE0-1BF62B718CD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0EB84A-EBD7-4FAE-BB5F-989D00B7BE57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1ED8CA-79F1-4327-913D-91C07E22E1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E055CFD-EAB4-44B8-8721-AA0CD9AD5C38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07642-25D7-4086-B6F6-0F5F501658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0" y="2133600"/>
            <a:ext cx="34290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34290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B2827E-059E-4FA2-9EBC-B83E2AD96128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3D5AA-17FA-4B80-A025-6A019A537A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68843-8C14-4A6A-92CE-FDA0C382D06A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5368EA-4118-4414-84BC-86D6FA44F5C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28D8A-2C85-48FE-9F43-B61488680A52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057E8-507F-4042-A241-68B6DE7395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AE6B00-94D2-4F9A-AE92-5E93E6E7383B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79A54-082B-4B19-AD14-40B6BF21EA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8F1CFF5-AA82-45D9-94DD-9C60B58A5106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3ED72D-40EA-4CA2-85D3-976DAD8735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76BA11-B035-46DA-BB0D-1F0903B14903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E8991B-2105-48AA-BF21-BC3181A13E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9FFBEE-64CA-4EB0-B55F-ABF49469038B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1E5E5-63B3-457A-952F-EAF3021D951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286500" y="838200"/>
            <a:ext cx="179070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838200"/>
            <a:ext cx="5219700" cy="4953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61C529-6AC4-431E-AFA6-F2681B9B7FBF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09FB1-EF93-4320-AB13-644B7BAFE2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838200"/>
            <a:ext cx="716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2133600"/>
            <a:ext cx="70104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4F05383D-7C69-408C-A096-1DF9925221D8}" type="datetime1">
              <a:rPr lang="en-US"/>
              <a:pPr/>
              <a:t>2/13/2019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n-US"/>
              <a:t>copyright 2006 www.brainybetty.com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0708A3F-9F56-4AC1-9D47-DBE27A24CC6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ndy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ndy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ndy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ndy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ndy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ndy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ndy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ndy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Char char="–"/>
        <a:defRPr sz="32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Char char="•"/>
        <a:defRPr sz="28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Char char="–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Char char="»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Char char="»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Char char="»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Char char="»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14546" y="1928802"/>
            <a:ext cx="50006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tr-TR" sz="44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4400" dirty="0" err="1">
                <a:latin typeface="Times New Roman" pitchFamily="18" charset="0"/>
                <a:cs typeface="Times New Roman" pitchFamily="18" charset="0"/>
              </a:rPr>
              <a:t>eading</a:t>
            </a:r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tr-TR" sz="4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4400" dirty="0" err="1" smtClean="0">
                <a:latin typeface="Times New Roman" pitchFamily="18" charset="0"/>
                <a:cs typeface="Times New Roman" pitchFamily="18" charset="0"/>
              </a:rPr>
              <a:t>leasure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51920" y="4872062"/>
            <a:ext cx="525658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Koishykulova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ZH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teacher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English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5024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838200"/>
            <a:ext cx="7162800" cy="3238872"/>
          </a:xfrm>
        </p:spPr>
        <p:txBody>
          <a:bodyPr/>
          <a:lstStyle/>
          <a:p>
            <a:r>
              <a:rPr lang="en-US" smtClean="0"/>
              <a:t/>
            </a:r>
            <a:br>
              <a:rPr lang="en-US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1052736"/>
            <a:ext cx="7010400" cy="4824536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7" name="AutoShape 2" descr="Картинки по запросу Goldilocks and the Three Bea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C:\Users\Adm\Desktop\kozy bayan\Без названи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1" y="928670"/>
            <a:ext cx="7072362" cy="50006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3000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Rounded MT Bold" panose="020F0704030504030204" pitchFamily="34" charset="0"/>
              </a:rPr>
              <a:t>The theme of the story</a:t>
            </a:r>
            <a:endParaRPr lang="ru-RU" dirty="0">
              <a:latin typeface="Andy (Заголовки)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 algn="ctr">
              <a:buNone/>
            </a:pPr>
            <a:r>
              <a:rPr lang="en-US" sz="6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Kozy-Korpesh</a:t>
            </a:r>
            <a:r>
              <a:rPr lang="en-US" sz="6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6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Bayan</a:t>
            </a:r>
            <a:r>
              <a:rPr lang="en-US" sz="6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-Sulu</a:t>
            </a:r>
            <a:endParaRPr lang="ru-RU" sz="6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4589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Lesson objectives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1643608"/>
            <a:ext cx="7010400" cy="3657600"/>
          </a:xfrm>
        </p:spPr>
        <p:txBody>
          <a:bodyPr/>
          <a:lstStyle/>
          <a:p>
            <a:endParaRPr lang="en-US" sz="28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read with some support a limited range  of short fiction and non-fiction texts</a:t>
            </a:r>
            <a:endParaRPr lang="ru-RU" sz="28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use with some support appropriate layout at text level  for a limited range of written genres on familiar general topics and some curricular topics</a:t>
            </a:r>
            <a:endParaRPr lang="ru-RU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0590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B84A-EBD7-4FAE-BB5F-989D00B7BE57}" type="datetime1">
              <a:rPr lang="en-US" smtClean="0"/>
              <a:pPr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857232"/>
            <a:ext cx="7215237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000108"/>
            <a:ext cx="6943748" cy="500066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Topical vocabulary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800" y="1857364"/>
            <a:ext cx="7010400" cy="3933836"/>
          </a:xfrm>
        </p:spPr>
        <p:txBody>
          <a:bodyPr/>
          <a:lstStyle/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warrior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[‘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wɔri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ә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жауынгер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comb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[‘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koum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- тарақ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belt  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[belt]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- белдік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necklace 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[‘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neklis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- алқа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braids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[‘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breid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бұрым 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rope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[‘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roup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– арқан, жіп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revenge 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[‘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riv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ә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nd</a:t>
            </a:r>
            <a:r>
              <a:rPr lang="en-US" sz="2000" dirty="0" err="1" smtClean="0">
                <a:solidFill>
                  <a:srgbClr val="0000FF"/>
                </a:solidFill>
                <a:latin typeface="Times New Roman"/>
                <a:cs typeface="Times New Roman"/>
              </a:rPr>
              <a:t>ʒ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– кек алу, өш алу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rescue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[‘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reskju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:]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– құтқару, жәрдем беру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drop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drɔp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- тастау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climb 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[‘</a:t>
            </a:r>
            <a:r>
              <a:rPr lang="en-US" sz="20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klaimb</a:t>
            </a:r>
            <a:r>
              <a:rPr lang="en-US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kk-KZ" sz="2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– өрмелеу, көтерілу</a:t>
            </a:r>
            <a:endParaRPr lang="en-US" sz="20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B84A-EBD7-4FAE-BB5F-989D00B7BE57}" type="datetime1">
              <a:rPr lang="en-US" smtClean="0"/>
              <a:pPr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smtClean="0"/>
              <a:t>Exercise 2  p.106  - read the text and write</a:t>
            </a:r>
            <a:r>
              <a:rPr lang="kk-KZ" sz="2400" b="1" dirty="0" smtClean="0"/>
              <a:t/>
            </a:r>
            <a:br>
              <a:rPr lang="kk-KZ" sz="2400" b="1" dirty="0" smtClean="0"/>
            </a:br>
            <a:r>
              <a:rPr lang="en-US" sz="2400" i="1" dirty="0" smtClean="0"/>
              <a:t>true </a:t>
            </a:r>
            <a:r>
              <a:rPr lang="en-US" sz="2400" dirty="0" smtClean="0"/>
              <a:t>or </a:t>
            </a:r>
            <a:r>
              <a:rPr lang="en-US" sz="2400" i="1" dirty="0" smtClean="0"/>
              <a:t>false.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1700808"/>
            <a:ext cx="7010400" cy="3657600"/>
          </a:xfrm>
        </p:spPr>
        <p:txBody>
          <a:bodyPr/>
          <a:lstStyle/>
          <a:p>
            <a:pPr lvl="0"/>
            <a:endParaRPr lang="en-GB" sz="2000" dirty="0" smtClean="0"/>
          </a:p>
          <a:p>
            <a:pPr lvl="0">
              <a:buNone/>
            </a:pPr>
            <a:r>
              <a:rPr lang="en-GB" sz="2000" dirty="0" smtClean="0">
                <a:solidFill>
                  <a:srgbClr val="0000FF"/>
                </a:solidFill>
              </a:rPr>
              <a:t>1. </a:t>
            </a:r>
            <a:r>
              <a:rPr lang="en-GB" sz="2000" dirty="0" err="1" smtClean="0">
                <a:solidFill>
                  <a:srgbClr val="0000FF"/>
                </a:solidFill>
              </a:rPr>
              <a:t>Bayan’s</a:t>
            </a:r>
            <a:r>
              <a:rPr lang="en-GB" sz="2000" dirty="0" smtClean="0">
                <a:solidFill>
                  <a:srgbClr val="0000FF"/>
                </a:solidFill>
              </a:rPr>
              <a:t> father was- </a:t>
            </a:r>
            <a:r>
              <a:rPr lang="en-GB" sz="2000" dirty="0" err="1" smtClean="0">
                <a:solidFill>
                  <a:srgbClr val="0000FF"/>
                </a:solidFill>
              </a:rPr>
              <a:t>Karabay</a:t>
            </a:r>
            <a:r>
              <a:rPr lang="en-GB" sz="2000" dirty="0" smtClean="0">
                <a:solidFill>
                  <a:srgbClr val="0000FF"/>
                </a:solidFill>
              </a:rPr>
              <a:t>.             T/F</a:t>
            </a:r>
            <a:endParaRPr lang="ru-RU" sz="2000" dirty="0" smtClean="0">
              <a:solidFill>
                <a:srgbClr val="0000FF"/>
              </a:solidFill>
            </a:endParaRPr>
          </a:p>
          <a:p>
            <a:pPr lvl="0">
              <a:buNone/>
            </a:pPr>
            <a:r>
              <a:rPr lang="en-GB" sz="2000" dirty="0" smtClean="0">
                <a:solidFill>
                  <a:srgbClr val="0000FF"/>
                </a:solidFill>
              </a:rPr>
              <a:t>2. </a:t>
            </a:r>
            <a:r>
              <a:rPr lang="en-GB" sz="2000" dirty="0" err="1" smtClean="0">
                <a:solidFill>
                  <a:srgbClr val="0000FF"/>
                </a:solidFill>
              </a:rPr>
              <a:t>Kozy</a:t>
            </a:r>
            <a:r>
              <a:rPr lang="en-GB" sz="2000" dirty="0" smtClean="0">
                <a:solidFill>
                  <a:srgbClr val="0000FF"/>
                </a:solidFill>
              </a:rPr>
              <a:t> and </a:t>
            </a:r>
            <a:r>
              <a:rPr lang="en-GB" sz="2000" dirty="0" err="1" smtClean="0">
                <a:solidFill>
                  <a:srgbClr val="0000FF"/>
                </a:solidFill>
              </a:rPr>
              <a:t>Bayan</a:t>
            </a:r>
            <a:r>
              <a:rPr lang="en-GB" sz="2000" dirty="0" smtClean="0">
                <a:solidFill>
                  <a:srgbClr val="0000FF"/>
                </a:solidFill>
              </a:rPr>
              <a:t> met when they were young.       T/F</a:t>
            </a:r>
            <a:endParaRPr lang="ru-RU" sz="2000" dirty="0" smtClean="0">
              <a:solidFill>
                <a:srgbClr val="0000FF"/>
              </a:solidFill>
            </a:endParaRPr>
          </a:p>
          <a:p>
            <a:pPr lvl="0">
              <a:buNone/>
            </a:pPr>
            <a:r>
              <a:rPr lang="en-GB" sz="2000" dirty="0" smtClean="0">
                <a:solidFill>
                  <a:srgbClr val="0000FF"/>
                </a:solidFill>
              </a:rPr>
              <a:t>3. </a:t>
            </a:r>
            <a:r>
              <a:rPr lang="en-GB" sz="2000" dirty="0" err="1" smtClean="0">
                <a:solidFill>
                  <a:srgbClr val="0000FF"/>
                </a:solidFill>
              </a:rPr>
              <a:t>Kodar</a:t>
            </a:r>
            <a:r>
              <a:rPr lang="en-GB" sz="2000" dirty="0" smtClean="0">
                <a:solidFill>
                  <a:srgbClr val="0000FF"/>
                </a:solidFill>
              </a:rPr>
              <a:t> was a farmer.              T/F</a:t>
            </a:r>
            <a:endParaRPr lang="ru-RU" sz="2000" dirty="0" smtClean="0">
              <a:solidFill>
                <a:srgbClr val="0000FF"/>
              </a:solidFill>
            </a:endParaRPr>
          </a:p>
          <a:p>
            <a:pPr lvl="0">
              <a:buNone/>
            </a:pPr>
            <a:r>
              <a:rPr lang="en-GB" sz="2000" dirty="0" smtClean="0">
                <a:solidFill>
                  <a:srgbClr val="0000FF"/>
                </a:solidFill>
              </a:rPr>
              <a:t>4. </a:t>
            </a:r>
            <a:r>
              <a:rPr lang="en-GB" sz="2000" dirty="0" err="1" smtClean="0">
                <a:solidFill>
                  <a:srgbClr val="0000FF"/>
                </a:solidFill>
              </a:rPr>
              <a:t>Karabay</a:t>
            </a:r>
            <a:r>
              <a:rPr lang="en-GB" sz="2000" dirty="0" smtClean="0">
                <a:solidFill>
                  <a:srgbClr val="0000FF"/>
                </a:solidFill>
              </a:rPr>
              <a:t> decided to give </a:t>
            </a:r>
            <a:r>
              <a:rPr lang="en-GB" sz="2000" dirty="0" err="1" smtClean="0">
                <a:solidFill>
                  <a:srgbClr val="0000FF"/>
                </a:solidFill>
              </a:rPr>
              <a:t>Bayan</a:t>
            </a:r>
            <a:r>
              <a:rPr lang="en-GB" sz="2000" dirty="0" smtClean="0">
                <a:solidFill>
                  <a:srgbClr val="0000FF"/>
                </a:solidFill>
              </a:rPr>
              <a:t> to </a:t>
            </a:r>
            <a:r>
              <a:rPr lang="en-GB" sz="2000" dirty="0" err="1" smtClean="0">
                <a:solidFill>
                  <a:srgbClr val="0000FF"/>
                </a:solidFill>
              </a:rPr>
              <a:t>Kozy</a:t>
            </a:r>
            <a:r>
              <a:rPr lang="en-GB" sz="2000" dirty="0" smtClean="0">
                <a:solidFill>
                  <a:srgbClr val="0000FF"/>
                </a:solidFill>
              </a:rPr>
              <a:t>.        T/F</a:t>
            </a:r>
            <a:endParaRPr lang="ru-RU" sz="2000" dirty="0" smtClean="0">
              <a:solidFill>
                <a:srgbClr val="0000FF"/>
              </a:solidFill>
            </a:endParaRPr>
          </a:p>
          <a:p>
            <a:pPr lvl="0">
              <a:buNone/>
            </a:pPr>
            <a:r>
              <a:rPr lang="en-GB" sz="2000" dirty="0" smtClean="0">
                <a:solidFill>
                  <a:srgbClr val="0000FF"/>
                </a:solidFill>
              </a:rPr>
              <a:t>5. </a:t>
            </a:r>
            <a:r>
              <a:rPr lang="en-GB" sz="2000" dirty="0" err="1" smtClean="0">
                <a:solidFill>
                  <a:srgbClr val="0000FF"/>
                </a:solidFill>
              </a:rPr>
              <a:t>Bayan</a:t>
            </a:r>
            <a:r>
              <a:rPr lang="en-GB" sz="2000" dirty="0" smtClean="0">
                <a:solidFill>
                  <a:srgbClr val="0000FF"/>
                </a:solidFill>
              </a:rPr>
              <a:t> didn’t love </a:t>
            </a:r>
            <a:r>
              <a:rPr lang="en-GB" sz="2000" dirty="0" err="1" smtClean="0">
                <a:solidFill>
                  <a:srgbClr val="0000FF"/>
                </a:solidFill>
              </a:rPr>
              <a:t>Kodar</a:t>
            </a:r>
            <a:r>
              <a:rPr lang="en-GB" sz="2000" dirty="0" smtClean="0">
                <a:solidFill>
                  <a:srgbClr val="0000FF"/>
                </a:solidFill>
              </a:rPr>
              <a:t> .          T/F</a:t>
            </a:r>
            <a:endParaRPr lang="ru-RU" sz="2000" dirty="0" smtClean="0">
              <a:solidFill>
                <a:srgbClr val="0000FF"/>
              </a:solidFill>
            </a:endParaRPr>
          </a:p>
          <a:p>
            <a:pPr lvl="0">
              <a:buNone/>
            </a:pPr>
            <a:r>
              <a:rPr lang="en-GB" sz="2000" dirty="0" smtClean="0">
                <a:solidFill>
                  <a:srgbClr val="0000FF"/>
                </a:solidFill>
              </a:rPr>
              <a:t>6. </a:t>
            </a:r>
            <a:r>
              <a:rPr lang="en-GB" sz="2000" dirty="0" err="1" smtClean="0">
                <a:solidFill>
                  <a:srgbClr val="0000FF"/>
                </a:solidFill>
              </a:rPr>
              <a:t>Kozy</a:t>
            </a:r>
            <a:r>
              <a:rPr lang="en-GB" sz="2000" dirty="0" smtClean="0">
                <a:solidFill>
                  <a:srgbClr val="0000FF"/>
                </a:solidFill>
              </a:rPr>
              <a:t> followed </a:t>
            </a:r>
            <a:r>
              <a:rPr lang="en-GB" sz="2000" dirty="0" err="1" smtClean="0">
                <a:solidFill>
                  <a:srgbClr val="0000FF"/>
                </a:solidFill>
              </a:rPr>
              <a:t>Bayan</a:t>
            </a:r>
            <a:r>
              <a:rPr lang="en-GB" sz="2000" dirty="0" smtClean="0">
                <a:solidFill>
                  <a:srgbClr val="0000FF"/>
                </a:solidFill>
              </a:rPr>
              <a:t> but he didn’t find her.     T/F</a:t>
            </a:r>
            <a:endParaRPr lang="ru-RU" sz="2000" dirty="0" smtClean="0">
              <a:solidFill>
                <a:srgbClr val="0000FF"/>
              </a:solidFill>
            </a:endParaRPr>
          </a:p>
          <a:p>
            <a:pPr lvl="0">
              <a:buNone/>
            </a:pPr>
            <a:r>
              <a:rPr lang="en-GB" sz="2000" dirty="0" smtClean="0">
                <a:solidFill>
                  <a:srgbClr val="0000FF"/>
                </a:solidFill>
              </a:rPr>
              <a:t>7. </a:t>
            </a:r>
            <a:r>
              <a:rPr lang="en-GB" sz="2000" dirty="0" err="1" smtClean="0">
                <a:solidFill>
                  <a:srgbClr val="0000FF"/>
                </a:solidFill>
              </a:rPr>
              <a:t>Kodar</a:t>
            </a:r>
            <a:r>
              <a:rPr lang="en-GB" sz="2000" dirty="0" smtClean="0">
                <a:solidFill>
                  <a:srgbClr val="0000FF"/>
                </a:solidFill>
              </a:rPr>
              <a:t> died in a river.       T/F</a:t>
            </a:r>
            <a:endParaRPr lang="ru-RU" sz="2000" dirty="0" smtClean="0">
              <a:solidFill>
                <a:srgbClr val="0000FF"/>
              </a:solidFill>
            </a:endParaRPr>
          </a:p>
          <a:p>
            <a:pPr lvl="0">
              <a:buNone/>
            </a:pPr>
            <a:r>
              <a:rPr lang="en-GB" sz="2000" dirty="0" smtClean="0">
                <a:solidFill>
                  <a:srgbClr val="0000FF"/>
                </a:solidFill>
              </a:rPr>
              <a:t>8. </a:t>
            </a:r>
            <a:r>
              <a:rPr lang="en-GB" sz="2000" dirty="0" err="1" smtClean="0">
                <a:solidFill>
                  <a:srgbClr val="0000FF"/>
                </a:solidFill>
              </a:rPr>
              <a:t>Bayan</a:t>
            </a:r>
            <a:r>
              <a:rPr lang="en-GB" sz="2000" dirty="0" smtClean="0">
                <a:solidFill>
                  <a:srgbClr val="0000FF"/>
                </a:solidFill>
              </a:rPr>
              <a:t> didn’t want to live without </a:t>
            </a:r>
            <a:r>
              <a:rPr lang="en-GB" sz="2000" dirty="0" err="1" smtClean="0">
                <a:solidFill>
                  <a:srgbClr val="0000FF"/>
                </a:solidFill>
              </a:rPr>
              <a:t>Kozy</a:t>
            </a:r>
            <a:r>
              <a:rPr lang="en-GB" sz="2000" dirty="0" smtClean="0">
                <a:solidFill>
                  <a:srgbClr val="0000FF"/>
                </a:solidFill>
              </a:rPr>
              <a:t>.            T/F</a:t>
            </a:r>
            <a:endParaRPr lang="ru-RU" sz="2000" dirty="0" smtClean="0">
              <a:solidFill>
                <a:srgbClr val="0000FF"/>
              </a:solidFill>
            </a:endParaRPr>
          </a:p>
          <a:p>
            <a:pPr marL="0" indent="0">
              <a:buNone/>
            </a:pPr>
            <a:endParaRPr lang="en-US" sz="2200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8116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5852" y="2428868"/>
            <a:ext cx="6572296" cy="3429024"/>
          </a:xfrm>
        </p:spPr>
        <p:txBody>
          <a:bodyPr/>
          <a:lstStyle/>
          <a:p>
            <a:pPr>
              <a:buNone/>
            </a:pPr>
            <a:r>
              <a:rPr lang="en-US" sz="2400" dirty="0" smtClean="0">
                <a:solidFill>
                  <a:srgbClr val="0000FF"/>
                </a:solidFill>
              </a:rPr>
              <a:t>1 comb</a:t>
            </a:r>
            <a:r>
              <a:rPr lang="en-US" sz="2400" b="1" dirty="0" smtClean="0">
                <a:solidFill>
                  <a:srgbClr val="0000FF"/>
                </a:solidFill>
              </a:rPr>
              <a:t>               a </a:t>
            </a:r>
            <a:r>
              <a:rPr lang="en-US" sz="2400" dirty="0" smtClean="0">
                <a:solidFill>
                  <a:srgbClr val="0000FF"/>
                </a:solidFill>
              </a:rPr>
              <a:t> we wear it around our waist</a:t>
            </a:r>
            <a:endParaRPr lang="ru-RU" sz="2400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00FF"/>
                </a:solidFill>
              </a:rPr>
              <a:t>2 knife                 </a:t>
            </a:r>
            <a:r>
              <a:rPr lang="en-US" sz="2400" b="1" dirty="0" smtClean="0">
                <a:solidFill>
                  <a:srgbClr val="0000FF"/>
                </a:solidFill>
              </a:rPr>
              <a:t>b</a:t>
            </a:r>
            <a:r>
              <a:rPr lang="en-US" sz="2400" dirty="0" smtClean="0">
                <a:solidFill>
                  <a:srgbClr val="0000FF"/>
                </a:solidFill>
              </a:rPr>
              <a:t>  we wear it around our neck</a:t>
            </a:r>
            <a:endParaRPr lang="ru-RU" sz="2400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00FF"/>
                </a:solidFill>
              </a:rPr>
              <a:t>3 belt                   </a:t>
            </a:r>
            <a:r>
              <a:rPr lang="en-US" sz="2400" b="1" dirty="0" smtClean="0">
                <a:solidFill>
                  <a:srgbClr val="0000FF"/>
                </a:solidFill>
              </a:rPr>
              <a:t>c  </a:t>
            </a:r>
            <a:r>
              <a:rPr lang="en-US" sz="2400" dirty="0" smtClean="0">
                <a:solidFill>
                  <a:srgbClr val="0000FF"/>
                </a:solidFill>
              </a:rPr>
              <a:t>we use it to tidy our hair</a:t>
            </a:r>
            <a:endParaRPr lang="ru-RU" sz="2400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00FF"/>
                </a:solidFill>
              </a:rPr>
              <a:t>4 braid                 </a:t>
            </a:r>
            <a:r>
              <a:rPr lang="en-US" sz="2400" b="1" dirty="0" smtClean="0">
                <a:solidFill>
                  <a:srgbClr val="0000FF"/>
                </a:solidFill>
              </a:rPr>
              <a:t>d</a:t>
            </a:r>
            <a:r>
              <a:rPr lang="en-US" sz="2400" dirty="0" smtClean="0">
                <a:solidFill>
                  <a:srgbClr val="0000FF"/>
                </a:solidFill>
              </a:rPr>
              <a:t>  we wear it in our hair</a:t>
            </a:r>
            <a:endParaRPr lang="ru-RU" sz="2400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2400" dirty="0" smtClean="0">
                <a:solidFill>
                  <a:srgbClr val="0000FF"/>
                </a:solidFill>
              </a:rPr>
              <a:t>5 necklace           </a:t>
            </a:r>
            <a:r>
              <a:rPr lang="en-US" sz="2400" b="1" dirty="0" smtClean="0">
                <a:solidFill>
                  <a:srgbClr val="0000FF"/>
                </a:solidFill>
              </a:rPr>
              <a:t>e </a:t>
            </a:r>
            <a:r>
              <a:rPr lang="en-US" sz="2400" dirty="0" smtClean="0">
                <a:solidFill>
                  <a:srgbClr val="0000FF"/>
                </a:solidFill>
              </a:rPr>
              <a:t> we use it to cut something</a:t>
            </a:r>
            <a:endParaRPr lang="ru-RU" sz="2400" dirty="0" smtClean="0">
              <a:solidFill>
                <a:srgbClr val="0000FF"/>
              </a:solidFill>
            </a:endParaRPr>
          </a:p>
          <a:p>
            <a:endParaRPr lang="ru-RU" sz="12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B84A-EBD7-4FAE-BB5F-989D00B7BE57}" type="datetime1">
              <a:rPr lang="en-US" smtClean="0"/>
              <a:pPr/>
              <a:t>2/13/2019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914400" y="1000108"/>
            <a:ext cx="7162800" cy="1143008"/>
          </a:xfrm>
        </p:spPr>
        <p:txBody>
          <a:bodyPr/>
          <a:lstStyle/>
          <a:p>
            <a:r>
              <a:rPr lang="en-US" sz="2400" b="1" dirty="0" smtClean="0"/>
              <a:t>Exercise 3  p.106  </a:t>
            </a:r>
            <a:r>
              <a:rPr lang="en-US" sz="2400" dirty="0" smtClean="0"/>
              <a:t>BUILD YOUR VOCABULARY. Find this words in the text. Match the words 1-5 with the definitions  a-e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48030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838200"/>
            <a:ext cx="7162800" cy="358552"/>
          </a:xfrm>
        </p:spPr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2002904"/>
            <a:ext cx="7010400" cy="4450432"/>
          </a:xfrm>
        </p:spPr>
        <p:txBody>
          <a:bodyPr/>
          <a:lstStyle/>
          <a:p>
            <a:pPr marL="0" indent="0">
              <a:buNone/>
            </a:pPr>
            <a:r>
              <a:rPr lang="en-US" sz="4400" dirty="0" smtClean="0">
                <a:latin typeface="Baskerville Old Face" panose="02020602080505020303" pitchFamily="18" charset="0"/>
              </a:rPr>
              <a:t>You will be praised with a star if you achieve 6 correct answers out of 8</a:t>
            </a:r>
            <a:endParaRPr lang="ru-RU" sz="44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1062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285860"/>
            <a:ext cx="7162800" cy="695340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Assessment criteria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4414" y="2143116"/>
            <a:ext cx="6643734" cy="3000396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Student answers to questions correctly</a:t>
            </a:r>
            <a:endParaRPr lang="ru-RU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Student justifies his/her answers by </a:t>
            </a:r>
            <a:r>
              <a:rPr lang="en-US" sz="32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showing stars</a:t>
            </a:r>
            <a:endParaRPr lang="ru-RU" sz="3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548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800" y="2500306"/>
            <a:ext cx="7010400" cy="1714512"/>
          </a:xfrm>
        </p:spPr>
        <p:txBody>
          <a:bodyPr/>
          <a:lstStyle/>
          <a:p>
            <a:pPr lvl="0"/>
            <a:r>
              <a:rPr lang="en-US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What have you learnt today?</a:t>
            </a:r>
            <a:endParaRPr lang="ru-RU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What was the  most difficult during the writing task?</a:t>
            </a:r>
            <a:endParaRPr lang="ru-RU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B84A-EBD7-4FAE-BB5F-989D00B7BE57}" type="datetime1">
              <a:rPr lang="en-US" smtClean="0"/>
              <a:pPr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785918" y="1571612"/>
            <a:ext cx="521497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Teacher asks learners: 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Your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homework: Ex.4 at p.106 Ask and answer the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questions: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6800" y="2428868"/>
            <a:ext cx="6862786" cy="3362332"/>
          </a:xfrm>
        </p:spPr>
        <p:txBody>
          <a:bodyPr/>
          <a:lstStyle/>
          <a:p>
            <a:pPr lvl="0"/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Does this story have a happy ending?  Why/Why not</a:t>
            </a:r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Who is your </a:t>
            </a:r>
            <a:r>
              <a:rPr lang="en-US" sz="28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favourite</a:t>
            </a:r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character in the story? Why?</a:t>
            </a:r>
            <a:endParaRPr lang="ru-RU" sz="28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What other famous love stories do you know?</a:t>
            </a:r>
            <a:endParaRPr lang="ru-RU" sz="2800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B84A-EBD7-4FAE-BB5F-989D00B7BE57}" type="datetime1">
              <a:rPr lang="en-US" smtClean="0"/>
              <a:pPr/>
              <a:t>2/13/2019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1785926"/>
            <a:ext cx="7010400" cy="4005274"/>
          </a:xfrm>
        </p:spPr>
        <p:txBody>
          <a:bodyPr/>
          <a:lstStyle/>
          <a:p>
            <a:pPr algn="ctr">
              <a:buNone/>
            </a:pPr>
            <a:endParaRPr lang="en-US" sz="4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6000" b="1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GOOD </a:t>
            </a:r>
            <a:r>
              <a:rPr lang="en-US" sz="60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BUY!</a:t>
            </a:r>
            <a:endParaRPr lang="ru-RU" sz="6000" b="1" dirty="0">
              <a:solidFill>
                <a:srgbClr val="FF0000"/>
              </a:solidFill>
              <a:latin typeface="Batang" pitchFamily="18" charset="-127"/>
              <a:ea typeface="Batang" pitchFamily="18" charset="-127"/>
              <a:cs typeface="Times New Roman" pitchFamily="18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copyright 2006 www.brainybetty.com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ED8CA-79F1-4327-913D-91C07E22E10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602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y1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ndy"/>
        <a:ea typeface=""/>
        <a:cs typeface=""/>
      </a:majorFont>
      <a:minorFont>
        <a:latin typeface="Andy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sty1</Template>
  <TotalTime>515</TotalTime>
  <Words>435</Words>
  <Application>Microsoft Office PowerPoint</Application>
  <PresentationFormat>Экран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sty1</vt:lpstr>
      <vt:lpstr>Слайд 1</vt:lpstr>
      <vt:lpstr> </vt:lpstr>
      <vt:lpstr>The theme of the story</vt:lpstr>
      <vt:lpstr>Lesson objectives</vt:lpstr>
      <vt:lpstr>Слайд 5</vt:lpstr>
      <vt:lpstr>Topical vocabulary</vt:lpstr>
      <vt:lpstr>Exercise 2  p.106  - read the text and write true or false.</vt:lpstr>
      <vt:lpstr>Exercise 3  p.106  BUILD YOUR VOCABULARY. Find this words in the text. Match the words 1-5 with the definitions  a-e</vt:lpstr>
      <vt:lpstr> </vt:lpstr>
      <vt:lpstr>Assessment criteria  </vt:lpstr>
      <vt:lpstr>Слайд 11</vt:lpstr>
      <vt:lpstr> Your homework: Ex.4 at p.106 Ask and answer the questions: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Back to School 2006</dc:title>
  <dc:creator>salta</dc:creator>
  <cp:lastModifiedBy>Adm</cp:lastModifiedBy>
  <cp:revision>69</cp:revision>
  <dcterms:created xsi:type="dcterms:W3CDTF">2015-11-24T15:13:46Z</dcterms:created>
  <dcterms:modified xsi:type="dcterms:W3CDTF">2019-02-13T16:50:35Z</dcterms:modified>
</cp:coreProperties>
</file>