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9"/>
  </p:notesMasterIdLst>
  <p:sldIdLst>
    <p:sldId id="283" r:id="rId2"/>
    <p:sldId id="343" r:id="rId3"/>
    <p:sldId id="256" r:id="rId4"/>
    <p:sldId id="335" r:id="rId5"/>
    <p:sldId id="310" r:id="rId6"/>
    <p:sldId id="300" r:id="rId7"/>
    <p:sldId id="301" r:id="rId8"/>
    <p:sldId id="311" r:id="rId9"/>
    <p:sldId id="312" r:id="rId10"/>
    <p:sldId id="313" r:id="rId11"/>
    <p:sldId id="314" r:id="rId12"/>
    <p:sldId id="315" r:id="rId13"/>
    <p:sldId id="316" r:id="rId14"/>
    <p:sldId id="318" r:id="rId15"/>
    <p:sldId id="319" r:id="rId16"/>
    <p:sldId id="320" r:id="rId17"/>
    <p:sldId id="321" r:id="rId18"/>
    <p:sldId id="322" r:id="rId19"/>
    <p:sldId id="279" r:id="rId20"/>
    <p:sldId id="258" r:id="rId21"/>
    <p:sldId id="293" r:id="rId22"/>
    <p:sldId id="294" r:id="rId23"/>
    <p:sldId id="295" r:id="rId24"/>
    <p:sldId id="296" r:id="rId25"/>
    <p:sldId id="333" r:id="rId26"/>
    <p:sldId id="290" r:id="rId27"/>
    <p:sldId id="298" r:id="rId28"/>
    <p:sldId id="299" r:id="rId29"/>
    <p:sldId id="288" r:id="rId30"/>
    <p:sldId id="303" r:id="rId31"/>
    <p:sldId id="324" r:id="rId32"/>
    <p:sldId id="328" r:id="rId33"/>
    <p:sldId id="329" r:id="rId34"/>
    <p:sldId id="332" r:id="rId35"/>
    <p:sldId id="286" r:id="rId36"/>
    <p:sldId id="325" r:id="rId37"/>
    <p:sldId id="326" r:id="rId38"/>
    <p:sldId id="327" r:id="rId39"/>
    <p:sldId id="280" r:id="rId40"/>
    <p:sldId id="330" r:id="rId41"/>
    <p:sldId id="331" r:id="rId42"/>
    <p:sldId id="336" r:id="rId43"/>
    <p:sldId id="340" r:id="rId44"/>
    <p:sldId id="338" r:id="rId45"/>
    <p:sldId id="337" r:id="rId46"/>
    <p:sldId id="341" r:id="rId47"/>
    <p:sldId id="342" r:id="rId48"/>
  </p:sldIdLst>
  <p:sldSz cx="9144000" cy="6858000" type="screen4x3"/>
  <p:notesSz cx="6888163" cy="10020300"/>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FF3300"/>
    <a:srgbClr val="3333FF"/>
    <a:srgbClr val="FFFF99"/>
    <a:srgbClr val="996600"/>
    <a:srgbClr val="FF3399"/>
    <a:srgbClr val="008000"/>
    <a:srgbClr val="660066"/>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7133" autoAdjust="0"/>
  </p:normalViewPr>
  <p:slideViewPr>
    <p:cSldViewPr>
      <p:cViewPr varScale="1">
        <p:scale>
          <a:sx n="71" d="100"/>
          <a:sy n="71" d="100"/>
        </p:scale>
        <p:origin x="-135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84500" cy="50165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902075" y="0"/>
            <a:ext cx="2984500" cy="501650"/>
          </a:xfrm>
          <a:prstGeom prst="rect">
            <a:avLst/>
          </a:prstGeom>
        </p:spPr>
        <p:txBody>
          <a:bodyPr vert="horz" lIns="91440" tIns="45720" rIns="91440" bIns="45720" rtlCol="0"/>
          <a:lstStyle>
            <a:lvl1pPr algn="r">
              <a:defRPr sz="1200"/>
            </a:lvl1pPr>
          </a:lstStyle>
          <a:p>
            <a:fld id="{F9576EA0-03FA-4C52-B584-7C77766DB479}" type="datetimeFigureOut">
              <a:rPr lang="ru-RU" smtClean="0"/>
              <a:pPr/>
              <a:t>28.05.2020</a:t>
            </a:fld>
            <a:endParaRPr lang="ru-RU"/>
          </a:p>
        </p:txBody>
      </p:sp>
      <p:sp>
        <p:nvSpPr>
          <p:cNvPr id="4" name="Образ слайда 3"/>
          <p:cNvSpPr>
            <a:spLocks noGrp="1" noRot="1" noChangeAspect="1"/>
          </p:cNvSpPr>
          <p:nvPr>
            <p:ph type="sldImg" idx="2"/>
          </p:nvPr>
        </p:nvSpPr>
        <p:spPr>
          <a:xfrm>
            <a:off x="939800" y="750888"/>
            <a:ext cx="5008563" cy="3757612"/>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8975" y="4759325"/>
            <a:ext cx="5510213" cy="451008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9517063"/>
            <a:ext cx="2984500" cy="50165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902075" y="9517063"/>
            <a:ext cx="2984500" cy="501650"/>
          </a:xfrm>
          <a:prstGeom prst="rect">
            <a:avLst/>
          </a:prstGeom>
        </p:spPr>
        <p:txBody>
          <a:bodyPr vert="horz" lIns="91440" tIns="45720" rIns="91440" bIns="45720" rtlCol="0" anchor="b"/>
          <a:lstStyle>
            <a:lvl1pPr algn="r">
              <a:defRPr sz="1200"/>
            </a:lvl1pPr>
          </a:lstStyle>
          <a:p>
            <a:fld id="{016A3396-656D-4A45-A74F-3A4321556C18}"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016A3396-656D-4A45-A74F-3A4321556C18}" type="slidenum">
              <a:rPr lang="ru-RU" smtClean="0"/>
              <a:pPr/>
              <a:t>40</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endParaRPr lang="en-US"/>
          </a:p>
        </p:txBody>
      </p:sp>
      <p:sp>
        <p:nvSpPr>
          <p:cNvPr id="19" name="Нижний колонтитул 18"/>
          <p:cNvSpPr>
            <a:spLocks noGrp="1"/>
          </p:cNvSpPr>
          <p:nvPr>
            <p:ph type="ftr" sz="quarter" idx="11"/>
          </p:nvPr>
        </p:nvSpPr>
        <p:spPr/>
        <p:txBody>
          <a:bodyPr/>
          <a:lstStyle/>
          <a:p>
            <a:endParaRPr lang="en-US"/>
          </a:p>
        </p:txBody>
      </p:sp>
      <p:sp>
        <p:nvSpPr>
          <p:cNvPr id="27" name="Номер слайда 26"/>
          <p:cNvSpPr>
            <a:spLocks noGrp="1"/>
          </p:cNvSpPr>
          <p:nvPr>
            <p:ph type="sldNum" sz="quarter" idx="12"/>
          </p:nvPr>
        </p:nvSpPr>
        <p:spPr/>
        <p:txBody>
          <a:bodyPr/>
          <a:lstStyle/>
          <a:p>
            <a:fld id="{74D05D8A-5C3A-4EF9-B142-C481C250E204}"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EEB97168-49B3-4880-9268-AE743F183D8F}"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FE834B8E-8374-4D9D-82E0-E00931B961DA}"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D90A1BC1-A50E-4996-86B8-768DB1FB84B2}"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endParaRPr lang="en-US"/>
          </a:p>
        </p:txBody>
      </p:sp>
      <p:sp>
        <p:nvSpPr>
          <p:cNvPr id="8" name="Нижний колонтитул 7"/>
          <p:cNvSpPr>
            <a:spLocks noGrp="1"/>
          </p:cNvSpPr>
          <p:nvPr>
            <p:ph type="ftr" sz="quarter" idx="11"/>
          </p:nvPr>
        </p:nvSpPr>
        <p:spPr/>
        <p:txBody>
          <a:bodyPr/>
          <a:lstStyle/>
          <a:p>
            <a:endParaRPr lang="en-US"/>
          </a:p>
        </p:txBody>
      </p:sp>
      <p:sp>
        <p:nvSpPr>
          <p:cNvPr id="9" name="Номер слайда 8"/>
          <p:cNvSpPr>
            <a:spLocks noGrp="1"/>
          </p:cNvSpPr>
          <p:nvPr>
            <p:ph type="sldNum" sz="quarter" idx="12"/>
          </p:nvPr>
        </p:nvSpPr>
        <p:spPr/>
        <p:txBody>
          <a:bodyPr/>
          <a:lstStyle/>
          <a:p>
            <a:fld id="{6E0BA374-559D-417E-B031-082917BB4AF6}"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endParaRPr lang="en-US"/>
          </a:p>
        </p:txBody>
      </p:sp>
      <p:sp>
        <p:nvSpPr>
          <p:cNvPr id="4" name="Нижний колонтитул 3"/>
          <p:cNvSpPr>
            <a:spLocks noGrp="1"/>
          </p:cNvSpPr>
          <p:nvPr>
            <p:ph type="ftr" sz="quarter" idx="11"/>
          </p:nvPr>
        </p:nvSpPr>
        <p:spPr/>
        <p:txBody>
          <a:bodyPr/>
          <a:lstStyle/>
          <a:p>
            <a:endParaRPr lang="en-US"/>
          </a:p>
        </p:txBody>
      </p:sp>
      <p:sp>
        <p:nvSpPr>
          <p:cNvPr id="5" name="Номер слайда 4"/>
          <p:cNvSpPr>
            <a:spLocks noGrp="1"/>
          </p:cNvSpPr>
          <p:nvPr>
            <p:ph type="sldNum" sz="quarter" idx="12"/>
          </p:nvPr>
        </p:nvSpPr>
        <p:spPr/>
        <p:txBody>
          <a:bodyPr/>
          <a:lstStyle/>
          <a:p>
            <a:fld id="{E63E1987-9B91-47A6-910E-4BDB28ECFFD5}"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en-US"/>
          </a:p>
        </p:txBody>
      </p:sp>
      <p:sp>
        <p:nvSpPr>
          <p:cNvPr id="3" name="Нижний колонтитул 2"/>
          <p:cNvSpPr>
            <a:spLocks noGrp="1"/>
          </p:cNvSpPr>
          <p:nvPr>
            <p:ph type="ftr" sz="quarter" idx="11"/>
          </p:nvPr>
        </p:nvSpPr>
        <p:spPr/>
        <p:txBody>
          <a:bodyPr/>
          <a:lstStyle/>
          <a:p>
            <a:endParaRPr lang="en-US"/>
          </a:p>
        </p:txBody>
      </p:sp>
      <p:sp>
        <p:nvSpPr>
          <p:cNvPr id="4" name="Номер слайда 3"/>
          <p:cNvSpPr>
            <a:spLocks noGrp="1"/>
          </p:cNvSpPr>
          <p:nvPr>
            <p:ph type="sldNum" sz="quarter" idx="12"/>
          </p:nvPr>
        </p:nvSpPr>
        <p:spPr/>
        <p:txBody>
          <a:bodyPr/>
          <a:lstStyle/>
          <a:p>
            <a:fld id="{C10D287B-86EF-4041-B056-077B277DC91D}"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1F9C80DD-B74C-4CE9-AA53-3F434BF9EB1F}"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a:xfrm>
            <a:off x="8077200" y="6356350"/>
            <a:ext cx="609600" cy="365125"/>
          </a:xfrm>
        </p:spPr>
        <p:txBody>
          <a:bodyPr/>
          <a:lstStyle/>
          <a:p>
            <a:fld id="{E551C827-39E3-4999-8311-D98B868E1C5B}"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C0B4C3F8-62B9-4766-8EEF-05FC39E8351A}"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2C3A1DC0-4D8F-4722-88CC-C6DF2FB704D3}"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26A8A4A6-27CE-4153-B0F0-46B69E5F7FF0}"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48.radikal.ru/i119/0901/0d/372d901241d2.jpg" TargetMode="Externa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takpro100.net.ua/images/stories/frame/school/shool_autumn_m.png" TargetMode="Externa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img-fotki.yandex.ru/get/3105/photopsd.3/0_1b2a7_393756ea_L.jpg" TargetMode="Externa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img-fotki.yandex.ru/get/3105/photopsd.3/0_1b2a7_393756ea_L.jpg" TargetMode="Externa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img-fotki.yandex.ru/get/3105/photopsd.3/0_1b2a7_393756ea_L.jpg" TargetMode="Externa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img-fotki.yandex.ru/get/3105/photopsd.3/0_1b2a7_393756ea_L.jpg" TargetMode="Externa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hyperlink" Target="http://www.adisker.kz/"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s004.radikal.ru/i205/1001/ef/979197ccef0c.jpg" TargetMode="External"/><Relationship Id="rId1" Type="http://schemas.openxmlformats.org/officeDocument/2006/relationships/slideLayout" Target="../slideLayouts/slideLayout7.xml"/><Relationship Id="rId5" Type="http://schemas.openxmlformats.org/officeDocument/2006/relationships/image" Target="../media/image11.wmf"/><Relationship Id="rId4" Type="http://schemas.openxmlformats.org/officeDocument/2006/relationships/image" Target="../media/image10.wmf"/></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1242941970_vesenie-nastroenie"/>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0" y="-428652"/>
            <a:ext cx="9144000"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051" name="WordArt 3"/>
          <p:cNvSpPr>
            <a:spLocks noChangeArrowheads="1" noChangeShapeType="1" noTextEdit="1"/>
          </p:cNvSpPr>
          <p:nvPr/>
        </p:nvSpPr>
        <p:spPr bwMode="auto">
          <a:xfrm>
            <a:off x="1187624" y="1484784"/>
            <a:ext cx="7128791" cy="2304256"/>
          </a:xfrm>
          <a:prstGeom prst="rect">
            <a:avLst/>
          </a:prstGeom>
        </p:spPr>
        <p:txBody>
          <a:bodyPr wrap="none" fromWordArt="1">
            <a:prstTxWarp prst="textPlain">
              <a:avLst>
                <a:gd name="adj" fmla="val 50000"/>
              </a:avLst>
            </a:prstTxWarp>
          </a:bodyPr>
          <a:lstStyle/>
          <a:p>
            <a:pPr algn="ctr"/>
            <a:r>
              <a:rPr lang="kk-KZ" sz="3600" b="1" i="1" kern="10" dirty="0" smtClean="0">
                <a:ln w="28575">
                  <a:solidFill>
                    <a:srgbClr val="008000"/>
                  </a:solidFill>
                  <a:round/>
                  <a:headEnd/>
                  <a:tailEnd/>
                </a:ln>
                <a:solidFill>
                  <a:srgbClr val="FF00FF"/>
                </a:solidFill>
                <a:effectLst>
                  <a:outerShdw dist="45791" dir="2021404" algn="ctr" rotWithShape="0">
                    <a:srgbClr val="9999FF"/>
                  </a:outerShdw>
                </a:effectLst>
                <a:latin typeface="Times New Roman" pitchFamily="18" charset="0"/>
                <a:cs typeface="Times New Roman" pitchFamily="18" charset="0"/>
              </a:rPr>
              <a:t>МҰҒАЛІМ </a:t>
            </a:r>
          </a:p>
          <a:p>
            <a:pPr algn="ctr"/>
            <a:r>
              <a:rPr lang="kk-KZ" sz="3600" b="1" i="1" kern="10" dirty="0" smtClean="0">
                <a:ln w="28575">
                  <a:solidFill>
                    <a:srgbClr val="008000"/>
                  </a:solidFill>
                  <a:round/>
                  <a:headEnd/>
                  <a:tailEnd/>
                </a:ln>
                <a:solidFill>
                  <a:srgbClr val="FF00FF"/>
                </a:solidFill>
                <a:effectLst>
                  <a:outerShdw dist="45791" dir="2021404" algn="ctr" rotWithShape="0">
                    <a:srgbClr val="9999FF"/>
                  </a:outerShdw>
                </a:effectLst>
                <a:latin typeface="Times New Roman" pitchFamily="18" charset="0"/>
                <a:cs typeface="Times New Roman" pitchFamily="18" charset="0"/>
              </a:rPr>
              <a:t>ПОРТФОЛИОСЫ</a:t>
            </a:r>
            <a:endParaRPr lang="ru-RU" sz="3600" b="1" i="1" kern="10" dirty="0" smtClean="0">
              <a:ln w="28575">
                <a:solidFill>
                  <a:srgbClr val="008000"/>
                </a:solidFill>
                <a:round/>
                <a:headEnd/>
                <a:tailEnd/>
              </a:ln>
              <a:solidFill>
                <a:srgbClr val="FF00FF"/>
              </a:solidFill>
              <a:effectLst>
                <a:outerShdw dist="45791" dir="2021404" algn="ctr" rotWithShape="0">
                  <a:srgbClr val="9999FF"/>
                </a:outerShdw>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1242941970_vesenie-nastroenie"/>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0" y="-428652"/>
            <a:ext cx="9144000"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051" name="WordArt 3"/>
          <p:cNvSpPr>
            <a:spLocks noChangeArrowheads="1" noChangeShapeType="1" noTextEdit="1"/>
          </p:cNvSpPr>
          <p:nvPr/>
        </p:nvSpPr>
        <p:spPr bwMode="auto">
          <a:xfrm>
            <a:off x="1115616" y="1484784"/>
            <a:ext cx="7128791" cy="2807816"/>
          </a:xfrm>
          <a:prstGeom prst="rect">
            <a:avLst/>
          </a:prstGeom>
        </p:spPr>
        <p:txBody>
          <a:bodyPr wrap="none" fromWordArt="1">
            <a:prstTxWarp prst="textPlain">
              <a:avLst>
                <a:gd name="adj" fmla="val 50000"/>
              </a:avLst>
            </a:prstTxWarp>
          </a:bodyPr>
          <a:lstStyle/>
          <a:p>
            <a:pPr algn="ctr"/>
            <a:r>
              <a:rPr lang="ru-RU" sz="3600" b="1" i="1" kern="10" dirty="0" err="1" smtClean="0">
                <a:ln w="28575">
                  <a:solidFill>
                    <a:srgbClr val="008000"/>
                  </a:solidFill>
                  <a:round/>
                  <a:headEnd/>
                  <a:tailEnd/>
                </a:ln>
                <a:solidFill>
                  <a:srgbClr val="FF00FF"/>
                </a:solidFill>
                <a:effectLst>
                  <a:outerShdw dist="45791" dir="2021404" algn="ctr" rotWithShape="0">
                    <a:srgbClr val="9999FF"/>
                  </a:outerShdw>
                </a:effectLst>
                <a:latin typeface="Arial"/>
                <a:cs typeface="Arial"/>
              </a:rPr>
              <a:t>Спандиярова</a:t>
            </a:r>
            <a:r>
              <a:rPr lang="ru-RU" sz="3600" b="1" i="1" kern="10" dirty="0" smtClean="0">
                <a:ln w="28575">
                  <a:solidFill>
                    <a:srgbClr val="008000"/>
                  </a:solidFill>
                  <a:round/>
                  <a:headEnd/>
                  <a:tailEnd/>
                </a:ln>
                <a:solidFill>
                  <a:srgbClr val="FF00FF"/>
                </a:solidFill>
                <a:effectLst>
                  <a:outerShdw dist="45791" dir="2021404" algn="ctr" rotWithShape="0">
                    <a:srgbClr val="9999FF"/>
                  </a:outerShdw>
                </a:effectLst>
                <a:latin typeface="Arial"/>
                <a:cs typeface="Arial"/>
              </a:rPr>
              <a:t> </a:t>
            </a:r>
            <a:r>
              <a:rPr lang="ru-RU" sz="3600" b="1" i="1" kern="10" dirty="0" err="1" smtClean="0">
                <a:ln w="28575">
                  <a:solidFill>
                    <a:srgbClr val="008000"/>
                  </a:solidFill>
                  <a:round/>
                  <a:headEnd/>
                  <a:tailEnd/>
                </a:ln>
                <a:solidFill>
                  <a:srgbClr val="FF00FF"/>
                </a:solidFill>
                <a:effectLst>
                  <a:outerShdw dist="45791" dir="2021404" algn="ctr" rotWithShape="0">
                    <a:srgbClr val="9999FF"/>
                  </a:outerShdw>
                </a:effectLst>
                <a:latin typeface="Arial"/>
                <a:cs typeface="Arial"/>
              </a:rPr>
              <a:t>Гульнар</a:t>
            </a:r>
            <a:r>
              <a:rPr lang="ru-RU" sz="3600" b="1" i="1" kern="10" dirty="0" smtClean="0">
                <a:ln w="28575">
                  <a:solidFill>
                    <a:srgbClr val="008000"/>
                  </a:solidFill>
                  <a:round/>
                  <a:headEnd/>
                  <a:tailEnd/>
                </a:ln>
                <a:solidFill>
                  <a:srgbClr val="FF00FF"/>
                </a:solidFill>
                <a:effectLst>
                  <a:outerShdw dist="45791" dir="2021404" algn="ctr" rotWithShape="0">
                    <a:srgbClr val="9999FF"/>
                  </a:outerShdw>
                </a:effectLst>
                <a:latin typeface="Arial"/>
                <a:cs typeface="Arial"/>
              </a:rPr>
              <a:t> </a:t>
            </a:r>
          </a:p>
          <a:p>
            <a:pPr algn="ctr"/>
            <a:r>
              <a:rPr lang="ru-RU" sz="3600" b="1" i="1" kern="10" dirty="0" err="1" smtClean="0">
                <a:ln w="28575">
                  <a:solidFill>
                    <a:srgbClr val="008000"/>
                  </a:solidFill>
                  <a:round/>
                  <a:headEnd/>
                  <a:tailEnd/>
                </a:ln>
                <a:solidFill>
                  <a:srgbClr val="FF00FF"/>
                </a:solidFill>
                <a:effectLst>
                  <a:outerShdw dist="45791" dir="2021404" algn="ctr" rotWithShape="0">
                    <a:srgbClr val="9999FF"/>
                  </a:outerShdw>
                </a:effectLst>
                <a:latin typeface="Arial"/>
                <a:cs typeface="Arial"/>
              </a:rPr>
              <a:t>Рысбековна</a:t>
            </a:r>
            <a:endParaRPr lang="en-US" sz="3600" b="1" i="1" kern="10" dirty="0">
              <a:ln w="28575">
                <a:solidFill>
                  <a:srgbClr val="008000"/>
                </a:solidFill>
                <a:round/>
                <a:headEnd/>
                <a:tailEnd/>
              </a:ln>
              <a:solidFill>
                <a:srgbClr val="FF00FF"/>
              </a:solidFill>
              <a:effectLst>
                <a:outerShdw dist="45791" dir="2021404" algn="ctr" rotWithShape="0">
                  <a:srgbClr val="9999FF"/>
                </a:outerShdw>
              </a:effectLst>
              <a:latin typeface="Arial"/>
              <a:cs typeface="Aria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5" descr="372d901241d2">
            <a:hlinkClick r:id="rId2"/>
          </p:cNvPr>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075" name="Text Box 7"/>
          <p:cNvSpPr txBox="1">
            <a:spLocks noChangeArrowheads="1"/>
          </p:cNvSpPr>
          <p:nvPr/>
        </p:nvSpPr>
        <p:spPr bwMode="auto">
          <a:xfrm rot="-323095">
            <a:off x="1989603" y="1181139"/>
            <a:ext cx="4186831" cy="397031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ru-RU" sz="1400" b="1" dirty="0" err="1">
                <a:solidFill>
                  <a:srgbClr val="0000CC"/>
                </a:solidFill>
              </a:rPr>
              <a:t>Аты</a:t>
            </a:r>
            <a:r>
              <a:rPr lang="ru-RU" sz="1400" b="1" dirty="0">
                <a:solidFill>
                  <a:srgbClr val="0000CC"/>
                </a:solidFill>
              </a:rPr>
              <a:t>-ж</a:t>
            </a:r>
            <a:r>
              <a:rPr lang="kk-KZ" sz="1400" b="1" dirty="0">
                <a:solidFill>
                  <a:srgbClr val="0000CC"/>
                </a:solidFill>
              </a:rPr>
              <a:t>өні:	</a:t>
            </a:r>
            <a:r>
              <a:rPr lang="kk-KZ" sz="1400" i="1" dirty="0" smtClean="0">
                <a:solidFill>
                  <a:srgbClr val="0000CC"/>
                </a:solidFill>
              </a:rPr>
              <a:t>Спандиярова Гульнар                              Рысбековна</a:t>
            </a:r>
            <a:endParaRPr lang="kk-KZ" sz="1400" b="1" dirty="0">
              <a:solidFill>
                <a:srgbClr val="0000CC"/>
              </a:solidFill>
            </a:endParaRPr>
          </a:p>
          <a:p>
            <a:pPr eaLnBrk="1" hangingPunct="1"/>
            <a:r>
              <a:rPr lang="kk-KZ" sz="1400" b="1" dirty="0">
                <a:solidFill>
                  <a:srgbClr val="0000CC"/>
                </a:solidFill>
              </a:rPr>
              <a:t>Туған жылы:</a:t>
            </a:r>
            <a:r>
              <a:rPr lang="kk-KZ" sz="1400" dirty="0">
                <a:solidFill>
                  <a:srgbClr val="0000CC"/>
                </a:solidFill>
              </a:rPr>
              <a:t>           </a:t>
            </a:r>
            <a:r>
              <a:rPr lang="kk-KZ" sz="1400" i="1" dirty="0" smtClean="0">
                <a:solidFill>
                  <a:srgbClr val="0000CC"/>
                </a:solidFill>
              </a:rPr>
              <a:t>10.10.1976</a:t>
            </a:r>
            <a:endParaRPr lang="kk-KZ" sz="1400" i="1" dirty="0">
              <a:solidFill>
                <a:srgbClr val="0000CC"/>
              </a:solidFill>
            </a:endParaRPr>
          </a:p>
          <a:p>
            <a:pPr eaLnBrk="1" hangingPunct="1"/>
            <a:endParaRPr lang="kk-KZ" sz="1400" b="1" dirty="0">
              <a:solidFill>
                <a:srgbClr val="0000CC"/>
              </a:solidFill>
            </a:endParaRPr>
          </a:p>
          <a:p>
            <a:pPr eaLnBrk="1" hangingPunct="1"/>
            <a:r>
              <a:rPr lang="kk-KZ" sz="1400" b="1" dirty="0">
                <a:solidFill>
                  <a:srgbClr val="0000CC"/>
                </a:solidFill>
              </a:rPr>
              <a:t>Бітірген оқу орны:</a:t>
            </a:r>
            <a:r>
              <a:rPr lang="kk-KZ" sz="1400" dirty="0">
                <a:solidFill>
                  <a:srgbClr val="0000CC"/>
                </a:solidFill>
              </a:rPr>
              <a:t>  </a:t>
            </a:r>
            <a:r>
              <a:rPr lang="kk-KZ" sz="1400" i="1" dirty="0" smtClean="0">
                <a:solidFill>
                  <a:srgbClr val="0000CC"/>
                </a:solidFill>
              </a:rPr>
              <a:t>Абай атындағы мемлекеттік университет        </a:t>
            </a:r>
            <a:endParaRPr lang="kk-KZ" sz="1400" i="1" dirty="0">
              <a:solidFill>
                <a:srgbClr val="0000CC"/>
              </a:solidFill>
            </a:endParaRPr>
          </a:p>
          <a:p>
            <a:pPr eaLnBrk="1" hangingPunct="1"/>
            <a:r>
              <a:rPr lang="kk-KZ" sz="1400" i="1" dirty="0">
                <a:solidFill>
                  <a:srgbClr val="0000CC"/>
                </a:solidFill>
              </a:rPr>
              <a:t>                 </a:t>
            </a:r>
            <a:endParaRPr lang="kk-KZ" sz="1400" b="1" dirty="0">
              <a:solidFill>
                <a:srgbClr val="0000CC"/>
              </a:solidFill>
            </a:endParaRPr>
          </a:p>
          <a:p>
            <a:pPr eaLnBrk="1" hangingPunct="1"/>
            <a:r>
              <a:rPr lang="kk-KZ" sz="1400" b="1" dirty="0">
                <a:solidFill>
                  <a:srgbClr val="0000CC"/>
                </a:solidFill>
              </a:rPr>
              <a:t>Бітірген жылы:</a:t>
            </a:r>
            <a:r>
              <a:rPr lang="kk-KZ" sz="1400" dirty="0">
                <a:solidFill>
                  <a:srgbClr val="0000CC"/>
                </a:solidFill>
              </a:rPr>
              <a:t>  </a:t>
            </a:r>
            <a:r>
              <a:rPr lang="kk-KZ" sz="1400" i="1" dirty="0" smtClean="0">
                <a:solidFill>
                  <a:srgbClr val="0000CC"/>
                </a:solidFill>
              </a:rPr>
              <a:t>199</a:t>
            </a:r>
            <a:r>
              <a:rPr lang="ru-RU" sz="1400" i="1" dirty="0" smtClean="0">
                <a:solidFill>
                  <a:srgbClr val="0000CC"/>
                </a:solidFill>
              </a:rPr>
              <a:t>9</a:t>
            </a:r>
            <a:r>
              <a:rPr lang="kk-KZ" sz="1400" i="1" dirty="0" smtClean="0">
                <a:solidFill>
                  <a:srgbClr val="0000CC"/>
                </a:solidFill>
              </a:rPr>
              <a:t> </a:t>
            </a:r>
            <a:r>
              <a:rPr lang="kk-KZ" sz="1400" i="1" dirty="0">
                <a:solidFill>
                  <a:srgbClr val="0000CC"/>
                </a:solidFill>
              </a:rPr>
              <a:t>жылы</a:t>
            </a:r>
          </a:p>
          <a:p>
            <a:pPr algn="r" eaLnBrk="1" hangingPunct="1"/>
            <a:endParaRPr lang="kk-KZ" sz="1400" b="1" dirty="0">
              <a:solidFill>
                <a:srgbClr val="0000CC"/>
              </a:solidFill>
            </a:endParaRPr>
          </a:p>
          <a:p>
            <a:pPr eaLnBrk="1" hangingPunct="1"/>
            <a:r>
              <a:rPr lang="kk-KZ" sz="1400" b="1" dirty="0">
                <a:solidFill>
                  <a:srgbClr val="0000CC"/>
                </a:solidFill>
              </a:rPr>
              <a:t>Мамандығы:</a:t>
            </a:r>
            <a:r>
              <a:rPr lang="kk-KZ" sz="1400" dirty="0">
                <a:solidFill>
                  <a:srgbClr val="0000CC"/>
                </a:solidFill>
              </a:rPr>
              <a:t>   </a:t>
            </a:r>
            <a:r>
              <a:rPr lang="kk-KZ" sz="1400" i="1" dirty="0" smtClean="0">
                <a:solidFill>
                  <a:srgbClr val="0000CC"/>
                </a:solidFill>
              </a:rPr>
              <a:t>Қазақ тілі және</a:t>
            </a:r>
          </a:p>
          <a:p>
            <a:pPr eaLnBrk="1" hangingPunct="1"/>
            <a:r>
              <a:rPr lang="kk-KZ" sz="1400" i="1" dirty="0" smtClean="0">
                <a:solidFill>
                  <a:srgbClr val="0000CC"/>
                </a:solidFill>
              </a:rPr>
              <a:t> </a:t>
            </a:r>
            <a:r>
              <a:rPr lang="kk-KZ" sz="1400" i="1" dirty="0">
                <a:solidFill>
                  <a:srgbClr val="0000CC"/>
                </a:solidFill>
              </a:rPr>
              <a:t>әдебиет пәнінің </a:t>
            </a:r>
            <a:r>
              <a:rPr lang="kk-KZ" sz="1400" i="1" dirty="0" smtClean="0">
                <a:solidFill>
                  <a:srgbClr val="0000CC"/>
                </a:solidFill>
              </a:rPr>
              <a:t>оқытушысы</a:t>
            </a:r>
            <a:endParaRPr lang="kk-KZ" sz="1400" i="1" dirty="0">
              <a:solidFill>
                <a:srgbClr val="0000CC"/>
              </a:solidFill>
            </a:endParaRPr>
          </a:p>
          <a:p>
            <a:pPr eaLnBrk="1" hangingPunct="1"/>
            <a:endParaRPr lang="kk-KZ" sz="1400" b="1" dirty="0">
              <a:solidFill>
                <a:srgbClr val="0000CC"/>
              </a:solidFill>
            </a:endParaRPr>
          </a:p>
          <a:p>
            <a:pPr eaLnBrk="1" hangingPunct="1"/>
            <a:r>
              <a:rPr lang="kk-KZ" sz="1400" b="1" dirty="0">
                <a:solidFill>
                  <a:srgbClr val="0000CC"/>
                </a:solidFill>
              </a:rPr>
              <a:t>Еңбек өтілі:</a:t>
            </a:r>
            <a:r>
              <a:rPr lang="kk-KZ" sz="1400" dirty="0">
                <a:solidFill>
                  <a:srgbClr val="0000CC"/>
                </a:solidFill>
              </a:rPr>
              <a:t>     </a:t>
            </a:r>
            <a:r>
              <a:rPr lang="ru-RU" sz="1400" i="1" dirty="0" smtClean="0">
                <a:solidFill>
                  <a:srgbClr val="0000CC"/>
                </a:solidFill>
              </a:rPr>
              <a:t>21 </a:t>
            </a:r>
            <a:r>
              <a:rPr lang="kk-KZ" sz="1400" i="1" dirty="0" smtClean="0">
                <a:solidFill>
                  <a:srgbClr val="0000CC"/>
                </a:solidFill>
              </a:rPr>
              <a:t>жыл</a:t>
            </a:r>
            <a:endParaRPr lang="kk-KZ" sz="1400" i="1" dirty="0">
              <a:solidFill>
                <a:srgbClr val="0000CC"/>
              </a:solidFill>
            </a:endParaRPr>
          </a:p>
          <a:p>
            <a:pPr eaLnBrk="1" hangingPunct="1"/>
            <a:endParaRPr lang="kk-KZ" sz="1400" b="1" dirty="0">
              <a:solidFill>
                <a:srgbClr val="0000CC"/>
              </a:solidFill>
            </a:endParaRPr>
          </a:p>
          <a:p>
            <a:pPr eaLnBrk="1" hangingPunct="1"/>
            <a:r>
              <a:rPr lang="kk-KZ" sz="1400" b="1" dirty="0">
                <a:solidFill>
                  <a:srgbClr val="0000CC"/>
                </a:solidFill>
              </a:rPr>
              <a:t>Санаты:</a:t>
            </a:r>
            <a:r>
              <a:rPr lang="kk-KZ" sz="1400" dirty="0">
                <a:solidFill>
                  <a:srgbClr val="0000CC"/>
                </a:solidFill>
              </a:rPr>
              <a:t>  	 </a:t>
            </a:r>
            <a:r>
              <a:rPr lang="kk-KZ" sz="1400" i="1" dirty="0" smtClean="0">
                <a:solidFill>
                  <a:srgbClr val="0000CC"/>
                </a:solidFill>
              </a:rPr>
              <a:t>жоғары</a:t>
            </a:r>
            <a:endParaRPr lang="en-US" sz="1400" i="1" dirty="0" smtClean="0">
              <a:solidFill>
                <a:srgbClr val="0000CC"/>
              </a:solidFill>
            </a:endParaRPr>
          </a:p>
          <a:p>
            <a:pPr eaLnBrk="1" hangingPunct="1"/>
            <a:endParaRPr lang="kk-KZ" sz="1400" i="1" dirty="0" smtClean="0">
              <a:solidFill>
                <a:srgbClr val="0000CC"/>
              </a:solidFill>
            </a:endParaRPr>
          </a:p>
          <a:p>
            <a:pPr eaLnBrk="1" hangingPunct="1"/>
            <a:r>
              <a:rPr lang="en-US" sz="1400" b="1" i="1" dirty="0" smtClean="0">
                <a:solidFill>
                  <a:srgbClr val="0000CC"/>
                </a:solidFill>
              </a:rPr>
              <a:t>E-mail</a:t>
            </a:r>
            <a:r>
              <a:rPr lang="kk-KZ" sz="1400" b="1" i="1" dirty="0" smtClean="0">
                <a:solidFill>
                  <a:srgbClr val="0000CC"/>
                </a:solidFill>
              </a:rPr>
              <a:t>:</a:t>
            </a:r>
            <a:r>
              <a:rPr lang="en-US" sz="1400" b="1" i="1" dirty="0" smtClean="0">
                <a:solidFill>
                  <a:srgbClr val="0000CC"/>
                </a:solidFill>
              </a:rPr>
              <a:t> </a:t>
            </a:r>
            <a:r>
              <a:rPr lang="en-US" sz="1400" i="1" dirty="0" smtClean="0">
                <a:solidFill>
                  <a:srgbClr val="0000CC"/>
                </a:solidFill>
              </a:rPr>
              <a:t>gulnar.101076@mail.ru</a:t>
            </a:r>
            <a:endParaRPr lang="kk-KZ" sz="1400" i="1" dirty="0">
              <a:solidFill>
                <a:srgbClr val="0000CC"/>
              </a:solidFill>
            </a:endParaRPr>
          </a:p>
          <a:p>
            <a:pPr eaLnBrk="1" hangingPunct="1"/>
            <a:endParaRPr lang="kk-KZ" sz="1400" b="1" dirty="0">
              <a:solidFill>
                <a:srgbClr val="0000CC"/>
              </a:solidFill>
            </a:endParaRPr>
          </a:p>
        </p:txBody>
      </p:sp>
      <p:pic>
        <p:nvPicPr>
          <p:cNvPr id="4" name="Рисунок 3" descr="Sam_0934.png"/>
          <p:cNvPicPr>
            <a:picLocks noChangeAspect="1"/>
          </p:cNvPicPr>
          <p:nvPr/>
        </p:nvPicPr>
        <p:blipFill>
          <a:blip r:embed="rId4" cstate="print"/>
          <a:stretch>
            <a:fillRect/>
          </a:stretch>
        </p:blipFill>
        <p:spPr>
          <a:xfrm rot="21282960">
            <a:off x="5100371" y="1623123"/>
            <a:ext cx="1942586" cy="3039839"/>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Прямоугольник 1"/>
          <p:cNvSpPr>
            <a:spLocks noChangeArrowheads="1"/>
          </p:cNvSpPr>
          <p:nvPr/>
        </p:nvSpPr>
        <p:spPr bwMode="auto">
          <a:xfrm>
            <a:off x="642938" y="928688"/>
            <a:ext cx="7858125" cy="5509200"/>
          </a:xfrm>
          <a:prstGeom prst="rect">
            <a:avLst/>
          </a:prstGeom>
          <a:noFill/>
          <a:ln w="9525">
            <a:noFill/>
            <a:miter lim="800000"/>
            <a:headEnd/>
            <a:tailEnd/>
          </a:ln>
        </p:spPr>
        <p:txBody>
          <a:bodyPr>
            <a:spAutoFit/>
          </a:bodyPr>
          <a:lstStyle/>
          <a:p>
            <a:pPr eaLnBrk="1" hangingPunct="1"/>
            <a:endParaRPr lang="kk-KZ" altLang="ru-RU" sz="3200" b="1" dirty="0"/>
          </a:p>
          <a:p>
            <a:pPr eaLnBrk="1" hangingPunct="1"/>
            <a:endParaRPr lang="kk-KZ" altLang="ru-RU" sz="3200" b="1" dirty="0"/>
          </a:p>
          <a:p>
            <a:pPr eaLnBrk="1" hangingPunct="1"/>
            <a:endParaRPr lang="kk-KZ" altLang="ru-RU" sz="3200" b="1" dirty="0"/>
          </a:p>
          <a:p>
            <a:pPr eaLnBrk="1" hangingPunct="1"/>
            <a:endParaRPr lang="kk-KZ" altLang="ru-RU" sz="3200" b="1" dirty="0" smtClean="0">
              <a:solidFill>
                <a:srgbClr val="990099"/>
              </a:solidFill>
            </a:endParaRPr>
          </a:p>
          <a:p>
            <a:pPr eaLnBrk="1" hangingPunct="1"/>
            <a:r>
              <a:rPr lang="kk-KZ" altLang="ru-RU" sz="3200" b="1" dirty="0" smtClean="0">
                <a:solidFill>
                  <a:srgbClr val="990099"/>
                </a:solidFill>
              </a:rPr>
              <a:t>«</a:t>
            </a:r>
            <a:r>
              <a:rPr lang="kk-KZ" altLang="ru-RU" sz="3200" b="1" dirty="0">
                <a:solidFill>
                  <a:srgbClr val="990099"/>
                </a:solidFill>
              </a:rPr>
              <a:t>Еліміздің ертеңі бүгінгі ұрпақтың қолында, ал ұрпақтың тағдыры ұстаздың қолында»</a:t>
            </a:r>
          </a:p>
          <a:p>
            <a:pPr eaLnBrk="1" hangingPunct="1"/>
            <a:r>
              <a:rPr lang="kk-KZ" altLang="ru-RU" sz="3200" dirty="0">
                <a:solidFill>
                  <a:srgbClr val="990099"/>
                </a:solidFill>
              </a:rPr>
              <a:t>                                  </a:t>
            </a:r>
          </a:p>
          <a:p>
            <a:pPr eaLnBrk="1" hangingPunct="1"/>
            <a:endParaRPr lang="kk-KZ" altLang="ru-RU" sz="3200" i="1" dirty="0">
              <a:solidFill>
                <a:srgbClr val="990099"/>
              </a:solidFill>
            </a:endParaRPr>
          </a:p>
          <a:p>
            <a:pPr eaLnBrk="1" hangingPunct="1"/>
            <a:r>
              <a:rPr lang="kk-KZ" altLang="ru-RU" sz="3200" i="1" dirty="0">
                <a:solidFill>
                  <a:srgbClr val="990099"/>
                </a:solidFill>
              </a:rPr>
              <a:t>                                                   </a:t>
            </a:r>
          </a:p>
          <a:p>
            <a:pPr eaLnBrk="1" hangingPunct="1"/>
            <a:r>
              <a:rPr lang="kk-KZ" altLang="ru-RU" sz="3200" i="1" dirty="0">
                <a:solidFill>
                  <a:srgbClr val="990099"/>
                </a:solidFill>
              </a:rPr>
              <a:t>                                        Н.Ә.Назарбаев.</a:t>
            </a:r>
          </a:p>
        </p:txBody>
      </p:sp>
      <p:pic>
        <p:nvPicPr>
          <p:cNvPr id="18435" name="Picture 4" descr="Kazakhstan"/>
          <p:cNvPicPr>
            <a:picLocks noChangeAspect="1" noChangeArrowheads="1" noCrop="1"/>
          </p:cNvPicPr>
          <p:nvPr/>
        </p:nvPicPr>
        <p:blipFill>
          <a:blip r:embed="rId2" cstate="print"/>
          <a:srcRect/>
          <a:stretch>
            <a:fillRect/>
          </a:stretch>
        </p:blipFill>
        <p:spPr bwMode="auto">
          <a:xfrm>
            <a:off x="4572000" y="692696"/>
            <a:ext cx="4206801" cy="2077343"/>
          </a:xfrm>
          <a:prstGeom prst="rect">
            <a:avLst/>
          </a:prstGeom>
          <a:noFill/>
          <a:ln w="9525">
            <a:noFill/>
            <a:miter lim="800000"/>
            <a:headEnd/>
            <a:tailEnd/>
          </a:ln>
        </p:spPr>
      </p:pic>
      <p:pic>
        <p:nvPicPr>
          <p:cNvPr id="18436" name="Picture 4" descr="j0407860"/>
          <p:cNvPicPr>
            <a:picLocks noChangeAspect="1" noChangeArrowheads="1"/>
          </p:cNvPicPr>
          <p:nvPr/>
        </p:nvPicPr>
        <p:blipFill>
          <a:blip r:embed="rId3" cstate="print"/>
          <a:srcRect/>
          <a:stretch>
            <a:fillRect/>
          </a:stretch>
        </p:blipFill>
        <p:spPr bwMode="auto">
          <a:xfrm>
            <a:off x="928688" y="4437111"/>
            <a:ext cx="3000375" cy="2019251"/>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37890"/>
                                        </p:tgtEl>
                                        <p:attrNameLst>
                                          <p:attrName>style.visibility</p:attrName>
                                        </p:attrNameLst>
                                      </p:cBhvr>
                                      <p:to>
                                        <p:strVal val="visible"/>
                                      </p:to>
                                    </p:set>
                                    <p:anim calcmode="discrete" valueType="clr">
                                      <p:cBhvr override="childStyle">
                                        <p:cTn id="7" dur="80"/>
                                        <p:tgtEl>
                                          <p:spTgt spid="37890"/>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7890"/>
                                        </p:tgtEl>
                                        <p:attrNameLst>
                                          <p:attrName>fillcolor</p:attrName>
                                        </p:attrNameLst>
                                      </p:cBhvr>
                                      <p:tavLst>
                                        <p:tav tm="0">
                                          <p:val>
                                            <p:clrVal>
                                              <a:schemeClr val="accent2"/>
                                            </p:clrVal>
                                          </p:val>
                                        </p:tav>
                                        <p:tav tm="50000">
                                          <p:val>
                                            <p:clrVal>
                                              <a:schemeClr val="hlink"/>
                                            </p:clrVal>
                                          </p:val>
                                        </p:tav>
                                      </p:tavLst>
                                    </p:anim>
                                    <p:set>
                                      <p:cBhvr>
                                        <p:cTn id="9" dur="80"/>
                                        <p:tgtEl>
                                          <p:spTgt spid="3789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AutoShape 5"/>
          <p:cNvSpPr>
            <a:spLocks noChangeArrowheads="1"/>
          </p:cNvSpPr>
          <p:nvPr/>
        </p:nvSpPr>
        <p:spPr bwMode="auto">
          <a:xfrm>
            <a:off x="395536" y="1268760"/>
            <a:ext cx="8748464" cy="5208240"/>
          </a:xfrm>
          <a:prstGeom prst="flowChartMultidocument">
            <a:avLst/>
          </a:prstGeom>
          <a:gradFill rotWithShape="1">
            <a:gsLst>
              <a:gs pos="0">
                <a:srgbClr val="FFFF99"/>
              </a:gs>
              <a:gs pos="100000">
                <a:srgbClr val="FF6600"/>
              </a:gs>
            </a:gsLst>
            <a:lin ang="5400000" scaled="1"/>
          </a:gradFill>
          <a:ln w="15875">
            <a:solidFill>
              <a:srgbClr val="0000FF"/>
            </a:solidFill>
            <a:miter lim="800000"/>
            <a:headEnd/>
            <a:tailEnd/>
          </a:ln>
        </p:spPr>
        <p:txBody>
          <a:bodyPr anchor="ctr"/>
          <a:lstStyle/>
          <a:p>
            <a:pPr eaLnBrk="1" hangingPunct="1"/>
            <a:r>
              <a:rPr lang="kk-KZ" altLang="ru-RU" sz="1900" b="1" i="1" dirty="0">
                <a:solidFill>
                  <a:srgbClr val="990099"/>
                </a:solidFill>
              </a:rPr>
              <a:t>	  </a:t>
            </a:r>
            <a:r>
              <a:rPr lang="kk-KZ" altLang="ru-RU" sz="2100" b="1" i="1" dirty="0">
                <a:solidFill>
                  <a:srgbClr val="990099"/>
                </a:solidFill>
              </a:rPr>
              <a:t>Қазіргі заман мұғалімі тек өз пәнінің терең білгірі болу емес,тарихи-танымдық,педагогикалық-психологиялық сауатты, </a:t>
            </a:r>
            <a:r>
              <a:rPr lang="kk-KZ" altLang="ru-RU" sz="2100" b="1" i="1" dirty="0" smtClean="0">
                <a:solidFill>
                  <a:srgbClr val="990099"/>
                </a:solidFill>
              </a:rPr>
              <a:t>саяси-экономикалық білімді, ақпараттық-коммуникациялық </a:t>
            </a:r>
            <a:r>
              <a:rPr lang="kk-KZ" altLang="ru-RU" sz="2100" b="1" i="1" dirty="0">
                <a:solidFill>
                  <a:srgbClr val="990099"/>
                </a:solidFill>
              </a:rPr>
              <a:t>білімді және ақпараттық –коммуникациялық технологияны  жан-жақты меңгерген ақпараттық құзырлы маман болу керек.</a:t>
            </a:r>
            <a:endParaRPr lang="ru-RU" altLang="ru-RU" sz="2100" b="1" i="1" dirty="0">
              <a:solidFill>
                <a:srgbClr val="000099"/>
              </a:solidFill>
            </a:endParaRPr>
          </a:p>
        </p:txBody>
      </p:sp>
    </p:spTree>
  </p:cSld>
  <p:clrMapOvr>
    <a:masterClrMapping/>
  </p:clrMapOvr>
  <p:transition advClick="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kk-KZ" b="1" dirty="0" smtClean="0">
                <a:solidFill>
                  <a:srgbClr val="FF0000"/>
                </a:solidFill>
                <a:latin typeface="Times New Roman" pitchFamily="18" charset="0"/>
                <a:cs typeface="Times New Roman" pitchFamily="18" charset="0"/>
              </a:rPr>
              <a:t>Менің мақсатым:</a:t>
            </a:r>
            <a:endParaRPr lang="ru-RU" b="1" dirty="0">
              <a:solidFill>
                <a:srgbClr val="FF0000"/>
              </a:solidFill>
              <a:latin typeface="Times New Roman" pitchFamily="18" charset="0"/>
              <a:cs typeface="Times New Roman" pitchFamily="18" charset="0"/>
            </a:endParaRPr>
          </a:p>
        </p:txBody>
      </p:sp>
      <p:sp>
        <p:nvSpPr>
          <p:cNvPr id="3" name="Содержимое 2"/>
          <p:cNvSpPr>
            <a:spLocks noGrp="1"/>
          </p:cNvSpPr>
          <p:nvPr>
            <p:ph idx="1"/>
          </p:nvPr>
        </p:nvSpPr>
        <p:spPr/>
        <p:txBody>
          <a:bodyPr/>
          <a:lstStyle/>
          <a:p>
            <a:r>
              <a:rPr lang="kk-KZ" altLang="ru-RU" sz="4000" b="1" i="1" dirty="0" smtClean="0">
                <a:solidFill>
                  <a:srgbClr val="0000FF"/>
                </a:solidFill>
                <a:latin typeface="Times New Roman" pitchFamily="18" charset="0"/>
              </a:rPr>
              <a:t>Сапалы білім беруде жаңа технологияның әдіс-тәсілдерін тиімді пайдалана отырып,оқушылардың ізденімпаздық, зерттеушілік,шығармашылық қабілеттерін дамыту.</a:t>
            </a:r>
          </a:p>
          <a:p>
            <a:pPr>
              <a:buNone/>
            </a:pPr>
            <a:endParaRPr lang="ru-RU"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kk-KZ" b="1" dirty="0" smtClean="0">
                <a:solidFill>
                  <a:srgbClr val="FF0000"/>
                </a:solidFill>
                <a:latin typeface="Times New Roman" pitchFamily="18" charset="0"/>
                <a:cs typeface="Times New Roman" pitchFamily="18" charset="0"/>
              </a:rPr>
              <a:t>Міндеттерім:</a:t>
            </a:r>
            <a:endParaRPr lang="ru-RU" b="1" dirty="0">
              <a:solidFill>
                <a:srgbClr val="FF0000"/>
              </a:solidFill>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fontScale="77500" lnSpcReduction="20000"/>
          </a:bodyPr>
          <a:lstStyle/>
          <a:p>
            <a:pPr marL="342900" indent="-342900"/>
            <a:r>
              <a:rPr lang="kk-KZ" altLang="ru-RU" b="1" dirty="0" smtClean="0">
                <a:solidFill>
                  <a:srgbClr val="0000FF"/>
                </a:solidFill>
                <a:latin typeface="Times New Roman" pitchFamily="18" charset="0"/>
              </a:rPr>
              <a:t>1. Ақпараттық және СТО бағдарламасының тиімді әдістерін пайдалану арқылы білімге деген қызығушылығын арттырып,танымдық қабілеттерін дамытуға жағдай жасау. Өз ойын еркін айтуға мүмкіндік жасай  алатын орта туғызу. </a:t>
            </a:r>
            <a:endParaRPr lang="ru-RU" altLang="ru-RU" b="1" dirty="0" smtClean="0">
              <a:solidFill>
                <a:srgbClr val="0000FF"/>
              </a:solidFill>
              <a:latin typeface="Times New Roman" pitchFamily="18" charset="0"/>
            </a:endParaRPr>
          </a:p>
          <a:p>
            <a:pPr marL="342900" indent="-342900"/>
            <a:r>
              <a:rPr lang="kk-KZ" altLang="ru-RU" b="1" dirty="0" smtClean="0">
                <a:solidFill>
                  <a:srgbClr val="0000FF"/>
                </a:solidFill>
                <a:latin typeface="Times New Roman" pitchFamily="18" charset="0"/>
              </a:rPr>
              <a:t>2. Оқушы жүрегіне жол табу арқылы сабақтардың әрбір сәтін қызықты, ұтымды өткізу. Оқушыларды тек берілген мәліметті тыңдаушы емес ізденуші, зерттеуші өз ойын еркін дәлелдей алатын, пікірін ортаға сала білетін жеке  тұлғаны қалыптастыру. </a:t>
            </a:r>
            <a:endParaRPr lang="ru-RU" altLang="ru-RU" b="1" dirty="0" smtClean="0">
              <a:solidFill>
                <a:srgbClr val="0000FF"/>
              </a:solidFill>
              <a:latin typeface="Times New Roman" pitchFamily="18" charset="0"/>
            </a:endParaRPr>
          </a:p>
          <a:p>
            <a:pPr marL="342900" indent="-342900"/>
            <a:r>
              <a:rPr lang="kk-KZ" altLang="ru-RU" b="1" dirty="0" smtClean="0">
                <a:solidFill>
                  <a:srgbClr val="0000FF"/>
                </a:solidFill>
                <a:latin typeface="Times New Roman" pitchFamily="18" charset="0"/>
              </a:rPr>
              <a:t>3. Оқытудың жаңа  технологияларын қолдана отырып,  жеке, жұпта, топта жұмыс істеу  барысында мұғалім мен оқушының ынтымақтастығын қалыптастыру, оқушылардың ойына ерекше құрметпен қарау. Оқушыларды өзін-өзі қадағалай алатын, іс-әрекетін ретімен орындап, өзін - өзі жетілдіретін шығармашыл, ізденімпаз  тұлға қалыптастыру. </a:t>
            </a:r>
            <a:endParaRPr lang="ru-RU" altLang="ru-RU" b="1" dirty="0">
              <a:solidFill>
                <a:srgbClr val="0000FF"/>
              </a:solidFill>
              <a:latin typeface="Times New Roman"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WordArt 4"/>
          <p:cNvSpPr>
            <a:spLocks noChangeArrowheads="1" noChangeShapeType="1" noTextEdit="1"/>
          </p:cNvSpPr>
          <p:nvPr/>
        </p:nvSpPr>
        <p:spPr bwMode="auto">
          <a:xfrm>
            <a:off x="685800" y="838200"/>
            <a:ext cx="8153400" cy="4724400"/>
          </a:xfrm>
          <a:prstGeom prst="rect">
            <a:avLst/>
          </a:prstGeom>
        </p:spPr>
        <p:txBody>
          <a:bodyPr wrap="none" fromWordArt="1">
            <a:prstTxWarp prst="textDeflateBottom">
              <a:avLst>
                <a:gd name="adj" fmla="val 69319"/>
              </a:avLst>
            </a:prstTxWarp>
          </a:bodyPr>
          <a:lstStyle/>
          <a:p>
            <a:pPr algn="ctr"/>
            <a:r>
              <a:rPr lang="ru-RU" sz="3600" b="1" kern="10">
                <a:ln w="9525">
                  <a:solidFill>
                    <a:srgbClr val="000000"/>
                  </a:solidFill>
                  <a:round/>
                  <a:headEnd/>
                  <a:tailEnd/>
                </a:ln>
                <a:solidFill>
                  <a:srgbClr val="FF6699"/>
                </a:solidFill>
                <a:latin typeface="Courier New"/>
                <a:cs typeface="Courier New"/>
              </a:rPr>
              <a:t>Өзіндік білім </a:t>
            </a:r>
          </a:p>
          <a:p>
            <a:pPr algn="ctr"/>
            <a:r>
              <a:rPr lang="ru-RU" sz="3600" b="1" kern="10">
                <a:ln w="9525">
                  <a:solidFill>
                    <a:srgbClr val="000000"/>
                  </a:solidFill>
                  <a:round/>
                  <a:headEnd/>
                  <a:tailEnd/>
                </a:ln>
                <a:solidFill>
                  <a:srgbClr val="FF6699"/>
                </a:solidFill>
                <a:latin typeface="Courier New"/>
                <a:cs typeface="Courier New"/>
              </a:rPr>
              <a:t>жетілдіру жүйесі</a:t>
            </a:r>
          </a:p>
        </p:txBody>
      </p:sp>
    </p:spTree>
  </p:cSld>
  <p:clrMapOvr>
    <a:masterClrMapping/>
  </p:clrMapOvr>
  <p:transition advClick="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AutoShape 4"/>
          <p:cNvSpPr>
            <a:spLocks noChangeArrowheads="1"/>
          </p:cNvSpPr>
          <p:nvPr/>
        </p:nvSpPr>
        <p:spPr bwMode="auto">
          <a:xfrm>
            <a:off x="3048000" y="457200"/>
            <a:ext cx="3124200" cy="1295400"/>
          </a:xfrm>
          <a:prstGeom prst="flowChartAlternateProcess">
            <a:avLst/>
          </a:prstGeom>
          <a:gradFill rotWithShape="1">
            <a:gsLst>
              <a:gs pos="0">
                <a:srgbClr val="FF9933"/>
              </a:gs>
              <a:gs pos="100000">
                <a:srgbClr val="FFFF99"/>
              </a:gs>
            </a:gsLst>
            <a:lin ang="5400000" scaled="1"/>
          </a:gradFill>
          <a:ln w="9525">
            <a:miter lim="800000"/>
            <a:headEnd/>
            <a:tailEnd/>
          </a:ln>
          <a:scene3d>
            <a:camera prst="legacyPerspectiveBottom"/>
            <a:lightRig rig="legacyFlat3" dir="t"/>
          </a:scene3d>
          <a:sp3d extrusionH="121893000" prstMaterial="legacyMatte">
            <a:bevelT w="13500" h="13500" prst="angle"/>
            <a:bevelB w="13500" h="13500" prst="angle"/>
            <a:extrusionClr>
              <a:srgbClr val="FF9933"/>
            </a:extrusionClr>
          </a:sp3d>
        </p:spPr>
        <p:txBody>
          <a:bodyPr anchor="ctr">
            <a:flatTx/>
          </a:bodyPr>
          <a:lstStyle/>
          <a:p>
            <a:pPr algn="ctr" eaLnBrk="1" hangingPunct="1"/>
            <a:r>
              <a:rPr lang="kk-KZ" altLang="ru-RU" sz="2400" b="1">
                <a:solidFill>
                  <a:srgbClr val="0000FF"/>
                </a:solidFill>
              </a:rPr>
              <a:t>Өз бетінше білім жетілдіру көздері</a:t>
            </a:r>
            <a:endParaRPr lang="ru-RU" altLang="ru-RU" sz="2400" b="1">
              <a:solidFill>
                <a:srgbClr val="0000FF"/>
              </a:solidFill>
            </a:endParaRPr>
          </a:p>
        </p:txBody>
      </p:sp>
      <p:sp>
        <p:nvSpPr>
          <p:cNvPr id="8195" name="AutoShape 7"/>
          <p:cNvSpPr>
            <a:spLocks noChangeArrowheads="1"/>
          </p:cNvSpPr>
          <p:nvPr/>
        </p:nvSpPr>
        <p:spPr bwMode="auto">
          <a:xfrm>
            <a:off x="6019800" y="2895600"/>
            <a:ext cx="2895600" cy="1676400"/>
          </a:xfrm>
          <a:prstGeom prst="bevel">
            <a:avLst>
              <a:gd name="adj" fmla="val 12500"/>
            </a:avLst>
          </a:prstGeom>
          <a:gradFill rotWithShape="1">
            <a:gsLst>
              <a:gs pos="0">
                <a:srgbClr val="FFFF99"/>
              </a:gs>
              <a:gs pos="100000">
                <a:srgbClr val="FFCC00"/>
              </a:gs>
            </a:gsLst>
            <a:path path="rect">
              <a:fillToRect l="50000" t="50000" r="50000" b="50000"/>
            </a:path>
          </a:gradFill>
          <a:ln w="9525">
            <a:solidFill>
              <a:schemeClr val="tx1"/>
            </a:solidFill>
            <a:miter lim="800000"/>
            <a:headEnd/>
            <a:tailEnd/>
          </a:ln>
        </p:spPr>
        <p:txBody>
          <a:bodyPr anchor="ctr"/>
          <a:lstStyle/>
          <a:p>
            <a:pPr algn="ctr" eaLnBrk="1" hangingPunct="1"/>
            <a:r>
              <a:rPr lang="kk-KZ" altLang="ru-RU" sz="2000">
                <a:solidFill>
                  <a:srgbClr val="FF0066"/>
                </a:solidFill>
              </a:rPr>
              <a:t>Педагогика  ғылымы  жетістіктерін  жүйелі  оқып-үйрену</a:t>
            </a:r>
            <a:endParaRPr lang="ru-RU" altLang="ru-RU" sz="2000">
              <a:solidFill>
                <a:srgbClr val="FF0066"/>
              </a:solidFill>
            </a:endParaRPr>
          </a:p>
        </p:txBody>
      </p:sp>
      <p:sp>
        <p:nvSpPr>
          <p:cNvPr id="8196" name="AutoShape 9"/>
          <p:cNvSpPr>
            <a:spLocks noChangeArrowheads="1"/>
          </p:cNvSpPr>
          <p:nvPr/>
        </p:nvSpPr>
        <p:spPr bwMode="auto">
          <a:xfrm>
            <a:off x="3048000" y="4724400"/>
            <a:ext cx="3276600" cy="1371600"/>
          </a:xfrm>
          <a:prstGeom prst="bevel">
            <a:avLst>
              <a:gd name="adj" fmla="val 12500"/>
            </a:avLst>
          </a:prstGeom>
          <a:gradFill rotWithShape="1">
            <a:gsLst>
              <a:gs pos="0">
                <a:srgbClr val="FFFF99"/>
              </a:gs>
              <a:gs pos="100000">
                <a:srgbClr val="FFCC00"/>
              </a:gs>
            </a:gsLst>
            <a:path path="rect">
              <a:fillToRect l="50000" t="50000" r="50000" b="50000"/>
            </a:path>
          </a:gradFill>
          <a:ln w="9525">
            <a:solidFill>
              <a:schemeClr val="tx1"/>
            </a:solidFill>
            <a:miter lim="800000"/>
            <a:headEnd/>
            <a:tailEnd/>
          </a:ln>
        </p:spPr>
        <p:txBody>
          <a:bodyPr anchor="ctr"/>
          <a:lstStyle/>
          <a:p>
            <a:pPr algn="ctr" eaLnBrk="1" hangingPunct="1"/>
            <a:r>
              <a:rPr lang="kk-KZ" altLang="ru-RU" sz="2000">
                <a:solidFill>
                  <a:srgbClr val="0000FF"/>
                </a:solidFill>
              </a:rPr>
              <a:t>Өзіндік іс-тәжірибе мен арнайы сынақ жұмыстарын жүргізу</a:t>
            </a:r>
            <a:endParaRPr lang="ru-RU" altLang="ru-RU" sz="2000">
              <a:solidFill>
                <a:srgbClr val="0000FF"/>
              </a:solidFill>
            </a:endParaRPr>
          </a:p>
        </p:txBody>
      </p:sp>
      <p:sp>
        <p:nvSpPr>
          <p:cNvPr id="8197" name="AutoShape 11"/>
          <p:cNvSpPr>
            <a:spLocks noChangeArrowheads="1"/>
          </p:cNvSpPr>
          <p:nvPr/>
        </p:nvSpPr>
        <p:spPr bwMode="auto">
          <a:xfrm>
            <a:off x="304800" y="2971800"/>
            <a:ext cx="2819400" cy="1676400"/>
          </a:xfrm>
          <a:prstGeom prst="bevel">
            <a:avLst>
              <a:gd name="adj" fmla="val 12500"/>
            </a:avLst>
          </a:prstGeom>
          <a:gradFill rotWithShape="1">
            <a:gsLst>
              <a:gs pos="0">
                <a:srgbClr val="FFFF99"/>
              </a:gs>
              <a:gs pos="100000">
                <a:srgbClr val="FFCC00"/>
              </a:gs>
            </a:gsLst>
            <a:path path="rect">
              <a:fillToRect l="50000" t="50000" r="50000" b="50000"/>
            </a:path>
          </a:gradFill>
          <a:ln w="9525">
            <a:solidFill>
              <a:schemeClr val="tx1"/>
            </a:solidFill>
            <a:miter lim="800000"/>
            <a:headEnd/>
            <a:tailEnd/>
          </a:ln>
        </p:spPr>
        <p:txBody>
          <a:bodyPr anchor="ctr"/>
          <a:lstStyle/>
          <a:p>
            <a:pPr algn="ctr" eaLnBrk="1" hangingPunct="1"/>
            <a:r>
              <a:rPr lang="kk-KZ" altLang="ru-RU" sz="2000">
                <a:solidFill>
                  <a:srgbClr val="FF0066"/>
                </a:solidFill>
              </a:rPr>
              <a:t>Педагогикалық озат тәжірибені зерттеп,жинақтау</a:t>
            </a:r>
            <a:endParaRPr lang="ru-RU" altLang="ru-RU" sz="2000">
              <a:solidFill>
                <a:srgbClr val="FF0066"/>
              </a:solidFill>
            </a:endParaRPr>
          </a:p>
        </p:txBody>
      </p:sp>
      <p:sp>
        <p:nvSpPr>
          <p:cNvPr id="8198" name="Line 13"/>
          <p:cNvSpPr>
            <a:spLocks noChangeShapeType="1"/>
          </p:cNvSpPr>
          <p:nvPr/>
        </p:nvSpPr>
        <p:spPr bwMode="auto">
          <a:xfrm flipH="1">
            <a:off x="3048000" y="2286000"/>
            <a:ext cx="685800" cy="685800"/>
          </a:xfrm>
          <a:prstGeom prst="line">
            <a:avLst/>
          </a:prstGeom>
          <a:noFill/>
          <a:ln w="57150">
            <a:solidFill>
              <a:srgbClr val="0000FF"/>
            </a:solidFill>
            <a:round/>
            <a:headEnd/>
            <a:tailEnd type="triangle" w="med" len="med"/>
          </a:ln>
        </p:spPr>
        <p:txBody>
          <a:bodyPr/>
          <a:lstStyle/>
          <a:p>
            <a:endParaRPr lang="ru-RU"/>
          </a:p>
        </p:txBody>
      </p:sp>
      <p:sp>
        <p:nvSpPr>
          <p:cNvPr id="8199" name="Line 14"/>
          <p:cNvSpPr>
            <a:spLocks noChangeShapeType="1"/>
          </p:cNvSpPr>
          <p:nvPr/>
        </p:nvSpPr>
        <p:spPr bwMode="auto">
          <a:xfrm flipH="1">
            <a:off x="4572000" y="3048000"/>
            <a:ext cx="76200" cy="1600200"/>
          </a:xfrm>
          <a:prstGeom prst="line">
            <a:avLst/>
          </a:prstGeom>
          <a:noFill/>
          <a:ln w="57150">
            <a:solidFill>
              <a:srgbClr val="0000FF"/>
            </a:solidFill>
            <a:round/>
            <a:headEnd/>
            <a:tailEnd type="triangle" w="med" len="med"/>
          </a:ln>
        </p:spPr>
        <p:txBody>
          <a:bodyPr/>
          <a:lstStyle/>
          <a:p>
            <a:endParaRPr lang="ru-RU"/>
          </a:p>
        </p:txBody>
      </p:sp>
      <p:sp>
        <p:nvSpPr>
          <p:cNvPr id="8200" name="Line 17"/>
          <p:cNvSpPr>
            <a:spLocks noChangeShapeType="1"/>
          </p:cNvSpPr>
          <p:nvPr/>
        </p:nvSpPr>
        <p:spPr bwMode="auto">
          <a:xfrm>
            <a:off x="5486400" y="2209800"/>
            <a:ext cx="609600" cy="609600"/>
          </a:xfrm>
          <a:prstGeom prst="line">
            <a:avLst/>
          </a:prstGeom>
          <a:noFill/>
          <a:ln w="57150">
            <a:solidFill>
              <a:srgbClr val="0000FF"/>
            </a:solidFill>
            <a:round/>
            <a:headEnd/>
            <a:tailEnd type="triangle" w="med" len="med"/>
          </a:ln>
        </p:spPr>
        <p:txBody>
          <a:bodyPr/>
          <a:lstStyle/>
          <a:p>
            <a:endParaRPr lang="ru-RU"/>
          </a:p>
        </p:txBody>
      </p:sp>
    </p:spTree>
  </p:cSld>
  <p:clrMapOvr>
    <a:masterClrMapping/>
  </p:clrMapOvr>
  <p:transition advClick="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AutoShape 5"/>
          <p:cNvSpPr>
            <a:spLocks noChangeArrowheads="1"/>
          </p:cNvSpPr>
          <p:nvPr/>
        </p:nvSpPr>
        <p:spPr bwMode="auto">
          <a:xfrm>
            <a:off x="0" y="1124744"/>
            <a:ext cx="2743200" cy="2808312"/>
          </a:xfrm>
          <a:prstGeom prst="flowChartPreparation">
            <a:avLst/>
          </a:prstGeom>
          <a:gradFill rotWithShape="1">
            <a:gsLst>
              <a:gs pos="0">
                <a:srgbClr val="FF00FF"/>
              </a:gs>
              <a:gs pos="100000">
                <a:srgbClr val="FFFF99"/>
              </a:gs>
            </a:gsLst>
            <a:path path="shape">
              <a:fillToRect l="50000" t="50000" r="50000" b="50000"/>
            </a:path>
          </a:gradFill>
          <a:ln w="9525">
            <a:miter lim="800000"/>
            <a:headEnd/>
            <a:tailEnd/>
          </a:ln>
          <a:scene3d>
            <a:camera prst="legacyObliqueTopRight"/>
            <a:lightRig rig="legacyFlat3" dir="b"/>
          </a:scene3d>
          <a:sp3d extrusionH="430200" prstMaterial="legacyMatte">
            <a:bevelT w="13500" h="13500" prst="angle"/>
            <a:bevelB w="13500" h="13500" prst="angle"/>
            <a:extrusionClr>
              <a:srgbClr val="FF00FF"/>
            </a:extrusionClr>
          </a:sp3d>
        </p:spPr>
        <p:txBody>
          <a:bodyPr anchor="ctr">
            <a:flatTx/>
          </a:bodyPr>
          <a:lstStyle/>
          <a:p>
            <a:pPr algn="ctr" eaLnBrk="1" hangingPunct="1"/>
            <a:r>
              <a:rPr lang="kk-KZ" altLang="ru-RU" sz="2400" dirty="0">
                <a:solidFill>
                  <a:srgbClr val="0000FF"/>
                </a:solidFill>
              </a:rPr>
              <a:t>Өз бетінше  білім жетілдірудің басты бағыттары</a:t>
            </a:r>
            <a:endParaRPr lang="ru-RU" altLang="ru-RU" sz="2400" dirty="0">
              <a:solidFill>
                <a:srgbClr val="0000FF"/>
              </a:solidFill>
            </a:endParaRPr>
          </a:p>
        </p:txBody>
      </p:sp>
      <p:sp>
        <p:nvSpPr>
          <p:cNvPr id="9219" name="AutoShape 9"/>
          <p:cNvSpPr>
            <a:spLocks noChangeArrowheads="1"/>
          </p:cNvSpPr>
          <p:nvPr/>
        </p:nvSpPr>
        <p:spPr bwMode="auto">
          <a:xfrm>
            <a:off x="2987824" y="4797152"/>
            <a:ext cx="6384776" cy="2060848"/>
          </a:xfrm>
          <a:prstGeom prst="diamond">
            <a:avLst/>
          </a:prstGeom>
          <a:gradFill rotWithShape="1">
            <a:gsLst>
              <a:gs pos="0">
                <a:srgbClr val="FFFF00"/>
              </a:gs>
              <a:gs pos="100000">
                <a:srgbClr val="FF6600"/>
              </a:gs>
            </a:gsLst>
            <a:path path="shape">
              <a:fillToRect l="50000" t="50000" r="50000" b="50000"/>
            </a:path>
          </a:gradFill>
          <a:ln w="9525">
            <a:miter lim="800000"/>
            <a:headEnd/>
            <a:tailEnd/>
          </a:ln>
          <a:scene3d>
            <a:camera prst="legacyObliqueTopRight"/>
            <a:lightRig rig="legacyFlat3" dir="b"/>
          </a:scene3d>
          <a:sp3d extrusionH="430200" prstMaterial="legacyMatte">
            <a:bevelT w="13500" h="13500" prst="angle"/>
            <a:bevelB w="13500" h="13500" prst="angle"/>
            <a:extrusionClr>
              <a:srgbClr val="FFFF00"/>
            </a:extrusionClr>
          </a:sp3d>
        </p:spPr>
        <p:txBody>
          <a:bodyPr anchor="ctr">
            <a:flatTx/>
          </a:bodyPr>
          <a:lstStyle/>
          <a:p>
            <a:pPr algn="ctr" eaLnBrk="1" hangingPunct="1"/>
            <a:r>
              <a:rPr lang="kk-KZ" altLang="ru-RU" sz="2400" dirty="0"/>
              <a:t>Жалпы ой-өрісін кеңейту, жалпы білімін көтеру</a:t>
            </a:r>
            <a:endParaRPr lang="ru-RU" altLang="ru-RU" sz="2400" dirty="0"/>
          </a:p>
        </p:txBody>
      </p:sp>
      <p:sp>
        <p:nvSpPr>
          <p:cNvPr id="9220" name="AutoShape 11"/>
          <p:cNvSpPr>
            <a:spLocks noChangeArrowheads="1"/>
          </p:cNvSpPr>
          <p:nvPr/>
        </p:nvSpPr>
        <p:spPr bwMode="auto">
          <a:xfrm>
            <a:off x="4191000" y="2852936"/>
            <a:ext cx="5181600" cy="1566664"/>
          </a:xfrm>
          <a:prstGeom prst="diamond">
            <a:avLst/>
          </a:prstGeom>
          <a:gradFill rotWithShape="1">
            <a:gsLst>
              <a:gs pos="0">
                <a:srgbClr val="FFFF00"/>
              </a:gs>
              <a:gs pos="100000">
                <a:srgbClr val="FF6600"/>
              </a:gs>
            </a:gsLst>
            <a:path path="shape">
              <a:fillToRect l="50000" t="50000" r="50000" b="50000"/>
            </a:path>
          </a:gradFill>
          <a:ln w="9525">
            <a:miter lim="800000"/>
            <a:headEnd/>
            <a:tailEnd/>
          </a:ln>
          <a:scene3d>
            <a:camera prst="legacyObliqueTopRight"/>
            <a:lightRig rig="legacyFlat3" dir="b"/>
          </a:scene3d>
          <a:sp3d extrusionH="430200" prstMaterial="legacyMatte">
            <a:bevelT w="13500" h="13500" prst="angle"/>
            <a:bevelB w="13500" h="13500" prst="angle"/>
            <a:extrusionClr>
              <a:srgbClr val="FFFF00"/>
            </a:extrusionClr>
          </a:sp3d>
        </p:spPr>
        <p:txBody>
          <a:bodyPr anchor="ctr">
            <a:flatTx/>
          </a:bodyPr>
          <a:lstStyle/>
          <a:p>
            <a:pPr algn="ctr" eaLnBrk="1" hangingPunct="1"/>
            <a:r>
              <a:rPr lang="kk-KZ" altLang="ru-RU" sz="2400" dirty="0"/>
              <a:t>Өзіндік танымдық-шығармашылық қабілеттерін арттыру</a:t>
            </a:r>
            <a:endParaRPr lang="ru-RU" altLang="ru-RU" sz="2400" dirty="0"/>
          </a:p>
        </p:txBody>
      </p:sp>
      <p:sp>
        <p:nvSpPr>
          <p:cNvPr id="9221" name="AutoShape 4"/>
          <p:cNvSpPr>
            <a:spLocks noChangeArrowheads="1"/>
          </p:cNvSpPr>
          <p:nvPr/>
        </p:nvSpPr>
        <p:spPr bwMode="auto">
          <a:xfrm>
            <a:off x="4191000" y="476672"/>
            <a:ext cx="4648200" cy="2016224"/>
          </a:xfrm>
          <a:prstGeom prst="diamond">
            <a:avLst/>
          </a:prstGeom>
          <a:gradFill rotWithShape="1">
            <a:gsLst>
              <a:gs pos="0">
                <a:srgbClr val="FFFF00"/>
              </a:gs>
              <a:gs pos="100000">
                <a:srgbClr val="FF6600"/>
              </a:gs>
            </a:gsLst>
            <a:path path="shape">
              <a:fillToRect l="50000" t="50000" r="50000" b="50000"/>
            </a:path>
          </a:gradFill>
          <a:ln w="9525">
            <a:miter lim="800000"/>
            <a:headEnd/>
            <a:tailEnd/>
          </a:ln>
          <a:scene3d>
            <a:camera prst="legacyObliqueTopRight"/>
            <a:lightRig rig="legacyFlat3" dir="b"/>
          </a:scene3d>
          <a:sp3d extrusionH="430200" prstMaterial="legacyMatte">
            <a:bevelT w="13500" h="13500" prst="angle"/>
            <a:bevelB w="13500" h="13500" prst="angle"/>
            <a:extrusionClr>
              <a:srgbClr val="FFFF00"/>
            </a:extrusionClr>
          </a:sp3d>
        </p:spPr>
        <p:txBody>
          <a:bodyPr anchor="ctr">
            <a:flatTx/>
          </a:bodyPr>
          <a:lstStyle/>
          <a:p>
            <a:pPr algn="ctr" eaLnBrk="1" hangingPunct="1"/>
            <a:r>
              <a:rPr lang="kk-KZ" altLang="ru-RU" sz="2400" dirty="0"/>
              <a:t>Кәсіби  шеберлігін, пәндік біліктілігін  жетілдіру</a:t>
            </a:r>
            <a:endParaRPr lang="ru-RU" altLang="ru-RU" sz="2400" dirty="0"/>
          </a:p>
        </p:txBody>
      </p:sp>
      <p:sp>
        <p:nvSpPr>
          <p:cNvPr id="9222" name="AutoShape 12"/>
          <p:cNvSpPr>
            <a:spLocks noChangeArrowheads="1"/>
          </p:cNvSpPr>
          <p:nvPr/>
        </p:nvSpPr>
        <p:spPr bwMode="auto">
          <a:xfrm rot="-4644760">
            <a:off x="3377137" y="-209992"/>
            <a:ext cx="698983" cy="3872685"/>
          </a:xfrm>
          <a:prstGeom prst="curvedRightArrow">
            <a:avLst>
              <a:gd name="adj1" fmla="val 65000"/>
              <a:gd name="adj2" fmla="val 130000"/>
              <a:gd name="adj3" fmla="val 53856"/>
            </a:avLst>
          </a:prstGeom>
          <a:gradFill rotWithShape="1">
            <a:gsLst>
              <a:gs pos="0">
                <a:srgbClr val="FF00FF"/>
              </a:gs>
              <a:gs pos="50000">
                <a:srgbClr val="FFFF00"/>
              </a:gs>
              <a:gs pos="100000">
                <a:srgbClr val="FF00FF"/>
              </a:gs>
            </a:gsLst>
            <a:lin ang="5400000" scaled="1"/>
          </a:gradFill>
          <a:ln w="9525">
            <a:solidFill>
              <a:srgbClr val="3366FF"/>
            </a:solidFill>
            <a:miter lim="800000"/>
            <a:headEnd/>
            <a:tailEnd/>
          </a:ln>
        </p:spPr>
        <p:txBody>
          <a:bodyPr wrap="none" anchor="ctr"/>
          <a:lstStyle/>
          <a:p>
            <a:pPr eaLnBrk="1" hangingPunct="1"/>
            <a:endParaRPr lang="ru-RU" altLang="ru-RU"/>
          </a:p>
        </p:txBody>
      </p:sp>
      <p:sp>
        <p:nvSpPr>
          <p:cNvPr id="9223" name="AutoShape 13"/>
          <p:cNvSpPr>
            <a:spLocks noChangeArrowheads="1"/>
          </p:cNvSpPr>
          <p:nvPr/>
        </p:nvSpPr>
        <p:spPr bwMode="auto">
          <a:xfrm rot="-3248115">
            <a:off x="3089562" y="2118860"/>
            <a:ext cx="757333" cy="2592890"/>
          </a:xfrm>
          <a:prstGeom prst="curvedRightArrow">
            <a:avLst>
              <a:gd name="adj1" fmla="val 44778"/>
              <a:gd name="adj2" fmla="val 103956"/>
              <a:gd name="adj3" fmla="val 43317"/>
            </a:avLst>
          </a:prstGeom>
          <a:gradFill rotWithShape="1">
            <a:gsLst>
              <a:gs pos="0">
                <a:srgbClr val="FF00FF"/>
              </a:gs>
              <a:gs pos="50000">
                <a:srgbClr val="FFFF00"/>
              </a:gs>
              <a:gs pos="100000">
                <a:srgbClr val="FF00FF"/>
              </a:gs>
            </a:gsLst>
            <a:lin ang="5400000" scaled="1"/>
          </a:gradFill>
          <a:ln w="9525">
            <a:solidFill>
              <a:srgbClr val="3366FF"/>
            </a:solidFill>
            <a:miter lim="800000"/>
            <a:headEnd/>
            <a:tailEnd/>
          </a:ln>
        </p:spPr>
        <p:txBody>
          <a:bodyPr wrap="none" anchor="ctr"/>
          <a:lstStyle/>
          <a:p>
            <a:pPr eaLnBrk="1" hangingPunct="1"/>
            <a:endParaRPr lang="ru-RU" altLang="ru-RU"/>
          </a:p>
        </p:txBody>
      </p:sp>
      <p:sp>
        <p:nvSpPr>
          <p:cNvPr id="9224" name="AutoShape 14"/>
          <p:cNvSpPr>
            <a:spLocks noChangeArrowheads="1"/>
          </p:cNvSpPr>
          <p:nvPr/>
        </p:nvSpPr>
        <p:spPr bwMode="auto">
          <a:xfrm rot="-2497852">
            <a:off x="1267064" y="3933211"/>
            <a:ext cx="1716188" cy="2802334"/>
          </a:xfrm>
          <a:prstGeom prst="curvedRightArrow">
            <a:avLst>
              <a:gd name="adj1" fmla="val 98372"/>
              <a:gd name="adj2" fmla="val 30215"/>
              <a:gd name="adj3" fmla="val 38029"/>
            </a:avLst>
          </a:prstGeom>
          <a:gradFill rotWithShape="1">
            <a:gsLst>
              <a:gs pos="0">
                <a:srgbClr val="FF00FF"/>
              </a:gs>
              <a:gs pos="50000">
                <a:srgbClr val="FFFF00"/>
              </a:gs>
              <a:gs pos="100000">
                <a:srgbClr val="FF00FF"/>
              </a:gs>
            </a:gsLst>
            <a:lin ang="5400000" scaled="1"/>
          </a:gradFill>
          <a:ln w="9525">
            <a:solidFill>
              <a:srgbClr val="3366FF"/>
            </a:solidFill>
            <a:miter lim="800000"/>
            <a:headEnd/>
            <a:tailEnd/>
          </a:ln>
        </p:spPr>
        <p:txBody>
          <a:bodyPr wrap="none" anchor="ctr"/>
          <a:lstStyle/>
          <a:p>
            <a:pPr eaLnBrk="1" hangingPunct="1"/>
            <a:endParaRPr lang="ru-RU" altLang="ru-RU"/>
          </a:p>
        </p:txBody>
      </p:sp>
    </p:spTree>
  </p:cSld>
  <p:clrMapOvr>
    <a:masterClrMapping/>
  </p:clrMapOvr>
  <p:transition advClick="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AutoShape 6"/>
          <p:cNvSpPr>
            <a:spLocks noChangeArrowheads="1"/>
          </p:cNvSpPr>
          <p:nvPr/>
        </p:nvSpPr>
        <p:spPr bwMode="auto">
          <a:xfrm>
            <a:off x="1447800" y="685800"/>
            <a:ext cx="6781800" cy="1295400"/>
          </a:xfrm>
          <a:prstGeom prst="flowChartPreparation">
            <a:avLst/>
          </a:prstGeom>
          <a:gradFill rotWithShape="1">
            <a:gsLst>
              <a:gs pos="0">
                <a:srgbClr val="FF00FF"/>
              </a:gs>
              <a:gs pos="100000">
                <a:srgbClr val="FFFF99"/>
              </a:gs>
            </a:gsLst>
            <a:path path="shape">
              <a:fillToRect l="50000" t="50000" r="50000" b="50000"/>
            </a:path>
          </a:gradFill>
          <a:ln w="9525">
            <a:miter lim="800000"/>
            <a:headEnd/>
            <a:tailEnd/>
          </a:ln>
          <a:scene3d>
            <a:camera prst="legacyObliqueTopRight"/>
            <a:lightRig rig="legacyFlat3" dir="b"/>
          </a:scene3d>
          <a:sp3d extrusionH="430200" prstMaterial="legacyMatte">
            <a:bevelT w="13500" h="13500" prst="angle"/>
            <a:bevelB w="13500" h="13500" prst="angle"/>
            <a:extrusionClr>
              <a:srgbClr val="FF00FF"/>
            </a:extrusionClr>
          </a:sp3d>
        </p:spPr>
        <p:txBody>
          <a:bodyPr wrap="none" anchor="ctr">
            <a:flatTx/>
          </a:bodyPr>
          <a:lstStyle/>
          <a:p>
            <a:pPr algn="ctr" eaLnBrk="1" hangingPunct="1"/>
            <a:r>
              <a:rPr lang="kk-KZ" altLang="ru-RU" sz="3000" b="1" dirty="0">
                <a:solidFill>
                  <a:srgbClr val="0000FF"/>
                </a:solidFill>
              </a:rPr>
              <a:t>Білім  жетілдірудің  негізгі мазмұны</a:t>
            </a:r>
            <a:endParaRPr lang="ru-RU" altLang="ru-RU" sz="3000" b="1" dirty="0">
              <a:solidFill>
                <a:srgbClr val="0000FF"/>
              </a:solidFill>
            </a:endParaRPr>
          </a:p>
        </p:txBody>
      </p:sp>
      <p:sp>
        <p:nvSpPr>
          <p:cNvPr id="10243" name="AutoShape 8"/>
          <p:cNvSpPr>
            <a:spLocks noChangeArrowheads="1"/>
          </p:cNvSpPr>
          <p:nvPr/>
        </p:nvSpPr>
        <p:spPr bwMode="auto">
          <a:xfrm>
            <a:off x="-304800" y="2438400"/>
            <a:ext cx="3429000" cy="2209800"/>
          </a:xfrm>
          <a:prstGeom prst="diamond">
            <a:avLst/>
          </a:prstGeom>
          <a:gradFill rotWithShape="1">
            <a:gsLst>
              <a:gs pos="0">
                <a:srgbClr val="FFFF00"/>
              </a:gs>
              <a:gs pos="100000">
                <a:srgbClr val="FF6699"/>
              </a:gs>
            </a:gsLst>
            <a:path path="shape">
              <a:fillToRect l="50000" t="50000" r="50000" b="50000"/>
            </a:path>
          </a:gradFill>
          <a:ln w="9525">
            <a:miter lim="800000"/>
            <a:headEnd/>
            <a:tailEnd/>
          </a:ln>
          <a:scene3d>
            <a:camera prst="legacyObliqueTopRight"/>
            <a:lightRig rig="legacyFlat3" dir="b"/>
          </a:scene3d>
          <a:sp3d extrusionH="430200" prstMaterial="legacyMatte">
            <a:bevelT w="13500" h="13500" prst="angle"/>
            <a:bevelB w="13500" h="13500" prst="angle"/>
            <a:extrusionClr>
              <a:srgbClr val="FFFF00"/>
            </a:extrusionClr>
          </a:sp3d>
        </p:spPr>
        <p:txBody>
          <a:bodyPr anchor="ctr">
            <a:flatTx/>
          </a:bodyPr>
          <a:lstStyle/>
          <a:p>
            <a:pPr algn="ctr" eaLnBrk="1" hangingPunct="1"/>
            <a:r>
              <a:rPr lang="kk-KZ" altLang="ru-RU" sz="2400" b="1">
                <a:solidFill>
                  <a:srgbClr val="000099"/>
                </a:solidFill>
              </a:rPr>
              <a:t>Әдістемелік  білімін жетілдіру</a:t>
            </a:r>
            <a:endParaRPr lang="ru-RU" altLang="ru-RU" sz="2400" b="1">
              <a:solidFill>
                <a:srgbClr val="000099"/>
              </a:solidFill>
            </a:endParaRPr>
          </a:p>
        </p:txBody>
      </p:sp>
      <p:sp>
        <p:nvSpPr>
          <p:cNvPr id="10244" name="AutoShape 9"/>
          <p:cNvSpPr>
            <a:spLocks noChangeArrowheads="1"/>
          </p:cNvSpPr>
          <p:nvPr/>
        </p:nvSpPr>
        <p:spPr bwMode="auto">
          <a:xfrm>
            <a:off x="4419600" y="4343400"/>
            <a:ext cx="3429000" cy="2209800"/>
          </a:xfrm>
          <a:prstGeom prst="diamond">
            <a:avLst/>
          </a:prstGeom>
          <a:gradFill rotWithShape="1">
            <a:gsLst>
              <a:gs pos="0">
                <a:srgbClr val="FFFF00"/>
              </a:gs>
              <a:gs pos="100000">
                <a:srgbClr val="FF6699"/>
              </a:gs>
            </a:gsLst>
            <a:path path="shape">
              <a:fillToRect l="50000" t="50000" r="50000" b="50000"/>
            </a:path>
          </a:gradFill>
          <a:ln w="9525">
            <a:miter lim="800000"/>
            <a:headEnd/>
            <a:tailEnd/>
          </a:ln>
          <a:scene3d>
            <a:camera prst="legacyObliqueTopRight"/>
            <a:lightRig rig="legacyFlat3" dir="b"/>
          </a:scene3d>
          <a:sp3d extrusionH="430200" prstMaterial="legacyMatte">
            <a:bevelT w="13500" h="13500" prst="angle"/>
            <a:bevelB w="13500" h="13500" prst="angle"/>
            <a:extrusionClr>
              <a:srgbClr val="FFFF00"/>
            </a:extrusionClr>
          </a:sp3d>
        </p:spPr>
        <p:txBody>
          <a:bodyPr anchor="ctr">
            <a:flatTx/>
          </a:bodyPr>
          <a:lstStyle/>
          <a:p>
            <a:pPr algn="ctr" eaLnBrk="1" hangingPunct="1"/>
            <a:r>
              <a:rPr lang="kk-KZ" altLang="ru-RU" sz="2000" b="1">
                <a:solidFill>
                  <a:srgbClr val="000099"/>
                </a:solidFill>
              </a:rPr>
              <a:t>Жалпы мәдени  білімін  жетілдіру</a:t>
            </a:r>
            <a:endParaRPr lang="ru-RU" altLang="ru-RU" sz="2000" b="1">
              <a:solidFill>
                <a:srgbClr val="000099"/>
              </a:solidFill>
            </a:endParaRPr>
          </a:p>
        </p:txBody>
      </p:sp>
      <p:sp>
        <p:nvSpPr>
          <p:cNvPr id="10245" name="AutoShape 10"/>
          <p:cNvSpPr>
            <a:spLocks noChangeArrowheads="1"/>
          </p:cNvSpPr>
          <p:nvPr/>
        </p:nvSpPr>
        <p:spPr bwMode="auto">
          <a:xfrm>
            <a:off x="5943600" y="2590800"/>
            <a:ext cx="3429000" cy="2209800"/>
          </a:xfrm>
          <a:prstGeom prst="diamond">
            <a:avLst/>
          </a:prstGeom>
          <a:gradFill rotWithShape="1">
            <a:gsLst>
              <a:gs pos="0">
                <a:srgbClr val="FFFF00"/>
              </a:gs>
              <a:gs pos="100000">
                <a:srgbClr val="FF6699"/>
              </a:gs>
            </a:gsLst>
            <a:path path="shape">
              <a:fillToRect l="50000" t="50000" r="50000" b="50000"/>
            </a:path>
          </a:gradFill>
          <a:ln w="9525">
            <a:miter lim="800000"/>
            <a:headEnd/>
            <a:tailEnd/>
          </a:ln>
          <a:scene3d>
            <a:camera prst="legacyObliqueTopRight"/>
            <a:lightRig rig="legacyFlat3" dir="b"/>
          </a:scene3d>
          <a:sp3d extrusionH="430200" prstMaterial="legacyMatte">
            <a:bevelT w="13500" h="13500" prst="angle"/>
            <a:bevelB w="13500" h="13500" prst="angle"/>
            <a:extrusionClr>
              <a:srgbClr val="FFFF00"/>
            </a:extrusionClr>
          </a:sp3d>
        </p:spPr>
        <p:txBody>
          <a:bodyPr anchor="ctr">
            <a:flatTx/>
          </a:bodyPr>
          <a:lstStyle/>
          <a:p>
            <a:pPr algn="ctr" eaLnBrk="1" hangingPunct="1"/>
            <a:r>
              <a:rPr lang="kk-KZ" altLang="ru-RU" sz="2400" b="1" dirty="0">
                <a:solidFill>
                  <a:srgbClr val="000099"/>
                </a:solidFill>
              </a:rPr>
              <a:t>Пәндік білімін жетілдіру</a:t>
            </a:r>
            <a:endParaRPr lang="ru-RU" altLang="ru-RU" sz="2400" b="1" dirty="0">
              <a:solidFill>
                <a:srgbClr val="000099"/>
              </a:solidFill>
            </a:endParaRPr>
          </a:p>
        </p:txBody>
      </p:sp>
      <p:sp>
        <p:nvSpPr>
          <p:cNvPr id="10246" name="Line 12"/>
          <p:cNvSpPr>
            <a:spLocks noChangeShapeType="1"/>
          </p:cNvSpPr>
          <p:nvPr/>
        </p:nvSpPr>
        <p:spPr bwMode="auto">
          <a:xfrm flipH="1">
            <a:off x="1979712" y="2060848"/>
            <a:ext cx="1080120" cy="537592"/>
          </a:xfrm>
          <a:prstGeom prst="line">
            <a:avLst/>
          </a:prstGeom>
          <a:noFill/>
          <a:ln w="76200">
            <a:pattFill prst="pct80">
              <a:fgClr>
                <a:srgbClr val="0000FF"/>
              </a:fgClr>
              <a:bgClr>
                <a:srgbClr val="FFFFFF"/>
              </a:bgClr>
            </a:pattFill>
            <a:round/>
            <a:headEnd/>
            <a:tailEnd type="triangle" w="med" len="med"/>
          </a:ln>
        </p:spPr>
        <p:txBody>
          <a:bodyPr/>
          <a:lstStyle/>
          <a:p>
            <a:endParaRPr lang="ru-RU"/>
          </a:p>
        </p:txBody>
      </p:sp>
      <p:sp>
        <p:nvSpPr>
          <p:cNvPr id="10247" name="Line 14"/>
          <p:cNvSpPr>
            <a:spLocks noChangeShapeType="1"/>
          </p:cNvSpPr>
          <p:nvPr/>
        </p:nvSpPr>
        <p:spPr bwMode="auto">
          <a:xfrm>
            <a:off x="4716016" y="2132856"/>
            <a:ext cx="838200" cy="2133600"/>
          </a:xfrm>
          <a:prstGeom prst="line">
            <a:avLst/>
          </a:prstGeom>
          <a:noFill/>
          <a:ln w="76200">
            <a:pattFill prst="pct80">
              <a:fgClr>
                <a:srgbClr val="0000FF"/>
              </a:fgClr>
              <a:bgClr>
                <a:srgbClr val="FFFFFF"/>
              </a:bgClr>
            </a:pattFill>
            <a:round/>
            <a:headEnd/>
            <a:tailEnd type="triangle" w="med" len="med"/>
          </a:ln>
        </p:spPr>
        <p:txBody>
          <a:bodyPr/>
          <a:lstStyle/>
          <a:p>
            <a:endParaRPr lang="ru-RU"/>
          </a:p>
        </p:txBody>
      </p:sp>
      <p:sp>
        <p:nvSpPr>
          <p:cNvPr id="10248" name="Line 15"/>
          <p:cNvSpPr>
            <a:spLocks noChangeShapeType="1"/>
          </p:cNvSpPr>
          <p:nvPr/>
        </p:nvSpPr>
        <p:spPr bwMode="auto">
          <a:xfrm>
            <a:off x="5652120" y="2132856"/>
            <a:ext cx="977280" cy="1143744"/>
          </a:xfrm>
          <a:prstGeom prst="line">
            <a:avLst/>
          </a:prstGeom>
          <a:noFill/>
          <a:ln w="76200">
            <a:pattFill prst="pct80">
              <a:fgClr>
                <a:srgbClr val="0000FF"/>
              </a:fgClr>
              <a:bgClr>
                <a:srgbClr val="FFFFFF"/>
              </a:bgClr>
            </a:pattFill>
            <a:round/>
            <a:headEnd/>
            <a:tailEnd type="triangle" w="med" len="med"/>
          </a:ln>
        </p:spPr>
        <p:txBody>
          <a:bodyPr/>
          <a:lstStyle/>
          <a:p>
            <a:endParaRPr lang="ru-RU"/>
          </a:p>
        </p:txBody>
      </p:sp>
      <p:sp>
        <p:nvSpPr>
          <p:cNvPr id="10249" name="AutoShape 16"/>
          <p:cNvSpPr>
            <a:spLocks noChangeArrowheads="1"/>
          </p:cNvSpPr>
          <p:nvPr/>
        </p:nvSpPr>
        <p:spPr bwMode="auto">
          <a:xfrm>
            <a:off x="914400" y="4267200"/>
            <a:ext cx="3429000" cy="2209800"/>
          </a:xfrm>
          <a:prstGeom prst="diamond">
            <a:avLst/>
          </a:prstGeom>
          <a:gradFill rotWithShape="1">
            <a:gsLst>
              <a:gs pos="0">
                <a:srgbClr val="FFFF00"/>
              </a:gs>
              <a:gs pos="100000">
                <a:srgbClr val="FF6699"/>
              </a:gs>
            </a:gsLst>
            <a:path path="shape">
              <a:fillToRect l="50000" t="50000" r="50000" b="50000"/>
            </a:path>
          </a:gradFill>
          <a:ln w="9525">
            <a:miter lim="800000"/>
            <a:headEnd/>
            <a:tailEnd/>
          </a:ln>
          <a:scene3d>
            <a:camera prst="legacyObliqueTopRight"/>
            <a:lightRig rig="legacyFlat3" dir="b"/>
          </a:scene3d>
          <a:sp3d extrusionH="430200" prstMaterial="legacyMatte">
            <a:bevelT w="13500" h="13500" prst="angle"/>
            <a:bevelB w="13500" h="13500" prst="angle"/>
            <a:extrusionClr>
              <a:srgbClr val="FFFF00"/>
            </a:extrusionClr>
          </a:sp3d>
        </p:spPr>
        <p:txBody>
          <a:bodyPr anchor="ctr">
            <a:flatTx/>
          </a:bodyPr>
          <a:lstStyle/>
          <a:p>
            <a:pPr algn="ctr" eaLnBrk="1" hangingPunct="1"/>
            <a:r>
              <a:rPr lang="kk-KZ" altLang="ru-RU" sz="2400" b="1">
                <a:solidFill>
                  <a:srgbClr val="000099"/>
                </a:solidFill>
              </a:rPr>
              <a:t>Теориялық білімін жетілдіру</a:t>
            </a:r>
            <a:endParaRPr lang="ru-RU" altLang="ru-RU" sz="2400" b="1">
              <a:solidFill>
                <a:srgbClr val="000099"/>
              </a:solidFill>
            </a:endParaRPr>
          </a:p>
        </p:txBody>
      </p:sp>
      <p:sp>
        <p:nvSpPr>
          <p:cNvPr id="10250" name="Line 17"/>
          <p:cNvSpPr>
            <a:spLocks noChangeShapeType="1"/>
          </p:cNvSpPr>
          <p:nvPr/>
        </p:nvSpPr>
        <p:spPr bwMode="auto">
          <a:xfrm flipH="1">
            <a:off x="3491880" y="2132856"/>
            <a:ext cx="762000" cy="2209800"/>
          </a:xfrm>
          <a:prstGeom prst="line">
            <a:avLst/>
          </a:prstGeom>
          <a:noFill/>
          <a:ln w="76200">
            <a:pattFill prst="pct80">
              <a:fgClr>
                <a:srgbClr val="0000FF"/>
              </a:fgClr>
              <a:bgClr>
                <a:srgbClr val="FFFFFF"/>
              </a:bgClr>
            </a:pattFill>
            <a:round/>
            <a:headEnd/>
            <a:tailEnd type="triangle" w="med" len="med"/>
          </a:ln>
        </p:spPr>
        <p:txBody>
          <a:bodyPr/>
          <a:lstStyle/>
          <a:p>
            <a:endParaRPr lang="ru-RU"/>
          </a:p>
        </p:txBody>
      </p:sp>
    </p:spTree>
  </p:cSld>
  <p:clrMapOvr>
    <a:masterClrMapping/>
  </p:clrMapOvr>
  <p:transition advClick="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AutoShape 4"/>
          <p:cNvSpPr>
            <a:spLocks noChangeArrowheads="1"/>
          </p:cNvSpPr>
          <p:nvPr/>
        </p:nvSpPr>
        <p:spPr bwMode="auto">
          <a:xfrm>
            <a:off x="1676400" y="533400"/>
            <a:ext cx="6477000" cy="1066800"/>
          </a:xfrm>
          <a:prstGeom prst="wave">
            <a:avLst>
              <a:gd name="adj1" fmla="val 13005"/>
              <a:gd name="adj2" fmla="val 0"/>
            </a:avLst>
          </a:prstGeom>
          <a:gradFill rotWithShape="1">
            <a:gsLst>
              <a:gs pos="0">
                <a:srgbClr val="5E9EFF"/>
              </a:gs>
              <a:gs pos="39999">
                <a:srgbClr val="85C2FF"/>
              </a:gs>
              <a:gs pos="70000">
                <a:srgbClr val="C4D6EB"/>
              </a:gs>
              <a:gs pos="100000">
                <a:srgbClr val="FFEBFA"/>
              </a:gs>
            </a:gsLst>
            <a:path path="rect">
              <a:fillToRect r="100000" b="100000"/>
            </a:path>
          </a:gradFill>
          <a:ln w="9525">
            <a:solidFill>
              <a:schemeClr val="tx1"/>
            </a:solidFill>
            <a:round/>
            <a:headEnd/>
            <a:tailEnd/>
          </a:ln>
        </p:spPr>
        <p:txBody>
          <a:bodyPr wrap="none" anchor="ctr"/>
          <a:lstStyle/>
          <a:p>
            <a:pPr algn="ctr" eaLnBrk="1" hangingPunct="1"/>
            <a:r>
              <a:rPr lang="en-US" altLang="ru-RU" sz="2800">
                <a:solidFill>
                  <a:srgbClr val="FF3300"/>
                </a:solidFill>
              </a:rPr>
              <a:t>I</a:t>
            </a:r>
            <a:r>
              <a:rPr lang="kk-KZ" altLang="ru-RU" sz="2800">
                <a:solidFill>
                  <a:srgbClr val="FF3300"/>
                </a:solidFill>
              </a:rPr>
              <a:t> бөлім. Теориялық білім жетілдіру</a:t>
            </a:r>
            <a:endParaRPr lang="ru-RU" altLang="ru-RU" sz="2800">
              <a:solidFill>
                <a:srgbClr val="FF3300"/>
              </a:solidFill>
            </a:endParaRPr>
          </a:p>
        </p:txBody>
      </p:sp>
      <p:sp>
        <p:nvSpPr>
          <p:cNvPr id="12291" name="Text Box 5"/>
          <p:cNvSpPr txBox="1">
            <a:spLocks noChangeArrowheads="1"/>
          </p:cNvSpPr>
          <p:nvPr/>
        </p:nvSpPr>
        <p:spPr bwMode="auto">
          <a:xfrm>
            <a:off x="457200" y="1905000"/>
            <a:ext cx="8229600" cy="4154984"/>
          </a:xfrm>
          <a:prstGeom prst="rect">
            <a:avLst/>
          </a:prstGeom>
          <a:noFill/>
          <a:ln w="9525">
            <a:noFill/>
            <a:miter lim="800000"/>
            <a:headEnd/>
            <a:tailEnd/>
          </a:ln>
        </p:spPr>
        <p:txBody>
          <a:bodyPr>
            <a:spAutoFit/>
          </a:bodyPr>
          <a:lstStyle/>
          <a:p>
            <a:pPr eaLnBrk="1" hangingPunct="1"/>
            <a:r>
              <a:rPr lang="kk-KZ" altLang="ru-RU" dirty="0">
                <a:latin typeface="Times New Roman" pitchFamily="18" charset="0"/>
                <a:cs typeface="Times New Roman" pitchFamily="18" charset="0"/>
              </a:rPr>
              <a:t>-</a:t>
            </a:r>
            <a:r>
              <a:rPr lang="kk-KZ" altLang="ru-RU" sz="2400" dirty="0">
                <a:solidFill>
                  <a:schemeClr val="accent2"/>
                </a:solidFill>
                <a:latin typeface="Times New Roman" pitchFamily="18" charset="0"/>
                <a:cs typeface="Times New Roman" pitchFamily="18" charset="0"/>
              </a:rPr>
              <a:t>Психология, педагогика,социология және дидактика  салалары бойынша теориялық </a:t>
            </a:r>
          </a:p>
          <a:p>
            <a:pPr eaLnBrk="1" hangingPunct="1"/>
            <a:r>
              <a:rPr lang="kk-KZ" altLang="ru-RU" sz="2400" dirty="0">
                <a:solidFill>
                  <a:schemeClr val="accent2"/>
                </a:solidFill>
                <a:latin typeface="Times New Roman" pitchFamily="18" charset="0"/>
                <a:cs typeface="Times New Roman" pitchFamily="18" charset="0"/>
              </a:rPr>
              <a:t>білімін жетілдіру;</a:t>
            </a:r>
          </a:p>
          <a:p>
            <a:pPr eaLnBrk="1" hangingPunct="1">
              <a:buFontTx/>
              <a:buChar char="-"/>
            </a:pPr>
            <a:r>
              <a:rPr lang="kk-KZ" altLang="ru-RU" sz="2400" dirty="0">
                <a:solidFill>
                  <a:schemeClr val="accent2"/>
                </a:solidFill>
                <a:latin typeface="Times New Roman" pitchFamily="18" charset="0"/>
                <a:cs typeface="Times New Roman" pitchFamily="18" charset="0"/>
              </a:rPr>
              <a:t>Қазіргі білім беру технологияларының негіздерін </a:t>
            </a:r>
            <a:r>
              <a:rPr lang="kk-KZ" altLang="ru-RU" sz="2400" dirty="0" smtClean="0">
                <a:solidFill>
                  <a:schemeClr val="accent2"/>
                </a:solidFill>
                <a:latin typeface="Times New Roman" pitchFamily="18" charset="0"/>
                <a:cs typeface="Times New Roman" pitchFamily="18" charset="0"/>
              </a:rPr>
              <a:t>білу керек;</a:t>
            </a:r>
            <a:endParaRPr lang="kk-KZ" altLang="ru-RU" sz="2400" dirty="0">
              <a:solidFill>
                <a:schemeClr val="accent2"/>
              </a:solidFill>
              <a:latin typeface="Times New Roman" pitchFamily="18" charset="0"/>
              <a:cs typeface="Times New Roman" pitchFamily="18" charset="0"/>
            </a:endParaRPr>
          </a:p>
          <a:p>
            <a:pPr eaLnBrk="1" hangingPunct="1">
              <a:buFontTx/>
              <a:buChar char="-"/>
            </a:pPr>
            <a:r>
              <a:rPr lang="kk-KZ" altLang="ru-RU" sz="2400" dirty="0">
                <a:solidFill>
                  <a:schemeClr val="accent2"/>
                </a:solidFill>
                <a:latin typeface="Times New Roman" pitchFamily="18" charset="0"/>
                <a:cs typeface="Times New Roman" pitchFamily="18" charset="0"/>
              </a:rPr>
              <a:t>Қазақстан Республикасының білім туралы негізгі нормативтік  құжаттарын </a:t>
            </a:r>
            <a:r>
              <a:rPr lang="kk-KZ" altLang="ru-RU" sz="2400" dirty="0" smtClean="0">
                <a:solidFill>
                  <a:schemeClr val="accent2"/>
                </a:solidFill>
                <a:latin typeface="Times New Roman" pitchFamily="18" charset="0"/>
                <a:cs typeface="Times New Roman" pitchFamily="18" charset="0"/>
              </a:rPr>
              <a:t>білу керек;</a:t>
            </a:r>
            <a:endParaRPr lang="kk-KZ" altLang="ru-RU" sz="2400" dirty="0">
              <a:solidFill>
                <a:schemeClr val="accent2"/>
              </a:solidFill>
              <a:latin typeface="Times New Roman" pitchFamily="18" charset="0"/>
              <a:cs typeface="Times New Roman" pitchFamily="18" charset="0"/>
            </a:endParaRPr>
          </a:p>
          <a:p>
            <a:pPr eaLnBrk="1" hangingPunct="1">
              <a:buFontTx/>
              <a:buChar char="-"/>
            </a:pPr>
            <a:r>
              <a:rPr lang="kk-KZ" altLang="ru-RU" sz="2400" dirty="0">
                <a:solidFill>
                  <a:schemeClr val="accent2"/>
                </a:solidFill>
                <a:latin typeface="Times New Roman" pitchFamily="18" charset="0"/>
                <a:cs typeface="Times New Roman" pitchFamily="18" charset="0"/>
              </a:rPr>
              <a:t>Инновациялық педагогиканың негізгі бағыттарын </a:t>
            </a:r>
            <a:r>
              <a:rPr lang="kk-KZ" altLang="ru-RU" sz="2400" dirty="0" smtClean="0">
                <a:solidFill>
                  <a:schemeClr val="accent2"/>
                </a:solidFill>
                <a:latin typeface="Times New Roman" pitchFamily="18" charset="0"/>
                <a:cs typeface="Times New Roman" pitchFamily="18" charset="0"/>
              </a:rPr>
              <a:t>білу, </a:t>
            </a:r>
            <a:r>
              <a:rPr lang="kk-KZ" altLang="ru-RU" sz="2400" dirty="0">
                <a:solidFill>
                  <a:schemeClr val="accent2"/>
                </a:solidFill>
                <a:latin typeface="Times New Roman" pitchFamily="18" charset="0"/>
                <a:cs typeface="Times New Roman" pitchFamily="18" charset="0"/>
              </a:rPr>
              <a:t>білім берудің жаңа парадигмаларының мәнін терең түсіну;</a:t>
            </a:r>
          </a:p>
          <a:p>
            <a:pPr eaLnBrk="1" hangingPunct="1">
              <a:buFontTx/>
              <a:buChar char="-"/>
            </a:pPr>
            <a:r>
              <a:rPr lang="kk-KZ" altLang="ru-RU" sz="2400" dirty="0">
                <a:solidFill>
                  <a:schemeClr val="accent2"/>
                </a:solidFill>
                <a:latin typeface="Times New Roman" pitchFamily="18" charset="0"/>
                <a:cs typeface="Times New Roman" pitchFamily="18" charset="0"/>
              </a:rPr>
              <a:t>Жаңа ақпараттық және коммуникативтік </a:t>
            </a:r>
            <a:r>
              <a:rPr lang="kk-KZ" altLang="ru-RU" sz="2400" dirty="0" smtClean="0">
                <a:solidFill>
                  <a:schemeClr val="accent2"/>
                </a:solidFill>
                <a:latin typeface="Times New Roman" pitchFamily="18" charset="0"/>
                <a:cs typeface="Times New Roman" pitchFamily="18" charset="0"/>
              </a:rPr>
              <a:t>технологиялар бойынша білімін жетілдіру .</a:t>
            </a:r>
            <a:endParaRPr lang="kk-KZ" altLang="ru-RU" sz="2400" dirty="0">
              <a:solidFill>
                <a:schemeClr val="accent2"/>
              </a:solidFill>
              <a:latin typeface="Times New Roman" pitchFamily="18" charset="0"/>
              <a:cs typeface="Times New Roman" pitchFamily="18" charset="0"/>
            </a:endParaRPr>
          </a:p>
          <a:p>
            <a:pPr eaLnBrk="1" hangingPunct="1"/>
            <a:endParaRPr lang="ru-RU" altLang="ru-RU" sz="2400" dirty="0">
              <a:solidFill>
                <a:schemeClr val="accent2"/>
              </a:solidFill>
            </a:endParaRPr>
          </a:p>
        </p:txBody>
      </p:sp>
    </p:spTree>
  </p:cSld>
  <p:clrMapOvr>
    <a:masterClrMapping/>
  </p:clrMapOvr>
  <p:transition advClick="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AutoShape 4"/>
          <p:cNvSpPr>
            <a:spLocks noChangeArrowheads="1"/>
          </p:cNvSpPr>
          <p:nvPr/>
        </p:nvSpPr>
        <p:spPr bwMode="auto">
          <a:xfrm>
            <a:off x="1676400" y="609600"/>
            <a:ext cx="6172200" cy="914400"/>
          </a:xfrm>
          <a:prstGeom prst="horizontalScroll">
            <a:avLst>
              <a:gd name="adj" fmla="val 12500"/>
            </a:avLst>
          </a:prstGeom>
          <a:gradFill rotWithShape="1">
            <a:gsLst>
              <a:gs pos="0">
                <a:srgbClr val="9966FF"/>
              </a:gs>
              <a:gs pos="100000">
                <a:schemeClr val="bg1"/>
              </a:gs>
            </a:gsLst>
            <a:path path="rect">
              <a:fillToRect r="100000" b="100000"/>
            </a:path>
          </a:gradFill>
          <a:ln w="9525">
            <a:solidFill>
              <a:schemeClr val="tx1"/>
            </a:solidFill>
            <a:round/>
            <a:headEnd/>
            <a:tailEnd/>
          </a:ln>
        </p:spPr>
        <p:txBody>
          <a:bodyPr wrap="none" anchor="ctr"/>
          <a:lstStyle/>
          <a:p>
            <a:pPr algn="ctr" eaLnBrk="1" hangingPunct="1"/>
            <a:r>
              <a:rPr lang="en-US" altLang="ru-RU" sz="3200">
                <a:solidFill>
                  <a:srgbClr val="FF0066"/>
                </a:solidFill>
              </a:rPr>
              <a:t>II</a:t>
            </a:r>
            <a:r>
              <a:rPr lang="kk-KZ" altLang="ru-RU" sz="3200">
                <a:solidFill>
                  <a:srgbClr val="FF0066"/>
                </a:solidFill>
              </a:rPr>
              <a:t> бөлім. Пәндік білімін  жетілдіру.</a:t>
            </a:r>
            <a:endParaRPr lang="ru-RU" altLang="ru-RU" sz="3200">
              <a:solidFill>
                <a:srgbClr val="FF0066"/>
              </a:solidFill>
            </a:endParaRPr>
          </a:p>
        </p:txBody>
      </p:sp>
      <p:sp>
        <p:nvSpPr>
          <p:cNvPr id="13315" name="Text Box 5"/>
          <p:cNvSpPr txBox="1">
            <a:spLocks noChangeArrowheads="1"/>
          </p:cNvSpPr>
          <p:nvPr/>
        </p:nvSpPr>
        <p:spPr bwMode="auto">
          <a:xfrm>
            <a:off x="228600" y="1795463"/>
            <a:ext cx="8931484" cy="3539430"/>
          </a:xfrm>
          <a:prstGeom prst="rect">
            <a:avLst/>
          </a:prstGeom>
          <a:noFill/>
          <a:ln w="9525">
            <a:noFill/>
            <a:miter lim="800000"/>
            <a:headEnd/>
            <a:tailEnd/>
          </a:ln>
        </p:spPr>
        <p:txBody>
          <a:bodyPr wrap="square">
            <a:spAutoFit/>
          </a:bodyPr>
          <a:lstStyle/>
          <a:p>
            <a:pPr eaLnBrk="1" hangingPunct="1"/>
            <a:r>
              <a:rPr lang="kk-KZ" altLang="ru-RU" sz="2800" dirty="0" smtClean="0">
                <a:solidFill>
                  <a:srgbClr val="3333FF"/>
                </a:solidFill>
              </a:rPr>
              <a:t>-</a:t>
            </a:r>
            <a:r>
              <a:rPr lang="kk-KZ" altLang="ru-RU" sz="2800" dirty="0">
                <a:solidFill>
                  <a:srgbClr val="3333FF"/>
                </a:solidFill>
                <a:latin typeface="Times New Roman" pitchFamily="18" charset="0"/>
                <a:cs typeface="Times New Roman" pitchFamily="18" charset="0"/>
              </a:rPr>
              <a:t>Білім стандарттары,оқу бағдарламалары , оқу </a:t>
            </a:r>
          </a:p>
          <a:p>
            <a:pPr eaLnBrk="1" hangingPunct="1"/>
            <a:r>
              <a:rPr lang="kk-KZ" altLang="ru-RU" sz="2800" dirty="0">
                <a:solidFill>
                  <a:srgbClr val="3333FF"/>
                </a:solidFill>
                <a:latin typeface="Times New Roman" pitchFamily="18" charset="0"/>
                <a:cs typeface="Times New Roman" pitchFamily="18" charset="0"/>
              </a:rPr>
              <a:t>жоспарларын зерттеу, сараптау,жаңа буын оқулық-</a:t>
            </a:r>
          </a:p>
          <a:p>
            <a:pPr eaLnBrk="1" hangingPunct="1"/>
            <a:r>
              <a:rPr lang="kk-KZ" altLang="ru-RU" sz="2800" dirty="0">
                <a:solidFill>
                  <a:srgbClr val="3333FF"/>
                </a:solidFill>
                <a:latin typeface="Times New Roman" pitchFamily="18" charset="0"/>
                <a:cs typeface="Times New Roman" pitchFamily="18" charset="0"/>
              </a:rPr>
              <a:t>тары және басқа да оқу-әдістемелік  </a:t>
            </a:r>
            <a:r>
              <a:rPr lang="kk-KZ" altLang="ru-RU" sz="2800" dirty="0" smtClean="0">
                <a:solidFill>
                  <a:srgbClr val="3333FF"/>
                </a:solidFill>
                <a:latin typeface="Times New Roman" pitchFamily="18" charset="0"/>
                <a:cs typeface="Times New Roman" pitchFamily="18" charset="0"/>
              </a:rPr>
              <a:t>құралдар;</a:t>
            </a:r>
            <a:endParaRPr lang="kk-KZ" altLang="ru-RU" sz="2800" dirty="0">
              <a:solidFill>
                <a:srgbClr val="3333FF"/>
              </a:solidFill>
              <a:latin typeface="Times New Roman" pitchFamily="18" charset="0"/>
              <a:cs typeface="Times New Roman" pitchFamily="18" charset="0"/>
            </a:endParaRPr>
          </a:p>
          <a:p>
            <a:pPr eaLnBrk="1" hangingPunct="1"/>
            <a:r>
              <a:rPr lang="kk-KZ" altLang="ru-RU" sz="2800" dirty="0">
                <a:solidFill>
                  <a:srgbClr val="3333FF"/>
                </a:solidFill>
                <a:latin typeface="Times New Roman" pitchFamily="18" charset="0"/>
                <a:cs typeface="Times New Roman" pitchFamily="18" charset="0"/>
              </a:rPr>
              <a:t>-Өз </a:t>
            </a:r>
            <a:r>
              <a:rPr lang="kk-KZ" altLang="ru-RU" sz="2800" dirty="0" smtClean="0">
                <a:solidFill>
                  <a:srgbClr val="3333FF"/>
                </a:solidFill>
                <a:latin typeface="Times New Roman" pitchFamily="18" charset="0"/>
                <a:cs typeface="Times New Roman" pitchFamily="18" charset="0"/>
              </a:rPr>
              <a:t>мамандығына </a:t>
            </a:r>
            <a:r>
              <a:rPr lang="kk-KZ" altLang="ru-RU" sz="2800" dirty="0">
                <a:solidFill>
                  <a:srgbClr val="3333FF"/>
                </a:solidFill>
                <a:latin typeface="Times New Roman" pitchFamily="18" charset="0"/>
                <a:cs typeface="Times New Roman" pitchFamily="18" charset="0"/>
              </a:rPr>
              <a:t>сәйкес ғылым салалары бойынша </a:t>
            </a:r>
            <a:r>
              <a:rPr lang="kk-KZ" altLang="ru-RU" sz="2800" dirty="0" smtClean="0">
                <a:solidFill>
                  <a:srgbClr val="3333FF"/>
                </a:solidFill>
                <a:latin typeface="Times New Roman" pitchFamily="18" charset="0"/>
                <a:cs typeface="Times New Roman" pitchFamily="18" charset="0"/>
              </a:rPr>
              <a:t>жаңалықтарды </a:t>
            </a:r>
            <a:r>
              <a:rPr lang="kk-KZ" altLang="ru-RU" sz="2800" dirty="0">
                <a:solidFill>
                  <a:srgbClr val="3333FF"/>
                </a:solidFill>
                <a:latin typeface="Times New Roman" pitchFamily="18" charset="0"/>
                <a:cs typeface="Times New Roman" pitchFamily="18" charset="0"/>
              </a:rPr>
              <a:t>үнемі  оқып, білімін </a:t>
            </a:r>
            <a:r>
              <a:rPr lang="kk-KZ" altLang="ru-RU" sz="2800" dirty="0" smtClean="0">
                <a:solidFill>
                  <a:srgbClr val="3333FF"/>
                </a:solidFill>
                <a:latin typeface="Times New Roman" pitchFamily="18" charset="0"/>
                <a:cs typeface="Times New Roman" pitchFamily="18" charset="0"/>
              </a:rPr>
              <a:t>толықтырып  отыру</a:t>
            </a:r>
            <a:r>
              <a:rPr lang="kk-KZ" altLang="ru-RU" sz="2800" dirty="0">
                <a:solidFill>
                  <a:srgbClr val="3333FF"/>
                </a:solidFill>
                <a:latin typeface="Times New Roman" pitchFamily="18" charset="0"/>
                <a:cs typeface="Times New Roman" pitchFamily="18" charset="0"/>
              </a:rPr>
              <a:t>;</a:t>
            </a:r>
          </a:p>
          <a:p>
            <a:pPr eaLnBrk="1" hangingPunct="1"/>
            <a:r>
              <a:rPr lang="kk-KZ" altLang="ru-RU" sz="2800" dirty="0">
                <a:solidFill>
                  <a:srgbClr val="3333FF"/>
                </a:solidFill>
                <a:latin typeface="Times New Roman" pitchFamily="18" charset="0"/>
                <a:cs typeface="Times New Roman" pitchFamily="18" charset="0"/>
              </a:rPr>
              <a:t>-Өз пәні  бойынша жаңа ақпараттар  алу, жаңа </a:t>
            </a:r>
            <a:endParaRPr lang="kk-KZ" altLang="ru-RU" sz="2800" dirty="0" smtClean="0">
              <a:solidFill>
                <a:srgbClr val="3333FF"/>
              </a:solidFill>
              <a:latin typeface="Times New Roman" pitchFamily="18" charset="0"/>
              <a:cs typeface="Times New Roman" pitchFamily="18" charset="0"/>
            </a:endParaRPr>
          </a:p>
          <a:p>
            <a:pPr eaLnBrk="1" hangingPunct="1"/>
            <a:r>
              <a:rPr lang="kk-KZ" altLang="ru-RU" sz="2800" dirty="0" smtClean="0">
                <a:solidFill>
                  <a:srgbClr val="3333FF"/>
                </a:solidFill>
                <a:latin typeface="Times New Roman" pitchFamily="18" charset="0"/>
                <a:cs typeface="Times New Roman" pitchFamily="18" charset="0"/>
              </a:rPr>
              <a:t>білімдер  </a:t>
            </a:r>
            <a:r>
              <a:rPr lang="kk-KZ" altLang="ru-RU" sz="2800" dirty="0">
                <a:solidFill>
                  <a:srgbClr val="3333FF"/>
                </a:solidFill>
                <a:latin typeface="Times New Roman" pitchFamily="18" charset="0"/>
                <a:cs typeface="Times New Roman" pitchFamily="18" charset="0"/>
              </a:rPr>
              <a:t>игеру.</a:t>
            </a:r>
          </a:p>
          <a:p>
            <a:pPr eaLnBrk="1" hangingPunct="1"/>
            <a:endParaRPr lang="ru-RU" altLang="ru-RU" sz="2800" dirty="0"/>
          </a:p>
        </p:txBody>
      </p:sp>
    </p:spTree>
  </p:cSld>
  <p:clrMapOvr>
    <a:masterClrMapping/>
  </p:clrMapOvr>
  <p:transition advClick="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AutoShape 4"/>
          <p:cNvSpPr>
            <a:spLocks noChangeArrowheads="1"/>
          </p:cNvSpPr>
          <p:nvPr/>
        </p:nvSpPr>
        <p:spPr bwMode="auto">
          <a:xfrm>
            <a:off x="1676400" y="533400"/>
            <a:ext cx="6477000" cy="1066800"/>
          </a:xfrm>
          <a:prstGeom prst="wave">
            <a:avLst>
              <a:gd name="adj1" fmla="val 13005"/>
              <a:gd name="adj2" fmla="val 0"/>
            </a:avLst>
          </a:prstGeom>
          <a:gradFill rotWithShape="1">
            <a:gsLst>
              <a:gs pos="0">
                <a:srgbClr val="5E9EFF"/>
              </a:gs>
              <a:gs pos="39999">
                <a:srgbClr val="85C2FF"/>
              </a:gs>
              <a:gs pos="70000">
                <a:srgbClr val="C4D6EB"/>
              </a:gs>
              <a:gs pos="100000">
                <a:srgbClr val="FFEBFA"/>
              </a:gs>
            </a:gsLst>
            <a:path path="rect">
              <a:fillToRect r="100000" b="100000"/>
            </a:path>
          </a:gradFill>
          <a:ln w="9525">
            <a:solidFill>
              <a:schemeClr val="tx1"/>
            </a:solidFill>
            <a:round/>
            <a:headEnd/>
            <a:tailEnd/>
          </a:ln>
        </p:spPr>
        <p:txBody>
          <a:bodyPr wrap="none" anchor="ctr"/>
          <a:lstStyle/>
          <a:p>
            <a:pPr algn="ctr" eaLnBrk="1" hangingPunct="1"/>
            <a:r>
              <a:rPr lang="en-US" altLang="ru-RU" sz="2800" dirty="0">
                <a:solidFill>
                  <a:srgbClr val="FF3300"/>
                </a:solidFill>
                <a:latin typeface="Times New Roman" pitchFamily="18" charset="0"/>
                <a:cs typeface="Times New Roman" pitchFamily="18" charset="0"/>
              </a:rPr>
              <a:t>III</a:t>
            </a:r>
            <a:r>
              <a:rPr lang="kk-KZ" altLang="ru-RU" sz="2800" dirty="0">
                <a:solidFill>
                  <a:srgbClr val="FF3300"/>
                </a:solidFill>
                <a:latin typeface="Times New Roman" pitchFamily="18" charset="0"/>
                <a:cs typeface="Times New Roman" pitchFamily="18" charset="0"/>
              </a:rPr>
              <a:t> бөлім. Әдістемелік білімін  жетілдіру </a:t>
            </a:r>
            <a:endParaRPr lang="ru-RU" altLang="ru-RU" sz="2800" dirty="0">
              <a:solidFill>
                <a:srgbClr val="FF3300"/>
              </a:solidFill>
              <a:latin typeface="Times New Roman" pitchFamily="18" charset="0"/>
              <a:cs typeface="Times New Roman" pitchFamily="18" charset="0"/>
            </a:endParaRPr>
          </a:p>
        </p:txBody>
      </p:sp>
      <p:sp>
        <p:nvSpPr>
          <p:cNvPr id="14339" name="Text Box 5"/>
          <p:cNvSpPr txBox="1">
            <a:spLocks noChangeArrowheads="1"/>
          </p:cNvSpPr>
          <p:nvPr/>
        </p:nvSpPr>
        <p:spPr bwMode="auto">
          <a:xfrm>
            <a:off x="228600" y="1900238"/>
            <a:ext cx="8663880" cy="3847207"/>
          </a:xfrm>
          <a:prstGeom prst="rect">
            <a:avLst/>
          </a:prstGeom>
          <a:noFill/>
          <a:ln w="9525">
            <a:noFill/>
            <a:miter lim="800000"/>
            <a:headEnd/>
            <a:tailEnd/>
          </a:ln>
        </p:spPr>
        <p:txBody>
          <a:bodyPr wrap="square">
            <a:spAutoFit/>
          </a:bodyPr>
          <a:lstStyle/>
          <a:p>
            <a:pPr eaLnBrk="1" hangingPunct="1"/>
            <a:r>
              <a:rPr lang="kk-KZ" altLang="ru-RU" sz="2800" dirty="0"/>
              <a:t>-</a:t>
            </a:r>
            <a:r>
              <a:rPr lang="kk-KZ" altLang="ru-RU" sz="2400" b="1" dirty="0">
                <a:solidFill>
                  <a:srgbClr val="3333FF"/>
                </a:solidFill>
                <a:latin typeface="Times New Roman" pitchFamily="18" charset="0"/>
                <a:cs typeface="Times New Roman" pitchFamily="18" charset="0"/>
              </a:rPr>
              <a:t>Жеке тұлғаға бағытталған </a:t>
            </a:r>
            <a:r>
              <a:rPr lang="kk-KZ" altLang="ru-RU" sz="2400" b="1" dirty="0" smtClean="0">
                <a:solidFill>
                  <a:srgbClr val="3333FF"/>
                </a:solidFill>
                <a:latin typeface="Times New Roman" pitchFamily="18" charset="0"/>
                <a:cs typeface="Times New Roman" pitchFamily="18" charset="0"/>
              </a:rPr>
              <a:t> жаңа педагогикалық </a:t>
            </a:r>
            <a:r>
              <a:rPr lang="kk-KZ" altLang="ru-RU" sz="2400" b="1" dirty="0">
                <a:solidFill>
                  <a:srgbClr val="3333FF"/>
                </a:solidFill>
                <a:latin typeface="Times New Roman" pitchFamily="18" charset="0"/>
                <a:cs typeface="Times New Roman" pitchFamily="18" charset="0"/>
              </a:rPr>
              <a:t>технологияларды оқып-үйрену;</a:t>
            </a:r>
          </a:p>
          <a:p>
            <a:pPr eaLnBrk="1" hangingPunct="1"/>
            <a:r>
              <a:rPr lang="kk-KZ" altLang="ru-RU" sz="2400" b="1" dirty="0">
                <a:solidFill>
                  <a:srgbClr val="3333FF"/>
                </a:solidFill>
                <a:latin typeface="Times New Roman" pitchFamily="18" charset="0"/>
                <a:cs typeface="Times New Roman" pitchFamily="18" charset="0"/>
              </a:rPr>
              <a:t>-Пәнді оқытудың тиімді технологияларын, белсенді оқыту әдіс-формаларын,</a:t>
            </a:r>
          </a:p>
          <a:p>
            <a:pPr eaLnBrk="1" hangingPunct="1"/>
            <a:r>
              <a:rPr lang="kk-KZ" altLang="ru-RU" sz="2400" b="1" dirty="0">
                <a:solidFill>
                  <a:srgbClr val="3333FF"/>
                </a:solidFill>
                <a:latin typeface="Times New Roman" pitchFamily="18" charset="0"/>
                <a:cs typeface="Times New Roman" pitchFamily="18" charset="0"/>
              </a:rPr>
              <a:t>қазіргі талаптарға байланысты пәнді оқытудың арнайы әдістемесін оқып-үйрену;</a:t>
            </a:r>
          </a:p>
          <a:p>
            <a:pPr eaLnBrk="1" hangingPunct="1"/>
            <a:r>
              <a:rPr lang="kk-KZ" altLang="ru-RU" sz="2400" b="1" dirty="0">
                <a:solidFill>
                  <a:srgbClr val="3333FF"/>
                </a:solidFill>
                <a:latin typeface="Times New Roman" pitchFamily="18" charset="0"/>
                <a:cs typeface="Times New Roman" pitchFamily="18" charset="0"/>
              </a:rPr>
              <a:t>-Озат педагогикалық тәжірибе мен педагогика ғылымының жетістіктерін оқып-үйрену,</a:t>
            </a:r>
          </a:p>
          <a:p>
            <a:pPr eaLnBrk="1" hangingPunct="1"/>
            <a:r>
              <a:rPr lang="kk-KZ" altLang="ru-RU" sz="2400" b="1" dirty="0">
                <a:solidFill>
                  <a:srgbClr val="3333FF"/>
                </a:solidFill>
                <a:latin typeface="Times New Roman" pitchFamily="18" charset="0"/>
                <a:cs typeface="Times New Roman" pitchFamily="18" charset="0"/>
              </a:rPr>
              <a:t>практикаға ендіру</a:t>
            </a:r>
            <a:r>
              <a:rPr lang="kk-KZ" altLang="ru-RU" sz="2400" b="1" dirty="0" smtClean="0">
                <a:solidFill>
                  <a:srgbClr val="3333FF"/>
                </a:solidFill>
                <a:latin typeface="Times New Roman" pitchFamily="18" charset="0"/>
                <a:cs typeface="Times New Roman" pitchFamily="18" charset="0"/>
              </a:rPr>
              <a:t>;</a:t>
            </a:r>
            <a:endParaRPr lang="kk-KZ" altLang="ru-RU" sz="2400" b="1" dirty="0">
              <a:solidFill>
                <a:srgbClr val="3333FF"/>
              </a:solidFill>
              <a:latin typeface="Times New Roman" pitchFamily="18" charset="0"/>
              <a:cs typeface="Times New Roman" pitchFamily="18" charset="0"/>
            </a:endParaRPr>
          </a:p>
          <a:p>
            <a:pPr eaLnBrk="1" hangingPunct="1"/>
            <a:endParaRPr lang="ru-RU" altLang="ru-RU" sz="2400" b="1" dirty="0">
              <a:solidFill>
                <a:schemeClr val="folHlink"/>
              </a:solidFill>
            </a:endParaRPr>
          </a:p>
        </p:txBody>
      </p:sp>
    </p:spTree>
  </p:cSld>
  <p:clrMapOvr>
    <a:masterClrMapping/>
  </p:clrMapOvr>
  <p:transition advClick="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AutoShape 4"/>
          <p:cNvSpPr>
            <a:spLocks noChangeArrowheads="1"/>
          </p:cNvSpPr>
          <p:nvPr/>
        </p:nvSpPr>
        <p:spPr bwMode="auto">
          <a:xfrm>
            <a:off x="611560" y="609600"/>
            <a:ext cx="7920880" cy="762000"/>
          </a:xfrm>
          <a:prstGeom prst="horizontalScroll">
            <a:avLst>
              <a:gd name="adj" fmla="val 12500"/>
            </a:avLst>
          </a:prstGeom>
          <a:gradFill rotWithShape="1">
            <a:gsLst>
              <a:gs pos="0">
                <a:srgbClr val="9966FF"/>
              </a:gs>
              <a:gs pos="100000">
                <a:schemeClr val="bg1"/>
              </a:gs>
            </a:gsLst>
            <a:path path="rect">
              <a:fillToRect r="100000" b="100000"/>
            </a:path>
          </a:gradFill>
          <a:ln w="9525">
            <a:solidFill>
              <a:schemeClr val="tx1"/>
            </a:solidFill>
            <a:round/>
            <a:headEnd/>
            <a:tailEnd/>
          </a:ln>
        </p:spPr>
        <p:txBody>
          <a:bodyPr wrap="none" anchor="ctr"/>
          <a:lstStyle/>
          <a:p>
            <a:pPr algn="ctr" eaLnBrk="1" hangingPunct="1"/>
            <a:r>
              <a:rPr lang="en-US" altLang="ru-RU" sz="3200" dirty="0">
                <a:solidFill>
                  <a:srgbClr val="FF0066"/>
                </a:solidFill>
              </a:rPr>
              <a:t>IV</a:t>
            </a:r>
            <a:r>
              <a:rPr lang="kk-KZ" altLang="ru-RU" sz="3200" dirty="0">
                <a:solidFill>
                  <a:srgbClr val="FF0066"/>
                </a:solidFill>
              </a:rPr>
              <a:t> бөлім.</a:t>
            </a:r>
            <a:r>
              <a:rPr lang="en-US" altLang="ru-RU" sz="3200" dirty="0">
                <a:solidFill>
                  <a:srgbClr val="FF0066"/>
                </a:solidFill>
              </a:rPr>
              <a:t> :</a:t>
            </a:r>
            <a:r>
              <a:rPr lang="kk-KZ" altLang="ru-RU" sz="3200" dirty="0">
                <a:solidFill>
                  <a:srgbClr val="FF0066"/>
                </a:solidFill>
              </a:rPr>
              <a:t>Жалпы мәдени білімін жетілдіру </a:t>
            </a:r>
            <a:endParaRPr lang="ru-RU" altLang="ru-RU" sz="3200" dirty="0">
              <a:solidFill>
                <a:srgbClr val="FF0066"/>
              </a:solidFill>
            </a:endParaRPr>
          </a:p>
        </p:txBody>
      </p:sp>
      <p:sp>
        <p:nvSpPr>
          <p:cNvPr id="15363" name="Text Box 5"/>
          <p:cNvSpPr txBox="1">
            <a:spLocks noChangeArrowheads="1"/>
          </p:cNvSpPr>
          <p:nvPr/>
        </p:nvSpPr>
        <p:spPr bwMode="auto">
          <a:xfrm>
            <a:off x="228601" y="1600200"/>
            <a:ext cx="8375848" cy="3539430"/>
          </a:xfrm>
          <a:prstGeom prst="rect">
            <a:avLst/>
          </a:prstGeom>
          <a:noFill/>
          <a:ln w="9525">
            <a:noFill/>
            <a:miter lim="800000"/>
            <a:headEnd/>
            <a:tailEnd/>
          </a:ln>
        </p:spPr>
        <p:txBody>
          <a:bodyPr wrap="square">
            <a:spAutoFit/>
          </a:bodyPr>
          <a:lstStyle/>
          <a:p>
            <a:pPr eaLnBrk="1" hangingPunct="1"/>
            <a:r>
              <a:rPr lang="kk-KZ" altLang="ru-RU" sz="2800" dirty="0">
                <a:solidFill>
                  <a:schemeClr val="accent1"/>
                </a:solidFill>
              </a:rPr>
              <a:t>-</a:t>
            </a:r>
            <a:r>
              <a:rPr lang="kk-KZ" altLang="ru-RU" sz="2800" dirty="0">
                <a:solidFill>
                  <a:srgbClr val="3333FF"/>
                </a:solidFill>
                <a:latin typeface="Times New Roman" pitchFamily="18" charset="0"/>
                <a:cs typeface="Times New Roman" pitchFamily="18" charset="0"/>
              </a:rPr>
              <a:t>Саяси,ғылыми-көпшілік және көркем әдебиеттерді </a:t>
            </a:r>
            <a:r>
              <a:rPr lang="kk-KZ" altLang="ru-RU" sz="2800" dirty="0" smtClean="0">
                <a:solidFill>
                  <a:srgbClr val="3333FF"/>
                </a:solidFill>
                <a:latin typeface="Times New Roman" pitchFamily="18" charset="0"/>
                <a:cs typeface="Times New Roman" pitchFamily="18" charset="0"/>
              </a:rPr>
              <a:t>оқу </a:t>
            </a:r>
            <a:r>
              <a:rPr lang="kk-KZ" altLang="ru-RU" sz="2800" dirty="0">
                <a:solidFill>
                  <a:srgbClr val="3333FF"/>
                </a:solidFill>
                <a:latin typeface="Times New Roman" pitchFamily="18" charset="0"/>
                <a:cs typeface="Times New Roman" pitchFamily="18" charset="0"/>
              </a:rPr>
              <a:t>арқылы </a:t>
            </a:r>
            <a:r>
              <a:rPr lang="kk-KZ" altLang="ru-RU" sz="2800" dirty="0" smtClean="0">
                <a:solidFill>
                  <a:srgbClr val="3333FF"/>
                </a:solidFill>
                <a:latin typeface="Times New Roman" pitchFamily="18" charset="0"/>
                <a:cs typeface="Times New Roman" pitchFamily="18" charset="0"/>
              </a:rPr>
              <a:t>білімін  </a:t>
            </a:r>
            <a:r>
              <a:rPr lang="kk-KZ" altLang="ru-RU" sz="2800" dirty="0">
                <a:solidFill>
                  <a:srgbClr val="3333FF"/>
                </a:solidFill>
                <a:latin typeface="Times New Roman" pitchFamily="18" charset="0"/>
                <a:cs typeface="Times New Roman" pitchFamily="18" charset="0"/>
              </a:rPr>
              <a:t>тереңдету және ой-өрісін кеңейту;</a:t>
            </a:r>
          </a:p>
          <a:p>
            <a:pPr eaLnBrk="1" hangingPunct="1"/>
            <a:r>
              <a:rPr lang="kk-KZ" altLang="ru-RU" sz="2800" dirty="0">
                <a:solidFill>
                  <a:srgbClr val="3333FF"/>
                </a:solidFill>
                <a:latin typeface="Times New Roman" pitchFamily="18" charset="0"/>
                <a:cs typeface="Times New Roman" pitchFamily="18" charset="0"/>
              </a:rPr>
              <a:t>-Театр, мұражай, лекторий және кітапханаларға бару, </a:t>
            </a:r>
            <a:r>
              <a:rPr lang="kk-KZ" altLang="ru-RU" sz="2800" dirty="0" smtClean="0">
                <a:solidFill>
                  <a:srgbClr val="3333FF"/>
                </a:solidFill>
                <a:latin typeface="Times New Roman" pitchFamily="18" charset="0"/>
                <a:cs typeface="Times New Roman" pitchFamily="18" charset="0"/>
              </a:rPr>
              <a:t>әр </a:t>
            </a:r>
            <a:r>
              <a:rPr lang="kk-KZ" altLang="ru-RU" sz="2800" dirty="0">
                <a:solidFill>
                  <a:srgbClr val="3333FF"/>
                </a:solidFill>
                <a:latin typeface="Times New Roman" pitchFamily="18" charset="0"/>
                <a:cs typeface="Times New Roman" pitchFamily="18" charset="0"/>
              </a:rPr>
              <a:t>түрлі ғылыми-танымдық, мәдени-көпшілік </a:t>
            </a:r>
            <a:r>
              <a:rPr lang="kk-KZ" altLang="ru-RU" sz="2800" dirty="0" smtClean="0">
                <a:solidFill>
                  <a:srgbClr val="3333FF"/>
                </a:solidFill>
                <a:latin typeface="Times New Roman" pitchFamily="18" charset="0"/>
                <a:cs typeface="Times New Roman" pitchFamily="18" charset="0"/>
              </a:rPr>
              <a:t> шараларға </a:t>
            </a:r>
            <a:r>
              <a:rPr lang="kk-KZ" altLang="ru-RU" sz="2800" dirty="0">
                <a:solidFill>
                  <a:srgbClr val="3333FF"/>
                </a:solidFill>
                <a:latin typeface="Times New Roman" pitchFamily="18" charset="0"/>
                <a:cs typeface="Times New Roman" pitchFamily="18" charset="0"/>
              </a:rPr>
              <a:t>қатысу;</a:t>
            </a:r>
          </a:p>
          <a:p>
            <a:pPr eaLnBrk="1" hangingPunct="1"/>
            <a:r>
              <a:rPr lang="kk-KZ" altLang="ru-RU" sz="2800" dirty="0">
                <a:solidFill>
                  <a:srgbClr val="3333FF"/>
                </a:solidFill>
                <a:latin typeface="Times New Roman" pitchFamily="18" charset="0"/>
                <a:cs typeface="Times New Roman" pitchFamily="18" charset="0"/>
              </a:rPr>
              <a:t>-Этика мен эстетика, экология мен  экономика  </a:t>
            </a:r>
          </a:p>
          <a:p>
            <a:pPr eaLnBrk="1" hangingPunct="1"/>
            <a:r>
              <a:rPr lang="kk-KZ" altLang="ru-RU" sz="2800" dirty="0" smtClean="0">
                <a:solidFill>
                  <a:srgbClr val="3333FF"/>
                </a:solidFill>
                <a:latin typeface="Times New Roman" pitchFamily="18" charset="0"/>
                <a:cs typeface="Times New Roman" pitchFamily="18" charset="0"/>
              </a:rPr>
              <a:t>мәселелеріне көңіл бөлу</a:t>
            </a:r>
            <a:endParaRPr lang="ru-RU" altLang="ru-RU" sz="2800" dirty="0">
              <a:solidFill>
                <a:srgbClr val="3333FF"/>
              </a:solidFill>
              <a:latin typeface="Times New Roman" pitchFamily="18" charset="0"/>
              <a:cs typeface="Times New Roman" pitchFamily="18" charset="0"/>
            </a:endParaRPr>
          </a:p>
        </p:txBody>
      </p:sp>
    </p:spTree>
  </p:cSld>
  <p:clrMapOvr>
    <a:masterClrMapping/>
  </p:clrMapOvr>
  <p:transition advClick="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AutoShape 2"/>
          <p:cNvSpPr>
            <a:spLocks noChangeArrowheads="1"/>
          </p:cNvSpPr>
          <p:nvPr/>
        </p:nvSpPr>
        <p:spPr bwMode="auto">
          <a:xfrm>
            <a:off x="2667000" y="692696"/>
            <a:ext cx="3733800" cy="2431504"/>
          </a:xfrm>
          <a:prstGeom prst="plaque">
            <a:avLst>
              <a:gd name="adj" fmla="val 16667"/>
            </a:avLst>
          </a:prstGeom>
          <a:gradFill rotWithShape="1">
            <a:gsLst>
              <a:gs pos="0">
                <a:srgbClr val="99FF66"/>
              </a:gs>
              <a:gs pos="50000">
                <a:srgbClr val="FFFF00"/>
              </a:gs>
              <a:gs pos="100000">
                <a:srgbClr val="99FF66"/>
              </a:gs>
            </a:gsLst>
            <a:lin ang="5400000" scaled="1"/>
          </a:gradFill>
          <a:ln w="9525">
            <a:miter lim="800000"/>
            <a:headEnd/>
            <a:tailEnd/>
          </a:ln>
          <a:scene3d>
            <a:camera prst="legacyObliqueTopRight"/>
            <a:lightRig rig="legacyFlat3" dir="b"/>
          </a:scene3d>
          <a:sp3d extrusionH="430200" prstMaterial="legacyMatte">
            <a:bevelT w="13500" h="13500" prst="angle"/>
            <a:bevelB w="13500" h="13500" prst="angle"/>
            <a:extrusionClr>
              <a:srgbClr val="FFFF00"/>
            </a:extrusionClr>
          </a:sp3d>
        </p:spPr>
        <p:txBody>
          <a:bodyPr anchor="ctr">
            <a:flatTx/>
          </a:bodyPr>
          <a:lstStyle/>
          <a:p>
            <a:pPr algn="ctr" eaLnBrk="1" hangingPunct="1"/>
            <a:r>
              <a:rPr lang="kk-KZ" altLang="ru-RU" sz="2600" b="1" dirty="0">
                <a:solidFill>
                  <a:srgbClr val="800080"/>
                </a:solidFill>
              </a:rPr>
              <a:t>Білім жетілдіру жұмысының маңызды түрлері</a:t>
            </a:r>
            <a:endParaRPr lang="ru-RU" altLang="ru-RU" sz="2600" b="1" dirty="0">
              <a:solidFill>
                <a:srgbClr val="800080"/>
              </a:solidFill>
            </a:endParaRPr>
          </a:p>
        </p:txBody>
      </p:sp>
      <p:sp>
        <p:nvSpPr>
          <p:cNvPr id="20483" name="AutoShape 3"/>
          <p:cNvSpPr>
            <a:spLocks noChangeArrowheads="1"/>
          </p:cNvSpPr>
          <p:nvPr/>
        </p:nvSpPr>
        <p:spPr bwMode="auto">
          <a:xfrm>
            <a:off x="0" y="3573016"/>
            <a:ext cx="2915816" cy="2448272"/>
          </a:xfrm>
          <a:prstGeom prst="flowChartPreparation">
            <a:avLst/>
          </a:prstGeom>
          <a:gradFill rotWithShape="1">
            <a:gsLst>
              <a:gs pos="0">
                <a:srgbClr val="FF00FF"/>
              </a:gs>
              <a:gs pos="100000">
                <a:srgbClr val="FFFF99"/>
              </a:gs>
            </a:gsLst>
            <a:path path="shape">
              <a:fillToRect l="50000" t="50000" r="50000" b="50000"/>
            </a:path>
          </a:gradFill>
          <a:ln w="9525">
            <a:miter lim="800000"/>
            <a:headEnd/>
            <a:tailEnd/>
          </a:ln>
          <a:scene3d>
            <a:camera prst="legacyObliqueTopRight"/>
            <a:lightRig rig="legacyFlat3" dir="b"/>
          </a:scene3d>
          <a:sp3d extrusionH="430200" prstMaterial="legacyMatte">
            <a:bevelT w="13500" h="13500" prst="angle"/>
            <a:bevelB w="13500" h="13500" prst="angle"/>
            <a:extrusionClr>
              <a:srgbClr val="FF00FF"/>
            </a:extrusionClr>
          </a:sp3d>
        </p:spPr>
        <p:txBody>
          <a:bodyPr anchor="ctr">
            <a:flatTx/>
          </a:bodyPr>
          <a:lstStyle/>
          <a:p>
            <a:pPr algn="ctr" eaLnBrk="1" hangingPunct="1"/>
            <a:r>
              <a:rPr lang="kk-KZ" altLang="ru-RU" sz="2400" b="1" dirty="0">
                <a:latin typeface="Times New Roman" pitchFamily="18" charset="0"/>
                <a:cs typeface="Times New Roman" pitchFamily="18" charset="0"/>
              </a:rPr>
              <a:t>Кәсіптік байқау-сайыстар,</a:t>
            </a:r>
          </a:p>
          <a:p>
            <a:pPr algn="ctr" eaLnBrk="1" hangingPunct="1"/>
            <a:r>
              <a:rPr lang="kk-KZ" altLang="ru-RU" sz="2400" b="1" dirty="0">
                <a:latin typeface="Times New Roman" pitchFamily="18" charset="0"/>
                <a:cs typeface="Times New Roman" pitchFamily="18" charset="0"/>
              </a:rPr>
              <a:t>олимпиадалар</a:t>
            </a:r>
            <a:endParaRPr lang="ru-RU" altLang="ru-RU" sz="2400" b="1" dirty="0">
              <a:latin typeface="Times New Roman" pitchFamily="18" charset="0"/>
              <a:cs typeface="Times New Roman" pitchFamily="18" charset="0"/>
            </a:endParaRPr>
          </a:p>
        </p:txBody>
      </p:sp>
      <p:sp>
        <p:nvSpPr>
          <p:cNvPr id="20484" name="AutoShape 4"/>
          <p:cNvSpPr>
            <a:spLocks noChangeArrowheads="1"/>
          </p:cNvSpPr>
          <p:nvPr/>
        </p:nvSpPr>
        <p:spPr bwMode="auto">
          <a:xfrm>
            <a:off x="2843808" y="3789040"/>
            <a:ext cx="3168352" cy="2376264"/>
          </a:xfrm>
          <a:prstGeom prst="flowChartPreparation">
            <a:avLst/>
          </a:prstGeom>
          <a:gradFill rotWithShape="1">
            <a:gsLst>
              <a:gs pos="0">
                <a:srgbClr val="FF00FF"/>
              </a:gs>
              <a:gs pos="100000">
                <a:srgbClr val="FFFF99"/>
              </a:gs>
            </a:gsLst>
            <a:path path="shape">
              <a:fillToRect l="50000" t="50000" r="50000" b="50000"/>
            </a:path>
          </a:gradFill>
          <a:ln w="9525">
            <a:miter lim="800000"/>
            <a:headEnd/>
            <a:tailEnd/>
          </a:ln>
          <a:scene3d>
            <a:camera prst="legacyObliqueTopRight"/>
            <a:lightRig rig="legacyFlat3" dir="b"/>
          </a:scene3d>
          <a:sp3d extrusionH="430200" prstMaterial="legacyMatte">
            <a:bevelT w="13500" h="13500" prst="angle"/>
            <a:bevelB w="13500" h="13500" prst="angle"/>
            <a:extrusionClr>
              <a:srgbClr val="FF00FF"/>
            </a:extrusionClr>
          </a:sp3d>
        </p:spPr>
        <p:txBody>
          <a:bodyPr anchor="ctr">
            <a:flatTx/>
          </a:bodyPr>
          <a:lstStyle/>
          <a:p>
            <a:pPr algn="ctr" eaLnBrk="1" hangingPunct="1"/>
            <a:r>
              <a:rPr lang="kk-KZ" altLang="ru-RU" sz="2000" b="1" dirty="0">
                <a:latin typeface="Times New Roman" pitchFamily="18" charset="0"/>
                <a:cs typeface="Times New Roman" pitchFamily="18" charset="0"/>
              </a:rPr>
              <a:t>Ғылыми-практикалық конференциялар мен семинар-тренингтер</a:t>
            </a:r>
            <a:endParaRPr lang="ru-RU" altLang="ru-RU" sz="2000" b="1" dirty="0">
              <a:latin typeface="Times New Roman" pitchFamily="18" charset="0"/>
              <a:cs typeface="Times New Roman" pitchFamily="18" charset="0"/>
            </a:endParaRPr>
          </a:p>
        </p:txBody>
      </p:sp>
      <p:sp>
        <p:nvSpPr>
          <p:cNvPr id="20485" name="AutoShape 5"/>
          <p:cNvSpPr>
            <a:spLocks noChangeArrowheads="1"/>
          </p:cNvSpPr>
          <p:nvPr/>
        </p:nvSpPr>
        <p:spPr bwMode="auto">
          <a:xfrm>
            <a:off x="5940152" y="3429000"/>
            <a:ext cx="2880320" cy="2880320"/>
          </a:xfrm>
          <a:prstGeom prst="flowChartPreparation">
            <a:avLst/>
          </a:prstGeom>
          <a:gradFill rotWithShape="1">
            <a:gsLst>
              <a:gs pos="0">
                <a:srgbClr val="FF00FF"/>
              </a:gs>
              <a:gs pos="100000">
                <a:srgbClr val="FFFF99"/>
              </a:gs>
            </a:gsLst>
            <a:path path="shape">
              <a:fillToRect l="50000" t="50000" r="50000" b="50000"/>
            </a:path>
          </a:gradFill>
          <a:ln w="9525">
            <a:miter lim="800000"/>
            <a:headEnd/>
            <a:tailEnd/>
          </a:ln>
          <a:scene3d>
            <a:camera prst="legacyObliqueTopRight"/>
            <a:lightRig rig="legacyFlat3" dir="b"/>
          </a:scene3d>
          <a:sp3d extrusionH="430200" prstMaterial="legacyMatte">
            <a:bevelT w="13500" h="13500" prst="angle"/>
            <a:bevelB w="13500" h="13500" prst="angle"/>
            <a:extrusionClr>
              <a:srgbClr val="FF00FF"/>
            </a:extrusionClr>
          </a:sp3d>
        </p:spPr>
        <p:txBody>
          <a:bodyPr anchor="ctr">
            <a:flatTx/>
          </a:bodyPr>
          <a:lstStyle/>
          <a:p>
            <a:pPr algn="ctr" eaLnBrk="1" hangingPunct="1"/>
            <a:r>
              <a:rPr lang="kk-KZ" altLang="ru-RU" sz="2000" b="1" dirty="0"/>
              <a:t>Әдістемелік кеңестер мен пед.оқулар</a:t>
            </a:r>
            <a:endParaRPr lang="ru-RU" altLang="ru-RU" sz="2000" b="1" dirty="0"/>
          </a:p>
        </p:txBody>
      </p:sp>
      <p:sp>
        <p:nvSpPr>
          <p:cNvPr id="20486" name="Line 6"/>
          <p:cNvSpPr>
            <a:spLocks noChangeShapeType="1"/>
          </p:cNvSpPr>
          <p:nvPr/>
        </p:nvSpPr>
        <p:spPr bwMode="auto">
          <a:xfrm flipH="1">
            <a:off x="2339752" y="3068960"/>
            <a:ext cx="742950" cy="457200"/>
          </a:xfrm>
          <a:prstGeom prst="line">
            <a:avLst/>
          </a:prstGeom>
          <a:noFill/>
          <a:ln w="76200">
            <a:pattFill prst="pct80">
              <a:fgClr>
                <a:schemeClr val="folHlink"/>
              </a:fgClr>
              <a:bgClr>
                <a:srgbClr val="FFFFFF"/>
              </a:bgClr>
            </a:pattFill>
            <a:round/>
            <a:headEnd/>
            <a:tailEnd type="triangle" w="med" len="med"/>
          </a:ln>
        </p:spPr>
        <p:txBody>
          <a:bodyPr/>
          <a:lstStyle/>
          <a:p>
            <a:endParaRPr lang="ru-RU"/>
          </a:p>
        </p:txBody>
      </p:sp>
      <p:sp>
        <p:nvSpPr>
          <p:cNvPr id="20487" name="Line 7"/>
          <p:cNvSpPr>
            <a:spLocks noChangeShapeType="1"/>
          </p:cNvSpPr>
          <p:nvPr/>
        </p:nvSpPr>
        <p:spPr bwMode="auto">
          <a:xfrm>
            <a:off x="4499992" y="2924944"/>
            <a:ext cx="0" cy="685800"/>
          </a:xfrm>
          <a:prstGeom prst="line">
            <a:avLst/>
          </a:prstGeom>
          <a:noFill/>
          <a:ln w="76200">
            <a:pattFill prst="pct80">
              <a:fgClr>
                <a:schemeClr val="folHlink"/>
              </a:fgClr>
              <a:bgClr>
                <a:srgbClr val="FFFFFF"/>
              </a:bgClr>
            </a:pattFill>
            <a:round/>
            <a:headEnd/>
            <a:tailEnd type="triangle" w="med" len="med"/>
          </a:ln>
        </p:spPr>
        <p:txBody>
          <a:bodyPr/>
          <a:lstStyle/>
          <a:p>
            <a:endParaRPr lang="ru-RU"/>
          </a:p>
        </p:txBody>
      </p:sp>
      <p:sp>
        <p:nvSpPr>
          <p:cNvPr id="20488" name="Line 8"/>
          <p:cNvSpPr>
            <a:spLocks noChangeShapeType="1"/>
          </p:cNvSpPr>
          <p:nvPr/>
        </p:nvSpPr>
        <p:spPr bwMode="auto">
          <a:xfrm>
            <a:off x="6012160" y="2924944"/>
            <a:ext cx="628650" cy="609600"/>
          </a:xfrm>
          <a:prstGeom prst="line">
            <a:avLst/>
          </a:prstGeom>
          <a:noFill/>
          <a:ln w="76200">
            <a:pattFill prst="pct80">
              <a:fgClr>
                <a:schemeClr val="folHlink"/>
              </a:fgClr>
              <a:bgClr>
                <a:srgbClr val="FFFFFF"/>
              </a:bgClr>
            </a:pattFill>
            <a:round/>
            <a:headEnd/>
            <a:tailEnd type="triangle" w="med" len="med"/>
          </a:ln>
        </p:spPr>
        <p:txBody>
          <a:bodyPr/>
          <a:lstStyle/>
          <a:p>
            <a:endParaRPr lang="ru-RU"/>
          </a:p>
        </p:txBody>
      </p:sp>
    </p:spTree>
  </p:cSld>
  <p:clrMapOvr>
    <a:masterClrMapping/>
  </p:clrMapOvr>
  <p:transition advClick="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AutoShape 2"/>
          <p:cNvSpPr>
            <a:spLocks noChangeArrowheads="1"/>
          </p:cNvSpPr>
          <p:nvPr/>
        </p:nvSpPr>
        <p:spPr bwMode="auto">
          <a:xfrm>
            <a:off x="0" y="228600"/>
            <a:ext cx="3635896" cy="1600200"/>
          </a:xfrm>
          <a:prstGeom prst="flowChartPreparation">
            <a:avLst/>
          </a:prstGeom>
          <a:gradFill rotWithShape="1">
            <a:gsLst>
              <a:gs pos="0">
                <a:srgbClr val="FF00FF"/>
              </a:gs>
              <a:gs pos="100000">
                <a:srgbClr val="FFFF99"/>
              </a:gs>
            </a:gsLst>
            <a:path path="shape">
              <a:fillToRect l="50000" t="50000" r="50000" b="50000"/>
            </a:path>
          </a:gradFill>
          <a:ln w="9525">
            <a:miter lim="800000"/>
            <a:headEnd/>
            <a:tailEnd/>
          </a:ln>
          <a:scene3d>
            <a:camera prst="legacyObliqueTopRight"/>
            <a:lightRig rig="legacyFlat3" dir="b"/>
          </a:scene3d>
          <a:sp3d extrusionH="430200" prstMaterial="legacyMatte">
            <a:bevelT w="13500" h="13500" prst="angle"/>
            <a:bevelB w="13500" h="13500" prst="angle"/>
            <a:extrusionClr>
              <a:srgbClr val="FF00FF"/>
            </a:extrusionClr>
          </a:sp3d>
        </p:spPr>
        <p:txBody>
          <a:bodyPr anchor="ctr">
            <a:flatTx/>
          </a:bodyPr>
          <a:lstStyle/>
          <a:p>
            <a:pPr algn="ctr" eaLnBrk="1" hangingPunct="1"/>
            <a:r>
              <a:rPr lang="kk-KZ" altLang="ru-RU" sz="2000" b="1" dirty="0">
                <a:solidFill>
                  <a:srgbClr val="0000FF"/>
                </a:solidFill>
              </a:rPr>
              <a:t>Білім жетілдіру жұмысының негізгі  формалары</a:t>
            </a:r>
            <a:endParaRPr lang="ru-RU" altLang="ru-RU" sz="2000" b="1" dirty="0">
              <a:solidFill>
                <a:srgbClr val="0000FF"/>
              </a:solidFill>
            </a:endParaRPr>
          </a:p>
        </p:txBody>
      </p:sp>
      <p:sp>
        <p:nvSpPr>
          <p:cNvPr id="21507" name="AutoShape 3"/>
          <p:cNvSpPr>
            <a:spLocks noChangeArrowheads="1"/>
          </p:cNvSpPr>
          <p:nvPr/>
        </p:nvSpPr>
        <p:spPr bwMode="auto">
          <a:xfrm>
            <a:off x="4211960" y="3356992"/>
            <a:ext cx="4104456" cy="3240360"/>
          </a:xfrm>
          <a:prstGeom prst="diamond">
            <a:avLst/>
          </a:prstGeom>
          <a:gradFill rotWithShape="1">
            <a:gsLst>
              <a:gs pos="0">
                <a:srgbClr val="FFFF00"/>
              </a:gs>
              <a:gs pos="100000">
                <a:srgbClr val="FF6600"/>
              </a:gs>
            </a:gsLst>
            <a:path path="shape">
              <a:fillToRect l="50000" t="50000" r="50000" b="50000"/>
            </a:path>
          </a:gradFill>
          <a:ln w="9525">
            <a:miter lim="800000"/>
            <a:headEnd/>
            <a:tailEnd/>
          </a:ln>
          <a:scene3d>
            <a:camera prst="legacyObliqueTopRight"/>
            <a:lightRig rig="legacyFlat3" dir="b"/>
          </a:scene3d>
          <a:sp3d extrusionH="430200" prstMaterial="legacyMatte">
            <a:bevelT w="13500" h="13500" prst="angle"/>
            <a:bevelB w="13500" h="13500" prst="angle"/>
            <a:extrusionClr>
              <a:srgbClr val="FFFF00"/>
            </a:extrusionClr>
          </a:sp3d>
        </p:spPr>
        <p:txBody>
          <a:bodyPr anchor="ctr">
            <a:flatTx/>
          </a:bodyPr>
          <a:lstStyle/>
          <a:p>
            <a:pPr algn="ctr" eaLnBrk="1" hangingPunct="1"/>
            <a:r>
              <a:rPr lang="kk-KZ" altLang="ru-RU" sz="2400" b="1" dirty="0">
                <a:solidFill>
                  <a:schemeClr val="accent2"/>
                </a:solidFill>
              </a:rPr>
              <a:t>Жұптық немесе ұжымдық әдістемелік ізденіс жұмыстары</a:t>
            </a:r>
            <a:endParaRPr lang="ru-RU" altLang="ru-RU" sz="2400" b="1" dirty="0">
              <a:solidFill>
                <a:schemeClr val="accent2"/>
              </a:solidFill>
            </a:endParaRPr>
          </a:p>
        </p:txBody>
      </p:sp>
      <p:sp>
        <p:nvSpPr>
          <p:cNvPr id="21508" name="AutoShape 4"/>
          <p:cNvSpPr>
            <a:spLocks noChangeArrowheads="1"/>
          </p:cNvSpPr>
          <p:nvPr/>
        </p:nvSpPr>
        <p:spPr bwMode="auto">
          <a:xfrm>
            <a:off x="-100013" y="3501008"/>
            <a:ext cx="4095949" cy="3128392"/>
          </a:xfrm>
          <a:prstGeom prst="diamond">
            <a:avLst/>
          </a:prstGeom>
          <a:gradFill rotWithShape="1">
            <a:gsLst>
              <a:gs pos="0">
                <a:srgbClr val="FFFF00"/>
              </a:gs>
              <a:gs pos="100000">
                <a:srgbClr val="FF6600"/>
              </a:gs>
            </a:gsLst>
            <a:path path="shape">
              <a:fillToRect l="50000" t="50000" r="50000" b="50000"/>
            </a:path>
          </a:gradFill>
          <a:ln w="9525">
            <a:miter lim="800000"/>
            <a:headEnd/>
            <a:tailEnd/>
          </a:ln>
          <a:scene3d>
            <a:camera prst="legacyObliqueTopRight"/>
            <a:lightRig rig="legacyFlat3" dir="b"/>
          </a:scene3d>
          <a:sp3d extrusionH="430200" prstMaterial="legacyMatte">
            <a:bevelT w="13500" h="13500" prst="angle"/>
            <a:bevelB w="13500" h="13500" prst="angle"/>
            <a:extrusionClr>
              <a:srgbClr val="FFFF00"/>
            </a:extrusionClr>
          </a:sp3d>
        </p:spPr>
        <p:txBody>
          <a:bodyPr anchor="ctr">
            <a:flatTx/>
          </a:bodyPr>
          <a:lstStyle/>
          <a:p>
            <a:pPr algn="ctr" eaLnBrk="1" hangingPunct="1"/>
            <a:r>
              <a:rPr lang="kk-KZ" altLang="ru-RU" sz="2400" b="1" dirty="0">
                <a:solidFill>
                  <a:schemeClr val="accent2"/>
                </a:solidFill>
              </a:rPr>
              <a:t>Жеке өзіндік ғылыми зерттеу жұмыстары</a:t>
            </a:r>
            <a:endParaRPr lang="ru-RU" altLang="ru-RU" sz="2400" b="1" dirty="0">
              <a:solidFill>
                <a:schemeClr val="accent2"/>
              </a:solidFill>
            </a:endParaRPr>
          </a:p>
        </p:txBody>
      </p:sp>
      <p:sp>
        <p:nvSpPr>
          <p:cNvPr id="21509" name="AutoShape 5"/>
          <p:cNvSpPr>
            <a:spLocks noChangeArrowheads="1"/>
          </p:cNvSpPr>
          <p:nvPr/>
        </p:nvSpPr>
        <p:spPr bwMode="auto">
          <a:xfrm>
            <a:off x="4191000" y="990600"/>
            <a:ext cx="4701480" cy="2209800"/>
          </a:xfrm>
          <a:prstGeom prst="diamond">
            <a:avLst/>
          </a:prstGeom>
          <a:gradFill rotWithShape="1">
            <a:gsLst>
              <a:gs pos="0">
                <a:srgbClr val="FFFF00"/>
              </a:gs>
              <a:gs pos="100000">
                <a:srgbClr val="FF6600"/>
              </a:gs>
            </a:gsLst>
            <a:path path="shape">
              <a:fillToRect l="50000" t="50000" r="50000" b="50000"/>
            </a:path>
          </a:gradFill>
          <a:ln w="9525">
            <a:miter lim="800000"/>
            <a:headEnd/>
            <a:tailEnd/>
          </a:ln>
          <a:scene3d>
            <a:camera prst="legacyObliqueTopRight"/>
            <a:lightRig rig="legacyFlat3" dir="b"/>
          </a:scene3d>
          <a:sp3d extrusionH="430200" prstMaterial="legacyMatte">
            <a:bevelT w="13500" h="13500" prst="angle"/>
            <a:bevelB w="13500" h="13500" prst="angle"/>
            <a:extrusionClr>
              <a:srgbClr val="FFFF00"/>
            </a:extrusionClr>
          </a:sp3d>
        </p:spPr>
        <p:txBody>
          <a:bodyPr anchor="ctr">
            <a:flatTx/>
          </a:bodyPr>
          <a:lstStyle/>
          <a:p>
            <a:pPr algn="ctr" eaLnBrk="1" hangingPunct="1"/>
            <a:r>
              <a:rPr lang="kk-KZ" altLang="ru-RU" sz="2400" b="1">
                <a:solidFill>
                  <a:schemeClr val="accent2"/>
                </a:solidFill>
              </a:rPr>
              <a:t>Шығармашылық ізденіс-зерттеу топтары</a:t>
            </a:r>
            <a:endParaRPr lang="ru-RU" altLang="ru-RU" sz="2400" b="1">
              <a:solidFill>
                <a:schemeClr val="accent2"/>
              </a:solidFill>
            </a:endParaRPr>
          </a:p>
        </p:txBody>
      </p:sp>
      <p:sp>
        <p:nvSpPr>
          <p:cNvPr id="21510" name="AutoShape 6"/>
          <p:cNvSpPr>
            <a:spLocks noChangeArrowheads="1"/>
          </p:cNvSpPr>
          <p:nvPr/>
        </p:nvSpPr>
        <p:spPr bwMode="auto">
          <a:xfrm rot="-3248115">
            <a:off x="3577184" y="1053564"/>
            <a:ext cx="972908" cy="2504834"/>
          </a:xfrm>
          <a:prstGeom prst="curvedRightArrow">
            <a:avLst>
              <a:gd name="adj1" fmla="val 44778"/>
              <a:gd name="adj2" fmla="val 103956"/>
              <a:gd name="adj3" fmla="val 51079"/>
            </a:avLst>
          </a:prstGeom>
          <a:gradFill rotWithShape="1">
            <a:gsLst>
              <a:gs pos="0">
                <a:srgbClr val="FF00FF"/>
              </a:gs>
              <a:gs pos="50000">
                <a:srgbClr val="FFFF00"/>
              </a:gs>
              <a:gs pos="100000">
                <a:srgbClr val="FF00FF"/>
              </a:gs>
            </a:gsLst>
            <a:lin ang="5400000" scaled="1"/>
          </a:gradFill>
          <a:ln w="9525">
            <a:solidFill>
              <a:srgbClr val="3366FF"/>
            </a:solidFill>
            <a:miter lim="800000"/>
            <a:headEnd/>
            <a:tailEnd/>
          </a:ln>
        </p:spPr>
        <p:txBody>
          <a:bodyPr wrap="none" anchor="ctr"/>
          <a:lstStyle/>
          <a:p>
            <a:pPr eaLnBrk="1" hangingPunct="1"/>
            <a:endParaRPr lang="ru-RU" altLang="ru-RU"/>
          </a:p>
        </p:txBody>
      </p:sp>
      <p:sp>
        <p:nvSpPr>
          <p:cNvPr id="21511" name="AutoShape 7"/>
          <p:cNvSpPr>
            <a:spLocks noChangeArrowheads="1"/>
          </p:cNvSpPr>
          <p:nvPr/>
        </p:nvSpPr>
        <p:spPr bwMode="auto">
          <a:xfrm rot="-2497852">
            <a:off x="3349554" y="1305550"/>
            <a:ext cx="381000" cy="4702403"/>
          </a:xfrm>
          <a:prstGeom prst="curvedRightArrow">
            <a:avLst>
              <a:gd name="adj1" fmla="val 204000"/>
              <a:gd name="adj2" fmla="val 408000"/>
              <a:gd name="adj3" fmla="val 68588"/>
            </a:avLst>
          </a:prstGeom>
          <a:gradFill rotWithShape="1">
            <a:gsLst>
              <a:gs pos="0">
                <a:srgbClr val="FF00FF"/>
              </a:gs>
              <a:gs pos="50000">
                <a:srgbClr val="FFFF00"/>
              </a:gs>
              <a:gs pos="100000">
                <a:srgbClr val="FF00FF"/>
              </a:gs>
            </a:gsLst>
            <a:lin ang="5400000" scaled="1"/>
          </a:gradFill>
          <a:ln w="9525">
            <a:solidFill>
              <a:srgbClr val="3366FF"/>
            </a:solidFill>
            <a:miter lim="800000"/>
            <a:headEnd/>
            <a:tailEnd/>
          </a:ln>
        </p:spPr>
        <p:txBody>
          <a:bodyPr wrap="none" anchor="ctr"/>
          <a:lstStyle/>
          <a:p>
            <a:pPr eaLnBrk="1" hangingPunct="1"/>
            <a:endParaRPr lang="ru-RU" altLang="ru-RU"/>
          </a:p>
        </p:txBody>
      </p:sp>
      <p:sp>
        <p:nvSpPr>
          <p:cNvPr id="21512" name="AutoShape 8"/>
          <p:cNvSpPr>
            <a:spLocks noChangeArrowheads="1"/>
          </p:cNvSpPr>
          <p:nvPr/>
        </p:nvSpPr>
        <p:spPr bwMode="auto">
          <a:xfrm rot="-860808">
            <a:off x="990600" y="2057400"/>
            <a:ext cx="609600" cy="1981200"/>
          </a:xfrm>
          <a:prstGeom prst="curvedRightArrow">
            <a:avLst>
              <a:gd name="adj1" fmla="val 65000"/>
              <a:gd name="adj2" fmla="val 130000"/>
              <a:gd name="adj3" fmla="val 33333"/>
            </a:avLst>
          </a:prstGeom>
          <a:gradFill rotWithShape="1">
            <a:gsLst>
              <a:gs pos="0">
                <a:srgbClr val="FF00FF"/>
              </a:gs>
              <a:gs pos="50000">
                <a:srgbClr val="FFFF00"/>
              </a:gs>
              <a:gs pos="100000">
                <a:srgbClr val="FF00FF"/>
              </a:gs>
            </a:gsLst>
            <a:lin ang="5400000" scaled="1"/>
          </a:gradFill>
          <a:ln w="9525">
            <a:solidFill>
              <a:srgbClr val="3366FF"/>
            </a:solidFill>
            <a:miter lim="800000"/>
            <a:headEnd/>
            <a:tailEnd/>
          </a:ln>
        </p:spPr>
        <p:txBody>
          <a:bodyPr wrap="none" anchor="ctr"/>
          <a:lstStyle/>
          <a:p>
            <a:pPr eaLnBrk="1" hangingPunct="1"/>
            <a:endParaRPr lang="ru-RU" altLang="ru-RU"/>
          </a:p>
        </p:txBody>
      </p:sp>
    </p:spTree>
  </p:cSld>
  <p:clrMapOvr>
    <a:masterClrMapping/>
  </p:clrMapOvr>
  <p:transition advClick="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AutoShape 4"/>
          <p:cNvSpPr>
            <a:spLocks noChangeArrowheads="1"/>
          </p:cNvSpPr>
          <p:nvPr/>
        </p:nvSpPr>
        <p:spPr bwMode="auto">
          <a:xfrm>
            <a:off x="0" y="3124200"/>
            <a:ext cx="2819400" cy="3048000"/>
          </a:xfrm>
          <a:prstGeom prst="foldedCorner">
            <a:avLst>
              <a:gd name="adj" fmla="val 12500"/>
            </a:avLst>
          </a:prstGeom>
          <a:gradFill rotWithShape="1">
            <a:gsLst>
              <a:gs pos="0">
                <a:srgbClr val="FF99FF"/>
              </a:gs>
              <a:gs pos="100000">
                <a:srgbClr val="FFFF99"/>
              </a:gs>
            </a:gsLst>
            <a:path path="rect">
              <a:fillToRect l="50000" t="50000" r="50000" b="50000"/>
            </a:path>
          </a:gradFill>
          <a:ln w="15875" cap="rnd">
            <a:noFill/>
            <a:prstDash val="sysDot"/>
            <a:round/>
            <a:headEnd/>
            <a:tailEnd/>
          </a:ln>
          <a:effectLst>
            <a:prstShdw prst="shdw13" dist="53882" dir="13500000">
              <a:srgbClr val="808080">
                <a:alpha val="50000"/>
              </a:srgbClr>
            </a:prstShdw>
          </a:effectLst>
        </p:spPr>
        <p:txBody>
          <a:bodyPr anchor="ctr"/>
          <a:lstStyle/>
          <a:p>
            <a:pPr algn="ctr" eaLnBrk="1" hangingPunct="1"/>
            <a:r>
              <a:rPr lang="kk-KZ" altLang="ru-RU" sz="2800" b="1" i="1">
                <a:solidFill>
                  <a:srgbClr val="0000FF"/>
                </a:solidFill>
              </a:rPr>
              <a:t>Кәсіби  білім-білік қорын молайтып, тиімді таңдау жасай алады.</a:t>
            </a:r>
            <a:endParaRPr lang="ru-RU" altLang="ru-RU" sz="2800" b="1" i="1">
              <a:solidFill>
                <a:srgbClr val="0000FF"/>
              </a:solidFill>
            </a:endParaRPr>
          </a:p>
        </p:txBody>
      </p:sp>
      <p:sp>
        <p:nvSpPr>
          <p:cNvPr id="28675" name="AutoShape 8"/>
          <p:cNvSpPr>
            <a:spLocks noChangeArrowheads="1"/>
          </p:cNvSpPr>
          <p:nvPr/>
        </p:nvSpPr>
        <p:spPr bwMode="auto">
          <a:xfrm>
            <a:off x="3200400" y="2057400"/>
            <a:ext cx="2819400" cy="3657600"/>
          </a:xfrm>
          <a:prstGeom prst="foldedCorner">
            <a:avLst>
              <a:gd name="adj" fmla="val 12500"/>
            </a:avLst>
          </a:prstGeom>
          <a:gradFill rotWithShape="1">
            <a:gsLst>
              <a:gs pos="0">
                <a:srgbClr val="FF99FF"/>
              </a:gs>
              <a:gs pos="100000">
                <a:srgbClr val="FFFF99"/>
              </a:gs>
            </a:gsLst>
            <a:path path="rect">
              <a:fillToRect l="50000" t="50000" r="50000" b="50000"/>
            </a:path>
          </a:gradFill>
          <a:ln w="15875" cap="rnd">
            <a:noFill/>
            <a:prstDash val="sysDot"/>
            <a:round/>
            <a:headEnd/>
            <a:tailEnd/>
          </a:ln>
          <a:effectLst>
            <a:prstShdw prst="shdw13" dist="53882" dir="13500000">
              <a:srgbClr val="808080">
                <a:alpha val="50000"/>
              </a:srgbClr>
            </a:prstShdw>
          </a:effectLst>
        </p:spPr>
        <p:txBody>
          <a:bodyPr anchor="ctr"/>
          <a:lstStyle/>
          <a:p>
            <a:pPr algn="ctr" eaLnBrk="1" hangingPunct="1"/>
            <a:r>
              <a:rPr lang="kk-KZ" altLang="ru-RU" sz="2400" b="1" i="1">
                <a:solidFill>
                  <a:srgbClr val="0000FF"/>
                </a:solidFill>
              </a:rPr>
              <a:t>Мақсатты бағытты педагогикалық үрдісті  шығармашылықпен атқара алады. </a:t>
            </a:r>
            <a:endParaRPr lang="ru-RU" altLang="ru-RU" sz="2400" b="1" i="1">
              <a:solidFill>
                <a:srgbClr val="0000FF"/>
              </a:solidFill>
            </a:endParaRPr>
          </a:p>
        </p:txBody>
      </p:sp>
      <p:sp>
        <p:nvSpPr>
          <p:cNvPr id="28676" name="AutoShape 9"/>
          <p:cNvSpPr>
            <a:spLocks noChangeArrowheads="1"/>
          </p:cNvSpPr>
          <p:nvPr/>
        </p:nvSpPr>
        <p:spPr bwMode="auto">
          <a:xfrm>
            <a:off x="6324600" y="3048000"/>
            <a:ext cx="2819400" cy="2971800"/>
          </a:xfrm>
          <a:prstGeom prst="foldedCorner">
            <a:avLst>
              <a:gd name="adj" fmla="val 12500"/>
            </a:avLst>
          </a:prstGeom>
          <a:gradFill rotWithShape="1">
            <a:gsLst>
              <a:gs pos="0">
                <a:srgbClr val="FF99FF"/>
              </a:gs>
              <a:gs pos="100000">
                <a:srgbClr val="FFFF99"/>
              </a:gs>
            </a:gsLst>
            <a:path path="rect">
              <a:fillToRect l="50000" t="50000" r="50000" b="50000"/>
            </a:path>
          </a:gradFill>
          <a:ln w="15875" cap="rnd">
            <a:noFill/>
            <a:prstDash val="sysDot"/>
            <a:round/>
            <a:headEnd/>
            <a:tailEnd/>
          </a:ln>
          <a:effectLst>
            <a:prstShdw prst="shdw13" dist="53882" dir="13500000">
              <a:srgbClr val="808080">
                <a:alpha val="50000"/>
              </a:srgbClr>
            </a:prstShdw>
          </a:effectLst>
        </p:spPr>
        <p:txBody>
          <a:bodyPr anchor="ctr"/>
          <a:lstStyle/>
          <a:p>
            <a:pPr algn="ctr" eaLnBrk="1" hangingPunct="1"/>
            <a:r>
              <a:rPr lang="kk-KZ" altLang="ru-RU" sz="2800" b="1" i="1">
                <a:solidFill>
                  <a:srgbClr val="0000FF"/>
                </a:solidFill>
              </a:rPr>
              <a:t>Нәтижелі қызмет жасап,оған терең талдау жасай алады.</a:t>
            </a:r>
            <a:endParaRPr lang="ru-RU" altLang="ru-RU" sz="2800" b="1" i="1">
              <a:solidFill>
                <a:srgbClr val="0000FF"/>
              </a:solidFill>
            </a:endParaRPr>
          </a:p>
        </p:txBody>
      </p:sp>
      <p:sp>
        <p:nvSpPr>
          <p:cNvPr id="28677" name="AutoShape 12"/>
          <p:cNvSpPr>
            <a:spLocks noChangeArrowheads="1"/>
          </p:cNvSpPr>
          <p:nvPr/>
        </p:nvSpPr>
        <p:spPr bwMode="auto">
          <a:xfrm>
            <a:off x="611560" y="304800"/>
            <a:ext cx="7618040" cy="1684040"/>
          </a:xfrm>
          <a:prstGeom prst="horizontalScroll">
            <a:avLst>
              <a:gd name="adj" fmla="val 12500"/>
            </a:avLst>
          </a:prstGeom>
          <a:gradFill rotWithShape="1">
            <a:gsLst>
              <a:gs pos="0">
                <a:schemeClr val="folHlink"/>
              </a:gs>
              <a:gs pos="100000">
                <a:schemeClr val="bg1"/>
              </a:gs>
            </a:gsLst>
            <a:path path="rect">
              <a:fillToRect r="100000" b="100000"/>
            </a:path>
          </a:gradFill>
          <a:ln w="9525">
            <a:solidFill>
              <a:schemeClr val="tx1"/>
            </a:solidFill>
            <a:round/>
            <a:headEnd/>
            <a:tailEnd/>
          </a:ln>
        </p:spPr>
        <p:txBody>
          <a:bodyPr wrap="none" anchor="ctr"/>
          <a:lstStyle/>
          <a:p>
            <a:pPr algn="ctr" eaLnBrk="1" hangingPunct="1"/>
            <a:r>
              <a:rPr lang="kk-KZ" altLang="ru-RU" sz="2400">
                <a:solidFill>
                  <a:schemeClr val="accent2"/>
                </a:solidFill>
              </a:rPr>
              <a:t>Білім жетілдіру жұмысынан күтілетін нәтижелер </a:t>
            </a:r>
            <a:endParaRPr lang="ru-RU" altLang="ru-RU" sz="2400">
              <a:solidFill>
                <a:schemeClr val="accent2"/>
              </a:solidFill>
            </a:endParaRPr>
          </a:p>
        </p:txBody>
      </p:sp>
    </p:spTree>
  </p:cSld>
  <p:clrMapOvr>
    <a:masterClrMapping/>
  </p:clrMapOvr>
  <p:transition advClick="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shool_autumn_m">
            <a:hlinkClick r:id="rId2"/>
          </p:cNvPr>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0" y="-4763"/>
            <a:ext cx="9144000" cy="686752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147" name="WordArt 3"/>
          <p:cNvSpPr>
            <a:spLocks noChangeArrowheads="1" noChangeShapeType="1" noTextEdit="1"/>
          </p:cNvSpPr>
          <p:nvPr/>
        </p:nvSpPr>
        <p:spPr bwMode="auto">
          <a:xfrm>
            <a:off x="1476375" y="1989138"/>
            <a:ext cx="6551613" cy="2303462"/>
          </a:xfrm>
          <a:prstGeom prst="rect">
            <a:avLst/>
          </a:prstGeom>
          <a:extLst>
            <a:ext uri="{91240B29-F687-4F45-9708-019B960494DF}">
              <a14:hiddenLine xmlns="" xmlns:a14="http://schemas.microsoft.com/office/drawing/2010/main" w="28575">
                <a:solidFill>
                  <a:srgbClr val="000000"/>
                </a:solidFill>
                <a:round/>
                <a:headEnd/>
                <a:tailEnd/>
              </a14:hiddenLine>
            </a:ext>
          </a:extLst>
        </p:spPr>
        <p:txBody>
          <a:bodyPr wrap="none" fromWordArt="1">
            <a:prstTxWarp prst="textPlain">
              <a:avLst>
                <a:gd name="adj" fmla="val 50000"/>
              </a:avLst>
            </a:prstTxWarp>
          </a:bodyPr>
          <a:lstStyle/>
          <a:p>
            <a:pPr algn="ctr"/>
            <a:r>
              <a:rPr lang="ru-RU" b="1" kern="10" dirty="0" err="1" smtClean="0">
                <a:solidFill>
                  <a:srgbClr val="FF6600"/>
                </a:solidFill>
                <a:effectLst>
                  <a:outerShdw dist="107763" dir="13500000" algn="ctr" rotWithShape="0">
                    <a:srgbClr val="808080">
                      <a:alpha val="50000"/>
                    </a:srgbClr>
                  </a:outerShdw>
                </a:effectLst>
                <a:latin typeface="Arial"/>
                <a:cs typeface="Arial"/>
              </a:rPr>
              <a:t>Педагогикалық</a:t>
            </a:r>
            <a:r>
              <a:rPr lang="ru-RU" b="1" kern="10" dirty="0" smtClean="0">
                <a:solidFill>
                  <a:srgbClr val="FF6600"/>
                </a:solidFill>
                <a:effectLst>
                  <a:outerShdw dist="107763" dir="13500000" algn="ctr" rotWithShape="0">
                    <a:srgbClr val="808080">
                      <a:alpha val="50000"/>
                    </a:srgbClr>
                  </a:outerShdw>
                </a:effectLst>
                <a:latin typeface="Arial"/>
                <a:cs typeface="Arial"/>
              </a:rPr>
              <a:t> </a:t>
            </a:r>
          </a:p>
          <a:p>
            <a:pPr algn="ctr"/>
            <a:r>
              <a:rPr lang="ru-RU" b="1" kern="10" dirty="0" smtClean="0">
                <a:solidFill>
                  <a:srgbClr val="FF6600"/>
                </a:solidFill>
                <a:effectLst>
                  <a:outerShdw dist="107763" dir="13500000" algn="ctr" rotWithShape="0">
                    <a:srgbClr val="808080">
                      <a:alpha val="50000"/>
                    </a:srgbClr>
                  </a:outerShdw>
                </a:effectLst>
                <a:latin typeface="Arial"/>
                <a:cs typeface="Arial"/>
              </a:rPr>
              <a:t> </a:t>
            </a:r>
            <a:r>
              <a:rPr lang="ru-RU" b="1" kern="10" dirty="0" err="1" smtClean="0">
                <a:solidFill>
                  <a:srgbClr val="FF6600"/>
                </a:solidFill>
                <a:effectLst>
                  <a:outerShdw dist="107763" dir="13500000" algn="ctr" rotWithShape="0">
                    <a:srgbClr val="808080">
                      <a:alpha val="50000"/>
                    </a:srgbClr>
                  </a:outerShdw>
                </a:effectLst>
                <a:latin typeface="Arial"/>
                <a:cs typeface="Arial"/>
              </a:rPr>
              <a:t>іс</a:t>
            </a:r>
            <a:r>
              <a:rPr lang="ru-RU" b="1" kern="10" dirty="0" smtClean="0">
                <a:solidFill>
                  <a:srgbClr val="FF6600"/>
                </a:solidFill>
                <a:effectLst>
                  <a:outerShdw dist="107763" dir="13500000" algn="ctr" rotWithShape="0">
                    <a:srgbClr val="808080">
                      <a:alpha val="50000"/>
                    </a:srgbClr>
                  </a:outerShdw>
                </a:effectLst>
                <a:latin typeface="Arial"/>
                <a:cs typeface="Arial"/>
              </a:rPr>
              <a:t> </a:t>
            </a:r>
            <a:r>
              <a:rPr lang="ru-RU" b="1" kern="10" dirty="0" err="1" smtClean="0">
                <a:solidFill>
                  <a:srgbClr val="FF6600"/>
                </a:solidFill>
                <a:effectLst>
                  <a:outerShdw dist="107763" dir="13500000" algn="ctr" rotWithShape="0">
                    <a:srgbClr val="808080">
                      <a:alpha val="50000"/>
                    </a:srgbClr>
                  </a:outerShdw>
                </a:effectLst>
                <a:latin typeface="Arial"/>
                <a:cs typeface="Arial"/>
              </a:rPr>
              <a:t>-әрекеттің</a:t>
            </a:r>
            <a:r>
              <a:rPr lang="ru-RU" b="1" kern="10" dirty="0" smtClean="0">
                <a:solidFill>
                  <a:srgbClr val="FF6600"/>
                </a:solidFill>
                <a:effectLst>
                  <a:outerShdw dist="107763" dir="13500000" algn="ctr" rotWithShape="0">
                    <a:srgbClr val="808080">
                      <a:alpha val="50000"/>
                    </a:srgbClr>
                  </a:outerShdw>
                </a:effectLst>
                <a:latin typeface="Arial"/>
                <a:cs typeface="Arial"/>
              </a:rPr>
              <a:t> </a:t>
            </a:r>
          </a:p>
          <a:p>
            <a:pPr algn="ctr"/>
            <a:r>
              <a:rPr lang="ru-RU" b="1" kern="10" dirty="0" err="1" smtClean="0">
                <a:solidFill>
                  <a:srgbClr val="FF6600"/>
                </a:solidFill>
                <a:effectLst>
                  <a:outerShdw dist="107763" dir="13500000" algn="ctr" rotWithShape="0">
                    <a:srgbClr val="808080">
                      <a:alpha val="50000"/>
                    </a:srgbClr>
                  </a:outerShdw>
                </a:effectLst>
                <a:latin typeface="Arial"/>
                <a:cs typeface="Arial"/>
              </a:rPr>
              <a:t>нәтижелері</a:t>
            </a:r>
            <a:endParaRPr lang="en-US" b="1" kern="10" dirty="0">
              <a:solidFill>
                <a:srgbClr val="FF6600"/>
              </a:solidFill>
              <a:effectLst>
                <a:outerShdw dist="107763" dir="13500000" algn="ctr" rotWithShape="0">
                  <a:srgbClr val="808080">
                    <a:alpha val="50000"/>
                  </a:srgbClr>
                </a:outerShdw>
              </a:effectLst>
              <a:latin typeface="Arial"/>
              <a:cs typeface="Arial"/>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5" descr="0_1b2a7_393756ea_L">
            <a:hlinkClick r:id="rId2"/>
          </p:cNvPr>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7172" name="WordArt 7"/>
          <p:cNvSpPr>
            <a:spLocks noChangeArrowheads="1" noChangeShapeType="1" noTextEdit="1"/>
          </p:cNvSpPr>
          <p:nvPr/>
        </p:nvSpPr>
        <p:spPr bwMode="auto">
          <a:xfrm>
            <a:off x="1785918" y="2500306"/>
            <a:ext cx="6072230" cy="863601"/>
          </a:xfrm>
          <a:prstGeom prst="rect">
            <a:avLst/>
          </a:prstGeom>
        </p:spPr>
        <p:txBody>
          <a:bodyPr wrap="none" fromWordArt="1">
            <a:prstTxWarp prst="textPlain">
              <a:avLst>
                <a:gd name="adj" fmla="val 50000"/>
              </a:avLst>
            </a:prstTxWarp>
          </a:bodyPr>
          <a:lstStyle/>
          <a:p>
            <a:pPr algn="ctr"/>
            <a:r>
              <a:rPr lang="ru-RU" sz="3600" b="1" kern="10" dirty="0" err="1">
                <a:ln w="12700">
                  <a:solidFill>
                    <a:srgbClr val="FF0000"/>
                  </a:solidFill>
                  <a:round/>
                  <a:headEnd/>
                  <a:tailEnd/>
                </a:ln>
                <a:solidFill>
                  <a:srgbClr val="800000"/>
                </a:solidFill>
                <a:effectLst>
                  <a:outerShdw dist="45791" dir="2021404" algn="ctr" rotWithShape="0">
                    <a:srgbClr val="9999FF"/>
                  </a:outerShdw>
                </a:effectLst>
                <a:latin typeface="Arial"/>
                <a:cs typeface="Arial"/>
              </a:rPr>
              <a:t>Сертификаттар</a:t>
            </a:r>
            <a:endParaRPr lang="en-US" sz="3600" b="1" kern="10" dirty="0">
              <a:ln w="12700">
                <a:solidFill>
                  <a:srgbClr val="FF0000"/>
                </a:solidFill>
                <a:round/>
                <a:headEnd/>
                <a:tailEnd/>
              </a:ln>
              <a:solidFill>
                <a:srgbClr val="800000"/>
              </a:solidFill>
              <a:effectLst>
                <a:outerShdw dist="45791" dir="2021404" algn="ctr" rotWithShape="0">
                  <a:srgbClr val="9999FF"/>
                </a:outerShdw>
              </a:effectLst>
              <a:latin typeface="Arial"/>
              <a:cs typeface="Aria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636680"/>
          </a:xfrm>
        </p:spPr>
        <p:txBody>
          <a:bodyPr>
            <a:noAutofit/>
          </a:bodyPr>
          <a:lstStyle/>
          <a:p>
            <a:r>
              <a:rPr lang="kk-KZ" sz="3600" b="1" i="1" dirty="0" smtClean="0">
                <a:solidFill>
                  <a:srgbClr val="FF0000"/>
                </a:solidFill>
                <a:latin typeface="Times New Roman" pitchFamily="18" charset="0"/>
                <a:cs typeface="Times New Roman" pitchFamily="18" charset="0"/>
              </a:rPr>
              <a:t>Біліктілік арттыру курстары, ғылыми-тәжірибелік конференциялар</a:t>
            </a:r>
            <a:endParaRPr lang="ru-RU" sz="3600" b="1" i="1" dirty="0">
              <a:solidFill>
                <a:srgbClr val="FF0000"/>
              </a:solidFill>
              <a:latin typeface="Times New Roman" pitchFamily="18" charset="0"/>
              <a:cs typeface="Times New Roman" pitchFamily="18" charset="0"/>
            </a:endParaRPr>
          </a:p>
        </p:txBody>
      </p:sp>
      <p:graphicFrame>
        <p:nvGraphicFramePr>
          <p:cNvPr id="4" name="Содержимое 3"/>
          <p:cNvGraphicFramePr>
            <a:graphicFrameLocks noGrp="1"/>
          </p:cNvGraphicFramePr>
          <p:nvPr>
            <p:ph idx="1"/>
          </p:nvPr>
        </p:nvGraphicFramePr>
        <p:xfrm>
          <a:off x="539552" y="1551777"/>
          <a:ext cx="8352928" cy="4677895"/>
        </p:xfrm>
        <a:graphic>
          <a:graphicData uri="http://schemas.openxmlformats.org/drawingml/2006/table">
            <a:tbl>
              <a:tblPr firstRow="1" bandRow="1">
                <a:tableStyleId>{5C22544A-7EE6-4342-B048-85BDC9FD1C3A}</a:tableStyleId>
              </a:tblPr>
              <a:tblGrid>
                <a:gridCol w="504056"/>
                <a:gridCol w="1080120"/>
                <a:gridCol w="4588024"/>
                <a:gridCol w="2180728"/>
              </a:tblGrid>
              <a:tr h="629225">
                <a:tc>
                  <a:txBody>
                    <a:bodyPr/>
                    <a:lstStyle/>
                    <a:p>
                      <a:r>
                        <a:rPr lang="kk-KZ" sz="1800" b="1" dirty="0" smtClean="0">
                          <a:solidFill>
                            <a:srgbClr val="FF0000"/>
                          </a:solidFill>
                          <a:latin typeface="Times New Roman" pitchFamily="18" charset="0"/>
                          <a:cs typeface="Times New Roman" pitchFamily="18" charset="0"/>
                        </a:rPr>
                        <a:t>№</a:t>
                      </a:r>
                      <a:endParaRPr lang="ru-RU" sz="1800" b="1" dirty="0">
                        <a:solidFill>
                          <a:srgbClr val="FF0000"/>
                        </a:solidFill>
                        <a:latin typeface="Times New Roman" pitchFamily="18" charset="0"/>
                        <a:cs typeface="Times New Roman" pitchFamily="18" charset="0"/>
                      </a:endParaRPr>
                    </a:p>
                  </a:txBody>
                  <a:tcPr/>
                </a:tc>
                <a:tc>
                  <a:txBody>
                    <a:bodyPr/>
                    <a:lstStyle/>
                    <a:p>
                      <a:r>
                        <a:rPr lang="kk-KZ" sz="1800" b="1" dirty="0" smtClean="0">
                          <a:solidFill>
                            <a:srgbClr val="FF0000"/>
                          </a:solidFill>
                          <a:latin typeface="Times New Roman" pitchFamily="18" charset="0"/>
                          <a:cs typeface="Times New Roman" pitchFamily="18" charset="0"/>
                        </a:rPr>
                        <a:t>Өтілген</a:t>
                      </a:r>
                      <a:r>
                        <a:rPr lang="kk-KZ" sz="1800" b="1" baseline="0" dirty="0" smtClean="0">
                          <a:solidFill>
                            <a:srgbClr val="FF0000"/>
                          </a:solidFill>
                          <a:latin typeface="Times New Roman" pitchFamily="18" charset="0"/>
                          <a:cs typeface="Times New Roman" pitchFamily="18" charset="0"/>
                        </a:rPr>
                        <a:t> мерзімі</a:t>
                      </a:r>
                      <a:endParaRPr lang="ru-RU" sz="1800" b="1" dirty="0">
                        <a:solidFill>
                          <a:srgbClr val="FF0000"/>
                        </a:solidFill>
                        <a:latin typeface="Times New Roman" pitchFamily="18" charset="0"/>
                        <a:cs typeface="Times New Roman" pitchFamily="18" charset="0"/>
                      </a:endParaRPr>
                    </a:p>
                  </a:txBody>
                  <a:tcPr/>
                </a:tc>
                <a:tc>
                  <a:txBody>
                    <a:bodyPr/>
                    <a:lstStyle/>
                    <a:p>
                      <a:pPr algn="ctr"/>
                      <a:r>
                        <a:rPr lang="kk-KZ" sz="1800" b="1" dirty="0" smtClean="0">
                          <a:solidFill>
                            <a:srgbClr val="FF0000"/>
                          </a:solidFill>
                          <a:latin typeface="Times New Roman" pitchFamily="18" charset="0"/>
                          <a:cs typeface="Times New Roman" pitchFamily="18" charset="0"/>
                        </a:rPr>
                        <a:t>тақырыбы</a:t>
                      </a:r>
                      <a:endParaRPr lang="ru-RU" sz="1800" b="1" dirty="0">
                        <a:solidFill>
                          <a:srgbClr val="FF0000"/>
                        </a:solidFill>
                        <a:latin typeface="Times New Roman" pitchFamily="18" charset="0"/>
                        <a:cs typeface="Times New Roman" pitchFamily="18" charset="0"/>
                      </a:endParaRPr>
                    </a:p>
                  </a:txBody>
                  <a:tcPr/>
                </a:tc>
                <a:tc>
                  <a:txBody>
                    <a:bodyPr/>
                    <a:lstStyle/>
                    <a:p>
                      <a:r>
                        <a:rPr lang="kk-KZ" sz="1800" b="1" dirty="0" smtClean="0">
                          <a:solidFill>
                            <a:srgbClr val="FF0000"/>
                          </a:solidFill>
                          <a:latin typeface="Times New Roman" pitchFamily="18" charset="0"/>
                          <a:cs typeface="Times New Roman" pitchFamily="18" charset="0"/>
                        </a:rPr>
                        <a:t>тіркеу  номері</a:t>
                      </a:r>
                      <a:endParaRPr lang="ru-RU" sz="1800" b="1" dirty="0">
                        <a:solidFill>
                          <a:srgbClr val="FF0000"/>
                        </a:solidFill>
                        <a:latin typeface="Times New Roman" pitchFamily="18" charset="0"/>
                        <a:cs typeface="Times New Roman" pitchFamily="18" charset="0"/>
                      </a:endParaRPr>
                    </a:p>
                  </a:txBody>
                  <a:tcPr/>
                </a:tc>
              </a:tr>
              <a:tr h="1138596">
                <a:tc>
                  <a:txBody>
                    <a:bodyPr/>
                    <a:lstStyle/>
                    <a:p>
                      <a:r>
                        <a:rPr lang="kk-KZ" sz="1600" dirty="0" smtClean="0">
                          <a:latin typeface="Times New Roman" pitchFamily="18" charset="0"/>
                          <a:cs typeface="Times New Roman" pitchFamily="18" charset="0"/>
                        </a:rPr>
                        <a:t>1</a:t>
                      </a:r>
                      <a:endParaRPr lang="ru-RU" sz="1600" dirty="0">
                        <a:latin typeface="Times New Roman" pitchFamily="18" charset="0"/>
                        <a:cs typeface="Times New Roman" pitchFamily="18" charset="0"/>
                      </a:endParaRPr>
                    </a:p>
                  </a:txBody>
                  <a:tcPr/>
                </a:tc>
                <a:tc>
                  <a:txBody>
                    <a:bodyPr/>
                    <a:lstStyle/>
                    <a:p>
                      <a:r>
                        <a:rPr lang="kk-KZ" sz="1600" dirty="0" smtClean="0">
                          <a:latin typeface="Times New Roman" pitchFamily="18" charset="0"/>
                          <a:cs typeface="Times New Roman" pitchFamily="18" charset="0"/>
                        </a:rPr>
                        <a:t>2015ж</a:t>
                      </a:r>
                      <a:endParaRPr lang="ru-RU" sz="1600" dirty="0">
                        <a:latin typeface="Times New Roman" pitchFamily="18" charset="0"/>
                        <a:cs typeface="Times New Roman" pitchFamily="18" charset="0"/>
                      </a:endParaRPr>
                    </a:p>
                  </a:txBody>
                  <a:tcPr/>
                </a:tc>
                <a:tc>
                  <a:txBody>
                    <a:bodyPr/>
                    <a:lstStyle/>
                    <a:p>
                      <a:r>
                        <a:rPr lang="kk-KZ" sz="1600" dirty="0" smtClean="0">
                          <a:latin typeface="Times New Roman" pitchFamily="18" charset="0"/>
                          <a:cs typeface="Times New Roman" pitchFamily="18" charset="0"/>
                        </a:rPr>
                        <a:t>“Өрлеу”БАҰО”АҚ Қазақ тілі мен әдебиеті пәнін оқытуда фонетикалық,лексикалық</a:t>
                      </a:r>
                      <a:r>
                        <a:rPr lang="kk-KZ" sz="1600" baseline="0" dirty="0" smtClean="0">
                          <a:latin typeface="Times New Roman" pitchFamily="18" charset="0"/>
                          <a:cs typeface="Times New Roman" pitchFamily="18" charset="0"/>
                        </a:rPr>
                        <a:t> грамматикалық тақырыптар және мәтінмен жұмыс кезінде сыни  тұрғысынан ойлау технологиясын қолданудың шарттары 72 сағат</a:t>
                      </a:r>
                      <a:endParaRPr lang="ru-RU" sz="1600" dirty="0">
                        <a:latin typeface="Times New Roman" pitchFamily="18" charset="0"/>
                        <a:cs typeface="Times New Roman" pitchFamily="18" charset="0"/>
                      </a:endParaRPr>
                    </a:p>
                  </a:txBody>
                  <a:tcPr/>
                </a:tc>
                <a:tc>
                  <a:txBody>
                    <a:bodyPr/>
                    <a:lstStyle/>
                    <a:p>
                      <a:r>
                        <a:rPr lang="kk-KZ" sz="1600" dirty="0" smtClean="0">
                          <a:latin typeface="Times New Roman" pitchFamily="18" charset="0"/>
                          <a:cs typeface="Times New Roman" pitchFamily="18" charset="0"/>
                        </a:rPr>
                        <a:t>Сертификат№0060427</a:t>
                      </a:r>
                      <a:endParaRPr lang="ru-RU" sz="1600" dirty="0">
                        <a:latin typeface="Times New Roman" pitchFamily="18" charset="0"/>
                        <a:cs typeface="Times New Roman" pitchFamily="18" charset="0"/>
                      </a:endParaRPr>
                    </a:p>
                  </a:txBody>
                  <a:tcPr/>
                </a:tc>
              </a:tr>
              <a:tr h="928855">
                <a:tc>
                  <a:txBody>
                    <a:bodyPr/>
                    <a:lstStyle/>
                    <a:p>
                      <a:r>
                        <a:rPr lang="kk-KZ" sz="1600" dirty="0" smtClean="0">
                          <a:latin typeface="Times New Roman" pitchFamily="18" charset="0"/>
                          <a:cs typeface="Times New Roman" pitchFamily="18" charset="0"/>
                        </a:rPr>
                        <a:t>2</a:t>
                      </a:r>
                      <a:endParaRPr lang="ru-RU" sz="1600" dirty="0">
                        <a:latin typeface="Times New Roman" pitchFamily="18" charset="0"/>
                        <a:cs typeface="Times New Roman" pitchFamily="18" charset="0"/>
                      </a:endParaRPr>
                    </a:p>
                  </a:txBody>
                  <a:tcPr/>
                </a:tc>
                <a:tc>
                  <a:txBody>
                    <a:bodyPr/>
                    <a:lstStyle/>
                    <a:p>
                      <a:r>
                        <a:rPr lang="kk-KZ" sz="1600" dirty="0" smtClean="0">
                          <a:latin typeface="Times New Roman" pitchFamily="18" charset="0"/>
                          <a:cs typeface="Times New Roman" pitchFamily="18" charset="0"/>
                        </a:rPr>
                        <a:t>2015ж</a:t>
                      </a:r>
                      <a:endParaRPr lang="ru-RU" sz="1600" dirty="0">
                        <a:latin typeface="Times New Roman" pitchFamily="18" charset="0"/>
                        <a:cs typeface="Times New Roman" pitchFamily="18" charset="0"/>
                      </a:endParaRPr>
                    </a:p>
                  </a:txBody>
                  <a:tcPr/>
                </a:tc>
                <a:tc>
                  <a:txBody>
                    <a:bodyPr/>
                    <a:lstStyle/>
                    <a:p>
                      <a:r>
                        <a:rPr lang="kk-KZ" sz="1600" dirty="0" smtClean="0">
                          <a:latin typeface="Times New Roman" pitchFamily="18" charset="0"/>
                          <a:cs typeface="Times New Roman" pitchFamily="18" charset="0"/>
                        </a:rPr>
                        <a:t>ҚР БҒМ Ұлттық</a:t>
                      </a:r>
                      <a:r>
                        <a:rPr lang="kk-KZ" sz="1600" baseline="0" dirty="0" smtClean="0">
                          <a:latin typeface="Times New Roman" pitchFamily="18" charset="0"/>
                          <a:cs typeface="Times New Roman" pitchFamily="18" charset="0"/>
                        </a:rPr>
                        <a:t> тестілеу орталығы Қоғамдық денсаулық сақтау жоғары мектебі “Мәңгілік ел-Қазақстан: мемлекеттік тілдің кемел келешегі”</a:t>
                      </a:r>
                      <a:endParaRPr lang="ru-RU" sz="1600" dirty="0">
                        <a:latin typeface="Times New Roman" pitchFamily="18" charset="0"/>
                        <a:cs typeface="Times New Roman" pitchFamily="18" charset="0"/>
                      </a:endParaRPr>
                    </a:p>
                  </a:txBody>
                  <a:tcPr/>
                </a:tc>
                <a:tc>
                  <a:txBody>
                    <a:bodyPr/>
                    <a:lstStyle/>
                    <a:p>
                      <a:r>
                        <a:rPr lang="kk-KZ" sz="1600" dirty="0" smtClean="0">
                          <a:latin typeface="Times New Roman" pitchFamily="18" charset="0"/>
                          <a:cs typeface="Times New Roman" pitchFamily="18" charset="0"/>
                        </a:rPr>
                        <a:t>Сертификат№017</a:t>
                      </a:r>
                      <a:endParaRPr lang="ru-RU" sz="1600" dirty="0">
                        <a:latin typeface="Times New Roman" pitchFamily="18" charset="0"/>
                        <a:cs typeface="Times New Roman" pitchFamily="18" charset="0"/>
                      </a:endParaRPr>
                    </a:p>
                  </a:txBody>
                  <a:tcPr/>
                </a:tc>
              </a:tr>
              <a:tr h="1767821">
                <a:tc>
                  <a:txBody>
                    <a:bodyPr/>
                    <a:lstStyle/>
                    <a:p>
                      <a:r>
                        <a:rPr lang="kk-KZ" sz="1600" dirty="0" smtClean="0">
                          <a:latin typeface="Times New Roman" pitchFamily="18" charset="0"/>
                          <a:cs typeface="Times New Roman" pitchFamily="18" charset="0"/>
                        </a:rPr>
                        <a:t>3</a:t>
                      </a:r>
                      <a:endParaRPr lang="ru-RU" sz="1600" dirty="0">
                        <a:latin typeface="Times New Roman" pitchFamily="18" charset="0"/>
                        <a:cs typeface="Times New Roman" pitchFamily="18" charset="0"/>
                      </a:endParaRPr>
                    </a:p>
                  </a:txBody>
                  <a:tcPr/>
                </a:tc>
                <a:tc>
                  <a:txBody>
                    <a:bodyPr/>
                    <a:lstStyle/>
                    <a:p>
                      <a:r>
                        <a:rPr lang="kk-KZ" sz="1600" dirty="0" smtClean="0">
                          <a:latin typeface="Times New Roman" pitchFamily="18" charset="0"/>
                          <a:cs typeface="Times New Roman" pitchFamily="18" charset="0"/>
                        </a:rPr>
                        <a:t>2015ж</a:t>
                      </a:r>
                      <a:endParaRPr lang="ru-RU" sz="1600" dirty="0">
                        <a:latin typeface="Times New Roman" pitchFamily="18" charset="0"/>
                        <a:cs typeface="Times New Roman" pitchFamily="18" charset="0"/>
                      </a:endParaRPr>
                    </a:p>
                  </a:txBody>
                  <a:tcPr/>
                </a:tc>
                <a:tc>
                  <a:txBody>
                    <a:bodyPr/>
                    <a:lstStyle/>
                    <a:p>
                      <a:r>
                        <a:rPr lang="kk-KZ" sz="1600" dirty="0" smtClean="0">
                          <a:latin typeface="Times New Roman" pitchFamily="18" charset="0"/>
                          <a:cs typeface="Times New Roman" pitchFamily="18" charset="0"/>
                        </a:rPr>
                        <a:t>ҚР Денсаулықты сақтау және әлеуметтік даму министрлігі</a:t>
                      </a:r>
                      <a:r>
                        <a:rPr lang="kk-KZ" sz="1600" baseline="0" dirty="0" smtClean="0">
                          <a:latin typeface="Times New Roman" pitchFamily="18" charset="0"/>
                          <a:cs typeface="Times New Roman" pitchFamily="18" charset="0"/>
                        </a:rPr>
                        <a:t>Қоғамдық денсаулық сақтау жоғары мектебі “Мәңгілік ел-Қазақстан: мемлекеттік тілдің кемел келешегі”атты </a:t>
                      </a:r>
                      <a:r>
                        <a:rPr lang="en-US" sz="1600" baseline="0" dirty="0" smtClean="0">
                          <a:latin typeface="Times New Roman" pitchFamily="18" charset="0"/>
                          <a:cs typeface="Times New Roman" pitchFamily="18" charset="0"/>
                        </a:rPr>
                        <a:t>I</a:t>
                      </a:r>
                      <a:r>
                        <a:rPr lang="kk-KZ" sz="1600" baseline="0" dirty="0" smtClean="0">
                          <a:latin typeface="Times New Roman" pitchFamily="18" charset="0"/>
                          <a:cs typeface="Times New Roman" pitchFamily="18" charset="0"/>
                        </a:rPr>
                        <a:t> Республикалық құрылтай аясында ұйымдастырылған  “Мемлекеттік тілді оқытудың заманауи  тәсілдері” семинар тренинг</a:t>
                      </a:r>
                      <a:endParaRPr lang="ru-RU" sz="1600" dirty="0">
                        <a:latin typeface="Times New Roman" pitchFamily="18" charset="0"/>
                        <a:cs typeface="Times New Roman" pitchFamily="18" charset="0"/>
                      </a:endParaRPr>
                    </a:p>
                  </a:txBody>
                  <a:tcPr/>
                </a:tc>
                <a:tc>
                  <a:txBody>
                    <a:bodyPr/>
                    <a:lstStyle/>
                    <a:p>
                      <a:r>
                        <a:rPr lang="kk-KZ" sz="1600" dirty="0" smtClean="0">
                          <a:latin typeface="Times New Roman" pitchFamily="18" charset="0"/>
                          <a:cs typeface="Times New Roman" pitchFamily="18" charset="0"/>
                        </a:rPr>
                        <a:t>Сертификат №017</a:t>
                      </a:r>
                      <a:endParaRPr lang="ru-RU" sz="16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564672"/>
          </a:xfrm>
        </p:spPr>
        <p:txBody>
          <a:bodyPr>
            <a:noAutofit/>
          </a:bodyPr>
          <a:lstStyle/>
          <a:p>
            <a:r>
              <a:rPr lang="kk-KZ" sz="3600" b="1" i="1" dirty="0" smtClean="0">
                <a:solidFill>
                  <a:srgbClr val="FF0000"/>
                </a:solidFill>
                <a:latin typeface="Times New Roman" pitchFamily="18" charset="0"/>
                <a:cs typeface="Times New Roman" pitchFamily="18" charset="0"/>
              </a:rPr>
              <a:t>Біліктілік арттыру курстары, ғылыми-тәжірибелік конференциялар</a:t>
            </a:r>
            <a:endParaRPr lang="ru-RU" sz="3600" b="1" i="1" dirty="0">
              <a:solidFill>
                <a:srgbClr val="FF0000"/>
              </a:solidFill>
              <a:latin typeface="Times New Roman" pitchFamily="18" charset="0"/>
              <a:cs typeface="Times New Roman" pitchFamily="18" charset="0"/>
            </a:endParaRPr>
          </a:p>
        </p:txBody>
      </p:sp>
      <p:graphicFrame>
        <p:nvGraphicFramePr>
          <p:cNvPr id="4" name="Содержимое 3"/>
          <p:cNvGraphicFramePr>
            <a:graphicFrameLocks noGrp="1"/>
          </p:cNvGraphicFramePr>
          <p:nvPr>
            <p:ph idx="1"/>
          </p:nvPr>
        </p:nvGraphicFramePr>
        <p:xfrm>
          <a:off x="539552" y="1340768"/>
          <a:ext cx="8229600" cy="5345314"/>
        </p:xfrm>
        <a:graphic>
          <a:graphicData uri="http://schemas.openxmlformats.org/drawingml/2006/table">
            <a:tbl>
              <a:tblPr firstRow="1" bandRow="1">
                <a:tableStyleId>{5C22544A-7EE6-4342-B048-85BDC9FD1C3A}</a:tableStyleId>
              </a:tblPr>
              <a:tblGrid>
                <a:gridCol w="648072"/>
                <a:gridCol w="1080120"/>
                <a:gridCol w="4680520"/>
                <a:gridCol w="1820888"/>
              </a:tblGrid>
              <a:tr h="682875">
                <a:tc>
                  <a:txBody>
                    <a:bodyPr/>
                    <a:lstStyle/>
                    <a:p>
                      <a:r>
                        <a:rPr lang="kk-KZ" sz="1800" dirty="0" smtClean="0">
                          <a:solidFill>
                            <a:srgbClr val="FF0000"/>
                          </a:solidFill>
                          <a:latin typeface="Times New Roman" pitchFamily="18" charset="0"/>
                          <a:cs typeface="Times New Roman" pitchFamily="18" charset="0"/>
                        </a:rPr>
                        <a:t>№</a:t>
                      </a:r>
                      <a:endParaRPr lang="ru-RU" sz="1800" dirty="0">
                        <a:solidFill>
                          <a:srgbClr val="FF0000"/>
                        </a:solidFill>
                        <a:latin typeface="Times New Roman" pitchFamily="18" charset="0"/>
                        <a:cs typeface="Times New Roman" pitchFamily="18" charset="0"/>
                      </a:endParaRPr>
                    </a:p>
                  </a:txBody>
                  <a:tcPr/>
                </a:tc>
                <a:tc>
                  <a:txBody>
                    <a:bodyPr/>
                    <a:lstStyle/>
                    <a:p>
                      <a:r>
                        <a:rPr lang="kk-KZ" sz="1800" dirty="0" smtClean="0">
                          <a:solidFill>
                            <a:srgbClr val="FF0000"/>
                          </a:solidFill>
                          <a:latin typeface="Times New Roman" pitchFamily="18" charset="0"/>
                          <a:cs typeface="Times New Roman" pitchFamily="18" charset="0"/>
                        </a:rPr>
                        <a:t>Өтілген</a:t>
                      </a:r>
                      <a:r>
                        <a:rPr lang="kk-KZ" sz="1800" baseline="0" dirty="0" smtClean="0">
                          <a:solidFill>
                            <a:srgbClr val="FF0000"/>
                          </a:solidFill>
                          <a:latin typeface="Times New Roman" pitchFamily="18" charset="0"/>
                          <a:cs typeface="Times New Roman" pitchFamily="18" charset="0"/>
                        </a:rPr>
                        <a:t> мерзімі</a:t>
                      </a:r>
                      <a:endParaRPr lang="ru-RU" sz="1800" dirty="0">
                        <a:solidFill>
                          <a:srgbClr val="FF0000"/>
                        </a:solidFill>
                        <a:latin typeface="Times New Roman" pitchFamily="18" charset="0"/>
                        <a:cs typeface="Times New Roman" pitchFamily="18" charset="0"/>
                      </a:endParaRPr>
                    </a:p>
                  </a:txBody>
                  <a:tcPr/>
                </a:tc>
                <a:tc>
                  <a:txBody>
                    <a:bodyPr/>
                    <a:lstStyle/>
                    <a:p>
                      <a:pPr algn="ctr"/>
                      <a:r>
                        <a:rPr lang="kk-KZ" sz="1800" dirty="0" smtClean="0">
                          <a:solidFill>
                            <a:srgbClr val="FF0000"/>
                          </a:solidFill>
                          <a:latin typeface="Times New Roman" pitchFamily="18" charset="0"/>
                          <a:cs typeface="Times New Roman" pitchFamily="18" charset="0"/>
                        </a:rPr>
                        <a:t>тақырыбы</a:t>
                      </a:r>
                      <a:endParaRPr lang="ru-RU" sz="1800" dirty="0">
                        <a:solidFill>
                          <a:srgbClr val="FF0000"/>
                        </a:solidFill>
                        <a:latin typeface="Times New Roman" pitchFamily="18" charset="0"/>
                        <a:cs typeface="Times New Roman" pitchFamily="18" charset="0"/>
                      </a:endParaRPr>
                    </a:p>
                  </a:txBody>
                  <a:tcPr/>
                </a:tc>
                <a:tc>
                  <a:txBody>
                    <a:bodyPr/>
                    <a:lstStyle/>
                    <a:p>
                      <a:r>
                        <a:rPr lang="kk-KZ" sz="1800" dirty="0" smtClean="0">
                          <a:solidFill>
                            <a:srgbClr val="FF0000"/>
                          </a:solidFill>
                          <a:latin typeface="Times New Roman" pitchFamily="18" charset="0"/>
                          <a:cs typeface="Times New Roman" pitchFamily="18" charset="0"/>
                        </a:rPr>
                        <a:t>тіркеу  номері</a:t>
                      </a:r>
                      <a:endParaRPr lang="ru-RU" sz="1800" dirty="0">
                        <a:solidFill>
                          <a:srgbClr val="FF0000"/>
                        </a:solidFill>
                        <a:latin typeface="Times New Roman" pitchFamily="18" charset="0"/>
                        <a:cs typeface="Times New Roman" pitchFamily="18" charset="0"/>
                      </a:endParaRPr>
                    </a:p>
                  </a:txBody>
                  <a:tcPr/>
                </a:tc>
              </a:tr>
              <a:tr h="469253">
                <a:tc>
                  <a:txBody>
                    <a:bodyPr/>
                    <a:lstStyle/>
                    <a:p>
                      <a:r>
                        <a:rPr lang="kk-KZ" sz="1600" dirty="0" smtClean="0">
                          <a:latin typeface="Times New Roman" pitchFamily="18" charset="0"/>
                          <a:cs typeface="Times New Roman" pitchFamily="18" charset="0"/>
                        </a:rPr>
                        <a:t>4</a:t>
                      </a:r>
                      <a:endParaRPr lang="ru-RU" sz="1600" dirty="0">
                        <a:latin typeface="Times New Roman" pitchFamily="18" charset="0"/>
                        <a:cs typeface="Times New Roman" pitchFamily="18" charset="0"/>
                      </a:endParaRPr>
                    </a:p>
                  </a:txBody>
                  <a:tcPr/>
                </a:tc>
                <a:tc>
                  <a:txBody>
                    <a:bodyPr/>
                    <a:lstStyle/>
                    <a:p>
                      <a:r>
                        <a:rPr lang="kk-KZ" sz="1600" dirty="0" smtClean="0">
                          <a:latin typeface="Times New Roman" pitchFamily="18" charset="0"/>
                          <a:cs typeface="Times New Roman" pitchFamily="18" charset="0"/>
                        </a:rPr>
                        <a:t>2016ж</a:t>
                      </a:r>
                      <a:endParaRPr lang="ru-RU" sz="1600" dirty="0">
                        <a:latin typeface="Times New Roman" pitchFamily="18" charset="0"/>
                        <a:cs typeface="Times New Roman" pitchFamily="18" charset="0"/>
                      </a:endParaRPr>
                    </a:p>
                  </a:txBody>
                  <a:tcPr/>
                </a:tc>
                <a:tc>
                  <a:txBody>
                    <a:bodyPr/>
                    <a:lstStyle/>
                    <a:p>
                      <a:r>
                        <a:rPr lang="kk-KZ"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INFOUROK</a:t>
                      </a:r>
                      <a:r>
                        <a:rPr lang="kk-KZ" sz="1600" dirty="0" smtClean="0">
                          <a:latin typeface="Times New Roman" pitchFamily="18" charset="0"/>
                          <a:cs typeface="Times New Roman" pitchFamily="18" charset="0"/>
                        </a:rPr>
                        <a:t>”  сайтында</a:t>
                      </a:r>
                      <a:r>
                        <a:rPr lang="kk-KZ" sz="1600" baseline="0" dirty="0" smtClean="0">
                          <a:latin typeface="Times New Roman" pitchFamily="18" charset="0"/>
                          <a:cs typeface="Times New Roman" pitchFamily="18" charset="0"/>
                        </a:rPr>
                        <a:t>  жеке  сайт ашып, өз еңбектерін жариялағаны үшін Куәлік берілді</a:t>
                      </a:r>
                      <a:endParaRPr lang="ru-RU" sz="1600" dirty="0">
                        <a:latin typeface="Times New Roman" pitchFamily="18" charset="0"/>
                        <a:cs typeface="Times New Roman" pitchFamily="18" charset="0"/>
                      </a:endParaRPr>
                    </a:p>
                  </a:txBody>
                  <a:tcPr/>
                </a:tc>
                <a:tc>
                  <a:txBody>
                    <a:bodyPr/>
                    <a:lstStyle/>
                    <a:p>
                      <a:r>
                        <a:rPr lang="kk-KZ" sz="1600" dirty="0" smtClean="0">
                          <a:latin typeface="Times New Roman" pitchFamily="18" charset="0"/>
                          <a:cs typeface="Times New Roman" pitchFamily="18" charset="0"/>
                        </a:rPr>
                        <a:t>№АА-259801</a:t>
                      </a:r>
                      <a:endParaRPr lang="ru-RU" sz="1600" dirty="0">
                        <a:latin typeface="Times New Roman" pitchFamily="18" charset="0"/>
                        <a:cs typeface="Times New Roman" pitchFamily="18" charset="0"/>
                      </a:endParaRPr>
                    </a:p>
                  </a:txBody>
                  <a:tcPr/>
                </a:tc>
              </a:tr>
              <a:tr h="1114269">
                <a:tc>
                  <a:txBody>
                    <a:bodyPr/>
                    <a:lstStyle/>
                    <a:p>
                      <a:r>
                        <a:rPr lang="kk-KZ" sz="1600" dirty="0" smtClean="0">
                          <a:latin typeface="Times New Roman" pitchFamily="18" charset="0"/>
                          <a:cs typeface="Times New Roman" pitchFamily="18" charset="0"/>
                        </a:rPr>
                        <a:t>5</a:t>
                      </a:r>
                      <a:endParaRPr lang="ru-RU" sz="1600" dirty="0">
                        <a:latin typeface="Times New Roman" pitchFamily="18" charset="0"/>
                        <a:cs typeface="Times New Roman" pitchFamily="18" charset="0"/>
                      </a:endParaRPr>
                    </a:p>
                  </a:txBody>
                  <a:tcPr/>
                </a:tc>
                <a:tc>
                  <a:txBody>
                    <a:bodyPr/>
                    <a:lstStyle/>
                    <a:p>
                      <a:r>
                        <a:rPr lang="kk-KZ" sz="1600" dirty="0" smtClean="0">
                          <a:latin typeface="Times New Roman" pitchFamily="18" charset="0"/>
                          <a:cs typeface="Times New Roman" pitchFamily="18" charset="0"/>
                        </a:rPr>
                        <a:t>2016ж</a:t>
                      </a:r>
                      <a:endParaRPr lang="ru-RU" sz="1600" dirty="0">
                        <a:latin typeface="Times New Roman" pitchFamily="18" charset="0"/>
                        <a:cs typeface="Times New Roman" pitchFamily="18" charset="0"/>
                      </a:endParaRPr>
                    </a:p>
                  </a:txBody>
                  <a:tcPr/>
                </a:tc>
                <a:tc>
                  <a:txBody>
                    <a:bodyPr/>
                    <a:lstStyle/>
                    <a:p>
                      <a:r>
                        <a:rPr lang="kk-KZ" sz="1600" dirty="0" smtClean="0">
                          <a:latin typeface="Times New Roman" pitchFamily="18" charset="0"/>
                          <a:cs typeface="Times New Roman" pitchFamily="18" charset="0"/>
                        </a:rPr>
                        <a:t>Ресей Федерациясы, Ы.Алтынсарин атындағы ұлттық білім беру академиясы </a:t>
                      </a:r>
                      <a:r>
                        <a:rPr lang="kk-KZ" sz="1600" baseline="0" dirty="0" smtClean="0">
                          <a:latin typeface="Times New Roman" pitchFamily="18" charset="0"/>
                          <a:cs typeface="Times New Roman" pitchFamily="18" charset="0"/>
                        </a:rPr>
                        <a:t> Ғылыми –әдістемелік семинары “Педагогика. Оқу үрдісінде формативті бағалау жүйесін қолдану” 72 сағат</a:t>
                      </a:r>
                      <a:endParaRPr lang="ru-RU" sz="1600" dirty="0">
                        <a:latin typeface="Times New Roman" pitchFamily="18" charset="0"/>
                        <a:cs typeface="Times New Roman" pitchFamily="18" charset="0"/>
                      </a:endParaRPr>
                    </a:p>
                  </a:txBody>
                  <a:tcPr/>
                </a:tc>
                <a:tc>
                  <a:txBody>
                    <a:bodyPr/>
                    <a:lstStyle/>
                    <a:p>
                      <a:r>
                        <a:rPr lang="kk-KZ" sz="1600" dirty="0" smtClean="0">
                          <a:latin typeface="Times New Roman" pitchFamily="18" charset="0"/>
                          <a:cs typeface="Times New Roman" pitchFamily="18" charset="0"/>
                        </a:rPr>
                        <a:t>Диплом№</a:t>
                      </a:r>
                      <a:r>
                        <a:rPr lang="en-US" sz="1600" dirty="0" smtClean="0">
                          <a:latin typeface="Times New Roman" pitchFamily="18" charset="0"/>
                          <a:cs typeface="Times New Roman" pitchFamily="18" charset="0"/>
                        </a:rPr>
                        <a:t>F1AA6A443</a:t>
                      </a:r>
                      <a:endParaRPr lang="ru-RU" sz="1600" dirty="0">
                        <a:latin typeface="Times New Roman" pitchFamily="18" charset="0"/>
                        <a:cs typeface="Times New Roman" pitchFamily="18" charset="0"/>
                      </a:endParaRPr>
                    </a:p>
                  </a:txBody>
                  <a:tcPr/>
                </a:tc>
              </a:tr>
              <a:tr h="1152128">
                <a:tc>
                  <a:txBody>
                    <a:bodyPr/>
                    <a:lstStyle/>
                    <a:p>
                      <a:r>
                        <a:rPr lang="kk-KZ" sz="1600" dirty="0" smtClean="0">
                          <a:latin typeface="Times New Roman" pitchFamily="18" charset="0"/>
                          <a:cs typeface="Times New Roman" pitchFamily="18" charset="0"/>
                        </a:rPr>
                        <a:t>6</a:t>
                      </a:r>
                      <a:endParaRPr lang="ru-RU" sz="1600" dirty="0">
                        <a:latin typeface="Times New Roman" pitchFamily="18" charset="0"/>
                        <a:cs typeface="Times New Roman" pitchFamily="18" charset="0"/>
                      </a:endParaRPr>
                    </a:p>
                  </a:txBody>
                  <a:tcPr/>
                </a:tc>
                <a:tc>
                  <a:txBody>
                    <a:bodyPr/>
                    <a:lstStyle/>
                    <a:p>
                      <a:r>
                        <a:rPr lang="en-US" sz="1600" dirty="0" smtClean="0">
                          <a:latin typeface="Times New Roman" pitchFamily="18" charset="0"/>
                          <a:cs typeface="Times New Roman" pitchFamily="18" charset="0"/>
                        </a:rPr>
                        <a:t>2016</a:t>
                      </a:r>
                      <a:r>
                        <a:rPr lang="kk-KZ" sz="1600" dirty="0" smtClean="0">
                          <a:latin typeface="Times New Roman" pitchFamily="18" charset="0"/>
                          <a:cs typeface="Times New Roman" pitchFamily="18" charset="0"/>
                        </a:rPr>
                        <a:t>ж</a:t>
                      </a:r>
                      <a:endParaRPr lang="ru-RU" sz="1600"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kk-KZ" sz="1600" dirty="0" smtClean="0">
                          <a:latin typeface="Times New Roman" pitchFamily="18" charset="0"/>
                          <a:cs typeface="Times New Roman" pitchFamily="18" charset="0"/>
                        </a:rPr>
                        <a:t>Ресей Федерациясы, Ы.Алтынсарин атындағы ұлттық білім беру академиясы </a:t>
                      </a:r>
                      <a:r>
                        <a:rPr lang="kk-KZ" sz="1600" baseline="0" dirty="0" smtClean="0">
                          <a:latin typeface="Times New Roman" pitchFamily="18" charset="0"/>
                          <a:cs typeface="Times New Roman" pitchFamily="18" charset="0"/>
                        </a:rPr>
                        <a:t> Ғылыми –әдістемелік семинары “Қазақ  тілі мен әдебиеті . Мектептің  білім  беру  мазмұнын  жаңарту” 72 сағ.</a:t>
                      </a:r>
                      <a:endParaRPr lang="ru-RU" sz="1600" dirty="0" smtClean="0">
                        <a:latin typeface="Times New Roman" pitchFamily="18" charset="0"/>
                        <a:cs typeface="Times New Roman" pitchFamily="18" charset="0"/>
                      </a:endParaRPr>
                    </a:p>
                    <a:p>
                      <a:endParaRPr lang="ru-RU" sz="1600" dirty="0">
                        <a:latin typeface="Times New Roman" pitchFamily="18" charset="0"/>
                        <a:cs typeface="Times New Roman" pitchFamily="18" charset="0"/>
                      </a:endParaRPr>
                    </a:p>
                  </a:txBody>
                  <a:tcPr/>
                </a:tc>
                <a:tc>
                  <a:txBody>
                    <a:bodyPr/>
                    <a:lstStyle/>
                    <a:p>
                      <a:r>
                        <a:rPr lang="kk-KZ" sz="1600" dirty="0" smtClean="0">
                          <a:latin typeface="Times New Roman" pitchFamily="18" charset="0"/>
                          <a:cs typeface="Times New Roman" pitchFamily="18" charset="0"/>
                        </a:rPr>
                        <a:t>Диплом№521096394</a:t>
                      </a:r>
                      <a:endParaRPr lang="ru-RU" sz="1600" dirty="0">
                        <a:latin typeface="Times New Roman" pitchFamily="18" charset="0"/>
                        <a:cs typeface="Times New Roman" pitchFamily="18" charset="0"/>
                      </a:endParaRPr>
                    </a:p>
                  </a:txBody>
                  <a:tcPr/>
                </a:tc>
              </a:tr>
              <a:tr h="1658410">
                <a:tc>
                  <a:txBody>
                    <a:bodyPr/>
                    <a:lstStyle/>
                    <a:p>
                      <a:r>
                        <a:rPr lang="kk-KZ" sz="1600" dirty="0" smtClean="0">
                          <a:latin typeface="Times New Roman" pitchFamily="18" charset="0"/>
                          <a:cs typeface="Times New Roman" pitchFamily="18" charset="0"/>
                        </a:rPr>
                        <a:t>7</a:t>
                      </a:r>
                      <a:endParaRPr lang="ru-RU" sz="1600" dirty="0">
                        <a:latin typeface="Times New Roman" pitchFamily="18" charset="0"/>
                        <a:cs typeface="Times New Roman" pitchFamily="18" charset="0"/>
                      </a:endParaRPr>
                    </a:p>
                  </a:txBody>
                  <a:tcPr/>
                </a:tc>
                <a:tc>
                  <a:txBody>
                    <a:bodyPr/>
                    <a:lstStyle/>
                    <a:p>
                      <a:r>
                        <a:rPr lang="kk-KZ" sz="1600" dirty="0" smtClean="0">
                          <a:latin typeface="Times New Roman" pitchFamily="18" charset="0"/>
                          <a:cs typeface="Times New Roman" pitchFamily="18" charset="0"/>
                        </a:rPr>
                        <a:t>2016ж</a:t>
                      </a:r>
                      <a:endParaRPr lang="ru-RU" sz="1600" dirty="0">
                        <a:latin typeface="Times New Roman" pitchFamily="18" charset="0"/>
                        <a:cs typeface="Times New Roman" pitchFamily="18" charset="0"/>
                      </a:endParaRPr>
                    </a:p>
                  </a:txBody>
                  <a:tcPr/>
                </a:tc>
                <a:tc>
                  <a:txBody>
                    <a:bodyPr/>
                    <a:lstStyle/>
                    <a:p>
                      <a:r>
                        <a:rPr lang="kk-KZ" sz="1600" dirty="0" smtClean="0">
                          <a:latin typeface="Times New Roman" pitchFamily="18" charset="0"/>
                          <a:cs typeface="Times New Roman" pitchFamily="18" charset="0"/>
                        </a:rPr>
                        <a:t> ҚР</a:t>
                      </a:r>
                      <a:r>
                        <a:rPr lang="kk-KZ" sz="1600" baseline="0" dirty="0" smtClean="0">
                          <a:latin typeface="Times New Roman" pitchFamily="18" charset="0"/>
                          <a:cs typeface="Times New Roman" pitchFamily="18" charset="0"/>
                        </a:rPr>
                        <a:t> БҒМ ЖШС “Қазақстанның аймақаралық біліктілігін арттыру орталығы”  </a:t>
                      </a:r>
                      <a:r>
                        <a:rPr lang="kk-KZ" sz="1600" dirty="0" smtClean="0">
                          <a:latin typeface="Times New Roman" pitchFamily="18" charset="0"/>
                          <a:cs typeface="Times New Roman" pitchFamily="18" charset="0"/>
                        </a:rPr>
                        <a:t>Қазақстан Республикасындағы</a:t>
                      </a:r>
                      <a:r>
                        <a:rPr lang="kk-KZ" sz="1600" baseline="0" dirty="0" smtClean="0">
                          <a:latin typeface="Times New Roman" pitchFamily="18" charset="0"/>
                          <a:cs typeface="Times New Roman" pitchFamily="18" charset="0"/>
                        </a:rPr>
                        <a:t> білім беруді дамытудың 2011-2020 жылдарға арналған мемлекеттік бағдарламасы.Арнайы  пәндерді сыни тұрғыдан ойлау технологиясы негізінде оқыту</a:t>
                      </a:r>
                      <a:endParaRPr lang="ru-RU" sz="1600" dirty="0">
                        <a:latin typeface="Times New Roman" pitchFamily="18" charset="0"/>
                        <a:cs typeface="Times New Roman" pitchFamily="18" charset="0"/>
                      </a:endParaRPr>
                    </a:p>
                  </a:txBody>
                  <a:tcPr/>
                </a:tc>
                <a:tc>
                  <a:txBody>
                    <a:bodyPr/>
                    <a:lstStyle/>
                    <a:p>
                      <a:r>
                        <a:rPr lang="kk-KZ" sz="1600" dirty="0" smtClean="0">
                          <a:latin typeface="Times New Roman" pitchFamily="18" charset="0"/>
                          <a:cs typeface="Times New Roman" pitchFamily="18" charset="0"/>
                        </a:rPr>
                        <a:t>Тіркелген№80026</a:t>
                      </a:r>
                      <a:endParaRPr lang="ru-RU" sz="16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850106"/>
          </a:xfrm>
        </p:spPr>
        <p:txBody>
          <a:bodyPr>
            <a:noAutofit/>
          </a:bodyPr>
          <a:lstStyle/>
          <a:p>
            <a:r>
              <a:rPr lang="kk-KZ" sz="3200" b="1" i="1" dirty="0" smtClean="0">
                <a:solidFill>
                  <a:srgbClr val="FF0000"/>
                </a:solidFill>
                <a:latin typeface="Times New Roman" pitchFamily="18" charset="0"/>
                <a:cs typeface="Times New Roman" pitchFamily="18" charset="0"/>
              </a:rPr>
              <a:t>Біліктілік арттыру курстары,ғылыми-тәжірибелік конференциялар</a:t>
            </a:r>
            <a:endParaRPr lang="ru-RU" sz="3200" b="1" i="1" dirty="0">
              <a:solidFill>
                <a:srgbClr val="FF0000"/>
              </a:solidFill>
              <a:latin typeface="Times New Roman" pitchFamily="18" charset="0"/>
              <a:cs typeface="Times New Roman" pitchFamily="18" charset="0"/>
            </a:endParaRPr>
          </a:p>
        </p:txBody>
      </p:sp>
      <p:graphicFrame>
        <p:nvGraphicFramePr>
          <p:cNvPr id="4" name="Содержимое 3"/>
          <p:cNvGraphicFramePr>
            <a:graphicFrameLocks noGrp="1"/>
          </p:cNvGraphicFramePr>
          <p:nvPr>
            <p:ph idx="1"/>
          </p:nvPr>
        </p:nvGraphicFramePr>
        <p:xfrm>
          <a:off x="539552" y="1196753"/>
          <a:ext cx="8136904" cy="5394960"/>
        </p:xfrm>
        <a:graphic>
          <a:graphicData uri="http://schemas.openxmlformats.org/drawingml/2006/table">
            <a:tbl>
              <a:tblPr firstRow="1" bandRow="1">
                <a:tableStyleId>{5C22544A-7EE6-4342-B048-85BDC9FD1C3A}</a:tableStyleId>
              </a:tblPr>
              <a:tblGrid>
                <a:gridCol w="569575"/>
                <a:gridCol w="1158617"/>
                <a:gridCol w="4679531"/>
                <a:gridCol w="1729181"/>
              </a:tblGrid>
              <a:tr h="618499">
                <a:tc>
                  <a:txBody>
                    <a:bodyPr/>
                    <a:lstStyle/>
                    <a:p>
                      <a:r>
                        <a:rPr lang="kk-KZ" b="1" dirty="0" smtClean="0">
                          <a:solidFill>
                            <a:srgbClr val="FF0000"/>
                          </a:solidFill>
                          <a:latin typeface="Times New Roman" pitchFamily="18" charset="0"/>
                          <a:cs typeface="Times New Roman" pitchFamily="18" charset="0"/>
                        </a:rPr>
                        <a:t>№</a:t>
                      </a:r>
                      <a:endParaRPr lang="ru-RU" b="1" dirty="0">
                        <a:solidFill>
                          <a:srgbClr val="FF0000"/>
                        </a:solidFill>
                        <a:latin typeface="Times New Roman" pitchFamily="18" charset="0"/>
                        <a:cs typeface="Times New Roman" pitchFamily="18" charset="0"/>
                      </a:endParaRPr>
                    </a:p>
                  </a:txBody>
                  <a:tcPr/>
                </a:tc>
                <a:tc>
                  <a:txBody>
                    <a:bodyPr/>
                    <a:lstStyle/>
                    <a:p>
                      <a:r>
                        <a:rPr lang="kk-KZ" b="1" dirty="0" smtClean="0">
                          <a:solidFill>
                            <a:srgbClr val="FF0000"/>
                          </a:solidFill>
                          <a:latin typeface="Times New Roman" pitchFamily="18" charset="0"/>
                          <a:cs typeface="Times New Roman" pitchFamily="18" charset="0"/>
                        </a:rPr>
                        <a:t>Өтілген</a:t>
                      </a:r>
                      <a:r>
                        <a:rPr lang="kk-KZ" b="1" baseline="0" dirty="0" smtClean="0">
                          <a:solidFill>
                            <a:srgbClr val="FF0000"/>
                          </a:solidFill>
                          <a:latin typeface="Times New Roman" pitchFamily="18" charset="0"/>
                          <a:cs typeface="Times New Roman" pitchFamily="18" charset="0"/>
                        </a:rPr>
                        <a:t> мерзімі</a:t>
                      </a:r>
                      <a:endParaRPr lang="ru-RU" b="1" dirty="0">
                        <a:solidFill>
                          <a:srgbClr val="FF0000"/>
                        </a:solidFill>
                        <a:latin typeface="Times New Roman" pitchFamily="18" charset="0"/>
                        <a:cs typeface="Times New Roman" pitchFamily="18" charset="0"/>
                      </a:endParaRPr>
                    </a:p>
                  </a:txBody>
                  <a:tcPr/>
                </a:tc>
                <a:tc>
                  <a:txBody>
                    <a:bodyPr/>
                    <a:lstStyle/>
                    <a:p>
                      <a:pPr algn="ctr"/>
                      <a:r>
                        <a:rPr lang="kk-KZ" b="1" dirty="0" smtClean="0">
                          <a:solidFill>
                            <a:srgbClr val="FF0000"/>
                          </a:solidFill>
                          <a:latin typeface="Times New Roman" pitchFamily="18" charset="0"/>
                          <a:cs typeface="Times New Roman" pitchFamily="18" charset="0"/>
                        </a:rPr>
                        <a:t>тақырыбы</a:t>
                      </a:r>
                      <a:endParaRPr lang="ru-RU" b="1" dirty="0">
                        <a:solidFill>
                          <a:srgbClr val="FF0000"/>
                        </a:solidFill>
                        <a:latin typeface="Times New Roman" pitchFamily="18" charset="0"/>
                        <a:cs typeface="Times New Roman" pitchFamily="18" charset="0"/>
                      </a:endParaRPr>
                    </a:p>
                  </a:txBody>
                  <a:tcPr/>
                </a:tc>
                <a:tc>
                  <a:txBody>
                    <a:bodyPr/>
                    <a:lstStyle/>
                    <a:p>
                      <a:r>
                        <a:rPr lang="kk-KZ" b="1" dirty="0" smtClean="0">
                          <a:solidFill>
                            <a:srgbClr val="FF0000"/>
                          </a:solidFill>
                          <a:latin typeface="Times New Roman" pitchFamily="18" charset="0"/>
                          <a:cs typeface="Times New Roman" pitchFamily="18" charset="0"/>
                        </a:rPr>
                        <a:t>тіркеу  номері</a:t>
                      </a:r>
                      <a:endParaRPr lang="ru-RU" b="1" dirty="0">
                        <a:solidFill>
                          <a:srgbClr val="FF0000"/>
                        </a:solidFill>
                        <a:latin typeface="Times New Roman" pitchFamily="18" charset="0"/>
                        <a:cs typeface="Times New Roman" pitchFamily="18" charset="0"/>
                      </a:endParaRPr>
                    </a:p>
                  </a:txBody>
                  <a:tcPr/>
                </a:tc>
              </a:tr>
              <a:tr h="1030832">
                <a:tc>
                  <a:txBody>
                    <a:bodyPr/>
                    <a:lstStyle/>
                    <a:p>
                      <a:r>
                        <a:rPr lang="kk-KZ" sz="1600" dirty="0" smtClean="0">
                          <a:latin typeface="Times New Roman" pitchFamily="18" charset="0"/>
                          <a:cs typeface="Times New Roman" pitchFamily="18" charset="0"/>
                        </a:rPr>
                        <a:t>8</a:t>
                      </a:r>
                      <a:endParaRPr lang="ru-RU" sz="1600" dirty="0">
                        <a:latin typeface="Times New Roman" pitchFamily="18" charset="0"/>
                        <a:cs typeface="Times New Roman" pitchFamily="18" charset="0"/>
                      </a:endParaRPr>
                    </a:p>
                  </a:txBody>
                  <a:tcPr/>
                </a:tc>
                <a:tc>
                  <a:txBody>
                    <a:bodyPr/>
                    <a:lstStyle/>
                    <a:p>
                      <a:r>
                        <a:rPr lang="kk-KZ" sz="1600" dirty="0" smtClean="0">
                          <a:latin typeface="Times New Roman" pitchFamily="18" charset="0"/>
                          <a:cs typeface="Times New Roman" pitchFamily="18" charset="0"/>
                        </a:rPr>
                        <a:t>2016ж</a:t>
                      </a:r>
                      <a:endParaRPr lang="ru-RU" sz="1600" dirty="0">
                        <a:latin typeface="Times New Roman" pitchFamily="18" charset="0"/>
                        <a:cs typeface="Times New Roman" pitchFamily="18" charset="0"/>
                      </a:endParaRPr>
                    </a:p>
                  </a:txBody>
                  <a:tcPr/>
                </a:tc>
                <a:tc>
                  <a:txBody>
                    <a:bodyPr/>
                    <a:lstStyle/>
                    <a:p>
                      <a:r>
                        <a:rPr lang="kk-KZ" sz="1600" dirty="0" smtClean="0">
                          <a:latin typeface="Times New Roman" pitchFamily="18" charset="0"/>
                          <a:cs typeface="Times New Roman" pitchFamily="18" charset="0"/>
                        </a:rPr>
                        <a:t>Ресей Федерациясы, Ы.Алтынсарин атындағы ұлттық білім беру академиясы </a:t>
                      </a:r>
                      <a:r>
                        <a:rPr lang="kk-KZ" sz="1600" baseline="0" dirty="0" smtClean="0">
                          <a:latin typeface="Times New Roman" pitchFamily="18" charset="0"/>
                          <a:cs typeface="Times New Roman" pitchFamily="18" charset="0"/>
                        </a:rPr>
                        <a:t> Ғылыми –әдістемелік семинары “Педагогика. Оқу үрдісінде формативті бағалау жүйесін қолдану” 72 сағат</a:t>
                      </a:r>
                      <a:endParaRPr lang="ru-RU" sz="1600" dirty="0">
                        <a:latin typeface="Times New Roman" pitchFamily="18" charset="0"/>
                        <a:cs typeface="Times New Roman" pitchFamily="18" charset="0"/>
                      </a:endParaRPr>
                    </a:p>
                  </a:txBody>
                  <a:tcPr/>
                </a:tc>
                <a:tc>
                  <a:txBody>
                    <a:bodyPr/>
                    <a:lstStyle/>
                    <a:p>
                      <a:r>
                        <a:rPr lang="kk-KZ" sz="1600" dirty="0" smtClean="0">
                          <a:latin typeface="Times New Roman" pitchFamily="18" charset="0"/>
                          <a:cs typeface="Times New Roman" pitchFamily="18" charset="0"/>
                        </a:rPr>
                        <a:t>Диплом№</a:t>
                      </a:r>
                      <a:r>
                        <a:rPr lang="en-US" sz="1600" dirty="0" smtClean="0">
                          <a:latin typeface="Times New Roman" pitchFamily="18" charset="0"/>
                          <a:cs typeface="Times New Roman" pitchFamily="18" charset="0"/>
                        </a:rPr>
                        <a:t>F1AA6A443</a:t>
                      </a:r>
                      <a:endParaRPr lang="ru-RU" sz="1600" dirty="0">
                        <a:latin typeface="Times New Roman" pitchFamily="18" charset="0"/>
                        <a:cs typeface="Times New Roman" pitchFamily="18" charset="0"/>
                      </a:endParaRPr>
                    </a:p>
                  </a:txBody>
                  <a:tcPr/>
                </a:tc>
              </a:tr>
              <a:tr h="1029423">
                <a:tc>
                  <a:txBody>
                    <a:bodyPr/>
                    <a:lstStyle/>
                    <a:p>
                      <a:r>
                        <a:rPr lang="kk-KZ" sz="1600" dirty="0" smtClean="0">
                          <a:latin typeface="Times New Roman" pitchFamily="18" charset="0"/>
                          <a:cs typeface="Times New Roman" pitchFamily="18" charset="0"/>
                        </a:rPr>
                        <a:t>9</a:t>
                      </a:r>
                      <a:endParaRPr lang="ru-RU" sz="1600" dirty="0">
                        <a:latin typeface="Times New Roman" pitchFamily="18" charset="0"/>
                        <a:cs typeface="Times New Roman" pitchFamily="18" charset="0"/>
                      </a:endParaRPr>
                    </a:p>
                  </a:txBody>
                  <a:tcPr/>
                </a:tc>
                <a:tc>
                  <a:txBody>
                    <a:bodyPr/>
                    <a:lstStyle/>
                    <a:p>
                      <a:r>
                        <a:rPr lang="en-US" sz="1600" dirty="0" smtClean="0">
                          <a:latin typeface="Times New Roman" pitchFamily="18" charset="0"/>
                          <a:cs typeface="Times New Roman" pitchFamily="18" charset="0"/>
                        </a:rPr>
                        <a:t>2016</a:t>
                      </a:r>
                      <a:r>
                        <a:rPr lang="kk-KZ" sz="1600" dirty="0" smtClean="0">
                          <a:latin typeface="Times New Roman" pitchFamily="18" charset="0"/>
                          <a:cs typeface="Times New Roman" pitchFamily="18" charset="0"/>
                        </a:rPr>
                        <a:t>ж</a:t>
                      </a:r>
                      <a:endParaRPr lang="ru-RU" sz="1600"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kk-KZ" sz="1600" dirty="0" smtClean="0">
                          <a:latin typeface="Times New Roman" pitchFamily="18" charset="0"/>
                          <a:cs typeface="Times New Roman" pitchFamily="18" charset="0"/>
                        </a:rPr>
                        <a:t>Ресей Федерациясы, Ы.Алтынсарин атындағы ұлттық білім беру академиясы </a:t>
                      </a:r>
                      <a:r>
                        <a:rPr lang="kk-KZ" sz="1600" baseline="0" dirty="0" smtClean="0">
                          <a:latin typeface="Times New Roman" pitchFamily="18" charset="0"/>
                          <a:cs typeface="Times New Roman" pitchFamily="18" charset="0"/>
                        </a:rPr>
                        <a:t> Ғылыми –әдістемелік семинары “Қазақ  тілі мен әдебиеті . Мектептің  білім  беру  мазмұнын  жаңарту” 72 сағ</a:t>
                      </a:r>
                      <a:endParaRPr lang="ru-RU" sz="1600" dirty="0">
                        <a:latin typeface="Times New Roman" pitchFamily="18" charset="0"/>
                        <a:cs typeface="Times New Roman" pitchFamily="18" charset="0"/>
                      </a:endParaRPr>
                    </a:p>
                  </a:txBody>
                  <a:tcPr/>
                </a:tc>
                <a:tc>
                  <a:txBody>
                    <a:bodyPr/>
                    <a:lstStyle/>
                    <a:p>
                      <a:r>
                        <a:rPr lang="kk-KZ" sz="1600" dirty="0" smtClean="0">
                          <a:latin typeface="Times New Roman" pitchFamily="18" charset="0"/>
                          <a:cs typeface="Times New Roman" pitchFamily="18" charset="0"/>
                        </a:rPr>
                        <a:t>Диплом№521096394</a:t>
                      </a:r>
                      <a:endParaRPr lang="ru-RU" sz="1600" dirty="0">
                        <a:latin typeface="Times New Roman" pitchFamily="18" charset="0"/>
                        <a:cs typeface="Times New Roman" pitchFamily="18" charset="0"/>
                      </a:endParaRPr>
                    </a:p>
                  </a:txBody>
                  <a:tcPr/>
                </a:tc>
              </a:tr>
              <a:tr h="1502070">
                <a:tc>
                  <a:txBody>
                    <a:bodyPr/>
                    <a:lstStyle/>
                    <a:p>
                      <a:r>
                        <a:rPr lang="kk-KZ" sz="1600" dirty="0" smtClean="0">
                          <a:latin typeface="Times New Roman" pitchFamily="18" charset="0"/>
                          <a:cs typeface="Times New Roman" pitchFamily="18" charset="0"/>
                        </a:rPr>
                        <a:t>10</a:t>
                      </a:r>
                      <a:endParaRPr lang="ru-RU" sz="1600" dirty="0">
                        <a:latin typeface="Times New Roman" pitchFamily="18" charset="0"/>
                        <a:cs typeface="Times New Roman" pitchFamily="18" charset="0"/>
                      </a:endParaRPr>
                    </a:p>
                  </a:txBody>
                  <a:tcPr/>
                </a:tc>
                <a:tc>
                  <a:txBody>
                    <a:bodyPr/>
                    <a:lstStyle/>
                    <a:p>
                      <a:r>
                        <a:rPr lang="kk-KZ" sz="1600" dirty="0" smtClean="0">
                          <a:latin typeface="Times New Roman" pitchFamily="18" charset="0"/>
                          <a:cs typeface="Times New Roman" pitchFamily="18" charset="0"/>
                        </a:rPr>
                        <a:t>2016ж</a:t>
                      </a:r>
                      <a:endParaRPr lang="ru-RU" sz="1600" dirty="0">
                        <a:latin typeface="Times New Roman" pitchFamily="18" charset="0"/>
                        <a:cs typeface="Times New Roman" pitchFamily="18" charset="0"/>
                      </a:endParaRPr>
                    </a:p>
                  </a:txBody>
                  <a:tcPr/>
                </a:tc>
                <a:tc>
                  <a:txBody>
                    <a:bodyPr/>
                    <a:lstStyle/>
                    <a:p>
                      <a:r>
                        <a:rPr lang="kk-KZ" sz="1600" dirty="0" smtClean="0">
                          <a:latin typeface="Times New Roman" pitchFamily="18" charset="0"/>
                          <a:cs typeface="Times New Roman" pitchFamily="18" charset="0"/>
                        </a:rPr>
                        <a:t> ҚР</a:t>
                      </a:r>
                      <a:r>
                        <a:rPr lang="kk-KZ" sz="1600" baseline="0" dirty="0" smtClean="0">
                          <a:latin typeface="Times New Roman" pitchFamily="18" charset="0"/>
                          <a:cs typeface="Times New Roman" pitchFamily="18" charset="0"/>
                        </a:rPr>
                        <a:t> БҒМ ЖШС “Қазақстанның аймақаралық біліктілігін арттыру орталығы”  </a:t>
                      </a:r>
                      <a:r>
                        <a:rPr lang="kk-KZ" sz="1600" dirty="0" smtClean="0">
                          <a:latin typeface="Times New Roman" pitchFamily="18" charset="0"/>
                          <a:cs typeface="Times New Roman" pitchFamily="18" charset="0"/>
                        </a:rPr>
                        <a:t>Қазақстан Республикасындағы</a:t>
                      </a:r>
                      <a:r>
                        <a:rPr lang="kk-KZ" sz="1600" baseline="0" dirty="0" smtClean="0">
                          <a:latin typeface="Times New Roman" pitchFamily="18" charset="0"/>
                          <a:cs typeface="Times New Roman" pitchFamily="18" charset="0"/>
                        </a:rPr>
                        <a:t> білім беруді дамытудың 2011-2020 жылдарға арналған мемлекеттік бағдарламасы.Арнайы  пәндерді сыни тұрғыдан ойлау технологиясы негізінде оқыту</a:t>
                      </a:r>
                      <a:endParaRPr lang="ru-RU" sz="1600" dirty="0">
                        <a:latin typeface="Times New Roman" pitchFamily="18" charset="0"/>
                        <a:cs typeface="Times New Roman" pitchFamily="18" charset="0"/>
                      </a:endParaRPr>
                    </a:p>
                  </a:txBody>
                  <a:tcPr/>
                </a:tc>
                <a:tc>
                  <a:txBody>
                    <a:bodyPr/>
                    <a:lstStyle/>
                    <a:p>
                      <a:r>
                        <a:rPr lang="kk-KZ" sz="1600" dirty="0" smtClean="0">
                          <a:latin typeface="Times New Roman" pitchFamily="18" charset="0"/>
                          <a:cs typeface="Times New Roman" pitchFamily="18" charset="0"/>
                        </a:rPr>
                        <a:t>Тіркелген№80026</a:t>
                      </a:r>
                      <a:endParaRPr lang="ru-RU" sz="1600" dirty="0">
                        <a:latin typeface="Times New Roman" pitchFamily="18" charset="0"/>
                        <a:cs typeface="Times New Roman" pitchFamily="18" charset="0"/>
                      </a:endParaRPr>
                    </a:p>
                  </a:txBody>
                  <a:tcPr/>
                </a:tc>
              </a:tr>
              <a:tr h="1054754">
                <a:tc>
                  <a:txBody>
                    <a:bodyPr/>
                    <a:lstStyle/>
                    <a:p>
                      <a:r>
                        <a:rPr lang="kk-KZ" sz="1600" dirty="0" smtClean="0">
                          <a:latin typeface="Times New Roman" pitchFamily="18" charset="0"/>
                          <a:cs typeface="Times New Roman" pitchFamily="18" charset="0"/>
                        </a:rPr>
                        <a:t>11</a:t>
                      </a:r>
                      <a:endParaRPr lang="ru-RU" sz="1600" dirty="0">
                        <a:latin typeface="Times New Roman" pitchFamily="18" charset="0"/>
                        <a:cs typeface="Times New Roman" pitchFamily="18" charset="0"/>
                      </a:endParaRPr>
                    </a:p>
                  </a:txBody>
                  <a:tcPr/>
                </a:tc>
                <a:tc>
                  <a:txBody>
                    <a:bodyPr/>
                    <a:lstStyle/>
                    <a:p>
                      <a:r>
                        <a:rPr lang="kk-KZ" sz="1600" dirty="0" smtClean="0">
                          <a:latin typeface="Times New Roman" pitchFamily="18" charset="0"/>
                          <a:cs typeface="Times New Roman" pitchFamily="18" charset="0"/>
                        </a:rPr>
                        <a:t>2017</a:t>
                      </a:r>
                      <a:endParaRPr lang="ru-RU" sz="1600" dirty="0">
                        <a:latin typeface="Times New Roman" pitchFamily="18" charset="0"/>
                        <a:cs typeface="Times New Roman" pitchFamily="18" charset="0"/>
                      </a:endParaRPr>
                    </a:p>
                  </a:txBody>
                  <a:tcPr/>
                </a:tc>
                <a:tc gridSpan="2">
                  <a:txBody>
                    <a:bodyPr/>
                    <a:lstStyle/>
                    <a:p>
                      <a:r>
                        <a:rPr lang="kk-KZ" sz="1600" dirty="0" smtClean="0">
                          <a:latin typeface="Times New Roman" pitchFamily="18" charset="0"/>
                          <a:cs typeface="Times New Roman" pitchFamily="18" charset="0"/>
                        </a:rPr>
                        <a:t>Алматы қаласы білім басқармасы, Алматы колледждер қауымдастығы ұйымдастырған “Шет тілін</a:t>
                      </a:r>
                      <a:r>
                        <a:rPr lang="kk-KZ" sz="1600" baseline="0" dirty="0" smtClean="0">
                          <a:latin typeface="Times New Roman" pitchFamily="18" charset="0"/>
                          <a:cs typeface="Times New Roman" pitchFamily="18" charset="0"/>
                        </a:rPr>
                        <a:t> оқытуда инновациялық әдіс-тәсілдердің озық тәжірибелерін пайдалану” атты қалалық ғылыми-тәжірибелік конференцияға қатысқаны үшін СЕРТИФИКАТ  берілді</a:t>
                      </a:r>
                      <a:endParaRPr lang="ru-RU" sz="1600" dirty="0">
                        <a:latin typeface="Times New Roman" pitchFamily="18" charset="0"/>
                        <a:cs typeface="Times New Roman" pitchFamily="18" charset="0"/>
                      </a:endParaRPr>
                    </a:p>
                  </a:txBody>
                  <a:tcPr/>
                </a:tc>
                <a:tc hMerge="1">
                  <a:txBody>
                    <a:bodyPr/>
                    <a:lstStyle/>
                    <a:p>
                      <a:endParaRPr lang="ru-RU" sz="16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850106"/>
          </a:xfrm>
        </p:spPr>
        <p:txBody>
          <a:bodyPr>
            <a:noAutofit/>
          </a:bodyPr>
          <a:lstStyle/>
          <a:p>
            <a:r>
              <a:rPr lang="kk-KZ" sz="3600" b="1" i="1" dirty="0" smtClean="0">
                <a:solidFill>
                  <a:srgbClr val="FF0000"/>
                </a:solidFill>
                <a:latin typeface="Times New Roman" pitchFamily="18" charset="0"/>
                <a:cs typeface="Times New Roman" pitchFamily="18" charset="0"/>
              </a:rPr>
              <a:t>Біліктілік арттыру курстары,ғылыми-тәжірибелік конференциялар</a:t>
            </a:r>
            <a:endParaRPr lang="ru-RU" sz="3600" b="1" i="1" dirty="0">
              <a:solidFill>
                <a:srgbClr val="FF0000"/>
              </a:solidFill>
              <a:latin typeface="Times New Roman" pitchFamily="18" charset="0"/>
              <a:cs typeface="Times New Roman" pitchFamily="18" charset="0"/>
            </a:endParaRPr>
          </a:p>
        </p:txBody>
      </p:sp>
      <p:graphicFrame>
        <p:nvGraphicFramePr>
          <p:cNvPr id="4" name="Содержимое 3"/>
          <p:cNvGraphicFramePr>
            <a:graphicFrameLocks noGrp="1"/>
          </p:cNvGraphicFramePr>
          <p:nvPr>
            <p:ph idx="1"/>
          </p:nvPr>
        </p:nvGraphicFramePr>
        <p:xfrm>
          <a:off x="539552" y="1196753"/>
          <a:ext cx="8229600" cy="5096551"/>
        </p:xfrm>
        <a:graphic>
          <a:graphicData uri="http://schemas.openxmlformats.org/drawingml/2006/table">
            <a:tbl>
              <a:tblPr firstRow="1" bandRow="1">
                <a:tableStyleId>{5C22544A-7EE6-4342-B048-85BDC9FD1C3A}</a:tableStyleId>
              </a:tblPr>
              <a:tblGrid>
                <a:gridCol w="576064"/>
                <a:gridCol w="1152128"/>
                <a:gridCol w="4444008"/>
                <a:gridCol w="2057400"/>
              </a:tblGrid>
              <a:tr h="594744">
                <a:tc>
                  <a:txBody>
                    <a:bodyPr/>
                    <a:lstStyle/>
                    <a:p>
                      <a:r>
                        <a:rPr lang="kk-KZ" b="1" dirty="0" smtClean="0">
                          <a:solidFill>
                            <a:srgbClr val="FF0000"/>
                          </a:solidFill>
                          <a:latin typeface="Times New Roman" pitchFamily="18" charset="0"/>
                          <a:cs typeface="Times New Roman" pitchFamily="18" charset="0"/>
                        </a:rPr>
                        <a:t>№</a:t>
                      </a:r>
                      <a:endParaRPr lang="ru-RU" b="1" dirty="0">
                        <a:solidFill>
                          <a:srgbClr val="FF0000"/>
                        </a:solidFill>
                        <a:latin typeface="Times New Roman" pitchFamily="18" charset="0"/>
                        <a:cs typeface="Times New Roman" pitchFamily="18" charset="0"/>
                      </a:endParaRPr>
                    </a:p>
                  </a:txBody>
                  <a:tcPr/>
                </a:tc>
                <a:tc>
                  <a:txBody>
                    <a:bodyPr/>
                    <a:lstStyle/>
                    <a:p>
                      <a:r>
                        <a:rPr lang="kk-KZ" b="1" dirty="0" smtClean="0">
                          <a:solidFill>
                            <a:srgbClr val="FF0000"/>
                          </a:solidFill>
                          <a:latin typeface="Times New Roman" pitchFamily="18" charset="0"/>
                          <a:cs typeface="Times New Roman" pitchFamily="18" charset="0"/>
                        </a:rPr>
                        <a:t>Өтілген</a:t>
                      </a:r>
                      <a:r>
                        <a:rPr lang="kk-KZ" b="1" baseline="0" dirty="0" smtClean="0">
                          <a:solidFill>
                            <a:srgbClr val="FF0000"/>
                          </a:solidFill>
                          <a:latin typeface="Times New Roman" pitchFamily="18" charset="0"/>
                          <a:cs typeface="Times New Roman" pitchFamily="18" charset="0"/>
                        </a:rPr>
                        <a:t> мерзімі</a:t>
                      </a:r>
                      <a:endParaRPr lang="ru-RU" b="1" dirty="0">
                        <a:solidFill>
                          <a:srgbClr val="FF0000"/>
                        </a:solidFill>
                        <a:latin typeface="Times New Roman" pitchFamily="18" charset="0"/>
                        <a:cs typeface="Times New Roman" pitchFamily="18" charset="0"/>
                      </a:endParaRPr>
                    </a:p>
                  </a:txBody>
                  <a:tcPr/>
                </a:tc>
                <a:tc>
                  <a:txBody>
                    <a:bodyPr/>
                    <a:lstStyle/>
                    <a:p>
                      <a:pPr algn="ctr"/>
                      <a:r>
                        <a:rPr lang="kk-KZ" b="1" dirty="0" smtClean="0">
                          <a:solidFill>
                            <a:srgbClr val="FF0000"/>
                          </a:solidFill>
                          <a:latin typeface="Times New Roman" pitchFamily="18" charset="0"/>
                          <a:cs typeface="Times New Roman" pitchFamily="18" charset="0"/>
                        </a:rPr>
                        <a:t>тақырыбы</a:t>
                      </a:r>
                      <a:endParaRPr lang="ru-RU" b="1" dirty="0">
                        <a:solidFill>
                          <a:srgbClr val="FF0000"/>
                        </a:solidFill>
                        <a:latin typeface="Times New Roman" pitchFamily="18" charset="0"/>
                        <a:cs typeface="Times New Roman" pitchFamily="18" charset="0"/>
                      </a:endParaRPr>
                    </a:p>
                  </a:txBody>
                  <a:tcPr/>
                </a:tc>
                <a:tc>
                  <a:txBody>
                    <a:bodyPr/>
                    <a:lstStyle/>
                    <a:p>
                      <a:r>
                        <a:rPr lang="kk-KZ" b="1" dirty="0" smtClean="0">
                          <a:solidFill>
                            <a:srgbClr val="FF0000"/>
                          </a:solidFill>
                          <a:latin typeface="Times New Roman" pitchFamily="18" charset="0"/>
                          <a:cs typeface="Times New Roman" pitchFamily="18" charset="0"/>
                        </a:rPr>
                        <a:t>тіркеу  номері</a:t>
                      </a:r>
                      <a:endParaRPr lang="ru-RU" b="1" dirty="0">
                        <a:solidFill>
                          <a:srgbClr val="FF0000"/>
                        </a:solidFill>
                        <a:latin typeface="Times New Roman" pitchFamily="18" charset="0"/>
                        <a:cs typeface="Times New Roman" pitchFamily="18" charset="0"/>
                      </a:endParaRPr>
                    </a:p>
                  </a:txBody>
                  <a:tcPr/>
                </a:tc>
              </a:tr>
              <a:tr h="991240">
                <a:tc>
                  <a:txBody>
                    <a:bodyPr/>
                    <a:lstStyle/>
                    <a:p>
                      <a:r>
                        <a:rPr lang="kk-KZ" sz="1600" dirty="0" smtClean="0">
                          <a:latin typeface="Times New Roman" pitchFamily="18" charset="0"/>
                          <a:cs typeface="Times New Roman" pitchFamily="18" charset="0"/>
                        </a:rPr>
                        <a:t>12</a:t>
                      </a:r>
                      <a:endParaRPr lang="ru-RU" sz="1600" dirty="0">
                        <a:latin typeface="Times New Roman" pitchFamily="18" charset="0"/>
                        <a:cs typeface="Times New Roman" pitchFamily="18" charset="0"/>
                      </a:endParaRPr>
                    </a:p>
                  </a:txBody>
                  <a:tcPr/>
                </a:tc>
                <a:tc>
                  <a:txBody>
                    <a:bodyPr/>
                    <a:lstStyle/>
                    <a:p>
                      <a:r>
                        <a:rPr lang="kk-KZ" sz="1600" dirty="0" smtClean="0">
                          <a:latin typeface="Times New Roman" pitchFamily="18" charset="0"/>
                          <a:cs typeface="Times New Roman" pitchFamily="18" charset="0"/>
                        </a:rPr>
                        <a:t>2018ж</a:t>
                      </a:r>
                      <a:endParaRPr lang="ru-RU" sz="1600" dirty="0">
                        <a:latin typeface="Times New Roman" pitchFamily="18" charset="0"/>
                        <a:cs typeface="Times New Roman" pitchFamily="18" charset="0"/>
                      </a:endParaRPr>
                    </a:p>
                  </a:txBody>
                  <a:tcPr/>
                </a:tc>
                <a:tc>
                  <a:txBody>
                    <a:bodyPr/>
                    <a:lstStyle/>
                    <a:p>
                      <a:r>
                        <a:rPr lang="ru-RU" sz="1600" dirty="0" smtClean="0">
                          <a:latin typeface="Times New Roman" pitchFamily="18" charset="0"/>
                          <a:cs typeface="Times New Roman" pitchFamily="18" charset="0"/>
                        </a:rPr>
                        <a:t>НААР независимое </a:t>
                      </a:r>
                      <a:r>
                        <a:rPr lang="ru-RU" sz="1600" dirty="0" err="1" smtClean="0">
                          <a:latin typeface="Times New Roman" pitchFamily="18" charset="0"/>
                          <a:cs typeface="Times New Roman" pitchFamily="18" charset="0"/>
                        </a:rPr>
                        <a:t>агенство</a:t>
                      </a:r>
                      <a:r>
                        <a:rPr lang="ru-RU" sz="1600" dirty="0" smtClean="0">
                          <a:latin typeface="Times New Roman" pitchFamily="18" charset="0"/>
                          <a:cs typeface="Times New Roman" pitchFamily="18" charset="0"/>
                        </a:rPr>
                        <a:t> аккредитации и рейтинга  семинар –тренинг «Внутренняя</a:t>
                      </a:r>
                      <a:r>
                        <a:rPr lang="ru-RU" sz="1600" baseline="0" dirty="0" smtClean="0">
                          <a:latin typeface="Times New Roman" pitchFamily="18" charset="0"/>
                          <a:cs typeface="Times New Roman" pitchFamily="18" charset="0"/>
                        </a:rPr>
                        <a:t> система обеспечения качества в медицинских организациях образования»</a:t>
                      </a:r>
                      <a:endParaRPr lang="ru-RU" sz="1600" dirty="0">
                        <a:latin typeface="Times New Roman" pitchFamily="18" charset="0"/>
                        <a:cs typeface="Times New Roman" pitchFamily="18" charset="0"/>
                      </a:endParaRPr>
                    </a:p>
                  </a:txBody>
                  <a:tcPr/>
                </a:tc>
                <a:tc>
                  <a:txBody>
                    <a:bodyPr/>
                    <a:lstStyle/>
                    <a:p>
                      <a:r>
                        <a:rPr lang="kk-KZ" sz="1600" dirty="0" smtClean="0">
                          <a:latin typeface="Times New Roman" pitchFamily="18" charset="0"/>
                          <a:cs typeface="Times New Roman" pitchFamily="18" charset="0"/>
                        </a:rPr>
                        <a:t>Регистрационный номер№0982-18</a:t>
                      </a:r>
                      <a:endParaRPr lang="ru-RU" sz="1600" dirty="0">
                        <a:latin typeface="Times New Roman" pitchFamily="18" charset="0"/>
                        <a:cs typeface="Times New Roman" pitchFamily="18" charset="0"/>
                      </a:endParaRPr>
                    </a:p>
                  </a:txBody>
                  <a:tcPr/>
                </a:tc>
              </a:tr>
              <a:tr h="764671">
                <a:tc>
                  <a:txBody>
                    <a:bodyPr/>
                    <a:lstStyle/>
                    <a:p>
                      <a:r>
                        <a:rPr lang="kk-KZ" sz="1600" dirty="0" smtClean="0">
                          <a:latin typeface="Times New Roman" pitchFamily="18" charset="0"/>
                          <a:cs typeface="Times New Roman" pitchFamily="18" charset="0"/>
                        </a:rPr>
                        <a:t>13</a:t>
                      </a:r>
                      <a:endParaRPr lang="ru-RU" sz="1600" dirty="0">
                        <a:latin typeface="Times New Roman" pitchFamily="18" charset="0"/>
                        <a:cs typeface="Times New Roman" pitchFamily="18" charset="0"/>
                      </a:endParaRPr>
                    </a:p>
                  </a:txBody>
                  <a:tcPr/>
                </a:tc>
                <a:tc>
                  <a:txBody>
                    <a:bodyPr/>
                    <a:lstStyle/>
                    <a:p>
                      <a:r>
                        <a:rPr lang="en-US" sz="1600" dirty="0" smtClean="0">
                          <a:latin typeface="Times New Roman" pitchFamily="18" charset="0"/>
                          <a:cs typeface="Times New Roman" pitchFamily="18" charset="0"/>
                        </a:rPr>
                        <a:t>2019</a:t>
                      </a:r>
                      <a:r>
                        <a:rPr lang="ru-RU" sz="1600" dirty="0" smtClean="0">
                          <a:latin typeface="Times New Roman" pitchFamily="18" charset="0"/>
                          <a:cs typeface="Times New Roman" pitchFamily="18" charset="0"/>
                        </a:rPr>
                        <a:t>ж</a:t>
                      </a:r>
                      <a:endParaRPr lang="ru-RU" sz="1600" dirty="0">
                        <a:latin typeface="Times New Roman" pitchFamily="18" charset="0"/>
                        <a:cs typeface="Times New Roman" pitchFamily="18" charset="0"/>
                      </a:endParaRPr>
                    </a:p>
                  </a:txBody>
                  <a:tcPr/>
                </a:tc>
                <a:tc>
                  <a:txBody>
                    <a:bodyPr/>
                    <a:lstStyle/>
                    <a:p>
                      <a:r>
                        <a:rPr lang="en-US" sz="1600" dirty="0" smtClean="0">
                          <a:latin typeface="Times New Roman" pitchFamily="18" charset="0"/>
                          <a:cs typeface="Times New Roman" pitchFamily="18" charset="0"/>
                        </a:rPr>
                        <a:t>QAZSAQ</a:t>
                      </a:r>
                      <a:r>
                        <a:rPr lang="en-US" sz="1600" baseline="0" dirty="0" smtClean="0">
                          <a:latin typeface="Times New Roman" pitchFamily="18" charset="0"/>
                          <a:cs typeface="Times New Roman" pitchFamily="18" charset="0"/>
                        </a:rPr>
                        <a:t> MEDIA </a:t>
                      </a:r>
                      <a:r>
                        <a:rPr lang="kk-KZ" sz="1600" baseline="0" dirty="0" smtClean="0">
                          <a:latin typeface="Times New Roman" pitchFamily="18" charset="0"/>
                          <a:cs typeface="Times New Roman" pitchFamily="18" charset="0"/>
                        </a:rPr>
                        <a:t>“ПЕДАГОГТАРДЫҢ БАҚ-ПЕН ЖҰМЫС ЖАСАУЫ” тақырыбындағы ақпараттық республикалық тренинг курсы</a:t>
                      </a:r>
                      <a:endParaRPr lang="ru-RU" sz="1600" dirty="0">
                        <a:latin typeface="Times New Roman" pitchFamily="18" charset="0"/>
                        <a:cs typeface="Times New Roman" pitchFamily="18" charset="0"/>
                      </a:endParaRPr>
                    </a:p>
                  </a:txBody>
                  <a:tcPr/>
                </a:tc>
                <a:tc>
                  <a:txBody>
                    <a:bodyPr/>
                    <a:lstStyle/>
                    <a:p>
                      <a:r>
                        <a:rPr lang="ru-RU" sz="1600" dirty="0" smtClean="0">
                          <a:latin typeface="Times New Roman" pitchFamily="18" charset="0"/>
                          <a:cs typeface="Times New Roman" pitchFamily="18" charset="0"/>
                        </a:rPr>
                        <a:t>т</a:t>
                      </a:r>
                      <a:r>
                        <a:rPr lang="kk-KZ" sz="1600" dirty="0" smtClean="0">
                          <a:latin typeface="Times New Roman" pitchFamily="18" charset="0"/>
                          <a:cs typeface="Times New Roman" pitchFamily="18" charset="0"/>
                        </a:rPr>
                        <a:t>іркеу</a:t>
                      </a:r>
                      <a:r>
                        <a:rPr lang="en-US" sz="1600" dirty="0" smtClean="0">
                          <a:latin typeface="Times New Roman" pitchFamily="18" charset="0"/>
                          <a:cs typeface="Times New Roman" pitchFamily="18" charset="0"/>
                        </a:rPr>
                        <a:t> </a:t>
                      </a:r>
                      <a:r>
                        <a:rPr lang="kk-KZ"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Q 535</a:t>
                      </a:r>
                      <a:endParaRPr lang="ru-RU" sz="1600" dirty="0">
                        <a:latin typeface="Times New Roman" pitchFamily="18" charset="0"/>
                        <a:cs typeface="Times New Roman" pitchFamily="18" charset="0"/>
                      </a:endParaRPr>
                    </a:p>
                  </a:txBody>
                  <a:tcPr/>
                </a:tc>
              </a:tr>
              <a:tr h="1217809">
                <a:tc>
                  <a:txBody>
                    <a:bodyPr/>
                    <a:lstStyle/>
                    <a:p>
                      <a:r>
                        <a:rPr lang="kk-KZ" sz="1600" dirty="0" smtClean="0">
                          <a:latin typeface="Times New Roman" pitchFamily="18" charset="0"/>
                          <a:cs typeface="Times New Roman" pitchFamily="18" charset="0"/>
                        </a:rPr>
                        <a:t>14</a:t>
                      </a:r>
                      <a:endParaRPr lang="ru-RU" sz="1600" dirty="0">
                        <a:latin typeface="Times New Roman" pitchFamily="18" charset="0"/>
                        <a:cs typeface="Times New Roman" pitchFamily="18" charset="0"/>
                      </a:endParaRPr>
                    </a:p>
                  </a:txBody>
                  <a:tcPr/>
                </a:tc>
                <a:tc>
                  <a:txBody>
                    <a:bodyPr/>
                    <a:lstStyle/>
                    <a:p>
                      <a:r>
                        <a:rPr lang="kk-KZ" sz="1600" dirty="0" smtClean="0">
                          <a:latin typeface="Times New Roman" pitchFamily="18" charset="0"/>
                          <a:cs typeface="Times New Roman" pitchFamily="18" charset="0"/>
                        </a:rPr>
                        <a:t>2019ж</a:t>
                      </a:r>
                      <a:endParaRPr lang="ru-RU" sz="1600" dirty="0">
                        <a:latin typeface="Times New Roman" pitchFamily="18" charset="0"/>
                        <a:cs typeface="Times New Roman" pitchFamily="18" charset="0"/>
                      </a:endParaRPr>
                    </a:p>
                  </a:txBody>
                  <a:tcPr/>
                </a:tc>
                <a:tc>
                  <a:txBody>
                    <a:bodyPr/>
                    <a:lstStyle/>
                    <a:p>
                      <a:r>
                        <a:rPr lang="kk-KZ" sz="1600" dirty="0" smtClean="0">
                          <a:latin typeface="Times New Roman" pitchFamily="18" charset="0"/>
                          <a:cs typeface="Times New Roman" pitchFamily="18" charset="0"/>
                        </a:rPr>
                        <a:t>КРМК “Инновационные технологии обучения в  техническом и профессиональном образовании республики</a:t>
                      </a:r>
                      <a:r>
                        <a:rPr lang="kk-KZ" sz="1600" baseline="0" dirty="0" smtClean="0">
                          <a:latin typeface="Times New Roman" pitchFamily="18" charset="0"/>
                          <a:cs typeface="Times New Roman" pitchFamily="18" charset="0"/>
                        </a:rPr>
                        <a:t> Казахстан” приняла участие в учебно-методической конференции с Международным участием</a:t>
                      </a:r>
                      <a:endParaRPr lang="ru-RU" sz="1600" dirty="0">
                        <a:latin typeface="Times New Roman" pitchFamily="18" charset="0"/>
                        <a:cs typeface="Times New Roman" pitchFamily="18" charset="0"/>
                      </a:endParaRPr>
                    </a:p>
                  </a:txBody>
                  <a:tcPr/>
                </a:tc>
                <a:tc>
                  <a:txBody>
                    <a:bodyPr/>
                    <a:lstStyle/>
                    <a:p>
                      <a:r>
                        <a:rPr lang="kk-KZ" sz="1600" dirty="0" smtClean="0">
                          <a:latin typeface="Times New Roman" pitchFamily="18" charset="0"/>
                          <a:cs typeface="Times New Roman" pitchFamily="18" charset="0"/>
                        </a:rPr>
                        <a:t>Сертификат</a:t>
                      </a:r>
                      <a:r>
                        <a:rPr lang="kk-KZ" sz="1600" baseline="0" dirty="0" smtClean="0">
                          <a:latin typeface="Times New Roman" pitchFamily="18" charset="0"/>
                          <a:cs typeface="Times New Roman" pitchFamily="18" charset="0"/>
                        </a:rPr>
                        <a:t> </a:t>
                      </a:r>
                      <a:endParaRPr lang="ru-RU" sz="1600" dirty="0">
                        <a:latin typeface="Times New Roman" pitchFamily="18" charset="0"/>
                        <a:cs typeface="Times New Roman" pitchFamily="18" charset="0"/>
                      </a:endParaRPr>
                    </a:p>
                  </a:txBody>
                  <a:tcPr/>
                </a:tc>
              </a:tr>
              <a:tr h="1256071">
                <a:tc>
                  <a:txBody>
                    <a:bodyPr/>
                    <a:lstStyle/>
                    <a:p>
                      <a:r>
                        <a:rPr lang="kk-KZ" sz="1600" dirty="0" smtClean="0">
                          <a:latin typeface="Times New Roman" pitchFamily="18" charset="0"/>
                          <a:cs typeface="Times New Roman" pitchFamily="18" charset="0"/>
                        </a:rPr>
                        <a:t>15</a:t>
                      </a:r>
                      <a:endParaRPr lang="ru-RU" sz="1600"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latin typeface="Times New Roman" pitchFamily="18" charset="0"/>
                          <a:cs typeface="Times New Roman" pitchFamily="18" charset="0"/>
                        </a:rPr>
                        <a:t>2020</a:t>
                      </a:r>
                      <a:r>
                        <a:rPr lang="kk-KZ" sz="1600" dirty="0" smtClean="0">
                          <a:latin typeface="Times New Roman" pitchFamily="18" charset="0"/>
                          <a:cs typeface="Times New Roman" pitchFamily="18" charset="0"/>
                        </a:rPr>
                        <a:t>ж</a:t>
                      </a:r>
                      <a:endParaRPr lang="ru-RU" sz="1600" dirty="0" smtClean="0">
                        <a:latin typeface="Times New Roman" pitchFamily="18" charset="0"/>
                        <a:cs typeface="Times New Roman" pitchFamily="18" charset="0"/>
                      </a:endParaRPr>
                    </a:p>
                    <a:p>
                      <a:endParaRPr lang="ru-RU" sz="1600" dirty="0">
                        <a:latin typeface="Times New Roman" pitchFamily="18" charset="0"/>
                        <a:cs typeface="Times New Roman" pitchFamily="18" charset="0"/>
                      </a:endParaRPr>
                    </a:p>
                  </a:txBody>
                  <a:tcPr/>
                </a:tc>
                <a:tc>
                  <a:txBody>
                    <a:bodyPr/>
                    <a:lstStyle/>
                    <a:p>
                      <a:r>
                        <a:rPr lang="kk-KZ" sz="1600" dirty="0" smtClean="0">
                          <a:latin typeface="Times New Roman" pitchFamily="18" charset="0"/>
                          <a:cs typeface="Times New Roman" pitchFamily="18" charset="0"/>
                        </a:rPr>
                        <a:t>КМЦПК “Внедрение кредитно-модульной технологии обучения в условиях инновационного образования Республики</a:t>
                      </a:r>
                      <a:r>
                        <a:rPr lang="kk-KZ" sz="1600" baseline="0" dirty="0" smtClean="0">
                          <a:latin typeface="Times New Roman" pitchFamily="18" charset="0"/>
                          <a:cs typeface="Times New Roman" pitchFamily="18" charset="0"/>
                        </a:rPr>
                        <a:t> Казахстан 72 часа</a:t>
                      </a:r>
                      <a:endParaRPr lang="ru-RU" sz="1600" dirty="0">
                        <a:latin typeface="Times New Roman" pitchFamily="18" charset="0"/>
                        <a:cs typeface="Times New Roman" pitchFamily="18" charset="0"/>
                      </a:endParaRPr>
                    </a:p>
                  </a:txBody>
                  <a:tcPr/>
                </a:tc>
                <a:tc>
                  <a:txBody>
                    <a:bodyPr/>
                    <a:lstStyle/>
                    <a:p>
                      <a:r>
                        <a:rPr lang="kk-KZ" sz="1600" dirty="0" smtClean="0">
                          <a:latin typeface="Times New Roman" pitchFamily="18" charset="0"/>
                          <a:cs typeface="Times New Roman" pitchFamily="18" charset="0"/>
                        </a:rPr>
                        <a:t>Регистрационный номер№0080529</a:t>
                      </a:r>
                      <a:endParaRPr lang="ru-RU" sz="16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850106"/>
          </a:xfrm>
        </p:spPr>
        <p:txBody>
          <a:bodyPr>
            <a:noAutofit/>
          </a:bodyPr>
          <a:lstStyle/>
          <a:p>
            <a:r>
              <a:rPr lang="kk-KZ" sz="3600" b="1" i="1" dirty="0" smtClean="0">
                <a:solidFill>
                  <a:srgbClr val="FF0000"/>
                </a:solidFill>
                <a:latin typeface="Times New Roman" pitchFamily="18" charset="0"/>
                <a:cs typeface="Times New Roman" pitchFamily="18" charset="0"/>
              </a:rPr>
              <a:t>Біліктілік арттыру курстары,ғылыми-тәжірибелік конференциялар</a:t>
            </a:r>
            <a:endParaRPr lang="ru-RU" sz="3600" b="1" i="1" dirty="0">
              <a:solidFill>
                <a:srgbClr val="FF0000"/>
              </a:solidFill>
              <a:latin typeface="Times New Roman" pitchFamily="18" charset="0"/>
              <a:cs typeface="Times New Roman" pitchFamily="18" charset="0"/>
            </a:endParaRPr>
          </a:p>
        </p:txBody>
      </p:sp>
      <p:graphicFrame>
        <p:nvGraphicFramePr>
          <p:cNvPr id="4" name="Содержимое 3"/>
          <p:cNvGraphicFramePr>
            <a:graphicFrameLocks noGrp="1"/>
          </p:cNvGraphicFramePr>
          <p:nvPr>
            <p:ph idx="1"/>
          </p:nvPr>
        </p:nvGraphicFramePr>
        <p:xfrm>
          <a:off x="539552" y="1196752"/>
          <a:ext cx="8229600" cy="4896543"/>
        </p:xfrm>
        <a:graphic>
          <a:graphicData uri="http://schemas.openxmlformats.org/drawingml/2006/table">
            <a:tbl>
              <a:tblPr firstRow="1" bandRow="1">
                <a:tableStyleId>{5C22544A-7EE6-4342-B048-85BDC9FD1C3A}</a:tableStyleId>
              </a:tblPr>
              <a:tblGrid>
                <a:gridCol w="504056"/>
                <a:gridCol w="1224136"/>
                <a:gridCol w="4444008"/>
                <a:gridCol w="2057400"/>
              </a:tblGrid>
              <a:tr h="784942">
                <a:tc>
                  <a:txBody>
                    <a:bodyPr/>
                    <a:lstStyle/>
                    <a:p>
                      <a:r>
                        <a:rPr lang="kk-KZ" b="1" dirty="0" smtClean="0">
                          <a:solidFill>
                            <a:srgbClr val="FF0000"/>
                          </a:solidFill>
                          <a:latin typeface="Times New Roman" pitchFamily="18" charset="0"/>
                          <a:cs typeface="Times New Roman" pitchFamily="18" charset="0"/>
                        </a:rPr>
                        <a:t>№</a:t>
                      </a:r>
                      <a:endParaRPr lang="ru-RU" b="1" dirty="0">
                        <a:solidFill>
                          <a:srgbClr val="FF0000"/>
                        </a:solidFill>
                        <a:latin typeface="Times New Roman" pitchFamily="18" charset="0"/>
                        <a:cs typeface="Times New Roman" pitchFamily="18" charset="0"/>
                      </a:endParaRPr>
                    </a:p>
                  </a:txBody>
                  <a:tcPr/>
                </a:tc>
                <a:tc>
                  <a:txBody>
                    <a:bodyPr/>
                    <a:lstStyle/>
                    <a:p>
                      <a:r>
                        <a:rPr lang="kk-KZ" b="1" dirty="0" smtClean="0">
                          <a:solidFill>
                            <a:srgbClr val="FF0000"/>
                          </a:solidFill>
                          <a:latin typeface="Times New Roman" pitchFamily="18" charset="0"/>
                          <a:cs typeface="Times New Roman" pitchFamily="18" charset="0"/>
                        </a:rPr>
                        <a:t>Өтілген</a:t>
                      </a:r>
                      <a:r>
                        <a:rPr lang="kk-KZ" b="1" baseline="0" dirty="0" smtClean="0">
                          <a:solidFill>
                            <a:srgbClr val="FF0000"/>
                          </a:solidFill>
                          <a:latin typeface="Times New Roman" pitchFamily="18" charset="0"/>
                          <a:cs typeface="Times New Roman" pitchFamily="18" charset="0"/>
                        </a:rPr>
                        <a:t> мерзімі</a:t>
                      </a:r>
                      <a:endParaRPr lang="ru-RU" b="1" dirty="0">
                        <a:solidFill>
                          <a:srgbClr val="FF0000"/>
                        </a:solidFill>
                        <a:latin typeface="Times New Roman" pitchFamily="18" charset="0"/>
                        <a:cs typeface="Times New Roman" pitchFamily="18" charset="0"/>
                      </a:endParaRPr>
                    </a:p>
                  </a:txBody>
                  <a:tcPr/>
                </a:tc>
                <a:tc>
                  <a:txBody>
                    <a:bodyPr/>
                    <a:lstStyle/>
                    <a:p>
                      <a:pPr algn="ctr"/>
                      <a:r>
                        <a:rPr lang="kk-KZ" b="1" dirty="0" smtClean="0">
                          <a:solidFill>
                            <a:srgbClr val="FF0000"/>
                          </a:solidFill>
                          <a:latin typeface="Times New Roman" pitchFamily="18" charset="0"/>
                          <a:cs typeface="Times New Roman" pitchFamily="18" charset="0"/>
                        </a:rPr>
                        <a:t>тақырыбы</a:t>
                      </a:r>
                      <a:endParaRPr lang="ru-RU" b="1" dirty="0">
                        <a:solidFill>
                          <a:srgbClr val="FF0000"/>
                        </a:solidFill>
                        <a:latin typeface="Times New Roman" pitchFamily="18" charset="0"/>
                        <a:cs typeface="Times New Roman" pitchFamily="18" charset="0"/>
                      </a:endParaRPr>
                    </a:p>
                  </a:txBody>
                  <a:tcPr/>
                </a:tc>
                <a:tc>
                  <a:txBody>
                    <a:bodyPr/>
                    <a:lstStyle/>
                    <a:p>
                      <a:r>
                        <a:rPr lang="kk-KZ" b="1" dirty="0" smtClean="0">
                          <a:solidFill>
                            <a:srgbClr val="FF0000"/>
                          </a:solidFill>
                          <a:latin typeface="Times New Roman" pitchFamily="18" charset="0"/>
                          <a:cs typeface="Times New Roman" pitchFamily="18" charset="0"/>
                        </a:rPr>
                        <a:t>тіркеу  номері</a:t>
                      </a:r>
                      <a:endParaRPr lang="ru-RU" b="1" dirty="0">
                        <a:solidFill>
                          <a:srgbClr val="FF0000"/>
                        </a:solidFill>
                        <a:latin typeface="Times New Roman" pitchFamily="18" charset="0"/>
                        <a:cs typeface="Times New Roman" pitchFamily="18" charset="0"/>
                      </a:endParaRPr>
                    </a:p>
                  </a:txBody>
                  <a:tcPr/>
                </a:tc>
              </a:tr>
              <a:tr h="1906288">
                <a:tc>
                  <a:txBody>
                    <a:bodyPr/>
                    <a:lstStyle/>
                    <a:p>
                      <a:r>
                        <a:rPr lang="kk-KZ" sz="1600" dirty="0" smtClean="0">
                          <a:latin typeface="Times New Roman" pitchFamily="18" charset="0"/>
                          <a:cs typeface="Times New Roman" pitchFamily="18" charset="0"/>
                        </a:rPr>
                        <a:t>16</a:t>
                      </a:r>
                      <a:endParaRPr lang="ru-RU" sz="1600" dirty="0">
                        <a:latin typeface="Times New Roman" pitchFamily="18" charset="0"/>
                        <a:cs typeface="Times New Roman" pitchFamily="18" charset="0"/>
                      </a:endParaRPr>
                    </a:p>
                  </a:txBody>
                  <a:tcPr/>
                </a:tc>
                <a:tc>
                  <a:txBody>
                    <a:bodyPr/>
                    <a:lstStyle/>
                    <a:p>
                      <a:r>
                        <a:rPr lang="kk-KZ" sz="1600" dirty="0" smtClean="0">
                          <a:latin typeface="Times New Roman" pitchFamily="18" charset="0"/>
                          <a:cs typeface="Times New Roman" pitchFamily="18" charset="0"/>
                        </a:rPr>
                        <a:t>2020</a:t>
                      </a:r>
                      <a:r>
                        <a:rPr lang="kk-KZ" sz="1600" baseline="0" dirty="0" smtClean="0">
                          <a:latin typeface="Times New Roman" pitchFamily="18" charset="0"/>
                          <a:cs typeface="Times New Roman" pitchFamily="18" charset="0"/>
                        </a:rPr>
                        <a:t> ж.</a:t>
                      </a:r>
                      <a:endParaRPr lang="ru-RU" sz="1600" dirty="0">
                        <a:latin typeface="Times New Roman" pitchFamily="18" charset="0"/>
                        <a:cs typeface="Times New Roman" pitchFamily="18" charset="0"/>
                      </a:endParaRPr>
                    </a:p>
                  </a:txBody>
                  <a:tcPr/>
                </a:tc>
                <a:tc>
                  <a:txBody>
                    <a:bodyPr/>
                    <a:lstStyle/>
                    <a:p>
                      <a:r>
                        <a:rPr lang="en-US" sz="1600" dirty="0" err="1" smtClean="0">
                          <a:solidFill>
                            <a:schemeClr val="tx1"/>
                          </a:solidFill>
                        </a:rPr>
                        <a:t>Daryn.online</a:t>
                      </a:r>
                      <a:r>
                        <a:rPr lang="en-US" sz="1600" baseline="0" dirty="0" smtClean="0">
                          <a:solidFill>
                            <a:schemeClr val="tx1"/>
                          </a:solidFill>
                        </a:rPr>
                        <a:t> </a:t>
                      </a:r>
                      <a:r>
                        <a:rPr lang="kk-KZ" sz="1600" baseline="0" dirty="0" smtClean="0">
                          <a:solidFill>
                            <a:schemeClr val="tx1"/>
                          </a:solidFill>
                        </a:rPr>
                        <a:t> білім беру платформасы мен </a:t>
                      </a:r>
                      <a:r>
                        <a:rPr lang="en-US" sz="1600" baseline="0" dirty="0" smtClean="0">
                          <a:solidFill>
                            <a:schemeClr val="tx1"/>
                          </a:solidFill>
                        </a:rPr>
                        <a:t>Qaztest.kz  </a:t>
                      </a:r>
                      <a:r>
                        <a:rPr lang="kk-KZ" sz="1600" baseline="0" dirty="0" smtClean="0">
                          <a:solidFill>
                            <a:schemeClr val="tx1"/>
                          </a:solidFill>
                        </a:rPr>
                        <a:t>олимпиада  сайты бірлесіп педагогтардың біліктілігін арттыру  мақсатында ұйымдастырылған </a:t>
                      </a:r>
                      <a:r>
                        <a:rPr lang="en-US" sz="1600" baseline="0" dirty="0" smtClean="0">
                          <a:solidFill>
                            <a:schemeClr val="tx1"/>
                          </a:solidFill>
                        </a:rPr>
                        <a:t>I </a:t>
                      </a:r>
                      <a:r>
                        <a:rPr lang="ru-RU" sz="1600" baseline="0" dirty="0" smtClean="0">
                          <a:solidFill>
                            <a:schemeClr val="tx1"/>
                          </a:solidFill>
                        </a:rPr>
                        <a:t> </a:t>
                      </a:r>
                      <a:r>
                        <a:rPr lang="ru-RU" sz="1600" baseline="0" dirty="0" err="1" smtClean="0">
                          <a:solidFill>
                            <a:schemeClr val="tx1"/>
                          </a:solidFill>
                        </a:rPr>
                        <a:t>Республикалық «Кемеңгер ұстаз»  олимпиадасына</a:t>
                      </a:r>
                      <a:r>
                        <a:rPr lang="ru-RU" sz="1600" baseline="0" dirty="0" smtClean="0">
                          <a:solidFill>
                            <a:schemeClr val="tx1"/>
                          </a:solidFill>
                        </a:rPr>
                        <a:t> </a:t>
                      </a:r>
                      <a:r>
                        <a:rPr lang="ru-RU" sz="1600" baseline="0" dirty="0" err="1" smtClean="0">
                          <a:solidFill>
                            <a:schemeClr val="tx1"/>
                          </a:solidFill>
                        </a:rPr>
                        <a:t>қатысқандығын  растайды</a:t>
                      </a:r>
                      <a:r>
                        <a:rPr lang="ru-RU" sz="1600" baseline="0" dirty="0" smtClean="0">
                          <a:solidFill>
                            <a:schemeClr val="tx1"/>
                          </a:solidFill>
                        </a:rPr>
                        <a:t> </a:t>
                      </a:r>
                      <a:endParaRPr lang="ru-RU" sz="1600" dirty="0">
                        <a:latin typeface="Times New Roman" pitchFamily="18" charset="0"/>
                        <a:cs typeface="Times New Roman" pitchFamily="18" charset="0"/>
                      </a:endParaRPr>
                    </a:p>
                  </a:txBody>
                  <a:tcPr/>
                </a:tc>
                <a:tc>
                  <a:txBody>
                    <a:bodyPr/>
                    <a:lstStyle/>
                    <a:p>
                      <a:r>
                        <a:rPr lang="kk-KZ" sz="1600" dirty="0" smtClean="0">
                          <a:latin typeface="Times New Roman" pitchFamily="18" charset="0"/>
                          <a:cs typeface="Times New Roman" pitchFamily="18" charset="0"/>
                        </a:rPr>
                        <a:t> СЕРТИФИКАТ №20-73623</a:t>
                      </a:r>
                      <a:endParaRPr lang="ru-RU" sz="1600" dirty="0">
                        <a:latin typeface="Times New Roman" pitchFamily="18" charset="0"/>
                        <a:cs typeface="Times New Roman" pitchFamily="18" charset="0"/>
                      </a:endParaRPr>
                    </a:p>
                  </a:txBody>
                  <a:tcPr/>
                </a:tc>
              </a:tr>
              <a:tr h="2205313">
                <a:tc>
                  <a:txBody>
                    <a:bodyPr/>
                    <a:lstStyle/>
                    <a:p>
                      <a:r>
                        <a:rPr lang="ru-RU" sz="1600" dirty="0" smtClean="0">
                          <a:latin typeface="Times New Roman" pitchFamily="18" charset="0"/>
                          <a:cs typeface="Times New Roman" pitchFamily="18" charset="0"/>
                        </a:rPr>
                        <a:t>17</a:t>
                      </a:r>
                      <a:endParaRPr lang="ru-RU" sz="1600" dirty="0">
                        <a:latin typeface="Times New Roman" pitchFamily="18" charset="0"/>
                        <a:cs typeface="Times New Roman" pitchFamily="18" charset="0"/>
                      </a:endParaRPr>
                    </a:p>
                  </a:txBody>
                  <a:tcPr/>
                </a:tc>
                <a:tc>
                  <a:txBody>
                    <a:bodyPr/>
                    <a:lstStyle/>
                    <a:p>
                      <a:r>
                        <a:rPr lang="ru-RU" sz="1600" dirty="0" smtClean="0">
                          <a:latin typeface="Times New Roman" pitchFamily="18" charset="0"/>
                          <a:cs typeface="Times New Roman" pitchFamily="18" charset="0"/>
                        </a:rPr>
                        <a:t>2020</a:t>
                      </a:r>
                      <a:r>
                        <a:rPr lang="ru-RU" sz="1600" baseline="0" dirty="0" smtClean="0">
                          <a:latin typeface="Times New Roman" pitchFamily="18" charset="0"/>
                          <a:cs typeface="Times New Roman" pitchFamily="18" charset="0"/>
                        </a:rPr>
                        <a:t> ж.</a:t>
                      </a:r>
                      <a:endParaRPr lang="ru-RU" sz="1600" dirty="0">
                        <a:latin typeface="Times New Roman" pitchFamily="18" charset="0"/>
                        <a:cs typeface="Times New Roman" pitchFamily="18" charset="0"/>
                      </a:endParaRPr>
                    </a:p>
                  </a:txBody>
                  <a:tcPr/>
                </a:tc>
                <a:tc>
                  <a:txBody>
                    <a:bodyPr/>
                    <a:lstStyle/>
                    <a:p>
                      <a:r>
                        <a:rPr lang="kk-KZ" sz="1600" dirty="0" smtClean="0">
                          <a:latin typeface="Times New Roman" pitchFamily="18" charset="0"/>
                          <a:cs typeface="Times New Roman" pitchFamily="18" charset="0"/>
                        </a:rPr>
                        <a:t>ҚР</a:t>
                      </a:r>
                      <a:r>
                        <a:rPr lang="kk-KZ" sz="1600" baseline="0" dirty="0" smtClean="0">
                          <a:latin typeface="Times New Roman" pitchFamily="18" charset="0"/>
                          <a:cs typeface="Times New Roman" pitchFamily="18" charset="0"/>
                        </a:rPr>
                        <a:t> Тұңғыш Президенті қоры сыйлығының иегері </a:t>
                      </a:r>
                      <a:r>
                        <a:rPr lang="en-US" sz="1600" baseline="0" dirty="0" smtClean="0">
                          <a:latin typeface="Times New Roman" pitchFamily="18" charset="0"/>
                          <a:cs typeface="Times New Roman" pitchFamily="18" charset="0"/>
                        </a:rPr>
                        <a:t>Qaztest.kz </a:t>
                      </a:r>
                      <a:r>
                        <a:rPr lang="ru-RU" sz="1600" baseline="0" dirty="0" err="1" smtClean="0">
                          <a:latin typeface="Times New Roman" pitchFamily="18" charset="0"/>
                          <a:cs typeface="Times New Roman" pitchFamily="18" charset="0"/>
                        </a:rPr>
                        <a:t>сай</a:t>
                      </a:r>
                      <a:r>
                        <a:rPr lang="kk-KZ" sz="1600" baseline="0" dirty="0" smtClean="0">
                          <a:latin typeface="Times New Roman" pitchFamily="18" charset="0"/>
                          <a:cs typeface="Times New Roman" pitchFamily="18" charset="0"/>
                        </a:rPr>
                        <a:t>ты  мұғалімдер  арасында ұйымдастырылған қазақ тіл  білімі мен әдебиеттану ғылымдарының негізін салушы ғалым А.Байтұрсынұлы атындағы </a:t>
                      </a:r>
                      <a:r>
                        <a:rPr lang="en-US" sz="1600" baseline="0" dirty="0" smtClean="0">
                          <a:latin typeface="Times New Roman" pitchFamily="18" charset="0"/>
                          <a:cs typeface="Times New Roman" pitchFamily="18" charset="0"/>
                        </a:rPr>
                        <a:t>IV </a:t>
                      </a:r>
                      <a:r>
                        <a:rPr lang="kk-KZ" sz="1600" baseline="0" dirty="0" smtClean="0">
                          <a:latin typeface="Times New Roman" pitchFamily="18" charset="0"/>
                          <a:cs typeface="Times New Roman" pitchFamily="18" charset="0"/>
                        </a:rPr>
                        <a:t>Республикалық қазақ тілі мен  әдебиеті олимпиадасына қатысқанын растайды</a:t>
                      </a:r>
                      <a:endParaRPr lang="ru-RU" sz="1600" dirty="0">
                        <a:latin typeface="Times New Roman" pitchFamily="18" charset="0"/>
                        <a:cs typeface="Times New Roman" pitchFamily="18" charset="0"/>
                      </a:endParaRPr>
                    </a:p>
                  </a:txBody>
                  <a:tcPr/>
                </a:tc>
                <a:tc>
                  <a:txBody>
                    <a:bodyPr/>
                    <a:lstStyle/>
                    <a:p>
                      <a:r>
                        <a:rPr lang="kk-KZ" sz="1600" dirty="0" smtClean="0">
                          <a:latin typeface="Times New Roman" pitchFamily="18" charset="0"/>
                          <a:cs typeface="Times New Roman" pitchFamily="18" charset="0"/>
                        </a:rPr>
                        <a:t>СЕРТИФИКАТ</a:t>
                      </a:r>
                    </a:p>
                    <a:p>
                      <a:r>
                        <a:rPr lang="kk-KZ" sz="1600" dirty="0" smtClean="0">
                          <a:latin typeface="Times New Roman" pitchFamily="18" charset="0"/>
                          <a:cs typeface="Times New Roman" pitchFamily="18" charset="0"/>
                        </a:rPr>
                        <a:t>№17359-СИ</a:t>
                      </a:r>
                      <a:endParaRPr lang="ru-RU" sz="16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5" descr="0_1b2a7_393756ea_L">
            <a:hlinkClick r:id="rId2"/>
          </p:cNvPr>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7172" name="WordArt 7"/>
          <p:cNvSpPr>
            <a:spLocks noChangeArrowheads="1" noChangeShapeType="1" noTextEdit="1"/>
          </p:cNvSpPr>
          <p:nvPr/>
        </p:nvSpPr>
        <p:spPr bwMode="auto">
          <a:xfrm>
            <a:off x="1142976" y="2500306"/>
            <a:ext cx="6786610" cy="863601"/>
          </a:xfrm>
          <a:prstGeom prst="rect">
            <a:avLst/>
          </a:prstGeom>
        </p:spPr>
        <p:txBody>
          <a:bodyPr wrap="none" fromWordArt="1">
            <a:prstTxWarp prst="textPlain">
              <a:avLst>
                <a:gd name="adj" fmla="val 50000"/>
              </a:avLst>
            </a:prstTxWarp>
          </a:bodyPr>
          <a:lstStyle/>
          <a:p>
            <a:pPr algn="ctr"/>
            <a:r>
              <a:rPr lang="kk-KZ" sz="3600" b="1" kern="10" dirty="0" smtClean="0">
                <a:ln w="12700">
                  <a:solidFill>
                    <a:srgbClr val="FF0000"/>
                  </a:solidFill>
                  <a:round/>
                  <a:headEnd/>
                  <a:tailEnd/>
                </a:ln>
                <a:solidFill>
                  <a:srgbClr val="800000"/>
                </a:solidFill>
                <a:effectLst>
                  <a:outerShdw dist="45791" dir="2021404" algn="ctr" rotWithShape="0">
                    <a:srgbClr val="9999FF"/>
                  </a:outerShdw>
                </a:effectLst>
                <a:latin typeface="Arial"/>
                <a:cs typeface="Arial"/>
              </a:rPr>
              <a:t>Басылымдар</a:t>
            </a:r>
            <a:endParaRPr lang="en-US" sz="3600" b="1" kern="10" dirty="0">
              <a:ln w="12700">
                <a:solidFill>
                  <a:srgbClr val="FF0000"/>
                </a:solidFill>
                <a:round/>
                <a:headEnd/>
                <a:tailEnd/>
              </a:ln>
              <a:solidFill>
                <a:srgbClr val="800000"/>
              </a:solidFill>
              <a:effectLst>
                <a:outerShdw dist="45791" dir="2021404" algn="ctr" rotWithShape="0">
                  <a:srgbClr val="9999FF"/>
                </a:outerShdw>
              </a:effectLst>
              <a:latin typeface="Arial"/>
              <a:cs typeface="Arial"/>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708688"/>
          </a:xfrm>
        </p:spPr>
        <p:txBody>
          <a:bodyPr>
            <a:normAutofit fontScale="90000"/>
          </a:bodyPr>
          <a:lstStyle/>
          <a:p>
            <a:r>
              <a:rPr lang="kk-KZ" sz="4000" b="1" dirty="0" smtClean="0">
                <a:solidFill>
                  <a:srgbClr val="FF0000"/>
                </a:solidFill>
                <a:latin typeface="Times New Roman" pitchFamily="18" charset="0"/>
                <a:cs typeface="Times New Roman" pitchFamily="18" charset="0"/>
              </a:rPr>
              <a:t>Ғылыми-әдістемелік жарияланымдар</a:t>
            </a:r>
            <a:endParaRPr lang="ru-RU" sz="4000" b="1" dirty="0">
              <a:solidFill>
                <a:srgbClr val="FF0000"/>
              </a:solidFill>
              <a:latin typeface="Times New Roman" pitchFamily="18" charset="0"/>
              <a:cs typeface="Times New Roman" pitchFamily="18" charset="0"/>
            </a:endParaRPr>
          </a:p>
        </p:txBody>
      </p:sp>
      <p:graphicFrame>
        <p:nvGraphicFramePr>
          <p:cNvPr id="4" name="Содержимое 3"/>
          <p:cNvGraphicFramePr>
            <a:graphicFrameLocks noGrp="1"/>
          </p:cNvGraphicFramePr>
          <p:nvPr>
            <p:ph idx="1"/>
          </p:nvPr>
        </p:nvGraphicFramePr>
        <p:xfrm>
          <a:off x="457200" y="1600200"/>
          <a:ext cx="8435280" cy="4312920"/>
        </p:xfrm>
        <a:graphic>
          <a:graphicData uri="http://schemas.openxmlformats.org/drawingml/2006/table">
            <a:tbl>
              <a:tblPr firstRow="1" bandRow="1">
                <a:tableStyleId>{5C22544A-7EE6-4342-B048-85BDC9FD1C3A}</a:tableStyleId>
              </a:tblPr>
              <a:tblGrid>
                <a:gridCol w="857374"/>
                <a:gridCol w="7577906"/>
              </a:tblGrid>
              <a:tr h="370840">
                <a:tc>
                  <a:txBody>
                    <a:bodyPr/>
                    <a:lstStyle/>
                    <a:p>
                      <a:pPr algn="ctr"/>
                      <a:r>
                        <a:rPr lang="kk-KZ"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a:txBody>
                  <a:tcPr/>
                </a:tc>
                <a:tc>
                  <a:txBody>
                    <a:bodyPr/>
                    <a:lstStyle/>
                    <a:p>
                      <a:r>
                        <a:rPr lang="kk-KZ" dirty="0" smtClean="0">
                          <a:latin typeface="Times New Roman" pitchFamily="18" charset="0"/>
                          <a:cs typeface="Times New Roman" pitchFamily="18" charset="0"/>
                        </a:rPr>
                        <a:t>Тақырыбы </a:t>
                      </a:r>
                      <a:endParaRPr lang="ru-RU" dirty="0">
                        <a:latin typeface="Times New Roman" pitchFamily="18" charset="0"/>
                        <a:cs typeface="Times New Roman" pitchFamily="18" charset="0"/>
                      </a:endParaRPr>
                    </a:p>
                  </a:txBody>
                  <a:tcPr/>
                </a:tc>
              </a:tr>
              <a:tr h="370840">
                <a:tc>
                  <a:txBody>
                    <a:bodyPr/>
                    <a:lstStyle/>
                    <a:p>
                      <a:pPr algn="ctr"/>
                      <a:r>
                        <a:rPr lang="kk-KZ" dirty="0" smtClean="0">
                          <a:latin typeface="Times New Roman" pitchFamily="18" charset="0"/>
                          <a:cs typeface="Times New Roman" pitchFamily="18" charset="0"/>
                        </a:rPr>
                        <a:t>1</a:t>
                      </a:r>
                      <a:endParaRPr lang="ru-RU"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kk-KZ" dirty="0" smtClean="0">
                          <a:latin typeface="Times New Roman" pitchFamily="18" charset="0"/>
                          <a:cs typeface="Times New Roman" pitchFamily="18" charset="0"/>
                        </a:rPr>
                        <a:t>Республикалық ғылыми-әдістемелік</a:t>
                      </a:r>
                      <a:r>
                        <a:rPr lang="kk-KZ" baseline="0" dirty="0" smtClean="0">
                          <a:latin typeface="Times New Roman" pitchFamily="18" charset="0"/>
                          <a:cs typeface="Times New Roman" pitchFamily="18" charset="0"/>
                        </a:rPr>
                        <a:t> педагогикалық журнал “Жалпы орта білім” “Мемлекеттік тілді оқытуда жаңа технологиялық әдістерді қолдану”</a:t>
                      </a:r>
                      <a:endParaRPr lang="ru-RU" dirty="0" smtClean="0">
                        <a:latin typeface="Times New Roman" pitchFamily="18" charset="0"/>
                        <a:cs typeface="Times New Roman" pitchFamily="18" charset="0"/>
                      </a:endParaRPr>
                    </a:p>
                  </a:txBody>
                  <a:tcPr/>
                </a:tc>
              </a:tr>
              <a:tr h="370840">
                <a:tc>
                  <a:txBody>
                    <a:bodyPr/>
                    <a:lstStyle/>
                    <a:p>
                      <a:pPr algn="ctr"/>
                      <a:r>
                        <a:rPr lang="kk-KZ" dirty="0" smtClean="0">
                          <a:latin typeface="Times New Roman" pitchFamily="18" charset="0"/>
                          <a:cs typeface="Times New Roman" pitchFamily="18" charset="0"/>
                        </a:rPr>
                        <a:t>2</a:t>
                      </a:r>
                      <a:endParaRPr lang="ru-RU" dirty="0">
                        <a:latin typeface="Times New Roman" pitchFamily="18" charset="0"/>
                        <a:cs typeface="Times New Roman" pitchFamily="18" charset="0"/>
                      </a:endParaRPr>
                    </a:p>
                  </a:txBody>
                  <a:tcPr/>
                </a:tc>
                <a:tc>
                  <a:txBody>
                    <a:bodyPr/>
                    <a:lstStyle/>
                    <a:p>
                      <a:r>
                        <a:rPr lang="kk-KZ" dirty="0" smtClean="0">
                          <a:latin typeface="Times New Roman" pitchFamily="18" charset="0"/>
                          <a:cs typeface="Times New Roman" pitchFamily="18" charset="0"/>
                        </a:rPr>
                        <a:t>Республикалық</a:t>
                      </a:r>
                      <a:r>
                        <a:rPr lang="kk-KZ" baseline="0" dirty="0" smtClean="0">
                          <a:latin typeface="Times New Roman" pitchFamily="18" charset="0"/>
                          <a:cs typeface="Times New Roman" pitchFamily="18" charset="0"/>
                        </a:rPr>
                        <a:t> “Өрлеу” порталы мақала “Сөз  таптары”</a:t>
                      </a:r>
                      <a:endParaRPr lang="ru-RU" dirty="0">
                        <a:latin typeface="Times New Roman" pitchFamily="18" charset="0"/>
                        <a:cs typeface="Times New Roman" pitchFamily="18" charset="0"/>
                      </a:endParaRPr>
                    </a:p>
                  </a:txBody>
                  <a:tcPr/>
                </a:tc>
              </a:tr>
              <a:tr h="370840">
                <a:tc>
                  <a:txBody>
                    <a:bodyPr/>
                    <a:lstStyle/>
                    <a:p>
                      <a:pPr algn="ctr"/>
                      <a:r>
                        <a:rPr lang="kk-KZ" dirty="0" smtClean="0">
                          <a:latin typeface="Times New Roman" pitchFamily="18" charset="0"/>
                          <a:cs typeface="Times New Roman" pitchFamily="18" charset="0"/>
                        </a:rPr>
                        <a:t>3</a:t>
                      </a:r>
                      <a:endParaRPr lang="ru-RU"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kk-KZ" dirty="0" smtClean="0">
                          <a:latin typeface="Times New Roman" pitchFamily="18" charset="0"/>
                          <a:cs typeface="Times New Roman" pitchFamily="18" charset="0"/>
                        </a:rPr>
                        <a:t>Республикалық ғылыми-әдістемелік</a:t>
                      </a:r>
                      <a:r>
                        <a:rPr lang="kk-KZ" baseline="0" dirty="0" smtClean="0">
                          <a:latin typeface="Times New Roman" pitchFamily="18" charset="0"/>
                          <a:cs typeface="Times New Roman" pitchFamily="18" charset="0"/>
                        </a:rPr>
                        <a:t> педагогикалық журнал “Филолог ұстанымы” тәрбие сағаты “Наурыз-жыл басы”</a:t>
                      </a:r>
                      <a:endParaRPr lang="ru-RU" dirty="0" smtClean="0">
                        <a:latin typeface="Times New Roman" pitchFamily="18" charset="0"/>
                        <a:cs typeface="Times New Roman" pitchFamily="18" charset="0"/>
                      </a:endParaRPr>
                    </a:p>
                  </a:txBody>
                  <a:tcPr/>
                </a:tc>
              </a:tr>
              <a:tr h="370840">
                <a:tc>
                  <a:txBody>
                    <a:bodyPr/>
                    <a:lstStyle/>
                    <a:p>
                      <a:pPr algn="ctr"/>
                      <a:r>
                        <a:rPr lang="kk-KZ" dirty="0" smtClean="0">
                          <a:latin typeface="Times New Roman" pitchFamily="18" charset="0"/>
                          <a:cs typeface="Times New Roman" pitchFamily="18" charset="0"/>
                        </a:rPr>
                        <a:t>4</a:t>
                      </a:r>
                      <a:endParaRPr lang="ru-RU" dirty="0">
                        <a:latin typeface="Times New Roman" pitchFamily="18" charset="0"/>
                        <a:cs typeface="Times New Roman" pitchFamily="18" charset="0"/>
                      </a:endParaRPr>
                    </a:p>
                  </a:txBody>
                  <a:tcPr/>
                </a:tc>
                <a:tc>
                  <a:txBody>
                    <a:bodyPr/>
                    <a:lstStyle/>
                    <a:p>
                      <a:r>
                        <a:rPr lang="kk-KZ" dirty="0" smtClean="0">
                          <a:latin typeface="Times New Roman" pitchFamily="18" charset="0"/>
                          <a:cs typeface="Times New Roman" pitchFamily="18" charset="0"/>
                        </a:rPr>
                        <a:t>Ғылыми әдістемелік</a:t>
                      </a:r>
                      <a:r>
                        <a:rPr lang="kk-KZ" baseline="0" dirty="0" smtClean="0">
                          <a:latin typeface="Times New Roman" pitchFamily="18" charset="0"/>
                          <a:cs typeface="Times New Roman" pitchFamily="18" charset="0"/>
                        </a:rPr>
                        <a:t> педагогикалық журнал Оқу-инновациялық технологиялар “Сегіз қырлы,бір сырлы”</a:t>
                      </a:r>
                      <a:endParaRPr lang="ru-RU" dirty="0">
                        <a:latin typeface="Times New Roman" pitchFamily="18" charset="0"/>
                        <a:cs typeface="Times New Roman" pitchFamily="18" charset="0"/>
                      </a:endParaRPr>
                    </a:p>
                  </a:txBody>
                  <a:tcPr/>
                </a:tc>
              </a:tr>
              <a:tr h="370840">
                <a:tc>
                  <a:txBody>
                    <a:bodyPr/>
                    <a:lstStyle/>
                    <a:p>
                      <a:pPr algn="ctr"/>
                      <a:r>
                        <a:rPr lang="kk-KZ" dirty="0" smtClean="0">
                          <a:latin typeface="Times New Roman" pitchFamily="18" charset="0"/>
                          <a:cs typeface="Times New Roman" pitchFamily="18" charset="0"/>
                        </a:rPr>
                        <a:t>5</a:t>
                      </a:r>
                      <a:endParaRPr lang="ru-RU" dirty="0">
                        <a:latin typeface="Times New Roman" pitchFamily="18" charset="0"/>
                        <a:cs typeface="Times New Roman" pitchFamily="18" charset="0"/>
                      </a:endParaRPr>
                    </a:p>
                  </a:txBody>
                  <a:tcPr/>
                </a:tc>
                <a:tc>
                  <a:txBody>
                    <a:bodyPr/>
                    <a:lstStyle/>
                    <a:p>
                      <a:r>
                        <a:rPr lang="kk-KZ" dirty="0" smtClean="0">
                          <a:latin typeface="Times New Roman" pitchFamily="18" charset="0"/>
                          <a:cs typeface="Times New Roman" pitchFamily="18" charset="0"/>
                        </a:rPr>
                        <a:t>Республикалық ғылыми-әдістемелік журнал “Сапалы білім-ұстаз</a:t>
                      </a:r>
                      <a:r>
                        <a:rPr lang="kk-KZ" baseline="0" dirty="0" smtClean="0">
                          <a:latin typeface="Times New Roman" pitchFamily="18" charset="0"/>
                          <a:cs typeface="Times New Roman" pitchFamily="18" charset="0"/>
                        </a:rPr>
                        <a:t> қолында”</a:t>
                      </a:r>
                      <a:endParaRPr lang="ru-RU" dirty="0">
                        <a:latin typeface="Times New Roman" pitchFamily="18" charset="0"/>
                        <a:cs typeface="Times New Roman" pitchFamily="18" charset="0"/>
                      </a:endParaRPr>
                    </a:p>
                  </a:txBody>
                  <a:tcPr/>
                </a:tc>
              </a:tr>
              <a:tr h="370840">
                <a:tc>
                  <a:txBody>
                    <a:bodyPr/>
                    <a:lstStyle/>
                    <a:p>
                      <a:pPr algn="ctr"/>
                      <a:r>
                        <a:rPr lang="kk-KZ" dirty="0" smtClean="0">
                          <a:latin typeface="Times New Roman" pitchFamily="18" charset="0"/>
                          <a:cs typeface="Times New Roman" pitchFamily="18" charset="0"/>
                        </a:rPr>
                        <a:t>6</a:t>
                      </a:r>
                      <a:endParaRPr lang="ru-RU" dirty="0">
                        <a:latin typeface="Times New Roman" pitchFamily="18" charset="0"/>
                        <a:cs typeface="Times New Roman" pitchFamily="18" charset="0"/>
                      </a:endParaRPr>
                    </a:p>
                  </a:txBody>
                  <a:tcPr/>
                </a:tc>
                <a:tc>
                  <a:txBody>
                    <a:bodyPr/>
                    <a:lstStyle/>
                    <a:p>
                      <a:r>
                        <a:rPr lang="kk-KZ" dirty="0" smtClean="0">
                          <a:latin typeface="Times New Roman" pitchFamily="18" charset="0"/>
                          <a:cs typeface="Times New Roman" pitchFamily="18" charset="0"/>
                        </a:rPr>
                        <a:t>Республикалық ғылыми-әдістемелік журнал Кәсіптік қазақ тілі  “Білім</a:t>
                      </a:r>
                      <a:r>
                        <a:rPr lang="kk-KZ" baseline="0" dirty="0" smtClean="0">
                          <a:latin typeface="Times New Roman" pitchFamily="18" charset="0"/>
                          <a:cs typeface="Times New Roman" pitchFamily="18" charset="0"/>
                        </a:rPr>
                        <a:t> мен парасат сыны</a:t>
                      </a:r>
                      <a:endParaRPr lang="ru-RU" dirty="0">
                        <a:latin typeface="Times New Roman" pitchFamily="18" charset="0"/>
                        <a:cs typeface="Times New Roman" pitchFamily="18" charset="0"/>
                      </a:endParaRPr>
                    </a:p>
                  </a:txBody>
                  <a:tcPr/>
                </a:tc>
              </a:tr>
              <a:tr h="370840">
                <a:tc>
                  <a:txBody>
                    <a:bodyPr/>
                    <a:lstStyle/>
                    <a:p>
                      <a:pPr algn="ctr"/>
                      <a:r>
                        <a:rPr lang="kk-KZ" dirty="0" smtClean="0">
                          <a:latin typeface="Times New Roman" pitchFamily="18" charset="0"/>
                          <a:cs typeface="Times New Roman" pitchFamily="18" charset="0"/>
                        </a:rPr>
                        <a:t>7</a:t>
                      </a:r>
                      <a:endParaRPr lang="ru-RU"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infourok.ru</a:t>
                      </a:r>
                      <a:r>
                        <a:rPr lang="en-US" baseline="0" dirty="0" smtClean="0">
                          <a:latin typeface="Times New Roman" pitchFamily="18" charset="0"/>
                          <a:cs typeface="Times New Roman" pitchFamily="18" charset="0"/>
                        </a:rPr>
                        <a:t>  </a:t>
                      </a:r>
                      <a:r>
                        <a:rPr lang="kk-KZ" baseline="0" dirty="0" smtClean="0">
                          <a:latin typeface="Times New Roman" pitchFamily="18" charset="0"/>
                          <a:cs typeface="Times New Roman" pitchFamily="18" charset="0"/>
                        </a:rPr>
                        <a:t>  “Қазақ әдебиеті пәнінен оқушыларға арналған қорытынды тест жұмыстары” Куәлік№ДВ-256563;</a:t>
                      </a:r>
                      <a:endParaRPr lang="ru-RU" dirty="0">
                        <a:latin typeface="Times New Roman" pitchFamily="18" charset="0"/>
                        <a:cs typeface="Times New Roman" pitchFamily="18" charset="0"/>
                      </a:endParaRPr>
                    </a:p>
                  </a:txBody>
                  <a:tcPr/>
                </a:tc>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548680"/>
            <a:ext cx="8229600" cy="792088"/>
          </a:xfrm>
        </p:spPr>
        <p:txBody>
          <a:bodyPr>
            <a:normAutofit fontScale="90000"/>
          </a:bodyPr>
          <a:lstStyle/>
          <a:p>
            <a:r>
              <a:rPr lang="kk-KZ" sz="4000" b="1" dirty="0" smtClean="0">
                <a:solidFill>
                  <a:srgbClr val="FF0000"/>
                </a:solidFill>
                <a:latin typeface="Times New Roman" pitchFamily="18" charset="0"/>
                <a:cs typeface="Times New Roman" pitchFamily="18" charset="0"/>
              </a:rPr>
              <a:t>Ғылыми-әдістемелік жарияланымдар</a:t>
            </a:r>
            <a:endParaRPr lang="ru-RU" sz="4000" b="1" dirty="0">
              <a:solidFill>
                <a:srgbClr val="FF0000"/>
              </a:solidFill>
              <a:latin typeface="Times New Roman" pitchFamily="18" charset="0"/>
              <a:cs typeface="Times New Roman" pitchFamily="18" charset="0"/>
            </a:endParaRPr>
          </a:p>
        </p:txBody>
      </p:sp>
      <p:graphicFrame>
        <p:nvGraphicFramePr>
          <p:cNvPr id="4" name="Содержимое 3"/>
          <p:cNvGraphicFramePr>
            <a:graphicFrameLocks noGrp="1"/>
          </p:cNvGraphicFramePr>
          <p:nvPr>
            <p:ph idx="1"/>
          </p:nvPr>
        </p:nvGraphicFramePr>
        <p:xfrm>
          <a:off x="457200" y="1600200"/>
          <a:ext cx="8435280" cy="4414520"/>
        </p:xfrm>
        <a:graphic>
          <a:graphicData uri="http://schemas.openxmlformats.org/drawingml/2006/table">
            <a:tbl>
              <a:tblPr firstRow="1" bandRow="1">
                <a:tableStyleId>{5C22544A-7EE6-4342-B048-85BDC9FD1C3A}</a:tableStyleId>
              </a:tblPr>
              <a:tblGrid>
                <a:gridCol w="857374"/>
                <a:gridCol w="7577906"/>
              </a:tblGrid>
              <a:tr h="370840">
                <a:tc>
                  <a:txBody>
                    <a:bodyPr/>
                    <a:lstStyle/>
                    <a:p>
                      <a:pPr algn="ctr"/>
                      <a:r>
                        <a:rPr lang="kk-KZ"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a:txBody>
                  <a:tcPr/>
                </a:tc>
                <a:tc>
                  <a:txBody>
                    <a:bodyPr/>
                    <a:lstStyle/>
                    <a:p>
                      <a:r>
                        <a:rPr lang="kk-KZ" dirty="0" smtClean="0"/>
                        <a:t>тақырыбы</a:t>
                      </a:r>
                      <a:endParaRPr lang="ru-RU" dirty="0"/>
                    </a:p>
                  </a:txBody>
                  <a:tcPr/>
                </a:tc>
              </a:tr>
              <a:tr h="370840">
                <a:tc>
                  <a:txBody>
                    <a:bodyPr/>
                    <a:lstStyle/>
                    <a:p>
                      <a:pPr algn="ctr"/>
                      <a:r>
                        <a:rPr lang="kk-KZ" dirty="0" smtClean="0">
                          <a:latin typeface="Times New Roman" pitchFamily="18" charset="0"/>
                          <a:cs typeface="Times New Roman" pitchFamily="18" charset="0"/>
                        </a:rPr>
                        <a:t>8</a:t>
                      </a:r>
                      <a:endParaRPr lang="ru-RU"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Times New Roman" pitchFamily="18" charset="0"/>
                          <a:cs typeface="Times New Roman" pitchFamily="18" charset="0"/>
                        </a:rPr>
                        <a:t>infourok.ru</a:t>
                      </a:r>
                      <a:r>
                        <a:rPr lang="en-US" baseline="0" dirty="0" smtClean="0">
                          <a:latin typeface="Times New Roman" pitchFamily="18" charset="0"/>
                          <a:cs typeface="Times New Roman" pitchFamily="18" charset="0"/>
                        </a:rPr>
                        <a:t>  </a:t>
                      </a:r>
                      <a:r>
                        <a:rPr lang="kk-KZ" baseline="0" dirty="0" smtClean="0">
                          <a:latin typeface="Times New Roman" pitchFamily="18" charset="0"/>
                          <a:cs typeface="Times New Roman" pitchFamily="18" charset="0"/>
                        </a:rPr>
                        <a:t>  “Гипократ анты ҚР дәрігерлер анты” Куәлік№ДВ-527054;</a:t>
                      </a:r>
                      <a:endParaRPr lang="ru-RU" dirty="0" smtClean="0">
                        <a:latin typeface="Times New Roman" pitchFamily="18" charset="0"/>
                        <a:cs typeface="Times New Roman" pitchFamily="18" charset="0"/>
                      </a:endParaRPr>
                    </a:p>
                  </a:txBody>
                  <a:tcPr/>
                </a:tc>
              </a:tr>
              <a:tr h="370840">
                <a:tc>
                  <a:txBody>
                    <a:bodyPr/>
                    <a:lstStyle/>
                    <a:p>
                      <a:pPr algn="ctr"/>
                      <a:r>
                        <a:rPr lang="kk-KZ" dirty="0" smtClean="0">
                          <a:latin typeface="Times New Roman" pitchFamily="18" charset="0"/>
                          <a:cs typeface="Times New Roman" pitchFamily="18" charset="0"/>
                        </a:rPr>
                        <a:t>9</a:t>
                      </a:r>
                      <a:endParaRPr lang="ru-RU"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infourok.ru</a:t>
                      </a:r>
                      <a:r>
                        <a:rPr lang="en-US" baseline="0" dirty="0" smtClean="0">
                          <a:latin typeface="Times New Roman" pitchFamily="18" charset="0"/>
                          <a:cs typeface="Times New Roman" pitchFamily="18" charset="0"/>
                        </a:rPr>
                        <a:t>  </a:t>
                      </a:r>
                      <a:r>
                        <a:rPr lang="kk-KZ" baseline="0" dirty="0" smtClean="0">
                          <a:latin typeface="Times New Roman" pitchFamily="18" charset="0"/>
                          <a:cs typeface="Times New Roman" pitchFamily="18" charset="0"/>
                        </a:rPr>
                        <a:t>  “Жыр алыбы-Жамбыл” әдеби –музыкалық кеш Куәлік№ДВ-509358</a:t>
                      </a:r>
                      <a:endParaRPr lang="ru-RU" dirty="0">
                        <a:latin typeface="Times New Roman" pitchFamily="18" charset="0"/>
                        <a:cs typeface="Times New Roman" pitchFamily="18" charset="0"/>
                      </a:endParaRPr>
                    </a:p>
                  </a:txBody>
                  <a:tcPr/>
                </a:tc>
              </a:tr>
              <a:tr h="370840">
                <a:tc>
                  <a:txBody>
                    <a:bodyPr/>
                    <a:lstStyle/>
                    <a:p>
                      <a:pPr algn="ctr"/>
                      <a:r>
                        <a:rPr lang="kk-KZ" dirty="0" smtClean="0">
                          <a:latin typeface="Times New Roman" pitchFamily="18" charset="0"/>
                          <a:cs typeface="Times New Roman" pitchFamily="18" charset="0"/>
                        </a:rPr>
                        <a:t>10</a:t>
                      </a:r>
                      <a:endParaRPr lang="ru-RU"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Times New Roman" pitchFamily="18" charset="0"/>
                          <a:cs typeface="Times New Roman" pitchFamily="18" charset="0"/>
                        </a:rPr>
                        <a:t>infourok.ru</a:t>
                      </a:r>
                      <a:r>
                        <a:rPr lang="en-US" baseline="0" dirty="0" smtClean="0">
                          <a:latin typeface="Times New Roman" pitchFamily="18" charset="0"/>
                          <a:cs typeface="Times New Roman" pitchFamily="18" charset="0"/>
                        </a:rPr>
                        <a:t>  </a:t>
                      </a:r>
                      <a:r>
                        <a:rPr lang="kk-KZ" baseline="0" dirty="0" smtClean="0">
                          <a:latin typeface="Times New Roman" pitchFamily="18" charset="0"/>
                          <a:cs typeface="Times New Roman" pitchFamily="18" charset="0"/>
                        </a:rPr>
                        <a:t>  “Оқу-тәрбие үрдісінде жаңа  технологияны тиімді пайдалану арқылы оқушылардың білім сапасын көтеру” Куәлік№ДВ-302468</a:t>
                      </a:r>
                      <a:endParaRPr lang="ru-RU" dirty="0" smtClean="0">
                        <a:latin typeface="Times New Roman" pitchFamily="18" charset="0"/>
                        <a:cs typeface="Times New Roman" pitchFamily="18" charset="0"/>
                      </a:endParaRPr>
                    </a:p>
                  </a:txBody>
                  <a:tcPr/>
                </a:tc>
              </a:tr>
              <a:tr h="370840">
                <a:tc>
                  <a:txBody>
                    <a:bodyPr/>
                    <a:lstStyle/>
                    <a:p>
                      <a:pPr algn="ctr"/>
                      <a:r>
                        <a:rPr lang="kk-KZ" dirty="0" smtClean="0">
                          <a:latin typeface="Times New Roman" pitchFamily="18" charset="0"/>
                          <a:cs typeface="Times New Roman" pitchFamily="18" charset="0"/>
                        </a:rPr>
                        <a:t>11</a:t>
                      </a:r>
                      <a:endParaRPr lang="ru-RU"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Times New Roman" pitchFamily="18" charset="0"/>
                          <a:cs typeface="Times New Roman" pitchFamily="18" charset="0"/>
                        </a:rPr>
                        <a:t>infourok.ru</a:t>
                      </a:r>
                      <a:r>
                        <a:rPr lang="en-US" baseline="0" dirty="0" smtClean="0">
                          <a:latin typeface="Times New Roman" pitchFamily="18" charset="0"/>
                          <a:cs typeface="Times New Roman" pitchFamily="18" charset="0"/>
                        </a:rPr>
                        <a:t>  </a:t>
                      </a:r>
                      <a:r>
                        <a:rPr lang="kk-KZ" baseline="0" dirty="0" smtClean="0">
                          <a:latin typeface="Times New Roman" pitchFamily="18" charset="0"/>
                          <a:cs typeface="Times New Roman" pitchFamily="18" charset="0"/>
                        </a:rPr>
                        <a:t>  “Қош келдің-Наурыз”  тәрбие сағаты Куәлік№ДВ-336337</a:t>
                      </a:r>
                      <a:endParaRPr lang="ru-RU" dirty="0" smtClean="0">
                        <a:latin typeface="Times New Roman" pitchFamily="18" charset="0"/>
                        <a:cs typeface="Times New Roman" pitchFamily="18" charset="0"/>
                      </a:endParaRPr>
                    </a:p>
                  </a:txBody>
                  <a:tcPr/>
                </a:tc>
              </a:tr>
              <a:tr h="370840">
                <a:tc>
                  <a:txBody>
                    <a:bodyPr/>
                    <a:lstStyle/>
                    <a:p>
                      <a:pPr algn="ctr"/>
                      <a:r>
                        <a:rPr lang="kk-KZ" dirty="0" smtClean="0">
                          <a:latin typeface="Times New Roman" pitchFamily="18" charset="0"/>
                          <a:cs typeface="Times New Roman" pitchFamily="18" charset="0"/>
                        </a:rPr>
                        <a:t>12</a:t>
                      </a:r>
                      <a:endParaRPr lang="ru-RU"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Times New Roman" pitchFamily="18" charset="0"/>
                          <a:cs typeface="Times New Roman" pitchFamily="18" charset="0"/>
                        </a:rPr>
                        <a:t>infourok.ru</a:t>
                      </a:r>
                      <a:r>
                        <a:rPr lang="en-US" baseline="0" dirty="0" smtClean="0">
                          <a:latin typeface="Times New Roman" pitchFamily="18" charset="0"/>
                          <a:cs typeface="Times New Roman" pitchFamily="18" charset="0"/>
                        </a:rPr>
                        <a:t>  </a:t>
                      </a:r>
                      <a:r>
                        <a:rPr lang="kk-KZ" baseline="0" dirty="0" smtClean="0">
                          <a:latin typeface="Times New Roman" pitchFamily="18" charset="0"/>
                          <a:cs typeface="Times New Roman" pitchFamily="18" charset="0"/>
                        </a:rPr>
                        <a:t>  “Ана тілім-ардағым”  тәрбие сағаты Куәлік№ДВ-381183</a:t>
                      </a:r>
                      <a:endParaRPr lang="ru-RU" dirty="0" smtClean="0">
                        <a:latin typeface="Times New Roman" pitchFamily="18" charset="0"/>
                        <a:cs typeface="Times New Roman" pitchFamily="18" charset="0"/>
                      </a:endParaRPr>
                    </a:p>
                  </a:txBody>
                  <a:tcPr/>
                </a:tc>
              </a:tr>
              <a:tr h="370840">
                <a:tc>
                  <a:txBody>
                    <a:bodyPr/>
                    <a:lstStyle/>
                    <a:p>
                      <a:pPr algn="ctr"/>
                      <a:r>
                        <a:rPr lang="kk-KZ" dirty="0" smtClean="0">
                          <a:latin typeface="Times New Roman" pitchFamily="18" charset="0"/>
                          <a:cs typeface="Times New Roman" pitchFamily="18" charset="0"/>
                        </a:rPr>
                        <a:t>13</a:t>
                      </a:r>
                      <a:endParaRPr lang="ru-RU" dirty="0">
                        <a:latin typeface="Times New Roman" pitchFamily="18" charset="0"/>
                        <a:cs typeface="Times New Roman" pitchFamily="18" charset="0"/>
                      </a:endParaRPr>
                    </a:p>
                  </a:txBody>
                  <a:tcPr/>
                </a:tc>
                <a:tc>
                  <a:txBody>
                    <a:bodyPr/>
                    <a:lstStyle/>
                    <a:p>
                      <a:r>
                        <a:rPr lang="kk-KZ" dirty="0" smtClean="0">
                          <a:latin typeface="Times New Roman" pitchFamily="18" charset="0"/>
                          <a:cs typeface="Times New Roman" pitchFamily="18" charset="0"/>
                        </a:rPr>
                        <a:t>Республикалық ақпаратты-әдістемелік орталық “Просвещение” , Республикалық интернет-портал</a:t>
                      </a:r>
                      <a:r>
                        <a:rPr lang="kk-KZ" baseline="0" dirty="0" smtClean="0">
                          <a:latin typeface="Times New Roman" pitchFamily="18" charset="0"/>
                          <a:cs typeface="Times New Roman" pitchFamily="18" charset="0"/>
                        </a:rPr>
                        <a:t> “Зият”  “Жаңашылдық-білім бастауы”</a:t>
                      </a:r>
                      <a:endParaRPr lang="ru-RU" dirty="0">
                        <a:latin typeface="Times New Roman" pitchFamily="18" charset="0"/>
                        <a:cs typeface="Times New Roman" pitchFamily="18" charset="0"/>
                      </a:endParaRPr>
                    </a:p>
                  </a:txBody>
                  <a:tcPr/>
                </a:tc>
              </a:tr>
              <a:tr h="370840">
                <a:tc>
                  <a:txBody>
                    <a:bodyPr/>
                    <a:lstStyle/>
                    <a:p>
                      <a:pPr algn="ctr"/>
                      <a:r>
                        <a:rPr lang="kk-KZ" dirty="0" smtClean="0">
                          <a:latin typeface="Times New Roman" pitchFamily="18" charset="0"/>
                          <a:cs typeface="Times New Roman" pitchFamily="18" charset="0"/>
                        </a:rPr>
                        <a:t>14</a:t>
                      </a:r>
                      <a:endParaRPr lang="ru-RU" dirty="0">
                        <a:latin typeface="Times New Roman" pitchFamily="18" charset="0"/>
                        <a:cs typeface="Times New Roman" pitchFamily="18" charset="0"/>
                      </a:endParaRPr>
                    </a:p>
                  </a:txBody>
                  <a:tcPr/>
                </a:tc>
                <a:tc>
                  <a:txBody>
                    <a:bodyPr/>
                    <a:lstStyle/>
                    <a:p>
                      <a:r>
                        <a:rPr lang="kk-KZ" dirty="0" smtClean="0">
                          <a:latin typeface="Times New Roman" pitchFamily="18" charset="0"/>
                          <a:cs typeface="Times New Roman" pitchFamily="18" charset="0"/>
                        </a:rPr>
                        <a:t>Аудандық Заман Жаршысы “Мыңды жыққан білімділер” мақала</a:t>
                      </a:r>
                      <a:endParaRPr lang="ru-RU" dirty="0">
                        <a:latin typeface="Times New Roman" pitchFamily="18" charset="0"/>
                        <a:cs typeface="Times New Roman" pitchFamily="18" charset="0"/>
                      </a:endParaRPr>
                    </a:p>
                  </a:txBody>
                  <a:tcPr/>
                </a:tc>
              </a:tr>
              <a:tr h="370840">
                <a:tc>
                  <a:txBody>
                    <a:bodyPr/>
                    <a:lstStyle/>
                    <a:p>
                      <a:pPr algn="ctr"/>
                      <a:r>
                        <a:rPr lang="kk-KZ" dirty="0" smtClean="0">
                          <a:latin typeface="Times New Roman" pitchFamily="18" charset="0"/>
                          <a:cs typeface="Times New Roman" pitchFamily="18" charset="0"/>
                        </a:rPr>
                        <a:t>15</a:t>
                      </a:r>
                      <a:endParaRPr lang="ru-RU" dirty="0">
                        <a:latin typeface="Times New Roman" pitchFamily="18" charset="0"/>
                        <a:cs typeface="Times New Roman" pitchFamily="18" charset="0"/>
                      </a:endParaRPr>
                    </a:p>
                  </a:txBody>
                  <a:tcPr/>
                </a:tc>
                <a:tc>
                  <a:txBody>
                    <a:bodyPr/>
                    <a:lstStyle/>
                    <a:p>
                      <a:r>
                        <a:rPr lang="kk-KZ" dirty="0" smtClean="0">
                          <a:latin typeface="Times New Roman" pitchFamily="18" charset="0"/>
                          <a:cs typeface="Times New Roman" pitchFamily="18" charset="0"/>
                        </a:rPr>
                        <a:t>ҚР Түрік</a:t>
                      </a:r>
                      <a:r>
                        <a:rPr lang="kk-KZ" baseline="0" dirty="0" smtClean="0">
                          <a:latin typeface="Times New Roman" pitchFamily="18" charset="0"/>
                          <a:cs typeface="Times New Roman" pitchFamily="18" charset="0"/>
                        </a:rPr>
                        <a:t> этномәдени орталығы халықаралық басылымы “Қазақстан халқы Ассамблеясына-20 жыл” мақала</a:t>
                      </a:r>
                      <a:endParaRPr lang="ru-RU" dirty="0">
                        <a:latin typeface="Times New Roman" pitchFamily="18" charset="0"/>
                        <a:cs typeface="Times New Roman" pitchFamily="18" charset="0"/>
                      </a:endParaRPr>
                    </a:p>
                  </a:txBody>
                  <a:tcPr/>
                </a:tc>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5" descr="0_1b2a7_393756ea_L">
            <a:hlinkClick r:id="rId2"/>
          </p:cNvPr>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7172" name="WordArt 7"/>
          <p:cNvSpPr>
            <a:spLocks noChangeArrowheads="1" noChangeShapeType="1" noTextEdit="1"/>
          </p:cNvSpPr>
          <p:nvPr/>
        </p:nvSpPr>
        <p:spPr bwMode="auto">
          <a:xfrm>
            <a:off x="1142976" y="2500306"/>
            <a:ext cx="7215238" cy="863601"/>
          </a:xfrm>
          <a:prstGeom prst="rect">
            <a:avLst/>
          </a:prstGeom>
        </p:spPr>
        <p:txBody>
          <a:bodyPr wrap="none" fromWordArt="1">
            <a:prstTxWarp prst="textPlain">
              <a:avLst>
                <a:gd name="adj" fmla="val 50000"/>
              </a:avLst>
            </a:prstTxWarp>
          </a:bodyPr>
          <a:lstStyle/>
          <a:p>
            <a:pPr algn="ctr"/>
            <a:r>
              <a:rPr lang="ru-RU" sz="3600" b="1" kern="10" dirty="0" err="1" smtClean="0">
                <a:ln w="12700">
                  <a:solidFill>
                    <a:srgbClr val="FF0000"/>
                  </a:solidFill>
                  <a:round/>
                  <a:headEnd/>
                  <a:tailEnd/>
                </a:ln>
                <a:solidFill>
                  <a:srgbClr val="800000"/>
                </a:solidFill>
                <a:effectLst>
                  <a:outerShdw dist="45791" dir="2021404" algn="ctr" rotWithShape="0">
                    <a:srgbClr val="9999FF"/>
                  </a:outerShdw>
                </a:effectLst>
                <a:latin typeface="Arial"/>
                <a:cs typeface="Arial"/>
              </a:rPr>
              <a:t>Грамоталар</a:t>
            </a:r>
            <a:r>
              <a:rPr lang="ru-RU" sz="3600" b="1" kern="10" dirty="0" smtClean="0">
                <a:ln w="12700">
                  <a:solidFill>
                    <a:srgbClr val="FF0000"/>
                  </a:solidFill>
                  <a:round/>
                  <a:headEnd/>
                  <a:tailEnd/>
                </a:ln>
                <a:solidFill>
                  <a:srgbClr val="800000"/>
                </a:solidFill>
                <a:effectLst>
                  <a:outerShdw dist="45791" dir="2021404" algn="ctr" rotWithShape="0">
                    <a:srgbClr val="9999FF"/>
                  </a:outerShdw>
                </a:effectLst>
                <a:latin typeface="Arial"/>
                <a:cs typeface="Arial"/>
              </a:rPr>
              <a:t>, </a:t>
            </a:r>
            <a:r>
              <a:rPr lang="ru-RU" sz="3600" b="1" kern="10" dirty="0" err="1" smtClean="0">
                <a:ln w="12700">
                  <a:solidFill>
                    <a:srgbClr val="FF0000"/>
                  </a:solidFill>
                  <a:round/>
                  <a:headEnd/>
                  <a:tailEnd/>
                </a:ln>
                <a:solidFill>
                  <a:srgbClr val="800000"/>
                </a:solidFill>
                <a:effectLst>
                  <a:outerShdw dist="45791" dir="2021404" algn="ctr" rotWithShape="0">
                    <a:srgbClr val="9999FF"/>
                  </a:outerShdw>
                </a:effectLst>
                <a:latin typeface="Arial"/>
                <a:cs typeface="Arial"/>
              </a:rPr>
              <a:t>Алғыс хаттар</a:t>
            </a:r>
            <a:endParaRPr lang="en-US" sz="3600" b="1" kern="10" dirty="0">
              <a:ln w="12700">
                <a:solidFill>
                  <a:srgbClr val="FF0000"/>
                </a:solidFill>
                <a:round/>
                <a:headEnd/>
                <a:tailEnd/>
              </a:ln>
              <a:solidFill>
                <a:srgbClr val="800000"/>
              </a:solidFill>
              <a:effectLst>
                <a:outerShdw dist="45791" dir="2021404" algn="ctr" rotWithShape="0">
                  <a:srgbClr val="9999FF"/>
                </a:outerShdw>
              </a:effectLst>
              <a:latin typeface="Arial"/>
              <a:cs typeface="Arial"/>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kk-KZ" b="1" dirty="0" smtClean="0">
                <a:solidFill>
                  <a:srgbClr val="FF0000"/>
                </a:solidFill>
                <a:latin typeface="Times New Roman" pitchFamily="18" charset="0"/>
                <a:cs typeface="Times New Roman" pitchFamily="18" charset="0"/>
              </a:rPr>
              <a:t>ГРАМОТАЛАР</a:t>
            </a:r>
            <a:endParaRPr lang="ru-RU" b="1" dirty="0">
              <a:solidFill>
                <a:srgbClr val="FF0000"/>
              </a:solidFill>
              <a:latin typeface="Times New Roman" pitchFamily="18" charset="0"/>
              <a:cs typeface="Times New Roman" pitchFamily="18" charset="0"/>
            </a:endParaRPr>
          </a:p>
        </p:txBody>
      </p:sp>
      <p:graphicFrame>
        <p:nvGraphicFramePr>
          <p:cNvPr id="6" name="Содержимое 5"/>
          <p:cNvGraphicFramePr>
            <a:graphicFrameLocks noGrp="1"/>
          </p:cNvGraphicFramePr>
          <p:nvPr>
            <p:ph idx="1"/>
          </p:nvPr>
        </p:nvGraphicFramePr>
        <p:xfrm>
          <a:off x="457200" y="1935163"/>
          <a:ext cx="8229600" cy="4577080"/>
        </p:xfrm>
        <a:graphic>
          <a:graphicData uri="http://schemas.openxmlformats.org/drawingml/2006/table">
            <a:tbl>
              <a:tblPr firstRow="1" bandRow="1">
                <a:tableStyleId>{5C22544A-7EE6-4342-B048-85BDC9FD1C3A}</a:tableStyleId>
              </a:tblPr>
              <a:tblGrid>
                <a:gridCol w="586408"/>
                <a:gridCol w="4899992"/>
                <a:gridCol w="2743200"/>
              </a:tblGrid>
              <a:tr h="370840">
                <a:tc>
                  <a:txBody>
                    <a:bodyPr/>
                    <a:lstStyle/>
                    <a:p>
                      <a:r>
                        <a:rPr lang="kk-KZ" dirty="0" smtClean="0"/>
                        <a:t>№</a:t>
                      </a:r>
                      <a:endParaRPr lang="ru-RU" dirty="0"/>
                    </a:p>
                  </a:txBody>
                  <a:tcPr/>
                </a:tc>
                <a:tc>
                  <a:txBody>
                    <a:bodyPr/>
                    <a:lstStyle/>
                    <a:p>
                      <a:r>
                        <a:rPr lang="kk-KZ" dirty="0" smtClean="0"/>
                        <a:t>Марапаттар</a:t>
                      </a:r>
                      <a:endParaRPr lang="ru-RU" dirty="0"/>
                    </a:p>
                  </a:txBody>
                  <a:tcPr/>
                </a:tc>
                <a:tc>
                  <a:txBody>
                    <a:bodyPr/>
                    <a:lstStyle/>
                    <a:p>
                      <a:r>
                        <a:rPr lang="kk-KZ" dirty="0" smtClean="0"/>
                        <a:t>жылы</a:t>
                      </a:r>
                      <a:endParaRPr lang="ru-RU" dirty="0"/>
                    </a:p>
                  </a:txBody>
                  <a:tcPr/>
                </a:tc>
              </a:tr>
              <a:tr h="370840">
                <a:tc>
                  <a:txBody>
                    <a:bodyPr/>
                    <a:lstStyle/>
                    <a:p>
                      <a:r>
                        <a:rPr lang="kk-KZ" dirty="0" smtClean="0"/>
                        <a:t>1</a:t>
                      </a:r>
                      <a:endParaRPr lang="ru-RU" dirty="0"/>
                    </a:p>
                  </a:txBody>
                  <a:tcPr/>
                </a:tc>
                <a:tc>
                  <a:txBody>
                    <a:bodyPr/>
                    <a:lstStyle/>
                    <a:p>
                      <a:r>
                        <a:rPr lang="kk-KZ" dirty="0" smtClean="0">
                          <a:latin typeface="Times New Roman" pitchFamily="18" charset="0"/>
                          <a:cs typeface="Times New Roman" pitchFamily="18" charset="0"/>
                        </a:rPr>
                        <a:t>Алматы Облысы бойынша педагог қызметкерлердің</a:t>
                      </a:r>
                      <a:r>
                        <a:rPr lang="kk-KZ" baseline="0" dirty="0" smtClean="0">
                          <a:latin typeface="Times New Roman" pitchFamily="18" charset="0"/>
                          <a:cs typeface="Times New Roman" pitchFamily="18" charset="0"/>
                        </a:rPr>
                        <a:t> біліктілігін арттыру институты </a:t>
                      </a:r>
                      <a:r>
                        <a:rPr lang="kk-KZ" baseline="0" dirty="0" smtClean="0">
                          <a:solidFill>
                            <a:srgbClr val="FF0000"/>
                          </a:solidFill>
                          <a:latin typeface="Times New Roman" pitchFamily="18" charset="0"/>
                          <a:cs typeface="Times New Roman" pitchFamily="18" charset="0"/>
                        </a:rPr>
                        <a:t>ҚҰРМЕТ ГРАМОТАСЫ </a:t>
                      </a:r>
                      <a:endParaRPr lang="ru-RU" dirty="0">
                        <a:solidFill>
                          <a:srgbClr val="FF0000"/>
                        </a:solidFill>
                        <a:latin typeface="Times New Roman" pitchFamily="18" charset="0"/>
                        <a:cs typeface="Times New Roman" pitchFamily="18" charset="0"/>
                      </a:endParaRPr>
                    </a:p>
                  </a:txBody>
                  <a:tcPr/>
                </a:tc>
                <a:tc>
                  <a:txBody>
                    <a:bodyPr/>
                    <a:lstStyle/>
                    <a:p>
                      <a:r>
                        <a:rPr lang="kk-KZ" dirty="0" smtClean="0">
                          <a:latin typeface="Times New Roman" pitchFamily="18" charset="0"/>
                          <a:cs typeface="Times New Roman" pitchFamily="18" charset="0"/>
                        </a:rPr>
                        <a:t>2014</a:t>
                      </a:r>
                      <a:endParaRPr lang="ru-RU" dirty="0">
                        <a:latin typeface="Times New Roman" pitchFamily="18" charset="0"/>
                        <a:cs typeface="Times New Roman" pitchFamily="18" charset="0"/>
                      </a:endParaRPr>
                    </a:p>
                  </a:txBody>
                  <a:tcPr/>
                </a:tc>
              </a:tr>
              <a:tr h="370840">
                <a:tc>
                  <a:txBody>
                    <a:bodyPr/>
                    <a:lstStyle/>
                    <a:p>
                      <a:r>
                        <a:rPr lang="kk-KZ" dirty="0" smtClean="0"/>
                        <a:t>2</a:t>
                      </a:r>
                      <a:endParaRPr lang="ru-RU" dirty="0"/>
                    </a:p>
                  </a:txBody>
                  <a:tcPr/>
                </a:tc>
                <a:tc>
                  <a:txBody>
                    <a:bodyPr/>
                    <a:lstStyle/>
                    <a:p>
                      <a:r>
                        <a:rPr lang="kk-KZ" dirty="0" smtClean="0"/>
                        <a:t>ББМ “Аяжан-Қарасай” колледжі “Жамбыл Жабаевтың 170 жылдық мерейтойына  </a:t>
                      </a:r>
                      <a:r>
                        <a:rPr lang="kk-KZ" dirty="0" smtClean="0">
                          <a:solidFill>
                            <a:srgbClr val="FF0000"/>
                          </a:solidFill>
                        </a:rPr>
                        <a:t>ГРАМОТА</a:t>
                      </a:r>
                      <a:endParaRPr lang="ru-RU" dirty="0">
                        <a:solidFill>
                          <a:srgbClr val="FF0000"/>
                        </a:solidFill>
                      </a:endParaRPr>
                    </a:p>
                  </a:txBody>
                  <a:tcPr/>
                </a:tc>
                <a:tc>
                  <a:txBody>
                    <a:bodyPr/>
                    <a:lstStyle/>
                    <a:p>
                      <a:r>
                        <a:rPr lang="kk-KZ" dirty="0" smtClean="0">
                          <a:latin typeface="Times New Roman" pitchFamily="18" charset="0"/>
                          <a:cs typeface="Times New Roman" pitchFamily="18" charset="0"/>
                        </a:rPr>
                        <a:t>2015</a:t>
                      </a:r>
                      <a:endParaRPr lang="ru-RU" dirty="0">
                        <a:latin typeface="Times New Roman" pitchFamily="18" charset="0"/>
                        <a:cs typeface="Times New Roman" pitchFamily="18" charset="0"/>
                      </a:endParaRPr>
                    </a:p>
                  </a:txBody>
                  <a:tcPr/>
                </a:tc>
              </a:tr>
              <a:tr h="370840">
                <a:tc>
                  <a:txBody>
                    <a:bodyPr/>
                    <a:lstStyle/>
                    <a:p>
                      <a:r>
                        <a:rPr lang="kk-KZ" dirty="0" smtClean="0"/>
                        <a:t>3</a:t>
                      </a:r>
                      <a:endParaRPr lang="ru-RU" dirty="0"/>
                    </a:p>
                  </a:txBody>
                  <a:tcPr/>
                </a:tc>
                <a:tc>
                  <a:txBody>
                    <a:bodyPr/>
                    <a:lstStyle/>
                    <a:p>
                      <a:r>
                        <a:rPr lang="kk-KZ" dirty="0" smtClean="0"/>
                        <a:t>Алматы  Облысы Білім</a:t>
                      </a:r>
                      <a:r>
                        <a:rPr lang="kk-KZ" baseline="0" dirty="0" smtClean="0"/>
                        <a:t> Басқармасы </a:t>
                      </a:r>
                      <a:r>
                        <a:rPr lang="kk-KZ" baseline="0" dirty="0" smtClean="0">
                          <a:solidFill>
                            <a:srgbClr val="FF0000"/>
                          </a:solidFill>
                        </a:rPr>
                        <a:t>ҚҰРМЕТ ГРАМОТАСЫ </a:t>
                      </a:r>
                      <a:endParaRPr lang="ru-RU" dirty="0">
                        <a:solidFill>
                          <a:srgbClr val="FF0000"/>
                        </a:solidFill>
                      </a:endParaRPr>
                    </a:p>
                  </a:txBody>
                  <a:tcPr/>
                </a:tc>
                <a:tc>
                  <a:txBody>
                    <a:bodyPr/>
                    <a:lstStyle/>
                    <a:p>
                      <a:r>
                        <a:rPr lang="kk-KZ" dirty="0" smtClean="0">
                          <a:latin typeface="Times New Roman" pitchFamily="18" charset="0"/>
                          <a:cs typeface="Times New Roman" pitchFamily="18" charset="0"/>
                        </a:rPr>
                        <a:t>2015</a:t>
                      </a:r>
                      <a:endParaRPr lang="ru-RU" dirty="0">
                        <a:latin typeface="Times New Roman" pitchFamily="18" charset="0"/>
                        <a:cs typeface="Times New Roman" pitchFamily="18" charset="0"/>
                      </a:endParaRPr>
                    </a:p>
                  </a:txBody>
                  <a:tcPr/>
                </a:tc>
              </a:tr>
              <a:tr h="370840">
                <a:tc>
                  <a:txBody>
                    <a:bodyPr/>
                    <a:lstStyle/>
                    <a:p>
                      <a:r>
                        <a:rPr lang="kk-KZ" dirty="0" smtClean="0"/>
                        <a:t>4</a:t>
                      </a:r>
                      <a:endParaRPr lang="ru-RU" dirty="0"/>
                    </a:p>
                  </a:txBody>
                  <a:tcPr/>
                </a:tc>
                <a:tc>
                  <a:txBody>
                    <a:bodyPr/>
                    <a:lstStyle/>
                    <a:p>
                      <a:r>
                        <a:rPr lang="kk-KZ" dirty="0" smtClean="0"/>
                        <a:t>Республикалық Ғылыми-Әдістемелік</a:t>
                      </a:r>
                      <a:r>
                        <a:rPr lang="kk-KZ" baseline="0" dirty="0" smtClean="0"/>
                        <a:t> педагогикалық журнал, оқытудың интербелсенді әдіс-тәсілдерін пайдалана отырып сабақ жоспарының үздік үлгісін жасаған үшін, </a:t>
                      </a:r>
                      <a:r>
                        <a:rPr lang="kk-KZ" baseline="0" dirty="0" smtClean="0">
                          <a:solidFill>
                            <a:srgbClr val="FF0000"/>
                          </a:solidFill>
                        </a:rPr>
                        <a:t>ҚҰРМЕТ ГРАМОТАСЫМЕН марапатталады</a:t>
                      </a:r>
                      <a:endParaRPr lang="ru-RU" dirty="0"/>
                    </a:p>
                  </a:txBody>
                  <a:tcPr/>
                </a:tc>
                <a:tc>
                  <a:txBody>
                    <a:bodyPr/>
                    <a:lstStyle/>
                    <a:p>
                      <a:r>
                        <a:rPr lang="kk-KZ" dirty="0" smtClean="0">
                          <a:latin typeface="Times New Roman" pitchFamily="18" charset="0"/>
                          <a:cs typeface="Times New Roman" pitchFamily="18" charset="0"/>
                        </a:rPr>
                        <a:t>2016</a:t>
                      </a:r>
                      <a:endParaRPr lang="ru-RU" dirty="0">
                        <a:latin typeface="Times New Roman" pitchFamily="18" charset="0"/>
                        <a:cs typeface="Times New Roman" pitchFamily="18" charset="0"/>
                      </a:endParaRPr>
                    </a:p>
                  </a:txBody>
                  <a:tcPr/>
                </a:tc>
              </a:tr>
            </a:tbl>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kk-KZ" b="1" dirty="0" smtClean="0">
                <a:solidFill>
                  <a:srgbClr val="FF0000"/>
                </a:solidFill>
                <a:latin typeface="Times New Roman" pitchFamily="18" charset="0"/>
                <a:cs typeface="Times New Roman" pitchFamily="18" charset="0"/>
              </a:rPr>
              <a:t>ГРАМОТАЛАР</a:t>
            </a:r>
            <a:endParaRPr lang="ru-RU" b="1" dirty="0">
              <a:solidFill>
                <a:srgbClr val="FF0000"/>
              </a:solidFill>
              <a:latin typeface="Times New Roman" pitchFamily="18" charset="0"/>
              <a:cs typeface="Times New Roman" pitchFamily="18" charset="0"/>
            </a:endParaRPr>
          </a:p>
        </p:txBody>
      </p:sp>
      <p:graphicFrame>
        <p:nvGraphicFramePr>
          <p:cNvPr id="6" name="Содержимое 5"/>
          <p:cNvGraphicFramePr>
            <a:graphicFrameLocks noGrp="1"/>
          </p:cNvGraphicFramePr>
          <p:nvPr>
            <p:ph idx="1"/>
          </p:nvPr>
        </p:nvGraphicFramePr>
        <p:xfrm>
          <a:off x="457200" y="1935161"/>
          <a:ext cx="8229600" cy="3798094"/>
        </p:xfrm>
        <a:graphic>
          <a:graphicData uri="http://schemas.openxmlformats.org/drawingml/2006/table">
            <a:tbl>
              <a:tblPr firstRow="1" bandRow="1">
                <a:tableStyleId>{5C22544A-7EE6-4342-B048-85BDC9FD1C3A}</a:tableStyleId>
              </a:tblPr>
              <a:tblGrid>
                <a:gridCol w="586408"/>
                <a:gridCol w="5760640"/>
                <a:gridCol w="1882552"/>
              </a:tblGrid>
              <a:tr h="438704">
                <a:tc>
                  <a:txBody>
                    <a:bodyPr/>
                    <a:lstStyle/>
                    <a:p>
                      <a:r>
                        <a:rPr lang="kk-KZ" dirty="0" smtClean="0"/>
                        <a:t>№</a:t>
                      </a:r>
                      <a:endParaRPr lang="ru-RU" dirty="0"/>
                    </a:p>
                  </a:txBody>
                  <a:tcPr/>
                </a:tc>
                <a:tc>
                  <a:txBody>
                    <a:bodyPr/>
                    <a:lstStyle/>
                    <a:p>
                      <a:r>
                        <a:rPr lang="kk-KZ" dirty="0" smtClean="0"/>
                        <a:t>Марапаттар</a:t>
                      </a:r>
                      <a:endParaRPr lang="ru-RU" dirty="0"/>
                    </a:p>
                  </a:txBody>
                  <a:tcPr/>
                </a:tc>
                <a:tc>
                  <a:txBody>
                    <a:bodyPr/>
                    <a:lstStyle/>
                    <a:p>
                      <a:r>
                        <a:rPr lang="kk-KZ" dirty="0" smtClean="0"/>
                        <a:t>жылы</a:t>
                      </a:r>
                      <a:endParaRPr lang="ru-RU" dirty="0"/>
                    </a:p>
                  </a:txBody>
                  <a:tcPr/>
                </a:tc>
              </a:tr>
              <a:tr h="438704">
                <a:tc>
                  <a:txBody>
                    <a:bodyPr/>
                    <a:lstStyle/>
                    <a:p>
                      <a:r>
                        <a:rPr lang="kk-KZ" dirty="0" smtClean="0"/>
                        <a:t>5</a:t>
                      </a:r>
                      <a:endParaRPr lang="ru-RU" dirty="0"/>
                    </a:p>
                  </a:txBody>
                  <a:tcPr/>
                </a:tc>
                <a:tc>
                  <a:txBody>
                    <a:bodyPr/>
                    <a:lstStyle/>
                    <a:p>
                      <a:r>
                        <a:rPr lang="kk-KZ" dirty="0" smtClean="0"/>
                        <a:t>ББМ “Аяжан-Қарасай” колледжі  </a:t>
                      </a:r>
                      <a:r>
                        <a:rPr lang="kk-KZ" dirty="0" smtClean="0">
                          <a:solidFill>
                            <a:srgbClr val="FF0000"/>
                          </a:solidFill>
                        </a:rPr>
                        <a:t>ГРАМОТА</a:t>
                      </a:r>
                      <a:endParaRPr lang="ru-RU" dirty="0">
                        <a:solidFill>
                          <a:srgbClr val="FF0000"/>
                        </a:solidFill>
                      </a:endParaRPr>
                    </a:p>
                  </a:txBody>
                  <a:tcPr/>
                </a:tc>
                <a:tc>
                  <a:txBody>
                    <a:bodyPr/>
                    <a:lstStyle/>
                    <a:p>
                      <a:r>
                        <a:rPr lang="kk-KZ" dirty="0" smtClean="0">
                          <a:latin typeface="Times New Roman" pitchFamily="18" charset="0"/>
                          <a:cs typeface="Times New Roman" pitchFamily="18" charset="0"/>
                        </a:rPr>
                        <a:t>2015</a:t>
                      </a:r>
                      <a:endParaRPr lang="ru-RU" dirty="0">
                        <a:latin typeface="Times New Roman" pitchFamily="18" charset="0"/>
                        <a:cs typeface="Times New Roman" pitchFamily="18" charset="0"/>
                      </a:endParaRPr>
                    </a:p>
                  </a:txBody>
                  <a:tcPr/>
                </a:tc>
              </a:tr>
              <a:tr h="757215">
                <a:tc>
                  <a:txBody>
                    <a:bodyPr/>
                    <a:lstStyle/>
                    <a:p>
                      <a:r>
                        <a:rPr lang="kk-KZ" dirty="0" smtClean="0"/>
                        <a:t>6</a:t>
                      </a:r>
                      <a:endParaRPr lang="ru-RU" dirty="0"/>
                    </a:p>
                  </a:txBody>
                  <a:tcPr/>
                </a:tc>
                <a:tc>
                  <a:txBody>
                    <a:bodyPr/>
                    <a:lstStyle/>
                    <a:p>
                      <a:r>
                        <a:rPr lang="kk-KZ" dirty="0" smtClean="0"/>
                        <a:t>ББМ “Аяжан-Қарасай” колледжі </a:t>
                      </a:r>
                      <a:r>
                        <a:rPr lang="en-US" dirty="0" smtClean="0"/>
                        <a:t>IV</a:t>
                      </a:r>
                      <a:r>
                        <a:rPr lang="en-US" baseline="0" dirty="0" smtClean="0"/>
                        <a:t> –</a:t>
                      </a:r>
                      <a:r>
                        <a:rPr lang="kk-KZ" baseline="0" dirty="0" smtClean="0"/>
                        <a:t>ғылыми –тәжірибелік  конференция  </a:t>
                      </a:r>
                      <a:r>
                        <a:rPr lang="kk-KZ" dirty="0" smtClean="0">
                          <a:solidFill>
                            <a:srgbClr val="FF0000"/>
                          </a:solidFill>
                        </a:rPr>
                        <a:t>ГРАМОТА</a:t>
                      </a:r>
                      <a:endParaRPr lang="ru-RU" dirty="0">
                        <a:solidFill>
                          <a:srgbClr val="FF0000"/>
                        </a:solidFill>
                      </a:endParaRPr>
                    </a:p>
                  </a:txBody>
                  <a:tcPr/>
                </a:tc>
                <a:tc>
                  <a:txBody>
                    <a:bodyPr/>
                    <a:lstStyle/>
                    <a:p>
                      <a:r>
                        <a:rPr lang="kk-KZ" dirty="0" smtClean="0">
                          <a:latin typeface="Times New Roman" pitchFamily="18" charset="0"/>
                          <a:cs typeface="Times New Roman" pitchFamily="18" charset="0"/>
                        </a:rPr>
                        <a:t>2015</a:t>
                      </a:r>
                      <a:endParaRPr lang="ru-RU" dirty="0">
                        <a:latin typeface="Times New Roman" pitchFamily="18" charset="0"/>
                        <a:cs typeface="Times New Roman" pitchFamily="18" charset="0"/>
                      </a:endParaRPr>
                    </a:p>
                  </a:txBody>
                  <a:tcPr/>
                </a:tc>
              </a:tr>
              <a:tr h="1406256">
                <a:tc>
                  <a:txBody>
                    <a:bodyPr/>
                    <a:lstStyle/>
                    <a:p>
                      <a:r>
                        <a:rPr lang="kk-KZ" dirty="0" smtClean="0"/>
                        <a:t>7</a:t>
                      </a:r>
                      <a:endParaRPr lang="ru-RU"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kk-KZ" dirty="0" smtClean="0"/>
                        <a:t>ББМ “Аяжан-Қарасай” колледжі Педагогикалық еңбек</a:t>
                      </a:r>
                      <a:r>
                        <a:rPr lang="kk-KZ" baseline="0" dirty="0" smtClean="0"/>
                        <a:t> жолында шәкірттеріне жақсы тәрбие мен білім беруде қосқан үлесі үшін марапатталады </a:t>
                      </a:r>
                      <a:r>
                        <a:rPr lang="kk-KZ" dirty="0" smtClean="0"/>
                        <a:t> </a:t>
                      </a:r>
                      <a:r>
                        <a:rPr lang="kk-KZ" dirty="0" smtClean="0">
                          <a:solidFill>
                            <a:srgbClr val="FF0000"/>
                          </a:solidFill>
                        </a:rPr>
                        <a:t>ГРАМОТА</a:t>
                      </a:r>
                      <a:endParaRPr lang="ru-RU" dirty="0" smtClean="0">
                        <a:solidFill>
                          <a:srgbClr val="FF0000"/>
                        </a:solidFill>
                      </a:endParaRPr>
                    </a:p>
                    <a:p>
                      <a:endParaRPr lang="ru-RU" dirty="0">
                        <a:solidFill>
                          <a:srgbClr val="FF0000"/>
                        </a:solidFill>
                      </a:endParaRPr>
                    </a:p>
                  </a:txBody>
                  <a:tcPr/>
                </a:tc>
                <a:tc>
                  <a:txBody>
                    <a:bodyPr/>
                    <a:lstStyle/>
                    <a:p>
                      <a:r>
                        <a:rPr lang="kk-KZ" dirty="0" smtClean="0">
                          <a:latin typeface="Times New Roman" pitchFamily="18" charset="0"/>
                          <a:cs typeface="Times New Roman" pitchFamily="18" charset="0"/>
                        </a:rPr>
                        <a:t>2016</a:t>
                      </a:r>
                      <a:endParaRPr lang="ru-RU" dirty="0">
                        <a:latin typeface="Times New Roman" pitchFamily="18" charset="0"/>
                        <a:cs typeface="Times New Roman" pitchFamily="18" charset="0"/>
                      </a:endParaRPr>
                    </a:p>
                  </a:txBody>
                  <a:tcPr/>
                </a:tc>
              </a:tr>
              <a:tr h="757215">
                <a:tc>
                  <a:txBody>
                    <a:bodyPr/>
                    <a:lstStyle/>
                    <a:p>
                      <a:r>
                        <a:rPr lang="kk-KZ" dirty="0" smtClean="0"/>
                        <a:t>8</a:t>
                      </a:r>
                      <a:endParaRPr lang="ru-RU" dirty="0"/>
                    </a:p>
                  </a:txBody>
                  <a:tcPr/>
                </a:tc>
                <a:tc>
                  <a:txBody>
                    <a:bodyPr/>
                    <a:lstStyle/>
                    <a:p>
                      <a:r>
                        <a:rPr lang="kk-KZ" dirty="0" smtClean="0"/>
                        <a:t>ББМ</a:t>
                      </a:r>
                      <a:r>
                        <a:rPr lang="kk-KZ" baseline="0" dirty="0" smtClean="0"/>
                        <a:t> “Аяжан” колледжі ҚР Тәуелсіздік мерекесіне орай марапатталды </a:t>
                      </a:r>
                      <a:r>
                        <a:rPr lang="kk-KZ" baseline="0" dirty="0" smtClean="0">
                          <a:solidFill>
                            <a:srgbClr val="FF3300"/>
                          </a:solidFill>
                        </a:rPr>
                        <a:t>МАДАҚТАМА</a:t>
                      </a:r>
                      <a:endParaRPr lang="ru-RU" dirty="0">
                        <a:solidFill>
                          <a:srgbClr val="FF3300"/>
                        </a:solidFill>
                      </a:endParaRPr>
                    </a:p>
                  </a:txBody>
                  <a:tcPr/>
                </a:tc>
                <a:tc>
                  <a:txBody>
                    <a:bodyPr/>
                    <a:lstStyle/>
                    <a:p>
                      <a:r>
                        <a:rPr lang="kk-KZ" dirty="0" smtClean="0">
                          <a:latin typeface="Times New Roman" pitchFamily="18" charset="0"/>
                          <a:cs typeface="Times New Roman" pitchFamily="18" charset="0"/>
                        </a:rPr>
                        <a:t>2019</a:t>
                      </a:r>
                      <a:endParaRPr lang="ru-RU" dirty="0">
                        <a:latin typeface="Times New Roman" pitchFamily="18" charset="0"/>
                        <a:cs typeface="Times New Roman" pitchFamily="18" charset="0"/>
                      </a:endParaRPr>
                    </a:p>
                  </a:txBody>
                  <a:tcPr/>
                </a:tc>
              </a:tr>
            </a:tbl>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708688"/>
          </a:xfrm>
        </p:spPr>
        <p:txBody>
          <a:bodyPr>
            <a:normAutofit fontScale="90000"/>
          </a:bodyPr>
          <a:lstStyle/>
          <a:p>
            <a:pPr algn="ctr"/>
            <a:r>
              <a:rPr lang="kk-KZ" b="1" dirty="0" smtClean="0">
                <a:solidFill>
                  <a:srgbClr val="FF0000"/>
                </a:solidFill>
                <a:latin typeface="Times New Roman" pitchFamily="18" charset="0"/>
                <a:cs typeface="Times New Roman" pitchFamily="18" charset="0"/>
              </a:rPr>
              <a:t>Алғыс хаттар</a:t>
            </a:r>
            <a:endParaRPr lang="ru-RU" b="1" dirty="0">
              <a:solidFill>
                <a:srgbClr val="FF0000"/>
              </a:solidFill>
              <a:latin typeface="Times New Roman" pitchFamily="18" charset="0"/>
              <a:cs typeface="Times New Roman" pitchFamily="18" charset="0"/>
            </a:endParaRPr>
          </a:p>
        </p:txBody>
      </p:sp>
      <p:graphicFrame>
        <p:nvGraphicFramePr>
          <p:cNvPr id="6" name="Содержимое 5"/>
          <p:cNvGraphicFramePr>
            <a:graphicFrameLocks noGrp="1"/>
          </p:cNvGraphicFramePr>
          <p:nvPr>
            <p:ph idx="1"/>
          </p:nvPr>
        </p:nvGraphicFramePr>
        <p:xfrm>
          <a:off x="457200" y="1556793"/>
          <a:ext cx="8229600" cy="4608511"/>
        </p:xfrm>
        <a:graphic>
          <a:graphicData uri="http://schemas.openxmlformats.org/drawingml/2006/table">
            <a:tbl>
              <a:tblPr firstRow="1" bandRow="1">
                <a:tableStyleId>{5C22544A-7EE6-4342-B048-85BDC9FD1C3A}</a:tableStyleId>
              </a:tblPr>
              <a:tblGrid>
                <a:gridCol w="586408"/>
                <a:gridCol w="5760640"/>
                <a:gridCol w="1882552"/>
              </a:tblGrid>
              <a:tr h="373387">
                <a:tc>
                  <a:txBody>
                    <a:bodyPr/>
                    <a:lstStyle/>
                    <a:p>
                      <a:r>
                        <a:rPr lang="kk-KZ" dirty="0" smtClean="0"/>
                        <a:t>№</a:t>
                      </a:r>
                      <a:endParaRPr lang="ru-RU" dirty="0"/>
                    </a:p>
                  </a:txBody>
                  <a:tcPr/>
                </a:tc>
                <a:tc>
                  <a:txBody>
                    <a:bodyPr/>
                    <a:lstStyle/>
                    <a:p>
                      <a:r>
                        <a:rPr lang="kk-KZ" dirty="0" smtClean="0"/>
                        <a:t>Марапаттар</a:t>
                      </a:r>
                      <a:endParaRPr lang="ru-RU" dirty="0"/>
                    </a:p>
                  </a:txBody>
                  <a:tcPr/>
                </a:tc>
                <a:tc>
                  <a:txBody>
                    <a:bodyPr/>
                    <a:lstStyle/>
                    <a:p>
                      <a:r>
                        <a:rPr lang="kk-KZ" dirty="0" smtClean="0"/>
                        <a:t>жылы</a:t>
                      </a:r>
                      <a:endParaRPr lang="ru-RU" dirty="0"/>
                    </a:p>
                  </a:txBody>
                  <a:tcPr/>
                </a:tc>
              </a:tr>
              <a:tr h="644475">
                <a:tc>
                  <a:txBody>
                    <a:bodyPr/>
                    <a:lstStyle/>
                    <a:p>
                      <a:r>
                        <a:rPr lang="kk-KZ" dirty="0" smtClean="0"/>
                        <a:t>1</a:t>
                      </a:r>
                      <a:endParaRPr lang="ru-RU" dirty="0"/>
                    </a:p>
                  </a:txBody>
                  <a:tcPr/>
                </a:tc>
                <a:tc>
                  <a:txBody>
                    <a:bodyPr/>
                    <a:lstStyle/>
                    <a:p>
                      <a:r>
                        <a:rPr lang="kk-KZ" dirty="0" smtClean="0">
                          <a:solidFill>
                            <a:schemeClr val="tx1"/>
                          </a:solidFill>
                        </a:rPr>
                        <a:t>Қазақстан Республикасының</a:t>
                      </a:r>
                      <a:r>
                        <a:rPr lang="kk-KZ" baseline="0" dirty="0" smtClean="0">
                          <a:solidFill>
                            <a:schemeClr val="tx1"/>
                          </a:solidFill>
                        </a:rPr>
                        <a:t> Кіші Ғылыми Академиясы   </a:t>
                      </a:r>
                      <a:r>
                        <a:rPr lang="kk-KZ" baseline="0" dirty="0" smtClean="0">
                          <a:solidFill>
                            <a:srgbClr val="FF0000"/>
                          </a:solidFill>
                        </a:rPr>
                        <a:t>АЛҒЫС ХАТ</a:t>
                      </a:r>
                      <a:endParaRPr lang="ru-RU" dirty="0">
                        <a:solidFill>
                          <a:srgbClr val="FF0000"/>
                        </a:solidFill>
                      </a:endParaRPr>
                    </a:p>
                  </a:txBody>
                  <a:tcPr/>
                </a:tc>
                <a:tc>
                  <a:txBody>
                    <a:bodyPr/>
                    <a:lstStyle/>
                    <a:p>
                      <a:r>
                        <a:rPr lang="kk-KZ" dirty="0" smtClean="0">
                          <a:latin typeface="Times New Roman" pitchFamily="18" charset="0"/>
                          <a:cs typeface="Times New Roman" pitchFamily="18" charset="0"/>
                        </a:rPr>
                        <a:t>2014</a:t>
                      </a:r>
                      <a:endParaRPr lang="ru-RU" dirty="0">
                        <a:latin typeface="Times New Roman" pitchFamily="18" charset="0"/>
                        <a:cs typeface="Times New Roman" pitchFamily="18" charset="0"/>
                      </a:endParaRPr>
                    </a:p>
                  </a:txBody>
                  <a:tcPr/>
                </a:tc>
              </a:tr>
              <a:tr h="1196883">
                <a:tc>
                  <a:txBody>
                    <a:bodyPr/>
                    <a:lstStyle/>
                    <a:p>
                      <a:r>
                        <a:rPr lang="kk-KZ" dirty="0" smtClean="0"/>
                        <a:t>2</a:t>
                      </a:r>
                      <a:endParaRPr lang="ru-RU"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kk-KZ" dirty="0" smtClean="0">
                          <a:solidFill>
                            <a:schemeClr val="tx1"/>
                          </a:solidFill>
                        </a:rPr>
                        <a:t>Ресей  Федерациясы Омск ,</a:t>
                      </a:r>
                      <a:r>
                        <a:rPr lang="kk-KZ" baseline="0" dirty="0" smtClean="0">
                          <a:solidFill>
                            <a:schemeClr val="tx1"/>
                          </a:solidFill>
                        </a:rPr>
                        <a:t> Образовательный  центр “ Перспектива”  “ПОНИ”  Халықаралық турнир </a:t>
                      </a:r>
                      <a:r>
                        <a:rPr lang="kk-KZ" baseline="0" dirty="0" smtClean="0">
                          <a:solidFill>
                            <a:srgbClr val="FF0000"/>
                          </a:solidFill>
                        </a:rPr>
                        <a:t>АЛҒЫС ХАТ</a:t>
                      </a:r>
                      <a:endParaRPr lang="ru-RU" dirty="0" smtClean="0">
                        <a:solidFill>
                          <a:srgbClr val="FF0000"/>
                        </a:solidFill>
                      </a:endParaRPr>
                    </a:p>
                    <a:p>
                      <a:endParaRPr lang="ru-RU" dirty="0">
                        <a:solidFill>
                          <a:schemeClr val="tx1"/>
                        </a:solidFill>
                      </a:endParaRPr>
                    </a:p>
                  </a:txBody>
                  <a:tcPr/>
                </a:tc>
                <a:tc>
                  <a:txBody>
                    <a:bodyPr/>
                    <a:lstStyle/>
                    <a:p>
                      <a:r>
                        <a:rPr lang="kk-KZ" dirty="0" smtClean="0">
                          <a:latin typeface="Times New Roman" pitchFamily="18" charset="0"/>
                          <a:cs typeface="Times New Roman" pitchFamily="18" charset="0"/>
                        </a:rPr>
                        <a:t>2015</a:t>
                      </a:r>
                      <a:endParaRPr lang="ru-RU" dirty="0">
                        <a:latin typeface="Times New Roman" pitchFamily="18" charset="0"/>
                        <a:cs typeface="Times New Roman" pitchFamily="18" charset="0"/>
                      </a:endParaRPr>
                    </a:p>
                  </a:txBody>
                  <a:tcPr/>
                </a:tc>
              </a:tr>
              <a:tr h="1196883">
                <a:tc>
                  <a:txBody>
                    <a:bodyPr/>
                    <a:lstStyle/>
                    <a:p>
                      <a:r>
                        <a:rPr lang="kk-KZ" dirty="0" smtClean="0"/>
                        <a:t>3</a:t>
                      </a:r>
                      <a:endParaRPr lang="ru-RU" dirty="0"/>
                    </a:p>
                  </a:txBody>
                  <a:tcPr/>
                </a:tc>
                <a:tc>
                  <a:txBody>
                    <a:bodyPr/>
                    <a:lstStyle/>
                    <a:p>
                      <a:r>
                        <a:rPr lang="kk-KZ" dirty="0" smtClean="0">
                          <a:solidFill>
                            <a:schemeClr val="tx1"/>
                          </a:solidFill>
                        </a:rPr>
                        <a:t>Республика</a:t>
                      </a:r>
                      <a:r>
                        <a:rPr lang="kk-KZ" baseline="0" dirty="0" smtClean="0">
                          <a:solidFill>
                            <a:schemeClr val="tx1"/>
                          </a:solidFill>
                        </a:rPr>
                        <a:t> Беларусь  “КОМПЭДУ” международный проект “</a:t>
                      </a:r>
                      <a:r>
                        <a:rPr lang="en-US" baseline="0" dirty="0" err="1" smtClean="0">
                          <a:solidFill>
                            <a:schemeClr val="tx1"/>
                          </a:solidFill>
                        </a:rPr>
                        <a:t>videouroki</a:t>
                      </a:r>
                      <a:r>
                        <a:rPr lang="kk-KZ" baseline="0" dirty="0" smtClean="0">
                          <a:solidFill>
                            <a:schemeClr val="tx1"/>
                          </a:solidFill>
                        </a:rPr>
                        <a:t>” мұғалімдер арасында халықаралық жобаға белсене қатысқаны үшін </a:t>
                      </a:r>
                      <a:r>
                        <a:rPr lang="kk-KZ" baseline="0" dirty="0" smtClean="0">
                          <a:solidFill>
                            <a:srgbClr val="FF0000"/>
                          </a:solidFill>
                        </a:rPr>
                        <a:t>АЛҒЫС ХАТ</a:t>
                      </a:r>
                      <a:endParaRPr lang="ru-RU" dirty="0">
                        <a:solidFill>
                          <a:schemeClr val="tx1"/>
                        </a:solidFill>
                      </a:endParaRPr>
                    </a:p>
                  </a:txBody>
                  <a:tcPr/>
                </a:tc>
                <a:tc>
                  <a:txBody>
                    <a:bodyPr/>
                    <a:lstStyle/>
                    <a:p>
                      <a:r>
                        <a:rPr lang="kk-KZ" dirty="0" smtClean="0">
                          <a:latin typeface="Times New Roman" pitchFamily="18" charset="0"/>
                          <a:cs typeface="Times New Roman" pitchFamily="18" charset="0"/>
                        </a:rPr>
                        <a:t>2015</a:t>
                      </a:r>
                      <a:endParaRPr lang="ru-RU" dirty="0">
                        <a:latin typeface="Times New Roman" pitchFamily="18" charset="0"/>
                        <a:cs typeface="Times New Roman" pitchFamily="18" charset="0"/>
                      </a:endParaRPr>
                    </a:p>
                  </a:txBody>
                  <a:tcPr/>
                </a:tc>
              </a:tr>
              <a:tr h="1196883">
                <a:tc>
                  <a:txBody>
                    <a:bodyPr/>
                    <a:lstStyle/>
                    <a:p>
                      <a:r>
                        <a:rPr lang="kk-KZ" dirty="0" smtClean="0"/>
                        <a:t>4</a:t>
                      </a:r>
                      <a:endParaRPr lang="ru-RU" dirty="0"/>
                    </a:p>
                  </a:txBody>
                  <a:tcPr/>
                </a:tc>
                <a:tc>
                  <a:txBody>
                    <a:bodyPr/>
                    <a:lstStyle/>
                    <a:p>
                      <a:r>
                        <a:rPr lang="kk-KZ" dirty="0" smtClean="0"/>
                        <a:t>“</a:t>
                      </a:r>
                      <a:r>
                        <a:rPr lang="en-US" dirty="0" smtClean="0"/>
                        <a:t>USTAZ TILEGI</a:t>
                      </a:r>
                      <a:r>
                        <a:rPr lang="kk-KZ" dirty="0" smtClean="0"/>
                        <a:t>”Республикалық ғылыми-әдістемелік</a:t>
                      </a:r>
                      <a:r>
                        <a:rPr lang="kk-KZ" baseline="0" dirty="0" smtClean="0"/>
                        <a:t> орталығы Республикалық Қазақ тілі пәнінен студенттер арасында  олимпиадаға жеңімпаздар дайындағаны үшін  </a:t>
                      </a:r>
                      <a:r>
                        <a:rPr lang="kk-KZ" baseline="0" dirty="0" smtClean="0">
                          <a:solidFill>
                            <a:srgbClr val="FF0000"/>
                          </a:solidFill>
                        </a:rPr>
                        <a:t>АЛҒЫС ХАТ</a:t>
                      </a:r>
                      <a:endParaRPr lang="ru-RU" dirty="0"/>
                    </a:p>
                  </a:txBody>
                  <a:tcPr/>
                </a:tc>
                <a:tc>
                  <a:txBody>
                    <a:bodyPr/>
                    <a:lstStyle/>
                    <a:p>
                      <a:r>
                        <a:rPr lang="kk-KZ" dirty="0" smtClean="0">
                          <a:latin typeface="Times New Roman" pitchFamily="18" charset="0"/>
                          <a:cs typeface="Times New Roman" pitchFamily="18" charset="0"/>
                        </a:rPr>
                        <a:t>2019</a:t>
                      </a:r>
                      <a:endParaRPr lang="ru-RU" dirty="0">
                        <a:latin typeface="Times New Roman" pitchFamily="18" charset="0"/>
                        <a:cs typeface="Times New Roman" pitchFamily="18" charset="0"/>
                      </a:endParaRPr>
                    </a:p>
                  </a:txBody>
                  <a:tcPr/>
                </a:tc>
              </a:tr>
            </a:tbl>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708688"/>
          </a:xfrm>
        </p:spPr>
        <p:txBody>
          <a:bodyPr>
            <a:normAutofit fontScale="90000"/>
          </a:bodyPr>
          <a:lstStyle/>
          <a:p>
            <a:pPr algn="ctr"/>
            <a:r>
              <a:rPr lang="kk-KZ" b="1" dirty="0" smtClean="0">
                <a:solidFill>
                  <a:srgbClr val="FF0000"/>
                </a:solidFill>
                <a:latin typeface="Times New Roman" pitchFamily="18" charset="0"/>
                <a:cs typeface="Times New Roman" pitchFamily="18" charset="0"/>
              </a:rPr>
              <a:t>Алғыс хаттар</a:t>
            </a:r>
            <a:endParaRPr lang="ru-RU" b="1" dirty="0">
              <a:solidFill>
                <a:srgbClr val="FF0000"/>
              </a:solidFill>
              <a:latin typeface="Times New Roman" pitchFamily="18" charset="0"/>
              <a:cs typeface="Times New Roman" pitchFamily="18" charset="0"/>
            </a:endParaRPr>
          </a:p>
        </p:txBody>
      </p:sp>
      <p:graphicFrame>
        <p:nvGraphicFramePr>
          <p:cNvPr id="6" name="Содержимое 5"/>
          <p:cNvGraphicFramePr>
            <a:graphicFrameLocks noGrp="1"/>
          </p:cNvGraphicFramePr>
          <p:nvPr>
            <p:ph idx="1"/>
          </p:nvPr>
        </p:nvGraphicFramePr>
        <p:xfrm>
          <a:off x="457200" y="1556792"/>
          <a:ext cx="8229600" cy="4858931"/>
        </p:xfrm>
        <a:graphic>
          <a:graphicData uri="http://schemas.openxmlformats.org/drawingml/2006/table">
            <a:tbl>
              <a:tblPr firstRow="1" bandRow="1">
                <a:tableStyleId>{5C22544A-7EE6-4342-B048-85BDC9FD1C3A}</a:tableStyleId>
              </a:tblPr>
              <a:tblGrid>
                <a:gridCol w="586408"/>
                <a:gridCol w="5760640"/>
                <a:gridCol w="1882552"/>
              </a:tblGrid>
              <a:tr h="396647">
                <a:tc>
                  <a:txBody>
                    <a:bodyPr/>
                    <a:lstStyle/>
                    <a:p>
                      <a:r>
                        <a:rPr lang="kk-KZ" dirty="0" smtClean="0"/>
                        <a:t>№</a:t>
                      </a:r>
                      <a:endParaRPr lang="ru-RU" dirty="0"/>
                    </a:p>
                  </a:txBody>
                  <a:tcPr/>
                </a:tc>
                <a:tc>
                  <a:txBody>
                    <a:bodyPr/>
                    <a:lstStyle/>
                    <a:p>
                      <a:r>
                        <a:rPr lang="kk-KZ" dirty="0" smtClean="0"/>
                        <a:t>Марапаттар</a:t>
                      </a:r>
                      <a:endParaRPr lang="ru-RU" dirty="0"/>
                    </a:p>
                  </a:txBody>
                  <a:tcPr/>
                </a:tc>
                <a:tc>
                  <a:txBody>
                    <a:bodyPr/>
                    <a:lstStyle/>
                    <a:p>
                      <a:r>
                        <a:rPr lang="kk-KZ" dirty="0" smtClean="0"/>
                        <a:t>жылы</a:t>
                      </a:r>
                      <a:endParaRPr lang="ru-RU" dirty="0"/>
                    </a:p>
                  </a:txBody>
                  <a:tcPr/>
                </a:tc>
              </a:tr>
              <a:tr h="1586590">
                <a:tc>
                  <a:txBody>
                    <a:bodyPr/>
                    <a:lstStyle/>
                    <a:p>
                      <a:r>
                        <a:rPr lang="kk-KZ" dirty="0" smtClean="0"/>
                        <a:t>5</a:t>
                      </a:r>
                      <a:endParaRPr lang="ru-RU" dirty="0"/>
                    </a:p>
                  </a:txBody>
                  <a:tcPr/>
                </a:tc>
                <a:tc>
                  <a:txBody>
                    <a:bodyPr/>
                    <a:lstStyle/>
                    <a:p>
                      <a:r>
                        <a:rPr lang="kk-KZ" dirty="0" smtClean="0"/>
                        <a:t>Алматы облыстық “Достық үйі-Қоғамдық</a:t>
                      </a:r>
                      <a:r>
                        <a:rPr lang="kk-KZ" baseline="0" dirty="0" smtClean="0"/>
                        <a:t> келісім  орталығы”КММ “КӨРКЕМ ОЙ. КӨРКЕМ СӨЗ. КӨРКЕМ ТІЛ” әр этнос өкілдері арасында мемлекеттік тілде өткен облыстық байқауға қатысушыларды дайындағаны үшін </a:t>
                      </a:r>
                      <a:r>
                        <a:rPr lang="kk-KZ" baseline="0" dirty="0" smtClean="0">
                          <a:solidFill>
                            <a:srgbClr val="FF0000"/>
                          </a:solidFill>
                        </a:rPr>
                        <a:t>АЛҒЫС ХАТ</a:t>
                      </a:r>
                      <a:endParaRPr lang="ru-RU" dirty="0">
                        <a:solidFill>
                          <a:srgbClr val="FF0000"/>
                        </a:solidFill>
                      </a:endParaRPr>
                    </a:p>
                  </a:txBody>
                  <a:tcPr/>
                </a:tc>
                <a:tc>
                  <a:txBody>
                    <a:bodyPr/>
                    <a:lstStyle/>
                    <a:p>
                      <a:r>
                        <a:rPr lang="kk-KZ" dirty="0" smtClean="0">
                          <a:latin typeface="Times New Roman" pitchFamily="18" charset="0"/>
                          <a:cs typeface="Times New Roman" pitchFamily="18" charset="0"/>
                        </a:rPr>
                        <a:t>2018</a:t>
                      </a:r>
                      <a:endParaRPr lang="ru-RU" dirty="0">
                        <a:latin typeface="Times New Roman" pitchFamily="18" charset="0"/>
                        <a:cs typeface="Times New Roman" pitchFamily="18" charset="0"/>
                      </a:endParaRPr>
                    </a:p>
                  </a:txBody>
                  <a:tcPr/>
                </a:tc>
              </a:tr>
              <a:tr h="1586590">
                <a:tc>
                  <a:txBody>
                    <a:bodyPr/>
                    <a:lstStyle/>
                    <a:p>
                      <a:r>
                        <a:rPr lang="kk-KZ" dirty="0" smtClean="0"/>
                        <a:t>6</a:t>
                      </a:r>
                      <a:endParaRPr lang="ru-RU" dirty="0"/>
                    </a:p>
                  </a:txBody>
                  <a:tcPr/>
                </a:tc>
                <a:tc>
                  <a:txBody>
                    <a:bodyPr/>
                    <a:lstStyle/>
                    <a:p>
                      <a:r>
                        <a:rPr lang="kk-KZ" dirty="0" smtClean="0">
                          <a:solidFill>
                            <a:schemeClr val="tx1"/>
                          </a:solidFill>
                        </a:rPr>
                        <a:t>Қарасай</a:t>
                      </a:r>
                      <a:r>
                        <a:rPr lang="kk-KZ" baseline="0" dirty="0" smtClean="0">
                          <a:solidFill>
                            <a:schemeClr val="tx1"/>
                          </a:solidFill>
                        </a:rPr>
                        <a:t> ауданы  Каскелен қаласы  Қазақстан Республикасының “Мұғалімдер күні” кәсіби мерекесіне орай,болашақ өскелең ұрпақ бойына  саналы тәрбие, сапалы білім беріп, кәсіби іскерлігі мен адал қызметі үшін </a:t>
                      </a:r>
                      <a:r>
                        <a:rPr lang="kk-KZ" baseline="0" dirty="0" smtClean="0">
                          <a:solidFill>
                            <a:srgbClr val="FF0000"/>
                          </a:solidFill>
                        </a:rPr>
                        <a:t>АЛҒЫС ХАТ</a:t>
                      </a:r>
                      <a:endParaRPr lang="ru-RU" dirty="0">
                        <a:solidFill>
                          <a:schemeClr val="tx1"/>
                        </a:solidFill>
                      </a:endParaRPr>
                    </a:p>
                  </a:txBody>
                  <a:tcPr/>
                </a:tc>
                <a:tc>
                  <a:txBody>
                    <a:bodyPr/>
                    <a:lstStyle/>
                    <a:p>
                      <a:r>
                        <a:rPr lang="kk-KZ" dirty="0" smtClean="0">
                          <a:latin typeface="Times New Roman" pitchFamily="18" charset="0"/>
                          <a:cs typeface="Times New Roman" pitchFamily="18" charset="0"/>
                        </a:rPr>
                        <a:t>2019</a:t>
                      </a:r>
                      <a:endParaRPr lang="ru-RU" dirty="0">
                        <a:latin typeface="Times New Roman" pitchFamily="18" charset="0"/>
                        <a:cs typeface="Times New Roman" pitchFamily="18" charset="0"/>
                      </a:endParaRPr>
                    </a:p>
                  </a:txBody>
                  <a:tcPr/>
                </a:tc>
              </a:tr>
              <a:tr h="1289104">
                <a:tc>
                  <a:txBody>
                    <a:bodyPr/>
                    <a:lstStyle/>
                    <a:p>
                      <a:r>
                        <a:rPr lang="kk-KZ" dirty="0" smtClean="0"/>
                        <a:t>7</a:t>
                      </a:r>
                      <a:endParaRPr lang="ru-RU" dirty="0"/>
                    </a:p>
                  </a:txBody>
                  <a:tcPr/>
                </a:tc>
                <a:tc>
                  <a:txBody>
                    <a:bodyPr/>
                    <a:lstStyle/>
                    <a:p>
                      <a:r>
                        <a:rPr lang="kk-KZ" dirty="0" smtClean="0"/>
                        <a:t>“</a:t>
                      </a:r>
                      <a:r>
                        <a:rPr lang="en-US" dirty="0" smtClean="0"/>
                        <a:t>USTAZ TILEGI</a:t>
                      </a:r>
                      <a:r>
                        <a:rPr lang="kk-KZ" dirty="0" smtClean="0"/>
                        <a:t>” “Цифрлық</a:t>
                      </a:r>
                      <a:r>
                        <a:rPr lang="kk-KZ" baseline="0" dirty="0" smtClean="0"/>
                        <a:t> Қазақстан” жобасының дамуына үлес қосып,  Республикалық олимпиадаға қатысушыларды дайындағаныңыз үшін алғыс білдіреміз </a:t>
                      </a:r>
                      <a:r>
                        <a:rPr lang="kk-KZ" baseline="0" dirty="0" smtClean="0">
                          <a:solidFill>
                            <a:srgbClr val="FF0000"/>
                          </a:solidFill>
                        </a:rPr>
                        <a:t>АЛҒЫС ХАТ</a:t>
                      </a:r>
                      <a:endParaRPr lang="ru-RU" dirty="0">
                        <a:solidFill>
                          <a:srgbClr val="FF0000"/>
                        </a:solidFill>
                      </a:endParaRPr>
                    </a:p>
                  </a:txBody>
                  <a:tcPr/>
                </a:tc>
                <a:tc>
                  <a:txBody>
                    <a:bodyPr/>
                    <a:lstStyle/>
                    <a:p>
                      <a:r>
                        <a:rPr lang="kk-KZ" dirty="0" smtClean="0">
                          <a:latin typeface="Times New Roman" pitchFamily="18" charset="0"/>
                          <a:cs typeface="Times New Roman" pitchFamily="18" charset="0"/>
                        </a:rPr>
                        <a:t>2019</a:t>
                      </a:r>
                      <a:endParaRPr lang="ru-RU" dirty="0">
                        <a:latin typeface="Times New Roman" pitchFamily="18" charset="0"/>
                        <a:cs typeface="Times New Roman" pitchFamily="18" charset="0"/>
                      </a:endParaRPr>
                    </a:p>
                  </a:txBody>
                  <a:tcPr/>
                </a:tc>
              </a:tr>
            </a:tbl>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708688"/>
          </a:xfrm>
        </p:spPr>
        <p:txBody>
          <a:bodyPr>
            <a:normAutofit fontScale="90000"/>
          </a:bodyPr>
          <a:lstStyle/>
          <a:p>
            <a:pPr algn="ctr"/>
            <a:r>
              <a:rPr lang="kk-KZ" b="1" dirty="0" smtClean="0">
                <a:solidFill>
                  <a:srgbClr val="FF0000"/>
                </a:solidFill>
                <a:latin typeface="Times New Roman" pitchFamily="18" charset="0"/>
                <a:cs typeface="Times New Roman" pitchFamily="18" charset="0"/>
              </a:rPr>
              <a:t>Алғыс хаттар</a:t>
            </a:r>
            <a:endParaRPr lang="ru-RU" b="1" dirty="0">
              <a:solidFill>
                <a:srgbClr val="FF0000"/>
              </a:solidFill>
              <a:latin typeface="Times New Roman" pitchFamily="18" charset="0"/>
              <a:cs typeface="Times New Roman" pitchFamily="18" charset="0"/>
            </a:endParaRPr>
          </a:p>
        </p:txBody>
      </p:sp>
      <p:graphicFrame>
        <p:nvGraphicFramePr>
          <p:cNvPr id="6" name="Содержимое 5"/>
          <p:cNvGraphicFramePr>
            <a:graphicFrameLocks noGrp="1"/>
          </p:cNvGraphicFramePr>
          <p:nvPr>
            <p:ph idx="1"/>
          </p:nvPr>
        </p:nvGraphicFramePr>
        <p:xfrm>
          <a:off x="457200" y="1935162"/>
          <a:ext cx="8229600" cy="3438054"/>
        </p:xfrm>
        <a:graphic>
          <a:graphicData uri="http://schemas.openxmlformats.org/drawingml/2006/table">
            <a:tbl>
              <a:tblPr firstRow="1" bandRow="1">
                <a:tableStyleId>{5C22544A-7EE6-4342-B048-85BDC9FD1C3A}</a:tableStyleId>
              </a:tblPr>
              <a:tblGrid>
                <a:gridCol w="586408"/>
                <a:gridCol w="5760640"/>
                <a:gridCol w="1882552"/>
              </a:tblGrid>
              <a:tr h="535135">
                <a:tc>
                  <a:txBody>
                    <a:bodyPr/>
                    <a:lstStyle/>
                    <a:p>
                      <a:r>
                        <a:rPr lang="kk-KZ" dirty="0" smtClean="0"/>
                        <a:t>№</a:t>
                      </a:r>
                      <a:endParaRPr lang="ru-RU" dirty="0"/>
                    </a:p>
                  </a:txBody>
                  <a:tcPr/>
                </a:tc>
                <a:tc>
                  <a:txBody>
                    <a:bodyPr/>
                    <a:lstStyle/>
                    <a:p>
                      <a:r>
                        <a:rPr lang="kk-KZ" dirty="0" smtClean="0"/>
                        <a:t>Марапаттар</a:t>
                      </a:r>
                      <a:endParaRPr lang="ru-RU" dirty="0"/>
                    </a:p>
                  </a:txBody>
                  <a:tcPr/>
                </a:tc>
                <a:tc>
                  <a:txBody>
                    <a:bodyPr/>
                    <a:lstStyle/>
                    <a:p>
                      <a:r>
                        <a:rPr lang="kk-KZ" dirty="0" smtClean="0"/>
                        <a:t>жылы</a:t>
                      </a:r>
                      <a:endParaRPr lang="ru-RU" dirty="0"/>
                    </a:p>
                  </a:txBody>
                  <a:tcPr/>
                </a:tc>
              </a:tr>
              <a:tr h="2902919">
                <a:tc>
                  <a:txBody>
                    <a:bodyPr/>
                    <a:lstStyle/>
                    <a:p>
                      <a:r>
                        <a:rPr lang="kk-KZ" dirty="0" smtClean="0"/>
                        <a:t>8</a:t>
                      </a:r>
                      <a:endParaRPr lang="ru-RU" dirty="0"/>
                    </a:p>
                  </a:txBody>
                  <a:tcPr/>
                </a:tc>
                <a:tc>
                  <a:txBody>
                    <a:bodyPr/>
                    <a:lstStyle/>
                    <a:p>
                      <a:r>
                        <a:rPr lang="en-US" dirty="0" err="1" smtClean="0">
                          <a:latin typeface="Times New Roman" pitchFamily="18" charset="0"/>
                          <a:cs typeface="Times New Roman" pitchFamily="18" charset="0"/>
                        </a:rPr>
                        <a:t>SanaEducation</a:t>
                      </a:r>
                      <a:r>
                        <a:rPr lang="en-US" dirty="0" smtClean="0">
                          <a:latin typeface="Times New Roman" pitchFamily="18" charset="0"/>
                          <a:cs typeface="Times New Roman" pitchFamily="18" charset="0"/>
                        </a:rPr>
                        <a:t>-</a:t>
                      </a:r>
                      <a:r>
                        <a:rPr lang="kk-KZ" dirty="0" smtClean="0">
                          <a:latin typeface="Times New Roman" pitchFamily="18" charset="0"/>
                          <a:cs typeface="Times New Roman" pitchFamily="18" charset="0"/>
                        </a:rPr>
                        <a:t>интелектуалды білім порталының ұйымдастыруымен</a:t>
                      </a:r>
                      <a:r>
                        <a:rPr lang="kk-KZ" baseline="0" dirty="0" smtClean="0">
                          <a:latin typeface="Times New Roman" pitchFamily="18" charset="0"/>
                          <a:cs typeface="Times New Roman" pitchFamily="18" charset="0"/>
                        </a:rPr>
                        <a:t> 2020 жылдың 15 мамыр мен 22 мамыр  аралығында өткен Республикалық “Абай әлемі” байқауында шәкірттерін баптап, бабы  мен бағы қатар шабуына ерекше  үлес қосып , Абай Құнанбайұлының 175 жылдығы аясында Абай шығармашылығын насихаттауға атсалысқаны үшін марапатталады</a:t>
                      </a:r>
                      <a:endParaRPr lang="ru-RU" dirty="0">
                        <a:solidFill>
                          <a:srgbClr val="FF0000"/>
                        </a:solidFill>
                      </a:endParaRPr>
                    </a:p>
                  </a:txBody>
                  <a:tcPr/>
                </a:tc>
                <a:tc>
                  <a:txBody>
                    <a:bodyPr/>
                    <a:lstStyle/>
                    <a:p>
                      <a:r>
                        <a:rPr lang="kk-KZ" dirty="0" smtClean="0">
                          <a:latin typeface="Times New Roman" pitchFamily="18" charset="0"/>
                          <a:cs typeface="Times New Roman" pitchFamily="18" charset="0"/>
                        </a:rPr>
                        <a:t>АЛҒЫС</a:t>
                      </a:r>
                      <a:r>
                        <a:rPr lang="kk-KZ" baseline="0" dirty="0" smtClean="0">
                          <a:latin typeface="Times New Roman" pitchFamily="18" charset="0"/>
                          <a:cs typeface="Times New Roman" pitchFamily="18" charset="0"/>
                        </a:rPr>
                        <a:t> ХАТ 2020 жыл</a:t>
                      </a:r>
                      <a:endParaRPr lang="ru-RU" dirty="0">
                        <a:latin typeface="Times New Roman" pitchFamily="18" charset="0"/>
                        <a:cs typeface="Times New Roman" pitchFamily="18" charset="0"/>
                      </a:endParaRPr>
                    </a:p>
                  </a:txBody>
                  <a:tcPr/>
                </a:tc>
              </a:tr>
            </a:tbl>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5" descr="0_1b2a7_393756ea_L">
            <a:hlinkClick r:id="rId2"/>
          </p:cNvPr>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7172" name="WordArt 7"/>
          <p:cNvSpPr>
            <a:spLocks noChangeArrowheads="1" noChangeShapeType="1" noTextEdit="1"/>
          </p:cNvSpPr>
          <p:nvPr/>
        </p:nvSpPr>
        <p:spPr bwMode="auto">
          <a:xfrm>
            <a:off x="1785918" y="2500306"/>
            <a:ext cx="6072230" cy="863601"/>
          </a:xfrm>
          <a:prstGeom prst="rect">
            <a:avLst/>
          </a:prstGeom>
        </p:spPr>
        <p:txBody>
          <a:bodyPr wrap="none" fromWordArt="1">
            <a:prstTxWarp prst="textPlain">
              <a:avLst>
                <a:gd name="adj" fmla="val 50000"/>
              </a:avLst>
            </a:prstTxWarp>
          </a:bodyPr>
          <a:lstStyle/>
          <a:p>
            <a:pPr algn="ctr"/>
            <a:r>
              <a:rPr lang="ru-RU" sz="3600" b="1" kern="10" dirty="0" err="1" smtClean="0">
                <a:ln w="12700">
                  <a:solidFill>
                    <a:srgbClr val="FF0000"/>
                  </a:solidFill>
                  <a:round/>
                  <a:headEnd/>
                  <a:tailEnd/>
                </a:ln>
                <a:solidFill>
                  <a:srgbClr val="800000"/>
                </a:solidFill>
                <a:effectLst>
                  <a:outerShdw dist="45791" dir="2021404" algn="ctr" rotWithShape="0">
                    <a:srgbClr val="9999FF"/>
                  </a:outerShdw>
                </a:effectLst>
                <a:latin typeface="Arial"/>
                <a:cs typeface="Arial"/>
              </a:rPr>
              <a:t>Дипломдар</a:t>
            </a:r>
            <a:endParaRPr lang="en-US" sz="3600" b="1" kern="10" dirty="0">
              <a:ln w="12700">
                <a:solidFill>
                  <a:srgbClr val="FF0000"/>
                </a:solidFill>
                <a:round/>
                <a:headEnd/>
                <a:tailEnd/>
              </a:ln>
              <a:solidFill>
                <a:srgbClr val="800000"/>
              </a:solidFill>
              <a:effectLst>
                <a:outerShdw dist="45791" dir="2021404" algn="ctr" rotWithShape="0">
                  <a:srgbClr val="9999FF"/>
                </a:outerShdw>
              </a:effectLst>
              <a:latin typeface="Arial"/>
              <a:cs typeface="Arial"/>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780696"/>
          </a:xfrm>
        </p:spPr>
        <p:txBody>
          <a:bodyPr>
            <a:normAutofit fontScale="90000"/>
          </a:bodyPr>
          <a:lstStyle/>
          <a:p>
            <a:pPr algn="ctr"/>
            <a:r>
              <a:rPr lang="kk-KZ" b="1" dirty="0" smtClean="0">
                <a:latin typeface="Times New Roman" pitchFamily="18" charset="0"/>
                <a:cs typeface="Times New Roman" pitchFamily="18" charset="0"/>
              </a:rPr>
              <a:t>ДИПЛОМДАР</a:t>
            </a:r>
            <a:endParaRPr lang="ru-RU" b="1" dirty="0">
              <a:latin typeface="Times New Roman" pitchFamily="18" charset="0"/>
              <a:cs typeface="Times New Roman" pitchFamily="18" charset="0"/>
            </a:endParaRPr>
          </a:p>
        </p:txBody>
      </p:sp>
      <p:graphicFrame>
        <p:nvGraphicFramePr>
          <p:cNvPr id="6" name="Содержимое 5"/>
          <p:cNvGraphicFramePr>
            <a:graphicFrameLocks noGrp="1"/>
          </p:cNvGraphicFramePr>
          <p:nvPr>
            <p:ph idx="1"/>
          </p:nvPr>
        </p:nvGraphicFramePr>
        <p:xfrm>
          <a:off x="457200" y="1628799"/>
          <a:ext cx="8229600" cy="5029439"/>
        </p:xfrm>
        <a:graphic>
          <a:graphicData uri="http://schemas.openxmlformats.org/drawingml/2006/table">
            <a:tbl>
              <a:tblPr firstRow="1" bandRow="1">
                <a:tableStyleId>{5C22544A-7EE6-4342-B048-85BDC9FD1C3A}</a:tableStyleId>
              </a:tblPr>
              <a:tblGrid>
                <a:gridCol w="586408"/>
                <a:gridCol w="5760640"/>
                <a:gridCol w="1882552"/>
              </a:tblGrid>
              <a:tr h="365999">
                <a:tc>
                  <a:txBody>
                    <a:bodyPr/>
                    <a:lstStyle/>
                    <a:p>
                      <a:r>
                        <a:rPr lang="kk-KZ" dirty="0" smtClean="0"/>
                        <a:t>№</a:t>
                      </a:r>
                      <a:endParaRPr lang="ru-RU" dirty="0"/>
                    </a:p>
                  </a:txBody>
                  <a:tcPr/>
                </a:tc>
                <a:tc>
                  <a:txBody>
                    <a:bodyPr/>
                    <a:lstStyle/>
                    <a:p>
                      <a:r>
                        <a:rPr lang="kk-KZ" dirty="0" smtClean="0"/>
                        <a:t>Марапаттар</a:t>
                      </a:r>
                      <a:endParaRPr lang="ru-RU" dirty="0"/>
                    </a:p>
                  </a:txBody>
                  <a:tcPr/>
                </a:tc>
                <a:tc>
                  <a:txBody>
                    <a:bodyPr/>
                    <a:lstStyle/>
                    <a:p>
                      <a:r>
                        <a:rPr lang="kk-KZ" dirty="0" smtClean="0"/>
                        <a:t>жылы</a:t>
                      </a:r>
                      <a:endParaRPr lang="ru-RU" dirty="0"/>
                    </a:p>
                  </a:txBody>
                  <a:tcPr/>
                </a:tc>
              </a:tr>
              <a:tr h="1714677">
                <a:tc>
                  <a:txBody>
                    <a:bodyPr/>
                    <a:lstStyle/>
                    <a:p>
                      <a:r>
                        <a:rPr lang="ru-RU" dirty="0" smtClean="0"/>
                        <a:t>1</a:t>
                      </a:r>
                      <a:endParaRPr lang="ru-RU" dirty="0"/>
                    </a:p>
                  </a:txBody>
                  <a:tcPr/>
                </a:tc>
                <a:tc>
                  <a:txBody>
                    <a:bodyPr/>
                    <a:lstStyle/>
                    <a:p>
                      <a:r>
                        <a:rPr lang="en-US" dirty="0" smtClean="0">
                          <a:solidFill>
                            <a:srgbClr val="FF0000"/>
                          </a:solidFill>
                          <a:hlinkClick r:id="rId2"/>
                        </a:rPr>
                        <a:t>WWW.adisker.kz</a:t>
                      </a:r>
                      <a:r>
                        <a:rPr lang="en-US" baseline="0" dirty="0" smtClean="0">
                          <a:solidFill>
                            <a:srgbClr val="FF0000"/>
                          </a:solidFill>
                        </a:rPr>
                        <a:t>  </a:t>
                      </a:r>
                      <a:r>
                        <a:rPr lang="kk-KZ" baseline="0" dirty="0" smtClean="0">
                          <a:solidFill>
                            <a:schemeClr val="tx1"/>
                          </a:solidFill>
                        </a:rPr>
                        <a:t>ұстаздарға арналған интернет ресурсы  ұйымдастырған  “ Оқытудың  жаңа үлгісі-білім  сапасының кепілі” тақырыбында  өткен </a:t>
                      </a:r>
                      <a:r>
                        <a:rPr lang="en-US" dirty="0" smtClean="0">
                          <a:solidFill>
                            <a:schemeClr val="tx1"/>
                          </a:solidFill>
                        </a:rPr>
                        <a:t>I </a:t>
                      </a:r>
                      <a:r>
                        <a:rPr lang="kk-KZ" dirty="0" smtClean="0">
                          <a:solidFill>
                            <a:schemeClr val="tx1"/>
                          </a:solidFill>
                        </a:rPr>
                        <a:t>Республикалық</a:t>
                      </a:r>
                      <a:r>
                        <a:rPr lang="kk-KZ" baseline="0" dirty="0" smtClean="0">
                          <a:solidFill>
                            <a:schemeClr val="tx1"/>
                          </a:solidFill>
                        </a:rPr>
                        <a:t> “Үздік баяндамалар” конкурсына  қашықтықтан қатысып,  </a:t>
                      </a:r>
                      <a:r>
                        <a:rPr lang="kk-KZ" baseline="0" dirty="0" smtClean="0">
                          <a:solidFill>
                            <a:srgbClr val="FF0000"/>
                          </a:solidFill>
                        </a:rPr>
                        <a:t>ДИПЛОММЕН </a:t>
                      </a:r>
                      <a:r>
                        <a:rPr lang="kk-KZ" baseline="0" dirty="0" smtClean="0">
                          <a:solidFill>
                            <a:schemeClr val="tx1"/>
                          </a:solidFill>
                        </a:rPr>
                        <a:t>марапатталды</a:t>
                      </a:r>
                      <a:endParaRPr lang="ru-RU" dirty="0">
                        <a:solidFill>
                          <a:schemeClr val="tx1"/>
                        </a:solidFill>
                      </a:endParaRPr>
                    </a:p>
                  </a:txBody>
                  <a:tcPr/>
                </a:tc>
                <a:tc>
                  <a:txBody>
                    <a:bodyPr/>
                    <a:lstStyle/>
                    <a:p>
                      <a:r>
                        <a:rPr lang="kk-KZ" dirty="0" smtClean="0">
                          <a:latin typeface="Times New Roman" pitchFamily="18" charset="0"/>
                          <a:cs typeface="Times New Roman" pitchFamily="18" charset="0"/>
                        </a:rPr>
                        <a:t>2015</a:t>
                      </a:r>
                      <a:endParaRPr lang="ru-RU" dirty="0">
                        <a:latin typeface="Times New Roman" pitchFamily="18" charset="0"/>
                        <a:cs typeface="Times New Roman" pitchFamily="18" charset="0"/>
                      </a:endParaRPr>
                    </a:p>
                  </a:txBody>
                  <a:tcPr/>
                </a:tc>
              </a:tr>
              <a:tr h="1173200">
                <a:tc>
                  <a:txBody>
                    <a:bodyPr/>
                    <a:lstStyle/>
                    <a:p>
                      <a:r>
                        <a:rPr lang="kk-KZ" dirty="0" smtClean="0"/>
                        <a:t>2</a:t>
                      </a:r>
                      <a:endParaRPr lang="ru-RU"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kk-KZ" sz="1800" dirty="0" smtClean="0">
                          <a:latin typeface="Times New Roman" pitchFamily="18" charset="0"/>
                          <a:cs typeface="Times New Roman" pitchFamily="18" charset="0"/>
                        </a:rPr>
                        <a:t>Ресей Федерациясы, Ы.Алтынсарин атындағы ұлттық білім беру академиясы </a:t>
                      </a:r>
                      <a:r>
                        <a:rPr lang="kk-KZ" sz="1800" baseline="0" dirty="0" smtClean="0">
                          <a:latin typeface="Times New Roman" pitchFamily="18" charset="0"/>
                          <a:cs typeface="Times New Roman" pitchFamily="18" charset="0"/>
                        </a:rPr>
                        <a:t> Ғылыми –әдістемелік семинарына қатысқаны үшін, </a:t>
                      </a:r>
                      <a:r>
                        <a:rPr lang="kk-KZ" baseline="0" dirty="0" smtClean="0">
                          <a:solidFill>
                            <a:srgbClr val="FF0000"/>
                          </a:solidFill>
                        </a:rPr>
                        <a:t>ДИПЛОММЕН </a:t>
                      </a:r>
                      <a:r>
                        <a:rPr lang="kk-KZ" baseline="0" dirty="0" smtClean="0">
                          <a:solidFill>
                            <a:schemeClr val="tx1"/>
                          </a:solidFill>
                        </a:rPr>
                        <a:t>марапатталды</a:t>
                      </a:r>
                      <a:endParaRPr lang="ru-RU" sz="1800" dirty="0" smtClean="0">
                        <a:solidFill>
                          <a:srgbClr val="FF0000"/>
                        </a:solidFill>
                        <a:latin typeface="Times New Roman" pitchFamily="18" charset="0"/>
                        <a:cs typeface="Times New Roman" pitchFamily="18" charset="0"/>
                      </a:endParaRPr>
                    </a:p>
                  </a:txBody>
                  <a:tcPr/>
                </a:tc>
                <a:tc>
                  <a:txBody>
                    <a:bodyPr/>
                    <a:lstStyle/>
                    <a:p>
                      <a:r>
                        <a:rPr lang="kk-KZ" dirty="0" smtClean="0">
                          <a:latin typeface="Times New Roman" pitchFamily="18" charset="0"/>
                          <a:cs typeface="Times New Roman" pitchFamily="18" charset="0"/>
                        </a:rPr>
                        <a:t>2016</a:t>
                      </a:r>
                      <a:endParaRPr lang="ru-RU" dirty="0">
                        <a:latin typeface="Times New Roman" pitchFamily="18" charset="0"/>
                        <a:cs typeface="Times New Roman" pitchFamily="18" charset="0"/>
                      </a:endParaRPr>
                    </a:p>
                  </a:txBody>
                  <a:tcPr/>
                </a:tc>
              </a:tr>
              <a:tr h="1714677">
                <a:tc>
                  <a:txBody>
                    <a:bodyPr/>
                    <a:lstStyle/>
                    <a:p>
                      <a:r>
                        <a:rPr lang="kk-KZ" dirty="0" smtClean="0"/>
                        <a:t>3</a:t>
                      </a:r>
                      <a:endParaRPr lang="ru-RU" dirty="0"/>
                    </a:p>
                  </a:txBody>
                  <a:tcPr/>
                </a:tc>
                <a:tc>
                  <a:txBody>
                    <a:bodyPr/>
                    <a:lstStyle/>
                    <a:p>
                      <a:r>
                        <a:rPr lang="kk-KZ" dirty="0" smtClean="0">
                          <a:solidFill>
                            <a:schemeClr val="tx1"/>
                          </a:solidFill>
                        </a:rPr>
                        <a:t>“Өрлеу” Білім-Ғылым</a:t>
                      </a:r>
                      <a:r>
                        <a:rPr lang="kk-KZ" baseline="0" dirty="0" smtClean="0">
                          <a:solidFill>
                            <a:schemeClr val="tx1"/>
                          </a:solidFill>
                        </a:rPr>
                        <a:t> технология  порталы,Қазақ хандығының 550-жылдығы аясында,Ұлы ақын Абай Құнанбаевтың 170-жылдық мерейтойына орай ұйымдастырылған “Абай –дана,Абай-дара қазақта”-атты шығармашылық сайысқа қатысқаны үшін </a:t>
                      </a:r>
                      <a:r>
                        <a:rPr lang="kk-KZ" baseline="0" dirty="0" smtClean="0">
                          <a:solidFill>
                            <a:srgbClr val="FF0000"/>
                          </a:solidFill>
                        </a:rPr>
                        <a:t>ДИПЛОММЕН </a:t>
                      </a:r>
                      <a:r>
                        <a:rPr lang="kk-KZ" baseline="0" dirty="0" smtClean="0">
                          <a:solidFill>
                            <a:schemeClr val="tx1"/>
                          </a:solidFill>
                        </a:rPr>
                        <a:t>марапатталды</a:t>
                      </a:r>
                      <a:endParaRPr lang="ru-RU" dirty="0">
                        <a:solidFill>
                          <a:srgbClr val="FF0000"/>
                        </a:solidFill>
                      </a:endParaRPr>
                    </a:p>
                  </a:txBody>
                  <a:tcPr/>
                </a:tc>
                <a:tc>
                  <a:txBody>
                    <a:bodyPr/>
                    <a:lstStyle/>
                    <a:p>
                      <a:r>
                        <a:rPr lang="kk-KZ" dirty="0" smtClean="0">
                          <a:latin typeface="Times New Roman" pitchFamily="18" charset="0"/>
                          <a:cs typeface="Times New Roman" pitchFamily="18" charset="0"/>
                        </a:rPr>
                        <a:t>2016</a:t>
                      </a:r>
                      <a:endParaRPr lang="ru-RU" dirty="0">
                        <a:latin typeface="Times New Roman" pitchFamily="18" charset="0"/>
                        <a:cs typeface="Times New Roman" pitchFamily="18" charset="0"/>
                      </a:endParaRPr>
                    </a:p>
                  </a:txBody>
                  <a:tcPr/>
                </a:tc>
              </a:tr>
            </a:tbl>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kk-KZ" b="1" dirty="0" smtClean="0">
                <a:latin typeface="Times New Roman" pitchFamily="18" charset="0"/>
                <a:cs typeface="Times New Roman" pitchFamily="18" charset="0"/>
              </a:rPr>
              <a:t>ДИПЛОМДАР</a:t>
            </a:r>
            <a:endParaRPr lang="ru-RU" b="1" dirty="0">
              <a:latin typeface="Times New Roman" pitchFamily="18" charset="0"/>
              <a:cs typeface="Times New Roman" pitchFamily="18" charset="0"/>
            </a:endParaRPr>
          </a:p>
        </p:txBody>
      </p:sp>
      <p:graphicFrame>
        <p:nvGraphicFramePr>
          <p:cNvPr id="6" name="Содержимое 5"/>
          <p:cNvGraphicFramePr>
            <a:graphicFrameLocks noGrp="1"/>
          </p:cNvGraphicFramePr>
          <p:nvPr>
            <p:ph idx="1"/>
          </p:nvPr>
        </p:nvGraphicFramePr>
        <p:xfrm>
          <a:off x="457200" y="1935163"/>
          <a:ext cx="8229600" cy="4211320"/>
        </p:xfrm>
        <a:graphic>
          <a:graphicData uri="http://schemas.openxmlformats.org/drawingml/2006/table">
            <a:tbl>
              <a:tblPr firstRow="1" bandRow="1">
                <a:tableStyleId>{5C22544A-7EE6-4342-B048-85BDC9FD1C3A}</a:tableStyleId>
              </a:tblPr>
              <a:tblGrid>
                <a:gridCol w="586408"/>
                <a:gridCol w="5760640"/>
                <a:gridCol w="1882552"/>
              </a:tblGrid>
              <a:tr h="370840">
                <a:tc>
                  <a:txBody>
                    <a:bodyPr/>
                    <a:lstStyle/>
                    <a:p>
                      <a:r>
                        <a:rPr lang="kk-KZ" dirty="0" smtClean="0"/>
                        <a:t>№</a:t>
                      </a:r>
                      <a:endParaRPr lang="ru-RU" dirty="0"/>
                    </a:p>
                  </a:txBody>
                  <a:tcPr/>
                </a:tc>
                <a:tc>
                  <a:txBody>
                    <a:bodyPr/>
                    <a:lstStyle/>
                    <a:p>
                      <a:r>
                        <a:rPr lang="kk-KZ" dirty="0" smtClean="0"/>
                        <a:t>Марапаттар</a:t>
                      </a:r>
                      <a:endParaRPr lang="ru-RU" dirty="0"/>
                    </a:p>
                  </a:txBody>
                  <a:tcPr/>
                </a:tc>
                <a:tc>
                  <a:txBody>
                    <a:bodyPr/>
                    <a:lstStyle/>
                    <a:p>
                      <a:r>
                        <a:rPr lang="kk-KZ" dirty="0" smtClean="0"/>
                        <a:t>жылы</a:t>
                      </a:r>
                      <a:endParaRPr lang="ru-RU" dirty="0"/>
                    </a:p>
                  </a:txBody>
                  <a:tcPr/>
                </a:tc>
              </a:tr>
              <a:tr h="370840">
                <a:tc>
                  <a:txBody>
                    <a:bodyPr/>
                    <a:lstStyle/>
                    <a:p>
                      <a:r>
                        <a:rPr lang="kk-KZ" dirty="0" smtClean="0"/>
                        <a:t>4</a:t>
                      </a:r>
                      <a:endParaRPr lang="ru-RU" dirty="0"/>
                    </a:p>
                  </a:txBody>
                  <a:tcPr/>
                </a:tc>
                <a:tc>
                  <a:txBody>
                    <a:bodyPr/>
                    <a:lstStyle/>
                    <a:p>
                      <a:r>
                        <a:rPr lang="kk-KZ" dirty="0" smtClean="0">
                          <a:solidFill>
                            <a:schemeClr val="tx1"/>
                          </a:solidFill>
                        </a:rPr>
                        <a:t>ҚР</a:t>
                      </a:r>
                      <a:r>
                        <a:rPr lang="kk-KZ" baseline="0" dirty="0" smtClean="0">
                          <a:solidFill>
                            <a:schemeClr val="tx1"/>
                          </a:solidFill>
                        </a:rPr>
                        <a:t> Білім және ғылым министрлігі  “ДАРЫН” Республикалық ғылыми-практикалық орталығы ,Қазақстан  Республикасы КИО  ұйымдастыру комитеті ұйымдастырған  қазақ тілі  пәнінің мұғалімдеріне  арналған  республикалық қашықтық  олимпиадасына қатысып ,</a:t>
                      </a:r>
                      <a:r>
                        <a:rPr lang="kk-KZ" dirty="0" smtClean="0">
                          <a:latin typeface="Times New Roman" pitchFamily="18" charset="0"/>
                          <a:cs typeface="Times New Roman" pitchFamily="18" charset="0"/>
                        </a:rPr>
                        <a:t>Сертификат алды</a:t>
                      </a:r>
                      <a:endParaRPr lang="ru-RU" dirty="0">
                        <a:solidFill>
                          <a:schemeClr val="tx1"/>
                        </a:solidFill>
                      </a:endParaRPr>
                    </a:p>
                  </a:txBody>
                  <a:tcPr/>
                </a:tc>
                <a:tc>
                  <a:txBody>
                    <a:bodyPr/>
                    <a:lstStyle/>
                    <a:p>
                      <a:r>
                        <a:rPr lang="kk-KZ" dirty="0" smtClean="0">
                          <a:latin typeface="Times New Roman" pitchFamily="18" charset="0"/>
                          <a:cs typeface="Times New Roman" pitchFamily="18" charset="0"/>
                        </a:rPr>
                        <a:t>№843926</a:t>
                      </a:r>
                      <a:r>
                        <a:rPr lang="kk-KZ" baseline="0" dirty="0" smtClean="0">
                          <a:latin typeface="Times New Roman" pitchFamily="18" charset="0"/>
                          <a:cs typeface="Times New Roman" pitchFamily="18" charset="0"/>
                        </a:rPr>
                        <a:t> , </a:t>
                      </a:r>
                      <a:r>
                        <a:rPr lang="kk-KZ" dirty="0" smtClean="0">
                          <a:latin typeface="Times New Roman" pitchFamily="18" charset="0"/>
                          <a:cs typeface="Times New Roman" pitchFamily="18" charset="0"/>
                        </a:rPr>
                        <a:t>2016</a:t>
                      </a:r>
                      <a:r>
                        <a:rPr lang="kk-KZ" baseline="0" dirty="0" smtClean="0">
                          <a:latin typeface="Times New Roman" pitchFamily="18" charset="0"/>
                          <a:cs typeface="Times New Roman" pitchFamily="18" charset="0"/>
                        </a:rPr>
                        <a:t> ж</a:t>
                      </a:r>
                      <a:endParaRPr lang="ru-RU" dirty="0">
                        <a:latin typeface="Times New Roman" pitchFamily="18" charset="0"/>
                        <a:cs typeface="Times New Roman" pitchFamily="18" charset="0"/>
                      </a:endParaRPr>
                    </a:p>
                  </a:txBody>
                  <a:tcPr/>
                </a:tc>
              </a:tr>
              <a:tr h="370840">
                <a:tc>
                  <a:txBody>
                    <a:bodyPr/>
                    <a:lstStyle/>
                    <a:p>
                      <a:r>
                        <a:rPr lang="kk-KZ" dirty="0" smtClean="0"/>
                        <a:t>5</a:t>
                      </a:r>
                      <a:endParaRPr lang="ru-RU" dirty="0"/>
                    </a:p>
                  </a:txBody>
                  <a:tcPr/>
                </a:tc>
                <a:tc>
                  <a:txBody>
                    <a:bodyPr/>
                    <a:lstStyle/>
                    <a:p>
                      <a:r>
                        <a:rPr lang="kk-KZ" dirty="0" smtClean="0">
                          <a:solidFill>
                            <a:schemeClr val="tx1"/>
                          </a:solidFill>
                        </a:rPr>
                        <a:t>Республикалық Өрлеу порталында</a:t>
                      </a:r>
                      <a:r>
                        <a:rPr lang="kk-KZ" baseline="0" dirty="0" smtClean="0">
                          <a:solidFill>
                            <a:schemeClr val="tx1"/>
                          </a:solidFill>
                        </a:rPr>
                        <a:t>  еңбектері жарияланғаны үшін </a:t>
                      </a:r>
                      <a:r>
                        <a:rPr lang="kk-KZ" baseline="0" dirty="0" smtClean="0">
                          <a:solidFill>
                            <a:srgbClr val="FF0000"/>
                          </a:solidFill>
                        </a:rPr>
                        <a:t>СЕРТИФИКАТ берілді</a:t>
                      </a:r>
                      <a:endParaRPr lang="ru-RU" dirty="0">
                        <a:solidFill>
                          <a:srgbClr val="FF0000"/>
                        </a:solidFill>
                      </a:endParaRPr>
                    </a:p>
                  </a:txBody>
                  <a:tcPr/>
                </a:tc>
                <a:tc>
                  <a:txBody>
                    <a:bodyPr/>
                    <a:lstStyle/>
                    <a:p>
                      <a:r>
                        <a:rPr lang="kk-KZ" dirty="0" smtClean="0">
                          <a:latin typeface="Times New Roman" pitchFamily="18" charset="0"/>
                          <a:cs typeface="Times New Roman" pitchFamily="18" charset="0"/>
                        </a:rPr>
                        <a:t>№0235, 2016ж</a:t>
                      </a:r>
                      <a:endParaRPr lang="ru-RU" dirty="0">
                        <a:latin typeface="Times New Roman" pitchFamily="18" charset="0"/>
                        <a:cs typeface="Times New Roman" pitchFamily="18" charset="0"/>
                      </a:endParaRPr>
                    </a:p>
                  </a:txBody>
                  <a:tcPr/>
                </a:tc>
              </a:tr>
              <a:tr h="370840">
                <a:tc>
                  <a:txBody>
                    <a:bodyPr/>
                    <a:lstStyle/>
                    <a:p>
                      <a:r>
                        <a:rPr lang="kk-KZ" dirty="0" smtClean="0"/>
                        <a:t>6</a:t>
                      </a:r>
                      <a:endParaRPr lang="ru-RU" dirty="0"/>
                    </a:p>
                  </a:txBody>
                  <a:tcPr/>
                </a:tc>
                <a:tc>
                  <a:txBody>
                    <a:bodyPr/>
                    <a:lstStyle/>
                    <a:p>
                      <a:r>
                        <a:rPr lang="kk-KZ" sz="1800" dirty="0" smtClean="0">
                          <a:latin typeface="Times New Roman" pitchFamily="18" charset="0"/>
                          <a:cs typeface="Times New Roman" pitchFamily="18" charset="0"/>
                        </a:rPr>
                        <a:t>Ресей Федерациясы, Ы.Алтынсарин атындағы ұлттық білім беру академиясы </a:t>
                      </a:r>
                      <a:r>
                        <a:rPr lang="kk-KZ" sz="1800" baseline="0" dirty="0" smtClean="0">
                          <a:latin typeface="Times New Roman" pitchFamily="18" charset="0"/>
                          <a:cs typeface="Times New Roman" pitchFamily="18" charset="0"/>
                        </a:rPr>
                        <a:t>“Педагогика. Оқу үрдісінде формативті бағалау жүйесін қолдану” Ғылыми –әдістемелік семинарды үздік аяқтағаны үшін  </a:t>
                      </a:r>
                      <a:r>
                        <a:rPr lang="kk-KZ" sz="1800" baseline="0" dirty="0" smtClean="0">
                          <a:solidFill>
                            <a:srgbClr val="FF0000"/>
                          </a:solidFill>
                          <a:latin typeface="Times New Roman" pitchFamily="18" charset="0"/>
                          <a:cs typeface="Times New Roman" pitchFamily="18" charset="0"/>
                        </a:rPr>
                        <a:t>ДИПЛОММЕН </a:t>
                      </a:r>
                      <a:r>
                        <a:rPr lang="kk-KZ" sz="1800" baseline="0" dirty="0" smtClean="0">
                          <a:latin typeface="Times New Roman" pitchFamily="18" charset="0"/>
                          <a:cs typeface="Times New Roman" pitchFamily="18" charset="0"/>
                        </a:rPr>
                        <a:t>марапатталды</a:t>
                      </a:r>
                      <a:endParaRPr lang="ru-RU" dirty="0">
                        <a:solidFill>
                          <a:srgbClr val="FF0000"/>
                        </a:solidFill>
                      </a:endParaRPr>
                    </a:p>
                  </a:txBody>
                  <a:tcPr/>
                </a:tc>
                <a:tc>
                  <a:txBody>
                    <a:bodyPr/>
                    <a:lstStyle/>
                    <a:p>
                      <a:r>
                        <a:rPr lang="kk-KZ" dirty="0" smtClean="0">
                          <a:latin typeface="Times New Roman" pitchFamily="18" charset="0"/>
                          <a:cs typeface="Times New Roman" pitchFamily="18" charset="0"/>
                        </a:rPr>
                        <a:t>2016ж</a:t>
                      </a:r>
                      <a:endParaRPr lang="ru-RU" dirty="0">
                        <a:latin typeface="Times New Roman" pitchFamily="18" charset="0"/>
                        <a:cs typeface="Times New Roman" pitchFamily="18" charset="0"/>
                      </a:endParaRPr>
                    </a:p>
                  </a:txBody>
                  <a:tcPr/>
                </a:tc>
              </a:tr>
            </a:tbl>
          </a:graphicData>
        </a:graphic>
      </p:graphicFrame>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04664"/>
            <a:ext cx="8229600" cy="936104"/>
          </a:xfrm>
        </p:spPr>
        <p:txBody>
          <a:bodyPr>
            <a:normAutofit/>
          </a:bodyPr>
          <a:lstStyle/>
          <a:p>
            <a:pPr algn="ctr"/>
            <a:r>
              <a:rPr lang="kk-KZ" b="1" dirty="0" smtClean="0">
                <a:latin typeface="Times New Roman" pitchFamily="18" charset="0"/>
                <a:cs typeface="Times New Roman" pitchFamily="18" charset="0"/>
              </a:rPr>
              <a:t>ДИПЛОМДАР</a:t>
            </a:r>
            <a:endParaRPr lang="ru-RU" b="1" dirty="0">
              <a:latin typeface="Times New Roman" pitchFamily="18" charset="0"/>
              <a:cs typeface="Times New Roman" pitchFamily="18" charset="0"/>
            </a:endParaRPr>
          </a:p>
        </p:txBody>
      </p:sp>
      <p:graphicFrame>
        <p:nvGraphicFramePr>
          <p:cNvPr id="6" name="Содержимое 5"/>
          <p:cNvGraphicFramePr>
            <a:graphicFrameLocks noGrp="1"/>
          </p:cNvGraphicFramePr>
          <p:nvPr>
            <p:ph idx="1"/>
          </p:nvPr>
        </p:nvGraphicFramePr>
        <p:xfrm>
          <a:off x="457200" y="1484785"/>
          <a:ext cx="8229600" cy="5112567"/>
        </p:xfrm>
        <a:graphic>
          <a:graphicData uri="http://schemas.openxmlformats.org/drawingml/2006/table">
            <a:tbl>
              <a:tblPr firstRow="1" bandRow="1">
                <a:tableStyleId>{5C22544A-7EE6-4342-B048-85BDC9FD1C3A}</a:tableStyleId>
              </a:tblPr>
              <a:tblGrid>
                <a:gridCol w="586408"/>
                <a:gridCol w="5760640"/>
                <a:gridCol w="1882552"/>
              </a:tblGrid>
              <a:tr h="376607">
                <a:tc>
                  <a:txBody>
                    <a:bodyPr/>
                    <a:lstStyle/>
                    <a:p>
                      <a:r>
                        <a:rPr lang="kk-KZ" dirty="0" smtClean="0"/>
                        <a:t>№</a:t>
                      </a:r>
                      <a:endParaRPr lang="ru-RU" dirty="0"/>
                    </a:p>
                  </a:txBody>
                  <a:tcPr/>
                </a:tc>
                <a:tc>
                  <a:txBody>
                    <a:bodyPr/>
                    <a:lstStyle/>
                    <a:p>
                      <a:r>
                        <a:rPr lang="kk-KZ" dirty="0" smtClean="0"/>
                        <a:t>Марапаттар</a:t>
                      </a:r>
                      <a:endParaRPr lang="ru-RU" dirty="0"/>
                    </a:p>
                  </a:txBody>
                  <a:tcPr/>
                </a:tc>
                <a:tc>
                  <a:txBody>
                    <a:bodyPr/>
                    <a:lstStyle/>
                    <a:p>
                      <a:r>
                        <a:rPr lang="kk-KZ" dirty="0" smtClean="0"/>
                        <a:t>жылы</a:t>
                      </a:r>
                      <a:endParaRPr lang="ru-RU" dirty="0"/>
                    </a:p>
                  </a:txBody>
                  <a:tcPr/>
                </a:tc>
              </a:tr>
              <a:tr h="928619">
                <a:tc>
                  <a:txBody>
                    <a:bodyPr/>
                    <a:lstStyle/>
                    <a:p>
                      <a:r>
                        <a:rPr lang="kk-KZ" dirty="0" smtClean="0"/>
                        <a:t>7</a:t>
                      </a:r>
                      <a:endParaRPr lang="ru-RU" dirty="0"/>
                    </a:p>
                  </a:txBody>
                  <a:tcPr/>
                </a:tc>
                <a:tc>
                  <a:txBody>
                    <a:bodyPr/>
                    <a:lstStyle/>
                    <a:p>
                      <a:r>
                        <a:rPr lang="en-US" dirty="0" smtClean="0"/>
                        <a:t>USTAS </a:t>
                      </a:r>
                      <a:r>
                        <a:rPr lang="en-US" dirty="0" err="1" smtClean="0"/>
                        <a:t>tilegi</a:t>
                      </a:r>
                      <a:r>
                        <a:rPr lang="en-US" dirty="0" smtClean="0"/>
                        <a:t> </a:t>
                      </a:r>
                      <a:r>
                        <a:rPr lang="kk-KZ" dirty="0" smtClean="0"/>
                        <a:t>Республикалық</a:t>
                      </a:r>
                      <a:r>
                        <a:rPr lang="kk-KZ" baseline="0" dirty="0" smtClean="0"/>
                        <a:t> Блиц-Турниріне  үздік  қатысқаны үшін </a:t>
                      </a:r>
                      <a:r>
                        <a:rPr lang="en-US" baseline="0" dirty="0" smtClean="0">
                          <a:solidFill>
                            <a:srgbClr val="FF0000"/>
                          </a:solidFill>
                        </a:rPr>
                        <a:t>III </a:t>
                      </a:r>
                      <a:r>
                        <a:rPr lang="kk-KZ" baseline="0" dirty="0" smtClean="0">
                          <a:solidFill>
                            <a:srgbClr val="FF0000"/>
                          </a:solidFill>
                        </a:rPr>
                        <a:t>дәрежелі </a:t>
                      </a:r>
                      <a:r>
                        <a:rPr lang="ru-RU" baseline="0" dirty="0" smtClean="0">
                          <a:solidFill>
                            <a:srgbClr val="FF0000"/>
                          </a:solidFill>
                        </a:rPr>
                        <a:t>ДИПЛОММЕН  </a:t>
                      </a:r>
                      <a:r>
                        <a:rPr lang="ru-RU" baseline="0" dirty="0" err="1" smtClean="0">
                          <a:solidFill>
                            <a:srgbClr val="FF0000"/>
                          </a:solidFill>
                        </a:rPr>
                        <a:t>марапатталды</a:t>
                      </a:r>
                      <a:endParaRPr lang="ru-RU" dirty="0"/>
                    </a:p>
                  </a:txBody>
                  <a:tcPr/>
                </a:tc>
                <a:tc>
                  <a:txBody>
                    <a:bodyPr/>
                    <a:lstStyle/>
                    <a:p>
                      <a:r>
                        <a:rPr lang="kk-KZ" dirty="0" smtClean="0"/>
                        <a:t>2019 </a:t>
                      </a:r>
                      <a:endParaRPr lang="ru-RU" dirty="0"/>
                    </a:p>
                  </a:txBody>
                  <a:tcPr/>
                </a:tc>
              </a:tr>
              <a:tr h="1764377">
                <a:tc>
                  <a:txBody>
                    <a:bodyPr/>
                    <a:lstStyle/>
                    <a:p>
                      <a:r>
                        <a:rPr lang="kk-KZ" dirty="0" smtClean="0"/>
                        <a:t>8</a:t>
                      </a:r>
                      <a:endParaRPr lang="ru-RU" dirty="0"/>
                    </a:p>
                  </a:txBody>
                  <a:tcPr/>
                </a:tc>
                <a:tc>
                  <a:txBody>
                    <a:bodyPr/>
                    <a:lstStyle/>
                    <a:p>
                      <a:r>
                        <a:rPr lang="en-US" dirty="0" err="1" smtClean="0">
                          <a:solidFill>
                            <a:srgbClr val="FF0000"/>
                          </a:solidFill>
                        </a:rPr>
                        <a:t>Daryn.online</a:t>
                      </a:r>
                      <a:r>
                        <a:rPr lang="en-US" baseline="0" dirty="0" smtClean="0">
                          <a:solidFill>
                            <a:srgbClr val="FF0000"/>
                          </a:solidFill>
                        </a:rPr>
                        <a:t> </a:t>
                      </a:r>
                      <a:r>
                        <a:rPr lang="kk-KZ" baseline="0" dirty="0" smtClean="0">
                          <a:solidFill>
                            <a:srgbClr val="FF0000"/>
                          </a:solidFill>
                        </a:rPr>
                        <a:t> </a:t>
                      </a:r>
                      <a:r>
                        <a:rPr lang="kk-KZ" baseline="0" dirty="0" smtClean="0">
                          <a:solidFill>
                            <a:schemeClr val="tx1"/>
                          </a:solidFill>
                        </a:rPr>
                        <a:t>білім беру платформасы мен </a:t>
                      </a:r>
                      <a:r>
                        <a:rPr lang="en-US" baseline="0" dirty="0" smtClean="0">
                          <a:solidFill>
                            <a:srgbClr val="FF0000"/>
                          </a:solidFill>
                        </a:rPr>
                        <a:t>Qaztest.kz  </a:t>
                      </a:r>
                      <a:r>
                        <a:rPr lang="kk-KZ" baseline="0" dirty="0" smtClean="0">
                          <a:solidFill>
                            <a:schemeClr val="tx1"/>
                          </a:solidFill>
                        </a:rPr>
                        <a:t>олимпиада  сайты бірлесіп педагогтардың біліктілігін арттыру  мақсатында ұйымдастырылған </a:t>
                      </a:r>
                      <a:r>
                        <a:rPr lang="en-US" baseline="0" dirty="0" smtClean="0">
                          <a:solidFill>
                            <a:schemeClr val="tx1"/>
                          </a:solidFill>
                        </a:rPr>
                        <a:t>I </a:t>
                      </a:r>
                      <a:r>
                        <a:rPr lang="ru-RU" baseline="0" dirty="0" smtClean="0">
                          <a:solidFill>
                            <a:schemeClr val="tx1"/>
                          </a:solidFill>
                        </a:rPr>
                        <a:t> </a:t>
                      </a:r>
                      <a:r>
                        <a:rPr lang="ru-RU" baseline="0" dirty="0" err="1" smtClean="0">
                          <a:solidFill>
                            <a:schemeClr val="tx1"/>
                          </a:solidFill>
                        </a:rPr>
                        <a:t>Республикалық «Кемеңгер ұстаз»  олимпиадасына</a:t>
                      </a:r>
                      <a:r>
                        <a:rPr lang="ru-RU" baseline="0" dirty="0" smtClean="0">
                          <a:solidFill>
                            <a:schemeClr val="tx1"/>
                          </a:solidFill>
                        </a:rPr>
                        <a:t> </a:t>
                      </a:r>
                      <a:r>
                        <a:rPr lang="ru-RU" baseline="0" dirty="0" err="1" smtClean="0">
                          <a:solidFill>
                            <a:schemeClr val="tx1"/>
                          </a:solidFill>
                        </a:rPr>
                        <a:t>қатысқаны  үшін</a:t>
                      </a:r>
                      <a:r>
                        <a:rPr lang="ru-RU" baseline="0" dirty="0" smtClean="0">
                          <a:solidFill>
                            <a:schemeClr val="tx1"/>
                          </a:solidFill>
                        </a:rPr>
                        <a:t>  </a:t>
                      </a:r>
                      <a:r>
                        <a:rPr lang="en-US" baseline="0" dirty="0" smtClean="0">
                          <a:solidFill>
                            <a:srgbClr val="FF0000"/>
                          </a:solidFill>
                        </a:rPr>
                        <a:t>III </a:t>
                      </a:r>
                      <a:r>
                        <a:rPr lang="kk-KZ" baseline="0" dirty="0" smtClean="0">
                          <a:solidFill>
                            <a:srgbClr val="FF0000"/>
                          </a:solidFill>
                        </a:rPr>
                        <a:t>дәрежелі </a:t>
                      </a:r>
                      <a:r>
                        <a:rPr lang="ru-RU" baseline="0" dirty="0" smtClean="0">
                          <a:solidFill>
                            <a:srgbClr val="FF0000"/>
                          </a:solidFill>
                        </a:rPr>
                        <a:t> ДИПЛОММЕН  </a:t>
                      </a:r>
                      <a:r>
                        <a:rPr lang="ru-RU" baseline="0" dirty="0" err="1" smtClean="0">
                          <a:solidFill>
                            <a:srgbClr val="FF0000"/>
                          </a:solidFill>
                        </a:rPr>
                        <a:t>марапатталды</a:t>
                      </a:r>
                      <a:endParaRPr lang="ru-RU" dirty="0">
                        <a:solidFill>
                          <a:srgbClr val="FF0000"/>
                        </a:solidFill>
                      </a:endParaRPr>
                    </a:p>
                  </a:txBody>
                  <a:tcPr/>
                </a:tc>
                <a:tc>
                  <a:txBody>
                    <a:bodyPr/>
                    <a:lstStyle/>
                    <a:p>
                      <a:r>
                        <a:rPr lang="kk-KZ" dirty="0" smtClean="0">
                          <a:latin typeface="Times New Roman" pitchFamily="18" charset="0"/>
                          <a:cs typeface="Times New Roman" pitchFamily="18" charset="0"/>
                        </a:rPr>
                        <a:t>2020</a:t>
                      </a:r>
                      <a:endParaRPr lang="ru-RU" dirty="0">
                        <a:latin typeface="Times New Roman" pitchFamily="18" charset="0"/>
                        <a:cs typeface="Times New Roman" pitchFamily="18" charset="0"/>
                      </a:endParaRPr>
                    </a:p>
                  </a:txBody>
                  <a:tcPr/>
                </a:tc>
              </a:tr>
              <a:tr h="2042964">
                <a:tc>
                  <a:txBody>
                    <a:bodyPr/>
                    <a:lstStyle/>
                    <a:p>
                      <a:r>
                        <a:rPr lang="kk-KZ" dirty="0" smtClean="0"/>
                        <a:t>9</a:t>
                      </a:r>
                      <a:endParaRPr lang="ru-RU" dirty="0"/>
                    </a:p>
                  </a:txBody>
                  <a:tcPr/>
                </a:tc>
                <a:tc>
                  <a:txBody>
                    <a:bodyPr/>
                    <a:lstStyle/>
                    <a:p>
                      <a:r>
                        <a:rPr lang="kk-KZ" sz="1800" dirty="0" smtClean="0">
                          <a:latin typeface="Times New Roman" pitchFamily="18" charset="0"/>
                          <a:cs typeface="Times New Roman" pitchFamily="18" charset="0"/>
                        </a:rPr>
                        <a:t>ҚР</a:t>
                      </a:r>
                      <a:r>
                        <a:rPr lang="kk-KZ" sz="1800" baseline="0" dirty="0" smtClean="0">
                          <a:latin typeface="Times New Roman" pitchFamily="18" charset="0"/>
                          <a:cs typeface="Times New Roman" pitchFamily="18" charset="0"/>
                        </a:rPr>
                        <a:t> Тұңғыш Президенті қоры сыйлығының иегері </a:t>
                      </a:r>
                      <a:r>
                        <a:rPr lang="en-US" sz="1800" baseline="0" dirty="0" smtClean="0">
                          <a:latin typeface="Times New Roman" pitchFamily="18" charset="0"/>
                          <a:cs typeface="Times New Roman" pitchFamily="18" charset="0"/>
                        </a:rPr>
                        <a:t>Qaztest.kz </a:t>
                      </a:r>
                      <a:r>
                        <a:rPr lang="ru-RU" sz="1800" baseline="0" dirty="0" err="1" smtClean="0">
                          <a:latin typeface="Times New Roman" pitchFamily="18" charset="0"/>
                          <a:cs typeface="Times New Roman" pitchFamily="18" charset="0"/>
                        </a:rPr>
                        <a:t>сай</a:t>
                      </a:r>
                      <a:r>
                        <a:rPr lang="kk-KZ" sz="1800" baseline="0" dirty="0" smtClean="0">
                          <a:latin typeface="Times New Roman" pitchFamily="18" charset="0"/>
                          <a:cs typeface="Times New Roman" pitchFamily="18" charset="0"/>
                        </a:rPr>
                        <a:t>ты  мұғалімдер  арасында ұйымдастырылған қазақ тіл  білімі мен әдебиеттану ғылымдарының негізін салушы ғалым А.Байтұрсынұлы атындағы </a:t>
                      </a:r>
                      <a:r>
                        <a:rPr lang="en-US" sz="1800" baseline="0" dirty="0" smtClean="0">
                          <a:latin typeface="Times New Roman" pitchFamily="18" charset="0"/>
                          <a:cs typeface="Times New Roman" pitchFamily="18" charset="0"/>
                        </a:rPr>
                        <a:t>IV </a:t>
                      </a:r>
                      <a:r>
                        <a:rPr lang="kk-KZ" sz="1800" baseline="0" dirty="0" smtClean="0">
                          <a:latin typeface="Times New Roman" pitchFamily="18" charset="0"/>
                          <a:cs typeface="Times New Roman" pitchFamily="18" charset="0"/>
                        </a:rPr>
                        <a:t>Республикалық қазақ тілі мен  әдебиеті олимпиадасының жүлдегері </a:t>
                      </a:r>
                      <a:r>
                        <a:rPr lang="en-US" baseline="0" dirty="0" smtClean="0">
                          <a:solidFill>
                            <a:srgbClr val="FF0000"/>
                          </a:solidFill>
                        </a:rPr>
                        <a:t>III </a:t>
                      </a:r>
                      <a:r>
                        <a:rPr lang="kk-KZ" baseline="0" dirty="0" smtClean="0">
                          <a:solidFill>
                            <a:srgbClr val="FF0000"/>
                          </a:solidFill>
                        </a:rPr>
                        <a:t>дәрежелі </a:t>
                      </a:r>
                      <a:r>
                        <a:rPr lang="ru-RU" baseline="0" dirty="0" smtClean="0">
                          <a:solidFill>
                            <a:srgbClr val="FF0000"/>
                          </a:solidFill>
                        </a:rPr>
                        <a:t> ДИПЛОММЕН  </a:t>
                      </a:r>
                      <a:r>
                        <a:rPr lang="ru-RU" baseline="0" dirty="0" err="1" smtClean="0">
                          <a:solidFill>
                            <a:srgbClr val="FF0000"/>
                          </a:solidFill>
                        </a:rPr>
                        <a:t>марапатталды</a:t>
                      </a:r>
                      <a:endParaRPr lang="ru-RU" dirty="0">
                        <a:solidFill>
                          <a:srgbClr val="FF0000"/>
                        </a:solidFill>
                      </a:endParaRPr>
                    </a:p>
                  </a:txBody>
                  <a:tcPr/>
                </a:tc>
                <a:tc>
                  <a:txBody>
                    <a:bodyPr/>
                    <a:lstStyle/>
                    <a:p>
                      <a:r>
                        <a:rPr lang="kk-KZ" dirty="0" smtClean="0">
                          <a:latin typeface="Times New Roman" pitchFamily="18" charset="0"/>
                          <a:cs typeface="Times New Roman" pitchFamily="18" charset="0"/>
                        </a:rPr>
                        <a:t>2020</a:t>
                      </a:r>
                      <a:endParaRPr lang="ru-RU" dirty="0">
                        <a:latin typeface="Times New Roman" pitchFamily="18" charset="0"/>
                        <a:cs typeface="Times New Roman" pitchFamily="18" charset="0"/>
                      </a:endParaRPr>
                    </a:p>
                  </a:txBody>
                  <a:tcPr/>
                </a:tc>
              </a:tr>
            </a:tbl>
          </a:graphicData>
        </a:graphic>
      </p:graphicFrame>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979197ccef0c">
            <a:hlinkClick r:id="rId2"/>
          </p:cNvPr>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1267" name="WordArt 3"/>
          <p:cNvSpPr>
            <a:spLocks noChangeArrowheads="1" noChangeShapeType="1" noTextEdit="1"/>
          </p:cNvSpPr>
          <p:nvPr/>
        </p:nvSpPr>
        <p:spPr bwMode="auto">
          <a:xfrm>
            <a:off x="2339975" y="1700213"/>
            <a:ext cx="4608513" cy="1655762"/>
          </a:xfrm>
          <a:prstGeom prst="rect">
            <a:avLst/>
          </a:prstGeom>
        </p:spPr>
        <p:txBody>
          <a:bodyPr wrap="none" fromWordArt="1">
            <a:prstTxWarp prst="textPlain">
              <a:avLst>
                <a:gd name="adj" fmla="val 50000"/>
              </a:avLst>
            </a:prstTxWarp>
          </a:bodyPr>
          <a:lstStyle/>
          <a:p>
            <a:pPr algn="ctr"/>
            <a:r>
              <a:rPr lang="ru-RU" sz="3600" b="1" i="1" kern="10">
                <a:ln w="28575">
                  <a:solidFill>
                    <a:srgbClr val="008000"/>
                  </a:solidFill>
                  <a:round/>
                  <a:headEnd/>
                  <a:tailEnd/>
                </a:ln>
                <a:solidFill>
                  <a:srgbClr val="FF6600"/>
                </a:solidFill>
                <a:effectLst>
                  <a:outerShdw dist="45791" dir="2021404" algn="ctr" rotWithShape="0">
                    <a:srgbClr val="9999FF"/>
                  </a:outerShdw>
                </a:effectLst>
                <a:latin typeface="Arial"/>
                <a:cs typeface="Arial"/>
              </a:rPr>
              <a:t>Оқушы </a:t>
            </a:r>
          </a:p>
          <a:p>
            <a:pPr algn="ctr"/>
            <a:r>
              <a:rPr lang="ru-RU" sz="3600" b="1" i="1" kern="10">
                <a:ln w="28575">
                  <a:solidFill>
                    <a:srgbClr val="008000"/>
                  </a:solidFill>
                  <a:round/>
                  <a:headEnd/>
                  <a:tailEnd/>
                </a:ln>
                <a:solidFill>
                  <a:srgbClr val="FF6600"/>
                </a:solidFill>
                <a:effectLst>
                  <a:outerShdw dist="45791" dir="2021404" algn="ctr" rotWithShape="0">
                    <a:srgbClr val="9999FF"/>
                  </a:outerShdw>
                </a:effectLst>
                <a:latin typeface="Arial"/>
                <a:cs typeface="Arial"/>
              </a:rPr>
              <a:t>жетістігі</a:t>
            </a:r>
            <a:endParaRPr lang="en-US" sz="3600" b="1" i="1" kern="10">
              <a:ln w="28575">
                <a:solidFill>
                  <a:srgbClr val="008000"/>
                </a:solidFill>
                <a:round/>
                <a:headEnd/>
                <a:tailEnd/>
              </a:ln>
              <a:solidFill>
                <a:srgbClr val="FF6600"/>
              </a:solidFill>
              <a:effectLst>
                <a:outerShdw dist="45791" dir="2021404" algn="ctr" rotWithShape="0">
                  <a:srgbClr val="9999FF"/>
                </a:outerShdw>
              </a:effectLst>
              <a:latin typeface="Arial"/>
              <a:cs typeface="Arial"/>
            </a:endParaRPr>
          </a:p>
        </p:txBody>
      </p:sp>
      <p:pic>
        <p:nvPicPr>
          <p:cNvPr id="11268" name="Picture 4" descr="MCj04197440000[1]"/>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3348038" y="3789363"/>
            <a:ext cx="2771775" cy="1879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4" name="Picture 8" descr="j0428105"/>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1116013" y="620713"/>
            <a:ext cx="2160587" cy="20240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nodeType="after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p:cTn id="7" dur="500" fill="hold"/>
                                        <p:tgtEl>
                                          <p:spTgt spid="54"/>
                                        </p:tgtEl>
                                        <p:attrNameLst>
                                          <p:attrName>ppt_x</p:attrName>
                                        </p:attrNameLst>
                                      </p:cBhvr>
                                      <p:tavLst>
                                        <p:tav tm="0">
                                          <p:val>
                                            <p:strVal val="#ppt_x-.2"/>
                                          </p:val>
                                        </p:tav>
                                        <p:tav tm="100000">
                                          <p:val>
                                            <p:strVal val="#ppt_x"/>
                                          </p:val>
                                        </p:tav>
                                      </p:tavLst>
                                    </p:anim>
                                    <p:anim calcmode="lin" valueType="num">
                                      <p:cBhvr>
                                        <p:cTn id="8" dur="500" fill="hold"/>
                                        <p:tgtEl>
                                          <p:spTgt spid="54"/>
                                        </p:tgtEl>
                                        <p:attrNameLst>
                                          <p:attrName>ppt_y</p:attrName>
                                        </p:attrNameLst>
                                      </p:cBhvr>
                                      <p:tavLst>
                                        <p:tav tm="0">
                                          <p:val>
                                            <p:strVal val="#ppt_y"/>
                                          </p:val>
                                        </p:tav>
                                        <p:tav tm="100000">
                                          <p:val>
                                            <p:strVal val="#ppt_y"/>
                                          </p:val>
                                        </p:tav>
                                      </p:tavLst>
                                    </p:anim>
                                    <p:animEffect transition="in" filter="wipe(right)" prLst="gradientSize: 0.1">
                                      <p:cBhvr>
                                        <p:cTn id="9"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2656"/>
            <a:ext cx="8229600" cy="864096"/>
          </a:xfrm>
        </p:spPr>
        <p:txBody>
          <a:bodyPr/>
          <a:lstStyle/>
          <a:p>
            <a:r>
              <a:rPr lang="kk-KZ" dirty="0" smtClean="0"/>
              <a:t>ОҚУШЫЛАРДЫҢ ЖЕТІСТІКТЕРІ</a:t>
            </a:r>
            <a:endParaRPr lang="ru-RU" dirty="0"/>
          </a:p>
        </p:txBody>
      </p:sp>
      <p:graphicFrame>
        <p:nvGraphicFramePr>
          <p:cNvPr id="4" name="Содержимое 3"/>
          <p:cNvGraphicFramePr>
            <a:graphicFrameLocks noGrp="1"/>
          </p:cNvGraphicFramePr>
          <p:nvPr>
            <p:ph idx="1"/>
          </p:nvPr>
        </p:nvGraphicFramePr>
        <p:xfrm>
          <a:off x="395536" y="1412775"/>
          <a:ext cx="8280919" cy="5004648"/>
        </p:xfrm>
        <a:graphic>
          <a:graphicData uri="http://schemas.openxmlformats.org/drawingml/2006/table">
            <a:tbl>
              <a:tblPr firstRow="1" bandRow="1">
                <a:tableStyleId>{5C22544A-7EE6-4342-B048-85BDC9FD1C3A}</a:tableStyleId>
              </a:tblPr>
              <a:tblGrid>
                <a:gridCol w="724127"/>
                <a:gridCol w="5036513"/>
                <a:gridCol w="2520279"/>
              </a:tblGrid>
              <a:tr h="318365">
                <a:tc>
                  <a:txBody>
                    <a:bodyPr/>
                    <a:lstStyle/>
                    <a:p>
                      <a:r>
                        <a:rPr lang="kk-KZ"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a:txBody>
                  <a:tcPr/>
                </a:tc>
                <a:tc>
                  <a:txBody>
                    <a:bodyPr/>
                    <a:lstStyle/>
                    <a:p>
                      <a:r>
                        <a:rPr lang="kk-KZ" dirty="0" smtClean="0">
                          <a:latin typeface="Times New Roman" pitchFamily="18" charset="0"/>
                          <a:cs typeface="Times New Roman" pitchFamily="18" charset="0"/>
                        </a:rPr>
                        <a:t>Оқушылар</a:t>
                      </a:r>
                      <a:r>
                        <a:rPr lang="kk-KZ" baseline="0" dirty="0" smtClean="0">
                          <a:latin typeface="Times New Roman" pitchFamily="18" charset="0"/>
                          <a:cs typeface="Times New Roman" pitchFamily="18" charset="0"/>
                        </a:rPr>
                        <a:t>  қатысқан б</a:t>
                      </a:r>
                      <a:r>
                        <a:rPr lang="kk-KZ" dirty="0" smtClean="0">
                          <a:latin typeface="Times New Roman" pitchFamily="18" charset="0"/>
                          <a:cs typeface="Times New Roman" pitchFamily="18" charset="0"/>
                        </a:rPr>
                        <a:t>айқаулары, олимпиадалары</a:t>
                      </a:r>
                      <a:endParaRPr lang="ru-RU" dirty="0">
                        <a:latin typeface="Times New Roman" pitchFamily="18" charset="0"/>
                        <a:cs typeface="Times New Roman" pitchFamily="18" charset="0"/>
                      </a:endParaRPr>
                    </a:p>
                  </a:txBody>
                  <a:tcPr/>
                </a:tc>
                <a:tc>
                  <a:txBody>
                    <a:bodyPr/>
                    <a:lstStyle/>
                    <a:p>
                      <a:r>
                        <a:rPr lang="kk-KZ" dirty="0" smtClean="0">
                          <a:latin typeface="Times New Roman" pitchFamily="18" charset="0"/>
                          <a:cs typeface="Times New Roman" pitchFamily="18" charset="0"/>
                        </a:rPr>
                        <a:t>нәтижесі</a:t>
                      </a:r>
                      <a:endParaRPr lang="ru-RU" dirty="0">
                        <a:latin typeface="Times New Roman" pitchFamily="18" charset="0"/>
                        <a:cs typeface="Times New Roman" pitchFamily="18" charset="0"/>
                      </a:endParaRPr>
                    </a:p>
                  </a:txBody>
                  <a:tcPr/>
                </a:tc>
              </a:tr>
              <a:tr h="1751006">
                <a:tc>
                  <a:txBody>
                    <a:bodyPr/>
                    <a:lstStyle/>
                    <a:p>
                      <a:r>
                        <a:rPr lang="kk-KZ" dirty="0" smtClean="0">
                          <a:latin typeface="Times New Roman" pitchFamily="18" charset="0"/>
                          <a:cs typeface="Times New Roman" pitchFamily="18" charset="0"/>
                        </a:rPr>
                        <a:t>1</a:t>
                      </a:r>
                      <a:endParaRPr lang="ru-RU" dirty="0">
                        <a:latin typeface="Times New Roman" pitchFamily="18" charset="0"/>
                        <a:cs typeface="Times New Roman" pitchFamily="18" charset="0"/>
                      </a:endParaRPr>
                    </a:p>
                  </a:txBody>
                  <a:tcPr/>
                </a:tc>
                <a:tc>
                  <a:txBody>
                    <a:bodyPr/>
                    <a:lstStyle/>
                    <a:p>
                      <a:r>
                        <a:rPr lang="en-US" dirty="0" err="1" smtClean="0">
                          <a:latin typeface="Times New Roman" pitchFamily="18" charset="0"/>
                          <a:cs typeface="Times New Roman" pitchFamily="18" charset="0"/>
                        </a:rPr>
                        <a:t>SanaEducation</a:t>
                      </a:r>
                      <a:r>
                        <a:rPr lang="en-US" dirty="0" smtClean="0">
                          <a:latin typeface="Times New Roman" pitchFamily="18" charset="0"/>
                          <a:cs typeface="Times New Roman" pitchFamily="18" charset="0"/>
                        </a:rPr>
                        <a:t>-</a:t>
                      </a:r>
                      <a:r>
                        <a:rPr lang="kk-KZ" dirty="0" smtClean="0">
                          <a:latin typeface="Times New Roman" pitchFamily="18" charset="0"/>
                          <a:cs typeface="Times New Roman" pitchFamily="18" charset="0"/>
                        </a:rPr>
                        <a:t>интелектуалды білім порталының ұйымдастыруымен</a:t>
                      </a:r>
                      <a:r>
                        <a:rPr lang="kk-KZ" baseline="0" dirty="0" smtClean="0">
                          <a:latin typeface="Times New Roman" pitchFamily="18" charset="0"/>
                          <a:cs typeface="Times New Roman" pitchFamily="18" charset="0"/>
                        </a:rPr>
                        <a:t> 2020 жылдың 15 мамыр мен 22 мамыр  аралығында өткен </a:t>
                      </a:r>
                      <a:r>
                        <a:rPr lang="kk-KZ" baseline="0" dirty="0" smtClean="0">
                          <a:solidFill>
                            <a:srgbClr val="FF0000"/>
                          </a:solidFill>
                          <a:latin typeface="Times New Roman" pitchFamily="18" charset="0"/>
                          <a:cs typeface="Times New Roman" pitchFamily="18" charset="0"/>
                        </a:rPr>
                        <a:t>Республикалық </a:t>
                      </a:r>
                      <a:r>
                        <a:rPr lang="kk-KZ" baseline="0" dirty="0" smtClean="0">
                          <a:latin typeface="Times New Roman" pitchFamily="18" charset="0"/>
                          <a:cs typeface="Times New Roman" pitchFamily="18" charset="0"/>
                        </a:rPr>
                        <a:t>“Абай әлемі” байқауына қатысып, Абай Құнанбайұлының 175 жылдығы аясында Абай шығармашылығы насихаттауға үлес қосып,  </a:t>
                      </a:r>
                      <a:r>
                        <a:rPr lang="en-US" baseline="0" dirty="0" smtClean="0">
                          <a:solidFill>
                            <a:srgbClr val="FF0000"/>
                          </a:solidFill>
                          <a:latin typeface="Times New Roman" pitchFamily="18" charset="0"/>
                          <a:cs typeface="Times New Roman" pitchFamily="18" charset="0"/>
                        </a:rPr>
                        <a:t>I</a:t>
                      </a:r>
                      <a:r>
                        <a:rPr lang="kk-KZ" baseline="0" dirty="0" smtClean="0">
                          <a:solidFill>
                            <a:srgbClr val="FF0000"/>
                          </a:solidFill>
                          <a:latin typeface="Times New Roman" pitchFamily="18" charset="0"/>
                          <a:cs typeface="Times New Roman" pitchFamily="18" charset="0"/>
                        </a:rPr>
                        <a:t> орын алғаны үшін марапатталады</a:t>
                      </a:r>
                      <a:endParaRPr lang="ru-RU"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kk-KZ" dirty="0" smtClean="0">
                          <a:latin typeface="Times New Roman" pitchFamily="18" charset="0"/>
                          <a:cs typeface="Times New Roman" pitchFamily="18" charset="0"/>
                        </a:rPr>
                        <a:t>1. Исламова Гульнара       </a:t>
                      </a:r>
                      <a:r>
                        <a:rPr lang="en-US" baseline="0" dirty="0" smtClean="0">
                          <a:solidFill>
                            <a:srgbClr val="FF0000"/>
                          </a:solidFill>
                          <a:latin typeface="Times New Roman" pitchFamily="18" charset="0"/>
                          <a:cs typeface="Times New Roman" pitchFamily="18" charset="0"/>
                        </a:rPr>
                        <a:t>I</a:t>
                      </a:r>
                      <a:r>
                        <a:rPr lang="kk-KZ" baseline="0" dirty="0" smtClean="0">
                          <a:solidFill>
                            <a:srgbClr val="FF0000"/>
                          </a:solidFill>
                          <a:latin typeface="Times New Roman" pitchFamily="18" charset="0"/>
                          <a:cs typeface="Times New Roman" pitchFamily="18" charset="0"/>
                        </a:rPr>
                        <a:t> орын  ДИПЛОМ</a:t>
                      </a:r>
                      <a:endParaRPr lang="ru-RU" dirty="0" smtClean="0">
                        <a:solidFill>
                          <a:srgbClr val="FF0000"/>
                        </a:solidFill>
                        <a:latin typeface="Times New Roman" pitchFamily="18" charset="0"/>
                        <a:cs typeface="Times New Roman" pitchFamily="18" charset="0"/>
                      </a:endParaRPr>
                    </a:p>
                    <a:p>
                      <a:endParaRPr lang="ru-RU" dirty="0">
                        <a:latin typeface="Times New Roman" pitchFamily="18" charset="0"/>
                        <a:cs typeface="Times New Roman" pitchFamily="18" charset="0"/>
                      </a:endParaRPr>
                    </a:p>
                  </a:txBody>
                  <a:tcPr/>
                </a:tc>
              </a:tr>
              <a:tr h="845380">
                <a:tc rowSpan="2">
                  <a:txBody>
                    <a:bodyPr/>
                    <a:lstStyle/>
                    <a:p>
                      <a:r>
                        <a:rPr lang="kk-KZ" dirty="0" smtClean="0">
                          <a:latin typeface="Times New Roman" pitchFamily="18" charset="0"/>
                          <a:cs typeface="Times New Roman" pitchFamily="18" charset="0"/>
                        </a:rPr>
                        <a:t>2</a:t>
                      </a:r>
                      <a:endParaRPr lang="ru-RU" dirty="0">
                        <a:latin typeface="Times New Roman" pitchFamily="18" charset="0"/>
                        <a:cs typeface="Times New Roman" pitchFamily="18" charset="0"/>
                      </a:endParaRPr>
                    </a:p>
                  </a:txBody>
                  <a:tcPr/>
                </a:tc>
                <a:tc rowSpan="2">
                  <a:txBody>
                    <a:bodyPr/>
                    <a:lstStyle/>
                    <a:p>
                      <a:r>
                        <a:rPr lang="en-US" dirty="0" err="1" smtClean="0">
                          <a:latin typeface="Times New Roman" pitchFamily="18" charset="0"/>
                          <a:cs typeface="Times New Roman" pitchFamily="18" charset="0"/>
                        </a:rPr>
                        <a:t>SanaEducation</a:t>
                      </a:r>
                      <a:r>
                        <a:rPr lang="en-US" dirty="0" smtClean="0">
                          <a:latin typeface="Times New Roman" pitchFamily="18" charset="0"/>
                          <a:cs typeface="Times New Roman" pitchFamily="18" charset="0"/>
                        </a:rPr>
                        <a:t>-</a:t>
                      </a:r>
                      <a:r>
                        <a:rPr lang="kk-KZ" dirty="0" smtClean="0">
                          <a:latin typeface="Times New Roman" pitchFamily="18" charset="0"/>
                          <a:cs typeface="Times New Roman" pitchFamily="18" charset="0"/>
                        </a:rPr>
                        <a:t>интелектуалды білім порталының ұйымдастыруымен</a:t>
                      </a:r>
                      <a:r>
                        <a:rPr lang="kk-KZ" baseline="0" dirty="0" smtClean="0">
                          <a:latin typeface="Times New Roman" pitchFamily="18" charset="0"/>
                          <a:cs typeface="Times New Roman" pitchFamily="18" charset="0"/>
                        </a:rPr>
                        <a:t> 2020 жылдың 15 мамыр мен 22 мамыр  аралығында өткен </a:t>
                      </a:r>
                      <a:r>
                        <a:rPr lang="kk-KZ" baseline="0" dirty="0" smtClean="0">
                          <a:solidFill>
                            <a:srgbClr val="FF0000"/>
                          </a:solidFill>
                          <a:latin typeface="Times New Roman" pitchFamily="18" charset="0"/>
                          <a:cs typeface="Times New Roman" pitchFamily="18" charset="0"/>
                        </a:rPr>
                        <a:t>Республикалық </a:t>
                      </a:r>
                      <a:r>
                        <a:rPr lang="kk-KZ" baseline="0" dirty="0" smtClean="0">
                          <a:latin typeface="Times New Roman" pitchFamily="18" charset="0"/>
                          <a:cs typeface="Times New Roman" pitchFamily="18" charset="0"/>
                        </a:rPr>
                        <a:t>“Абай әлемі” байқауына қатысып, Абай Құнанбайұлының 175 жылдығы аясында Абай шығармашылығы насихаттауға үлес қосып, </a:t>
                      </a:r>
                      <a:r>
                        <a:rPr lang="en-US" baseline="0" dirty="0" smtClean="0">
                          <a:solidFill>
                            <a:srgbClr val="FF0000"/>
                          </a:solidFill>
                          <a:latin typeface="Times New Roman" pitchFamily="18" charset="0"/>
                          <a:cs typeface="Times New Roman" pitchFamily="18" charset="0"/>
                        </a:rPr>
                        <a:t>II</a:t>
                      </a:r>
                      <a:r>
                        <a:rPr lang="kk-KZ" baseline="0" dirty="0" smtClean="0">
                          <a:solidFill>
                            <a:srgbClr val="FF0000"/>
                          </a:solidFill>
                          <a:latin typeface="Times New Roman" pitchFamily="18" charset="0"/>
                          <a:cs typeface="Times New Roman" pitchFamily="18" charset="0"/>
                        </a:rPr>
                        <a:t> орын алғаны үшін марапатталады</a:t>
                      </a:r>
                      <a:endParaRPr lang="ru-RU" dirty="0" smtClean="0">
                        <a:solidFill>
                          <a:srgbClr val="FF0000"/>
                        </a:solidFill>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kk-KZ" dirty="0" smtClean="0">
                          <a:latin typeface="Times New Roman" pitchFamily="18" charset="0"/>
                          <a:cs typeface="Times New Roman" pitchFamily="18" charset="0"/>
                        </a:rPr>
                        <a:t>2.</a:t>
                      </a:r>
                      <a:r>
                        <a:rPr lang="kk-KZ" baseline="0" dirty="0" smtClean="0">
                          <a:latin typeface="Times New Roman" pitchFamily="18" charset="0"/>
                          <a:cs typeface="Times New Roman" pitchFamily="18" charset="0"/>
                        </a:rPr>
                        <a:t> </a:t>
                      </a:r>
                      <a:r>
                        <a:rPr lang="kk-KZ" dirty="0" smtClean="0">
                          <a:latin typeface="Times New Roman" pitchFamily="18" charset="0"/>
                          <a:cs typeface="Times New Roman" pitchFamily="18" charset="0"/>
                        </a:rPr>
                        <a:t>Базарбай Земфира</a:t>
                      </a:r>
                    </a:p>
                    <a:p>
                      <a:r>
                        <a:rPr lang="en-US" baseline="0" dirty="0" smtClean="0">
                          <a:solidFill>
                            <a:srgbClr val="FF0000"/>
                          </a:solidFill>
                          <a:latin typeface="Times New Roman" pitchFamily="18" charset="0"/>
                          <a:cs typeface="Times New Roman" pitchFamily="18" charset="0"/>
                        </a:rPr>
                        <a:t>II</a:t>
                      </a:r>
                      <a:r>
                        <a:rPr lang="kk-KZ" baseline="0" dirty="0" smtClean="0">
                          <a:solidFill>
                            <a:srgbClr val="FF0000"/>
                          </a:solidFill>
                          <a:latin typeface="Times New Roman" pitchFamily="18" charset="0"/>
                          <a:cs typeface="Times New Roman" pitchFamily="18" charset="0"/>
                        </a:rPr>
                        <a:t> орын ДИПЛОМ</a:t>
                      </a:r>
                      <a:endParaRPr lang="ru-RU" dirty="0" smtClean="0">
                        <a:latin typeface="Times New Roman" pitchFamily="18" charset="0"/>
                        <a:cs typeface="Times New Roman" pitchFamily="18" charset="0"/>
                      </a:endParaRPr>
                    </a:p>
                    <a:p>
                      <a:endParaRPr lang="ru-RU" dirty="0">
                        <a:solidFill>
                          <a:srgbClr val="FF0000"/>
                        </a:solidFill>
                        <a:latin typeface="Times New Roman" pitchFamily="18" charset="0"/>
                        <a:cs typeface="Times New Roman" pitchFamily="18" charset="0"/>
                      </a:endParaRPr>
                    </a:p>
                  </a:txBody>
                  <a:tcPr/>
                </a:tc>
              </a:tr>
              <a:tr h="1438488">
                <a:tc vMerge="1">
                  <a:txBody>
                    <a:bodyPr/>
                    <a:lstStyle/>
                    <a:p>
                      <a:endParaRPr lang="ru-RU" dirty="0">
                        <a:latin typeface="Times New Roman" pitchFamily="18" charset="0"/>
                        <a:cs typeface="Times New Roman" pitchFamily="18" charset="0"/>
                      </a:endParaRPr>
                    </a:p>
                  </a:txBody>
                  <a:tcPr/>
                </a:tc>
                <a:tc vMerge="1">
                  <a:txBody>
                    <a:bodyPr/>
                    <a:lstStyle/>
                    <a:p>
                      <a:endParaRPr lang="ru-RU" dirty="0">
                        <a:latin typeface="Times New Roman" pitchFamily="18" charset="0"/>
                        <a:cs typeface="Times New Roman" pitchFamily="18" charset="0"/>
                      </a:endParaRPr>
                    </a:p>
                  </a:txBody>
                  <a:tcPr/>
                </a:tc>
                <a:tc>
                  <a:txBody>
                    <a:bodyPr/>
                    <a:lstStyle/>
                    <a:p>
                      <a:r>
                        <a:rPr lang="kk-KZ" dirty="0" smtClean="0">
                          <a:latin typeface="Times New Roman" pitchFamily="18" charset="0"/>
                          <a:cs typeface="Times New Roman" pitchFamily="18" charset="0"/>
                        </a:rPr>
                        <a:t>3. Курбанова Минара    </a:t>
                      </a:r>
                      <a:r>
                        <a:rPr lang="en-US" baseline="0" dirty="0" smtClean="0">
                          <a:solidFill>
                            <a:srgbClr val="FF0000"/>
                          </a:solidFill>
                          <a:latin typeface="Times New Roman" pitchFamily="18" charset="0"/>
                          <a:cs typeface="Times New Roman" pitchFamily="18" charset="0"/>
                        </a:rPr>
                        <a:t>II</a:t>
                      </a:r>
                      <a:r>
                        <a:rPr lang="kk-KZ" baseline="0" dirty="0" smtClean="0">
                          <a:solidFill>
                            <a:srgbClr val="FF0000"/>
                          </a:solidFill>
                          <a:latin typeface="Times New Roman" pitchFamily="18" charset="0"/>
                          <a:cs typeface="Times New Roman" pitchFamily="18" charset="0"/>
                        </a:rPr>
                        <a:t> орын ДИПЛОМ</a:t>
                      </a:r>
                      <a:r>
                        <a:rPr lang="kk-KZ" dirty="0" smtClean="0">
                          <a:latin typeface="Times New Roman" pitchFamily="18" charset="0"/>
                          <a:cs typeface="Times New Roman" pitchFamily="18" charset="0"/>
                        </a:rPr>
                        <a:t>  </a:t>
                      </a:r>
                      <a:endParaRPr lang="ru-RU" dirty="0">
                        <a:solidFill>
                          <a:srgbClr val="FF0000"/>
                        </a:solidFill>
                        <a:latin typeface="Times New Roman" pitchFamily="18" charset="0"/>
                        <a:cs typeface="Times New Roman" pitchFamily="18" charset="0"/>
                      </a:endParaRPr>
                    </a:p>
                  </a:txBody>
                  <a:tcPr/>
                </a:tc>
              </a:tr>
            </a:tbl>
          </a:graphicData>
        </a:graphic>
      </p:graphicFrame>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kk-KZ" dirty="0" smtClean="0"/>
              <a:t>ОҚУШЫЛАРДЫҢ ЖЕТІСТІКТЕРІ</a:t>
            </a:r>
            <a:endParaRPr lang="ru-RU" dirty="0"/>
          </a:p>
        </p:txBody>
      </p:sp>
      <p:graphicFrame>
        <p:nvGraphicFramePr>
          <p:cNvPr id="4" name="Содержимое 3"/>
          <p:cNvGraphicFramePr>
            <a:graphicFrameLocks noGrp="1"/>
          </p:cNvGraphicFramePr>
          <p:nvPr>
            <p:ph idx="1"/>
          </p:nvPr>
        </p:nvGraphicFramePr>
        <p:xfrm>
          <a:off x="457200" y="1935163"/>
          <a:ext cx="8229600" cy="3200400"/>
        </p:xfrm>
        <a:graphic>
          <a:graphicData uri="http://schemas.openxmlformats.org/drawingml/2006/table">
            <a:tbl>
              <a:tblPr firstRow="1" bandRow="1">
                <a:tableStyleId>{5C22544A-7EE6-4342-B048-85BDC9FD1C3A}</a:tableStyleId>
              </a:tblPr>
              <a:tblGrid>
                <a:gridCol w="730424"/>
                <a:gridCol w="4824536"/>
                <a:gridCol w="2674640"/>
              </a:tblGrid>
              <a:tr h="370840">
                <a:tc>
                  <a:txBody>
                    <a:bodyPr/>
                    <a:lstStyle/>
                    <a:p>
                      <a:r>
                        <a:rPr lang="kk-KZ"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a:txBody>
                  <a:tcPr/>
                </a:tc>
                <a:tc>
                  <a:txBody>
                    <a:bodyPr/>
                    <a:lstStyle/>
                    <a:p>
                      <a:r>
                        <a:rPr lang="kk-KZ" dirty="0" smtClean="0">
                          <a:latin typeface="Times New Roman" pitchFamily="18" charset="0"/>
                          <a:cs typeface="Times New Roman" pitchFamily="18" charset="0"/>
                        </a:rPr>
                        <a:t>Оқушылар</a:t>
                      </a:r>
                      <a:r>
                        <a:rPr lang="kk-KZ" baseline="0" dirty="0" smtClean="0">
                          <a:latin typeface="Times New Roman" pitchFamily="18" charset="0"/>
                          <a:cs typeface="Times New Roman" pitchFamily="18" charset="0"/>
                        </a:rPr>
                        <a:t>  қатысқан б</a:t>
                      </a:r>
                      <a:r>
                        <a:rPr lang="kk-KZ" dirty="0" smtClean="0">
                          <a:latin typeface="Times New Roman" pitchFamily="18" charset="0"/>
                          <a:cs typeface="Times New Roman" pitchFamily="18" charset="0"/>
                        </a:rPr>
                        <a:t>айқаулары, олимпиадалары</a:t>
                      </a:r>
                      <a:endParaRPr lang="ru-RU" dirty="0">
                        <a:latin typeface="Times New Roman" pitchFamily="18" charset="0"/>
                        <a:cs typeface="Times New Roman" pitchFamily="18" charset="0"/>
                      </a:endParaRPr>
                    </a:p>
                  </a:txBody>
                  <a:tcPr/>
                </a:tc>
                <a:tc>
                  <a:txBody>
                    <a:bodyPr/>
                    <a:lstStyle/>
                    <a:p>
                      <a:r>
                        <a:rPr lang="kk-KZ" dirty="0" smtClean="0">
                          <a:latin typeface="Times New Roman" pitchFamily="18" charset="0"/>
                          <a:cs typeface="Times New Roman" pitchFamily="18" charset="0"/>
                        </a:rPr>
                        <a:t> оқушылардың</a:t>
                      </a:r>
                      <a:r>
                        <a:rPr lang="kk-KZ" baseline="0" dirty="0" smtClean="0">
                          <a:latin typeface="Times New Roman" pitchFamily="18" charset="0"/>
                          <a:cs typeface="Times New Roman" pitchFamily="18" charset="0"/>
                        </a:rPr>
                        <a:t> </a:t>
                      </a:r>
                      <a:r>
                        <a:rPr lang="kk-KZ" dirty="0" smtClean="0">
                          <a:latin typeface="Times New Roman" pitchFamily="18" charset="0"/>
                          <a:cs typeface="Times New Roman" pitchFamily="18" charset="0"/>
                        </a:rPr>
                        <a:t>нәтижесі</a:t>
                      </a:r>
                      <a:endParaRPr lang="ru-RU" dirty="0">
                        <a:latin typeface="Times New Roman" pitchFamily="18" charset="0"/>
                        <a:cs typeface="Times New Roman" pitchFamily="18" charset="0"/>
                      </a:endParaRPr>
                    </a:p>
                  </a:txBody>
                  <a:tcPr/>
                </a:tc>
              </a:tr>
              <a:tr h="370840">
                <a:tc>
                  <a:txBody>
                    <a:bodyPr/>
                    <a:lstStyle/>
                    <a:p>
                      <a:r>
                        <a:rPr lang="kk-KZ" dirty="0" smtClean="0">
                          <a:latin typeface="Times New Roman" pitchFamily="18" charset="0"/>
                          <a:cs typeface="Times New Roman" pitchFamily="18" charset="0"/>
                        </a:rPr>
                        <a:t>3</a:t>
                      </a:r>
                      <a:endParaRPr lang="ru-RU"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kk-KZ" dirty="0" smtClean="0">
                          <a:solidFill>
                            <a:schemeClr val="tx1"/>
                          </a:solidFill>
                        </a:rPr>
                        <a:t>“Өрлеу” Білім-Ғылым</a:t>
                      </a:r>
                      <a:r>
                        <a:rPr lang="kk-KZ" baseline="0" dirty="0" smtClean="0">
                          <a:solidFill>
                            <a:schemeClr val="tx1"/>
                          </a:solidFill>
                        </a:rPr>
                        <a:t> технология  порталы, Қазақ хандығының 550-жылдығы аясында,Ұлы ақын Абай Құнанбаевтың 170-жылдық мерейтойына орай ұйымдастырылған “Абай –дана,Абай-дара қазақта”-атты шығармашылық сайысқа қатысқаны үшін  </a:t>
                      </a:r>
                      <a:r>
                        <a:rPr lang="kk-KZ" baseline="0" dirty="0" smtClean="0">
                          <a:solidFill>
                            <a:srgbClr val="FF0000"/>
                          </a:solidFill>
                        </a:rPr>
                        <a:t>ДИПЛОММЕН </a:t>
                      </a:r>
                      <a:r>
                        <a:rPr lang="kk-KZ" baseline="0" dirty="0" smtClean="0">
                          <a:solidFill>
                            <a:schemeClr val="tx1"/>
                          </a:solidFill>
                        </a:rPr>
                        <a:t>марапатталды</a:t>
                      </a:r>
                      <a:endParaRPr lang="ru-RU" dirty="0" smtClean="0">
                        <a:solidFill>
                          <a:srgbClr val="FF0000"/>
                        </a:solidFill>
                      </a:endParaRPr>
                    </a:p>
                    <a:p>
                      <a:endParaRPr lang="ru-RU"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kk-KZ" dirty="0" smtClean="0">
                          <a:solidFill>
                            <a:srgbClr val="FF0000"/>
                          </a:solidFill>
                          <a:latin typeface="Times New Roman" pitchFamily="18" charset="0"/>
                          <a:cs typeface="Times New Roman" pitchFamily="18" charset="0"/>
                        </a:rPr>
                        <a:t>4. </a:t>
                      </a:r>
                      <a:r>
                        <a:rPr lang="kk-KZ" dirty="0" smtClean="0">
                          <a:solidFill>
                            <a:schemeClr val="tx1"/>
                          </a:solidFill>
                          <a:latin typeface="Times New Roman" pitchFamily="18" charset="0"/>
                          <a:cs typeface="Times New Roman" pitchFamily="18" charset="0"/>
                        </a:rPr>
                        <a:t>Айтжанова Жанар</a:t>
                      </a:r>
                      <a:r>
                        <a:rPr lang="kk-KZ" baseline="0" dirty="0" smtClean="0">
                          <a:solidFill>
                            <a:schemeClr val="tx1"/>
                          </a:solidFill>
                          <a:latin typeface="Times New Roman" pitchFamily="18" charset="0"/>
                          <a:cs typeface="Times New Roman" pitchFamily="18" charset="0"/>
                        </a:rPr>
                        <a:t> </a:t>
                      </a: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solidFill>
                            <a:srgbClr val="FF0000"/>
                          </a:solidFill>
                          <a:latin typeface="Times New Roman" pitchFamily="18" charset="0"/>
                          <a:cs typeface="Times New Roman" pitchFamily="18" charset="0"/>
                        </a:rPr>
                        <a:t>II</a:t>
                      </a:r>
                      <a:r>
                        <a:rPr lang="kk-KZ" baseline="0" dirty="0" smtClean="0">
                          <a:solidFill>
                            <a:srgbClr val="FF0000"/>
                          </a:solidFill>
                          <a:latin typeface="Times New Roman" pitchFamily="18" charset="0"/>
                          <a:cs typeface="Times New Roman" pitchFamily="18" charset="0"/>
                        </a:rPr>
                        <a:t> – дәрежелі  ДИПЛОМ</a:t>
                      </a:r>
                      <a:endParaRPr lang="ru-RU" dirty="0" smtClean="0">
                        <a:latin typeface="Times New Roman" pitchFamily="18" charset="0"/>
                        <a:cs typeface="Times New Roman" pitchFamily="18" charset="0"/>
                      </a:endParaRPr>
                    </a:p>
                    <a:p>
                      <a:endParaRPr lang="ru-RU" dirty="0">
                        <a:solidFill>
                          <a:srgbClr val="FF0000"/>
                        </a:solidFill>
                        <a:latin typeface="Times New Roman" pitchFamily="18" charset="0"/>
                        <a:cs typeface="Times New Roman" pitchFamily="18" charset="0"/>
                      </a:endParaRPr>
                    </a:p>
                  </a:txBody>
                  <a:tcPr/>
                </a:tc>
              </a:tr>
            </a:tbl>
          </a:graphicData>
        </a:graphic>
      </p:graphicFrame>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708688"/>
          </a:xfrm>
        </p:spPr>
        <p:txBody>
          <a:bodyPr>
            <a:normAutofit fontScale="90000"/>
          </a:bodyPr>
          <a:lstStyle/>
          <a:p>
            <a:pPr algn="ctr"/>
            <a:r>
              <a:rPr lang="kk-KZ" sz="4000" b="1" dirty="0" smtClean="0">
                <a:solidFill>
                  <a:srgbClr val="FF0000"/>
                </a:solidFill>
                <a:latin typeface="Times New Roman" pitchFamily="18" charset="0"/>
                <a:cs typeface="Times New Roman" pitchFamily="18" charset="0"/>
              </a:rPr>
              <a:t>ОҚУШЫЛАРДЫҢ ЖЕТІСТІКТЕРІ</a:t>
            </a:r>
            <a:endParaRPr lang="ru-RU" sz="4000" b="1" dirty="0">
              <a:solidFill>
                <a:srgbClr val="FF0000"/>
              </a:solidFill>
              <a:latin typeface="Times New Roman" pitchFamily="18" charset="0"/>
              <a:cs typeface="Times New Roman" pitchFamily="18" charset="0"/>
            </a:endParaRPr>
          </a:p>
        </p:txBody>
      </p:sp>
      <p:graphicFrame>
        <p:nvGraphicFramePr>
          <p:cNvPr id="4" name="Содержимое 3"/>
          <p:cNvGraphicFramePr>
            <a:graphicFrameLocks noGrp="1"/>
          </p:cNvGraphicFramePr>
          <p:nvPr>
            <p:ph idx="1"/>
          </p:nvPr>
        </p:nvGraphicFramePr>
        <p:xfrm>
          <a:off x="457200" y="1484785"/>
          <a:ext cx="8229600" cy="4657404"/>
        </p:xfrm>
        <a:graphic>
          <a:graphicData uri="http://schemas.openxmlformats.org/drawingml/2006/table">
            <a:tbl>
              <a:tblPr firstRow="1" bandRow="1">
                <a:tableStyleId>{5C22544A-7EE6-4342-B048-85BDC9FD1C3A}</a:tableStyleId>
              </a:tblPr>
              <a:tblGrid>
                <a:gridCol w="730424"/>
                <a:gridCol w="3168352"/>
                <a:gridCol w="4330824"/>
              </a:tblGrid>
              <a:tr h="858610">
                <a:tc>
                  <a:txBody>
                    <a:bodyPr/>
                    <a:lstStyle/>
                    <a:p>
                      <a:r>
                        <a:rPr lang="kk-KZ"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a:txBody>
                  <a:tcPr/>
                </a:tc>
                <a:tc>
                  <a:txBody>
                    <a:bodyPr/>
                    <a:lstStyle/>
                    <a:p>
                      <a:r>
                        <a:rPr lang="kk-KZ" dirty="0" smtClean="0">
                          <a:latin typeface="Times New Roman" pitchFamily="18" charset="0"/>
                          <a:cs typeface="Times New Roman" pitchFamily="18" charset="0"/>
                        </a:rPr>
                        <a:t>Оқушылар</a:t>
                      </a:r>
                      <a:r>
                        <a:rPr lang="kk-KZ" baseline="0" dirty="0" smtClean="0">
                          <a:latin typeface="Times New Roman" pitchFamily="18" charset="0"/>
                          <a:cs typeface="Times New Roman" pitchFamily="18" charset="0"/>
                        </a:rPr>
                        <a:t>  қатысқан б</a:t>
                      </a:r>
                      <a:r>
                        <a:rPr lang="kk-KZ" dirty="0" smtClean="0">
                          <a:latin typeface="Times New Roman" pitchFamily="18" charset="0"/>
                          <a:cs typeface="Times New Roman" pitchFamily="18" charset="0"/>
                        </a:rPr>
                        <a:t>айқаулары, олимпиадалары</a:t>
                      </a:r>
                      <a:endParaRPr lang="ru-RU" dirty="0">
                        <a:latin typeface="Times New Roman" pitchFamily="18" charset="0"/>
                        <a:cs typeface="Times New Roman" pitchFamily="18" charset="0"/>
                      </a:endParaRPr>
                    </a:p>
                  </a:txBody>
                  <a:tcPr/>
                </a:tc>
                <a:tc>
                  <a:txBody>
                    <a:bodyPr/>
                    <a:lstStyle/>
                    <a:p>
                      <a:r>
                        <a:rPr lang="kk-KZ" dirty="0" smtClean="0">
                          <a:latin typeface="Times New Roman" pitchFamily="18" charset="0"/>
                          <a:cs typeface="Times New Roman" pitchFamily="18" charset="0"/>
                        </a:rPr>
                        <a:t> оқушылардың</a:t>
                      </a:r>
                      <a:r>
                        <a:rPr lang="kk-KZ" baseline="0" dirty="0" smtClean="0">
                          <a:latin typeface="Times New Roman" pitchFamily="18" charset="0"/>
                          <a:cs typeface="Times New Roman" pitchFamily="18" charset="0"/>
                        </a:rPr>
                        <a:t> </a:t>
                      </a:r>
                      <a:r>
                        <a:rPr lang="kk-KZ" dirty="0" smtClean="0">
                          <a:latin typeface="Times New Roman" pitchFamily="18" charset="0"/>
                          <a:cs typeface="Times New Roman" pitchFamily="18" charset="0"/>
                        </a:rPr>
                        <a:t>нәтижесі</a:t>
                      </a:r>
                      <a:endParaRPr lang="ru-RU" dirty="0">
                        <a:latin typeface="Times New Roman" pitchFamily="18" charset="0"/>
                        <a:cs typeface="Times New Roman" pitchFamily="18" charset="0"/>
                      </a:endParaRPr>
                    </a:p>
                  </a:txBody>
                  <a:tcPr/>
                </a:tc>
              </a:tr>
              <a:tr h="314823">
                <a:tc rowSpan="4">
                  <a:txBody>
                    <a:bodyPr/>
                    <a:lstStyle/>
                    <a:p>
                      <a:r>
                        <a:rPr lang="kk-KZ" dirty="0" smtClean="0">
                          <a:latin typeface="Times New Roman" pitchFamily="18" charset="0"/>
                          <a:cs typeface="Times New Roman" pitchFamily="18" charset="0"/>
                        </a:rPr>
                        <a:t>4</a:t>
                      </a:r>
                      <a:endParaRPr lang="ru-RU" dirty="0">
                        <a:latin typeface="Times New Roman" pitchFamily="18" charset="0"/>
                        <a:cs typeface="Times New Roman" pitchFamily="18" charset="0"/>
                      </a:endParaRPr>
                    </a:p>
                  </a:txBody>
                  <a:tcPr/>
                </a:tc>
                <a:tc rowSpan="4">
                  <a:txBody>
                    <a:bodyPr/>
                    <a:lstStyle/>
                    <a:p>
                      <a:r>
                        <a:rPr lang="kk-KZ"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USTAZ TILEGI</a:t>
                      </a:r>
                      <a:r>
                        <a:rPr lang="kk-KZ" sz="1600" dirty="0" smtClean="0">
                          <a:latin typeface="Times New Roman" pitchFamily="18" charset="0"/>
                          <a:cs typeface="Times New Roman" pitchFamily="18" charset="0"/>
                        </a:rPr>
                        <a:t>”</a:t>
                      </a:r>
                      <a:r>
                        <a:rPr lang="kk-KZ" sz="1600" baseline="0" dirty="0" smtClean="0">
                          <a:latin typeface="Times New Roman" pitchFamily="18" charset="0"/>
                          <a:cs typeface="Times New Roman" pitchFamily="18" charset="0"/>
                        </a:rPr>
                        <a:t> Республикалық </a:t>
                      </a:r>
                      <a:r>
                        <a:rPr lang="kk-KZ" sz="1600" dirty="0" smtClean="0">
                          <a:latin typeface="Times New Roman" pitchFamily="18" charset="0"/>
                          <a:cs typeface="Times New Roman" pitchFamily="18" charset="0"/>
                        </a:rPr>
                        <a:t>ғылыми-әдістемелік</a:t>
                      </a:r>
                      <a:r>
                        <a:rPr lang="kk-KZ" sz="1600" baseline="0" dirty="0" smtClean="0">
                          <a:latin typeface="Times New Roman" pitchFamily="18" charset="0"/>
                          <a:cs typeface="Times New Roman" pitchFamily="18" charset="0"/>
                        </a:rPr>
                        <a:t> орталығы </a:t>
                      </a:r>
                      <a:r>
                        <a:rPr lang="kk-KZ" sz="1600" baseline="0" dirty="0" smtClean="0">
                          <a:solidFill>
                            <a:srgbClr val="FF0000"/>
                          </a:solidFill>
                          <a:latin typeface="Times New Roman" pitchFamily="18" charset="0"/>
                          <a:cs typeface="Times New Roman" pitchFamily="18" charset="0"/>
                        </a:rPr>
                        <a:t>Хал</a:t>
                      </a:r>
                      <a:r>
                        <a:rPr lang="kk-KZ" sz="1600" dirty="0" smtClean="0">
                          <a:solidFill>
                            <a:srgbClr val="FF0000"/>
                          </a:solidFill>
                          <a:latin typeface="Times New Roman" pitchFamily="18" charset="0"/>
                          <a:cs typeface="Times New Roman" pitchFamily="18" charset="0"/>
                        </a:rPr>
                        <a:t>ықаралық </a:t>
                      </a:r>
                      <a:r>
                        <a:rPr lang="kk-KZ" sz="1600" dirty="0" smtClean="0">
                          <a:latin typeface="Times New Roman" pitchFamily="18" charset="0"/>
                          <a:cs typeface="Times New Roman" pitchFamily="18" charset="0"/>
                        </a:rPr>
                        <a:t> </a:t>
                      </a:r>
                      <a:r>
                        <a:rPr lang="kk-KZ" sz="1600" baseline="0" dirty="0" smtClean="0">
                          <a:latin typeface="Times New Roman" pitchFamily="18" charset="0"/>
                          <a:cs typeface="Times New Roman" pitchFamily="18" charset="0"/>
                        </a:rPr>
                        <a:t>Қазақ тілі пәнінен студенттер арасында  олимпиадасының жеңімпаздары</a:t>
                      </a:r>
                    </a:p>
                    <a:p>
                      <a:pPr marL="0" marR="0" indent="0" algn="ctr" defTabSz="914400" rtl="0" eaLnBrk="1" fontAlgn="auto" latinLnBrk="0" hangingPunct="1">
                        <a:lnSpc>
                          <a:spcPct val="100000"/>
                        </a:lnSpc>
                        <a:spcBef>
                          <a:spcPts val="0"/>
                        </a:spcBef>
                        <a:spcAft>
                          <a:spcPts val="0"/>
                        </a:spcAft>
                        <a:buClrTx/>
                        <a:buSzTx/>
                        <a:buFontTx/>
                        <a:buNone/>
                        <a:tabLst/>
                        <a:defRPr/>
                      </a:pPr>
                      <a:r>
                        <a:rPr lang="en-US" sz="1600" baseline="0" dirty="0" smtClean="0">
                          <a:solidFill>
                            <a:srgbClr val="FF0000"/>
                          </a:solidFill>
                          <a:latin typeface="Times New Roman" pitchFamily="18" charset="0"/>
                          <a:cs typeface="Times New Roman" pitchFamily="18" charset="0"/>
                        </a:rPr>
                        <a:t>I</a:t>
                      </a:r>
                      <a:r>
                        <a:rPr lang="kk-KZ" sz="1600" baseline="0" dirty="0" smtClean="0">
                          <a:solidFill>
                            <a:srgbClr val="FF0000"/>
                          </a:solidFill>
                          <a:latin typeface="Times New Roman" pitchFamily="18" charset="0"/>
                          <a:cs typeface="Times New Roman" pitchFamily="18" charset="0"/>
                        </a:rPr>
                        <a:t> дәрежелі ДИПЛОМ</a:t>
                      </a:r>
                      <a:endParaRPr lang="ru-RU" sz="1600" dirty="0" smtClean="0">
                        <a:solidFill>
                          <a:srgbClr val="FF0000"/>
                        </a:solidFill>
                        <a:latin typeface="Times New Roman" pitchFamily="18" charset="0"/>
                        <a:cs typeface="Times New Roman" pitchFamily="18" charset="0"/>
                      </a:endParaRPr>
                    </a:p>
                  </a:txBody>
                  <a:tcPr/>
                </a:tc>
                <a:tc>
                  <a:txBody>
                    <a:bodyPr/>
                    <a:lstStyle/>
                    <a:p>
                      <a:pPr algn="l"/>
                      <a:r>
                        <a:rPr lang="en-US" sz="1600" baseline="0" dirty="0" smtClean="0">
                          <a:solidFill>
                            <a:schemeClr val="tx1"/>
                          </a:solidFill>
                          <a:latin typeface="Times New Roman" pitchFamily="18" charset="0"/>
                          <a:cs typeface="Times New Roman" pitchFamily="18" charset="0"/>
                        </a:rPr>
                        <a:t>5</a:t>
                      </a:r>
                      <a:r>
                        <a:rPr lang="kk-KZ" sz="1600" baseline="0" dirty="0" smtClean="0">
                          <a:solidFill>
                            <a:schemeClr val="tx1"/>
                          </a:solidFill>
                          <a:latin typeface="Times New Roman" pitchFamily="18" charset="0"/>
                          <a:cs typeface="Times New Roman" pitchFamily="18" charset="0"/>
                        </a:rPr>
                        <a:t> . Кубенова Мира      </a:t>
                      </a:r>
                      <a:r>
                        <a:rPr lang="en-US" sz="1600" baseline="0" dirty="0" smtClean="0">
                          <a:solidFill>
                            <a:srgbClr val="FF0000"/>
                          </a:solidFill>
                          <a:latin typeface="Times New Roman" pitchFamily="18" charset="0"/>
                          <a:cs typeface="Times New Roman" pitchFamily="18" charset="0"/>
                        </a:rPr>
                        <a:t>I</a:t>
                      </a:r>
                      <a:r>
                        <a:rPr lang="kk-KZ" sz="1600" baseline="0" dirty="0" smtClean="0">
                          <a:solidFill>
                            <a:srgbClr val="FF0000"/>
                          </a:solidFill>
                          <a:latin typeface="Times New Roman" pitchFamily="18" charset="0"/>
                          <a:cs typeface="Times New Roman" pitchFamily="18" charset="0"/>
                        </a:rPr>
                        <a:t> дәрежелі ДИПЛОМ</a:t>
                      </a:r>
                      <a:endParaRPr lang="ru-RU" sz="1600" dirty="0">
                        <a:solidFill>
                          <a:srgbClr val="FF0000"/>
                        </a:solidFill>
                        <a:latin typeface="Times New Roman" pitchFamily="18" charset="0"/>
                        <a:cs typeface="Times New Roman" pitchFamily="18" charset="0"/>
                      </a:endParaRPr>
                    </a:p>
                  </a:txBody>
                  <a:tcPr/>
                </a:tc>
              </a:tr>
              <a:tr h="314823">
                <a:tc vMerge="1">
                  <a:txBody>
                    <a:bodyPr/>
                    <a:lstStyle/>
                    <a:p>
                      <a:endParaRPr lang="ru-RU" dirty="0">
                        <a:latin typeface="Times New Roman" pitchFamily="18" charset="0"/>
                        <a:cs typeface="Times New Roman" pitchFamily="18" charset="0"/>
                      </a:endParaRPr>
                    </a:p>
                  </a:txBody>
                  <a:tcPr/>
                </a:tc>
                <a:tc vMerge="1">
                  <a:txBody>
                    <a:bodyPr/>
                    <a:lstStyle/>
                    <a:p>
                      <a:endParaRPr lang="ru-RU" dirty="0"/>
                    </a:p>
                  </a:txBody>
                  <a:tcPr/>
                </a:tc>
                <a:tc>
                  <a:txBody>
                    <a:bodyPr/>
                    <a:lstStyle/>
                    <a:p>
                      <a:pPr algn="l"/>
                      <a:r>
                        <a:rPr lang="en-US" sz="1600" baseline="0" dirty="0" smtClean="0">
                          <a:solidFill>
                            <a:schemeClr val="tx1"/>
                          </a:solidFill>
                          <a:latin typeface="Times New Roman" pitchFamily="18" charset="0"/>
                          <a:cs typeface="Times New Roman" pitchFamily="18" charset="0"/>
                        </a:rPr>
                        <a:t>6</a:t>
                      </a:r>
                      <a:r>
                        <a:rPr lang="kk-KZ" sz="1600" baseline="0" dirty="0" smtClean="0">
                          <a:solidFill>
                            <a:schemeClr val="tx1"/>
                          </a:solidFill>
                          <a:latin typeface="Times New Roman" pitchFamily="18" charset="0"/>
                          <a:cs typeface="Times New Roman" pitchFamily="18" charset="0"/>
                        </a:rPr>
                        <a:t>. Узакова Райхан   </a:t>
                      </a:r>
                      <a:r>
                        <a:rPr lang="en-US" sz="1600" baseline="0" dirty="0" smtClean="0">
                          <a:solidFill>
                            <a:srgbClr val="FF0000"/>
                          </a:solidFill>
                          <a:latin typeface="Times New Roman" pitchFamily="18" charset="0"/>
                          <a:cs typeface="Times New Roman" pitchFamily="18" charset="0"/>
                        </a:rPr>
                        <a:t>I</a:t>
                      </a:r>
                      <a:r>
                        <a:rPr lang="kk-KZ" sz="1600" baseline="0" dirty="0" smtClean="0">
                          <a:solidFill>
                            <a:srgbClr val="FF0000"/>
                          </a:solidFill>
                          <a:latin typeface="Times New Roman" pitchFamily="18" charset="0"/>
                          <a:cs typeface="Times New Roman" pitchFamily="18" charset="0"/>
                        </a:rPr>
                        <a:t> дәрежелі ДИПЛОМ</a:t>
                      </a:r>
                      <a:endParaRPr lang="ru-RU" sz="1600" dirty="0">
                        <a:solidFill>
                          <a:srgbClr val="FF0000"/>
                        </a:solidFill>
                        <a:latin typeface="Times New Roman" pitchFamily="18" charset="0"/>
                        <a:cs typeface="Times New Roman" pitchFamily="18" charset="0"/>
                      </a:endParaRPr>
                    </a:p>
                  </a:txBody>
                  <a:tcPr/>
                </a:tc>
              </a:tr>
              <a:tr h="569612">
                <a:tc vMerge="1">
                  <a:txBody>
                    <a:bodyPr/>
                    <a:lstStyle/>
                    <a:p>
                      <a:endParaRPr lang="ru-RU" dirty="0">
                        <a:latin typeface="Times New Roman" pitchFamily="18" charset="0"/>
                        <a:cs typeface="Times New Roman" pitchFamily="18" charset="0"/>
                      </a:endParaRPr>
                    </a:p>
                  </a:txBody>
                  <a:tcPr/>
                </a:tc>
                <a:tc vMerge="1">
                  <a:txBody>
                    <a:bodyPr/>
                    <a:lstStyle/>
                    <a:p>
                      <a:endParaRPr lang="ru-RU"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baseline="0" dirty="0" smtClean="0">
                          <a:solidFill>
                            <a:schemeClr val="tx1"/>
                          </a:solidFill>
                          <a:latin typeface="Times New Roman" pitchFamily="18" charset="0"/>
                          <a:cs typeface="Times New Roman" pitchFamily="18" charset="0"/>
                        </a:rPr>
                        <a:t>7</a:t>
                      </a:r>
                      <a:r>
                        <a:rPr lang="kk-KZ" sz="1600" baseline="0" dirty="0" smtClean="0">
                          <a:solidFill>
                            <a:schemeClr val="tx1"/>
                          </a:solidFill>
                          <a:latin typeface="Times New Roman" pitchFamily="18" charset="0"/>
                          <a:cs typeface="Times New Roman" pitchFamily="18" charset="0"/>
                        </a:rPr>
                        <a:t>. Сейіт Мадина   </a:t>
                      </a:r>
                      <a:r>
                        <a:rPr lang="en-US" sz="1600" baseline="0" dirty="0" smtClean="0">
                          <a:solidFill>
                            <a:srgbClr val="FF0000"/>
                          </a:solidFill>
                          <a:latin typeface="Times New Roman" pitchFamily="18" charset="0"/>
                          <a:cs typeface="Times New Roman" pitchFamily="18" charset="0"/>
                        </a:rPr>
                        <a:t>I</a:t>
                      </a:r>
                      <a:r>
                        <a:rPr lang="kk-KZ" sz="1600" baseline="0" dirty="0" smtClean="0">
                          <a:solidFill>
                            <a:srgbClr val="FF0000"/>
                          </a:solidFill>
                          <a:latin typeface="Times New Roman" pitchFamily="18" charset="0"/>
                          <a:cs typeface="Times New Roman" pitchFamily="18" charset="0"/>
                        </a:rPr>
                        <a:t> дәрежелі ДИПЛОМ</a:t>
                      </a:r>
                      <a:endParaRPr lang="ru-RU" sz="1600" dirty="0" smtClean="0">
                        <a:solidFill>
                          <a:srgbClr val="FF0000"/>
                        </a:solidFill>
                        <a:latin typeface="Times New Roman" pitchFamily="18" charset="0"/>
                        <a:cs typeface="Times New Roman" pitchFamily="18" charset="0"/>
                      </a:endParaRPr>
                    </a:p>
                  </a:txBody>
                  <a:tcPr/>
                </a:tc>
              </a:tr>
              <a:tr h="343444">
                <a:tc vMerge="1">
                  <a:txBody>
                    <a:bodyPr/>
                    <a:lstStyle/>
                    <a:p>
                      <a:endParaRPr lang="ru-RU" dirty="0">
                        <a:latin typeface="Times New Roman" pitchFamily="18" charset="0"/>
                        <a:cs typeface="Times New Roman" pitchFamily="18" charset="0"/>
                      </a:endParaRPr>
                    </a:p>
                  </a:txBody>
                  <a:tcPr/>
                </a:tc>
                <a:tc vMerge="1">
                  <a:txBody>
                    <a:bodyPr/>
                    <a:lstStyle/>
                    <a:p>
                      <a:endParaRPr lang="ru-RU" sz="2000"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solidFill>
                            <a:srgbClr val="FF0000"/>
                          </a:solidFill>
                          <a:latin typeface="Times New Roman" pitchFamily="18" charset="0"/>
                          <a:cs typeface="Times New Roman" pitchFamily="18" charset="0"/>
                        </a:rPr>
                        <a:t>8</a:t>
                      </a:r>
                      <a:r>
                        <a:rPr lang="en-US" sz="1600" dirty="0" smtClean="0">
                          <a:solidFill>
                            <a:schemeClr val="tx1"/>
                          </a:solidFill>
                          <a:latin typeface="Times New Roman" pitchFamily="18" charset="0"/>
                          <a:cs typeface="Times New Roman" pitchFamily="18" charset="0"/>
                        </a:rPr>
                        <a:t>.</a:t>
                      </a:r>
                      <a:r>
                        <a:rPr lang="en-US" sz="1600" baseline="0" dirty="0" smtClean="0">
                          <a:solidFill>
                            <a:schemeClr val="tx1"/>
                          </a:solidFill>
                          <a:latin typeface="Times New Roman" pitchFamily="18" charset="0"/>
                          <a:cs typeface="Times New Roman" pitchFamily="18" charset="0"/>
                        </a:rPr>
                        <a:t> </a:t>
                      </a:r>
                      <a:r>
                        <a:rPr lang="kk-KZ" sz="1600" baseline="0" dirty="0" smtClean="0">
                          <a:solidFill>
                            <a:schemeClr val="tx1"/>
                          </a:solidFill>
                          <a:latin typeface="Times New Roman" pitchFamily="18" charset="0"/>
                          <a:cs typeface="Times New Roman" pitchFamily="18" charset="0"/>
                        </a:rPr>
                        <a:t>Иламова Ясмин  </a:t>
                      </a:r>
                      <a:r>
                        <a:rPr lang="en-US" sz="1600" baseline="0" dirty="0" smtClean="0">
                          <a:solidFill>
                            <a:srgbClr val="FF0000"/>
                          </a:solidFill>
                          <a:latin typeface="Times New Roman" pitchFamily="18" charset="0"/>
                          <a:cs typeface="Times New Roman" pitchFamily="18" charset="0"/>
                        </a:rPr>
                        <a:t>I</a:t>
                      </a:r>
                      <a:r>
                        <a:rPr lang="kk-KZ" sz="1600" baseline="0" dirty="0" smtClean="0">
                          <a:solidFill>
                            <a:srgbClr val="FF0000"/>
                          </a:solidFill>
                          <a:latin typeface="Times New Roman" pitchFamily="18" charset="0"/>
                          <a:cs typeface="Times New Roman" pitchFamily="18" charset="0"/>
                        </a:rPr>
                        <a:t> дәрежелі ДИПЛОМ</a:t>
                      </a:r>
                      <a:endParaRPr lang="ru-RU" sz="1600" dirty="0" smtClean="0">
                        <a:solidFill>
                          <a:srgbClr val="FF0000"/>
                        </a:solidFill>
                        <a:latin typeface="Times New Roman" pitchFamily="18" charset="0"/>
                        <a:cs typeface="Times New Roman" pitchFamily="18" charset="0"/>
                      </a:endParaRPr>
                    </a:p>
                  </a:txBody>
                  <a:tcPr/>
                </a:tc>
              </a:tr>
              <a:tr h="314823">
                <a:tc rowSpan="4">
                  <a:txBody>
                    <a:bodyPr/>
                    <a:lstStyle/>
                    <a:p>
                      <a:r>
                        <a:rPr lang="kk-KZ" dirty="0" smtClean="0">
                          <a:latin typeface="Times New Roman" pitchFamily="18" charset="0"/>
                          <a:cs typeface="Times New Roman" pitchFamily="18" charset="0"/>
                        </a:rPr>
                        <a:t>5</a:t>
                      </a:r>
                      <a:endParaRPr lang="ru-RU" dirty="0">
                        <a:latin typeface="Times New Roman" pitchFamily="18" charset="0"/>
                        <a:cs typeface="Times New Roman" pitchFamily="18" charset="0"/>
                      </a:endParaRPr>
                    </a:p>
                  </a:txBody>
                  <a:tcPr/>
                </a:tc>
                <a:tc row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kk-KZ"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USTAZ TILEGI</a:t>
                      </a:r>
                      <a:r>
                        <a:rPr lang="kk-KZ" sz="1600" dirty="0" smtClean="0">
                          <a:latin typeface="Times New Roman" pitchFamily="18" charset="0"/>
                          <a:cs typeface="Times New Roman" pitchFamily="18" charset="0"/>
                        </a:rPr>
                        <a:t>”</a:t>
                      </a:r>
                      <a:r>
                        <a:rPr lang="kk-KZ" sz="1600" baseline="0" dirty="0" smtClean="0">
                          <a:latin typeface="Times New Roman" pitchFamily="18" charset="0"/>
                          <a:cs typeface="Times New Roman" pitchFamily="18" charset="0"/>
                        </a:rPr>
                        <a:t> Республикалық </a:t>
                      </a:r>
                      <a:r>
                        <a:rPr lang="kk-KZ" sz="1600" dirty="0" smtClean="0">
                          <a:latin typeface="Times New Roman" pitchFamily="18" charset="0"/>
                          <a:cs typeface="Times New Roman" pitchFamily="18" charset="0"/>
                        </a:rPr>
                        <a:t>ғылыми-әдістемелік</a:t>
                      </a:r>
                      <a:r>
                        <a:rPr lang="kk-KZ" sz="1600" baseline="0" dirty="0" smtClean="0">
                          <a:latin typeface="Times New Roman" pitchFamily="18" charset="0"/>
                          <a:cs typeface="Times New Roman" pitchFamily="18" charset="0"/>
                        </a:rPr>
                        <a:t> орталығы </a:t>
                      </a:r>
                      <a:r>
                        <a:rPr lang="kk-KZ" sz="1600" baseline="0" dirty="0" smtClean="0">
                          <a:solidFill>
                            <a:srgbClr val="FF0000"/>
                          </a:solidFill>
                          <a:latin typeface="Times New Roman" pitchFamily="18" charset="0"/>
                          <a:cs typeface="Times New Roman" pitchFamily="18" charset="0"/>
                        </a:rPr>
                        <a:t>Хал</a:t>
                      </a:r>
                      <a:r>
                        <a:rPr lang="kk-KZ" sz="1600" dirty="0" smtClean="0">
                          <a:solidFill>
                            <a:srgbClr val="FF0000"/>
                          </a:solidFill>
                          <a:latin typeface="Times New Roman" pitchFamily="18" charset="0"/>
                          <a:cs typeface="Times New Roman" pitchFamily="18" charset="0"/>
                        </a:rPr>
                        <a:t>ықаралық </a:t>
                      </a:r>
                      <a:r>
                        <a:rPr lang="kk-KZ" sz="1600" dirty="0" smtClean="0">
                          <a:latin typeface="Times New Roman" pitchFamily="18" charset="0"/>
                          <a:cs typeface="Times New Roman" pitchFamily="18" charset="0"/>
                        </a:rPr>
                        <a:t> </a:t>
                      </a:r>
                      <a:r>
                        <a:rPr lang="kk-KZ" sz="1600" baseline="0" dirty="0" smtClean="0">
                          <a:latin typeface="Times New Roman" pitchFamily="18" charset="0"/>
                          <a:cs typeface="Times New Roman" pitchFamily="18" charset="0"/>
                        </a:rPr>
                        <a:t>Қазақ тілі пәнінен студенттер арасында  олимпиадасының жеңімпаздары</a:t>
                      </a:r>
                      <a:endParaRPr lang="ru-RU" sz="1600" dirty="0" smtClean="0">
                        <a:latin typeface="Times New Roman" pitchFamily="18" charset="0"/>
                        <a:cs typeface="Times New Roman" pitchFamily="18" charset="0"/>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1600" baseline="0" dirty="0" smtClean="0">
                          <a:solidFill>
                            <a:srgbClr val="FF0000"/>
                          </a:solidFill>
                          <a:latin typeface="Times New Roman" pitchFamily="18" charset="0"/>
                          <a:cs typeface="Times New Roman" pitchFamily="18" charset="0"/>
                        </a:rPr>
                        <a:t>I</a:t>
                      </a:r>
                      <a:r>
                        <a:rPr lang="kk-KZ" sz="1600" baseline="0" dirty="0" smtClean="0">
                          <a:solidFill>
                            <a:srgbClr val="FF0000"/>
                          </a:solidFill>
                          <a:latin typeface="Times New Roman" pitchFamily="18" charset="0"/>
                          <a:cs typeface="Times New Roman" pitchFamily="18" charset="0"/>
                        </a:rPr>
                        <a:t> </a:t>
                      </a:r>
                      <a:r>
                        <a:rPr lang="en-US" sz="1600" baseline="0" dirty="0" smtClean="0">
                          <a:solidFill>
                            <a:srgbClr val="FF0000"/>
                          </a:solidFill>
                          <a:latin typeface="Times New Roman" pitchFamily="18" charset="0"/>
                          <a:cs typeface="Times New Roman" pitchFamily="18" charset="0"/>
                        </a:rPr>
                        <a:t>I </a:t>
                      </a:r>
                      <a:r>
                        <a:rPr lang="kk-KZ" sz="1600" baseline="0" dirty="0" smtClean="0">
                          <a:solidFill>
                            <a:srgbClr val="FF0000"/>
                          </a:solidFill>
                          <a:latin typeface="Times New Roman" pitchFamily="18" charset="0"/>
                          <a:cs typeface="Times New Roman" pitchFamily="18" charset="0"/>
                        </a:rPr>
                        <a:t>дәрежелі ДИПЛОМ</a:t>
                      </a:r>
                      <a:endParaRPr lang="ru-RU" sz="1600" dirty="0" smtClean="0">
                        <a:solidFill>
                          <a:srgbClr val="FF0000"/>
                        </a:solidFill>
                        <a:latin typeface="Times New Roman" pitchFamily="18" charset="0"/>
                        <a:cs typeface="Times New Roman" pitchFamily="18" charset="0"/>
                      </a:endParaRPr>
                    </a:p>
                    <a:p>
                      <a:endParaRPr lang="ru-RU" sz="1600" dirty="0"/>
                    </a:p>
                  </a:txBody>
                  <a:tcPr/>
                </a:tc>
                <a:tc>
                  <a:txBody>
                    <a:bodyPr/>
                    <a:lstStyle/>
                    <a:p>
                      <a:pPr algn="l"/>
                      <a:r>
                        <a:rPr lang="kk-KZ" sz="1600" dirty="0" smtClean="0">
                          <a:solidFill>
                            <a:schemeClr val="tx1"/>
                          </a:solidFill>
                          <a:latin typeface="Times New Roman" pitchFamily="18" charset="0"/>
                          <a:cs typeface="Times New Roman" pitchFamily="18" charset="0"/>
                        </a:rPr>
                        <a:t>9. Молдагали</a:t>
                      </a:r>
                      <a:r>
                        <a:rPr lang="kk-KZ" sz="1600" baseline="0" dirty="0" smtClean="0">
                          <a:solidFill>
                            <a:schemeClr val="tx1"/>
                          </a:solidFill>
                          <a:latin typeface="Times New Roman" pitchFamily="18" charset="0"/>
                          <a:cs typeface="Times New Roman" pitchFamily="18" charset="0"/>
                        </a:rPr>
                        <a:t>  Мухит</a:t>
                      </a:r>
                      <a:r>
                        <a:rPr lang="kk-KZ" sz="1600" dirty="0" smtClean="0">
                          <a:solidFill>
                            <a:schemeClr val="tx1"/>
                          </a:solidFill>
                          <a:latin typeface="Times New Roman" pitchFamily="18" charset="0"/>
                          <a:cs typeface="Times New Roman" pitchFamily="18" charset="0"/>
                        </a:rPr>
                        <a:t>   </a:t>
                      </a:r>
                      <a:r>
                        <a:rPr lang="en-US" sz="1600" dirty="0" smtClean="0">
                          <a:solidFill>
                            <a:srgbClr val="FF0000"/>
                          </a:solidFill>
                          <a:latin typeface="Times New Roman" pitchFamily="18" charset="0"/>
                          <a:cs typeface="Times New Roman" pitchFamily="18" charset="0"/>
                        </a:rPr>
                        <a:t>II </a:t>
                      </a:r>
                      <a:r>
                        <a:rPr lang="kk-KZ" sz="1600" dirty="0" smtClean="0">
                          <a:solidFill>
                            <a:srgbClr val="FF0000"/>
                          </a:solidFill>
                          <a:latin typeface="Times New Roman" pitchFamily="18" charset="0"/>
                          <a:cs typeface="Times New Roman" pitchFamily="18" charset="0"/>
                        </a:rPr>
                        <a:t>дәрежелі ДИПЛОМ</a:t>
                      </a:r>
                      <a:endParaRPr lang="ru-RU" sz="1600" dirty="0">
                        <a:solidFill>
                          <a:srgbClr val="FF0000"/>
                        </a:solidFill>
                        <a:latin typeface="Times New Roman" pitchFamily="18" charset="0"/>
                        <a:cs typeface="Times New Roman" pitchFamily="18" charset="0"/>
                      </a:endParaRPr>
                    </a:p>
                  </a:txBody>
                  <a:tcPr/>
                </a:tc>
              </a:tr>
              <a:tr h="543786">
                <a:tc vMerge="1">
                  <a:txBody>
                    <a:bodyPr/>
                    <a:lstStyle/>
                    <a:p>
                      <a:endParaRPr lang="ru-RU" dirty="0">
                        <a:latin typeface="Times New Roman" pitchFamily="18" charset="0"/>
                        <a:cs typeface="Times New Roman" pitchFamily="18" charset="0"/>
                      </a:endParaRPr>
                    </a:p>
                  </a:txBody>
                  <a:tcPr/>
                </a:tc>
                <a:tc vMerge="1">
                  <a:txBody>
                    <a:bodyPr/>
                    <a:lstStyle/>
                    <a:p>
                      <a:endParaRPr lang="ru-RU" dirty="0"/>
                    </a:p>
                  </a:txBody>
                  <a:tcPr/>
                </a:tc>
                <a:tc>
                  <a:txBody>
                    <a:bodyPr/>
                    <a:lstStyle/>
                    <a:p>
                      <a:pPr algn="l"/>
                      <a:r>
                        <a:rPr lang="kk-KZ" sz="1600" dirty="0" smtClean="0">
                          <a:solidFill>
                            <a:schemeClr val="tx1"/>
                          </a:solidFill>
                          <a:latin typeface="Times New Roman" pitchFamily="18" charset="0"/>
                          <a:cs typeface="Times New Roman" pitchFamily="18" charset="0"/>
                        </a:rPr>
                        <a:t>10. Алмагамбетова Камилла   </a:t>
                      </a:r>
                      <a:r>
                        <a:rPr lang="en-US" sz="1600" dirty="0" smtClean="0">
                          <a:solidFill>
                            <a:srgbClr val="FF0000"/>
                          </a:solidFill>
                          <a:latin typeface="Times New Roman" pitchFamily="18" charset="0"/>
                          <a:cs typeface="Times New Roman" pitchFamily="18" charset="0"/>
                        </a:rPr>
                        <a:t>II </a:t>
                      </a:r>
                      <a:r>
                        <a:rPr lang="kk-KZ" sz="1600" dirty="0" smtClean="0">
                          <a:solidFill>
                            <a:srgbClr val="FF0000"/>
                          </a:solidFill>
                          <a:latin typeface="Times New Roman" pitchFamily="18" charset="0"/>
                          <a:cs typeface="Times New Roman" pitchFamily="18" charset="0"/>
                        </a:rPr>
                        <a:t>дәрежелі                    ДИПЛОМ</a:t>
                      </a:r>
                      <a:endParaRPr lang="ru-RU" sz="1600" dirty="0">
                        <a:solidFill>
                          <a:srgbClr val="FF0000"/>
                        </a:solidFill>
                        <a:latin typeface="Times New Roman" pitchFamily="18" charset="0"/>
                        <a:cs typeface="Times New Roman" pitchFamily="18" charset="0"/>
                      </a:endParaRPr>
                    </a:p>
                  </a:txBody>
                  <a:tcPr/>
                </a:tc>
              </a:tr>
              <a:tr h="538705">
                <a:tc vMerge="1">
                  <a:txBody>
                    <a:bodyPr/>
                    <a:lstStyle/>
                    <a:p>
                      <a:endParaRPr lang="ru-RU" dirty="0">
                        <a:latin typeface="Times New Roman" pitchFamily="18" charset="0"/>
                        <a:cs typeface="Times New Roman" pitchFamily="18" charset="0"/>
                      </a:endParaRPr>
                    </a:p>
                  </a:txBody>
                  <a:tcPr/>
                </a:tc>
                <a:tc vMerge="1">
                  <a:txBody>
                    <a:bodyPr/>
                    <a:lstStyle/>
                    <a:p>
                      <a:endParaRPr lang="ru-RU" dirty="0"/>
                    </a:p>
                  </a:txBody>
                  <a:tcPr/>
                </a:tc>
                <a:tc>
                  <a:txBody>
                    <a:bodyPr/>
                    <a:lstStyle/>
                    <a:p>
                      <a:pPr algn="l"/>
                      <a:r>
                        <a:rPr lang="kk-KZ" sz="1600" dirty="0" smtClean="0">
                          <a:solidFill>
                            <a:schemeClr val="tx1"/>
                          </a:solidFill>
                          <a:latin typeface="Times New Roman" pitchFamily="18" charset="0"/>
                          <a:cs typeface="Times New Roman" pitchFamily="18" charset="0"/>
                        </a:rPr>
                        <a:t>11. Азизова Гульнара  </a:t>
                      </a:r>
                      <a:r>
                        <a:rPr lang="en-US" sz="1600" dirty="0" smtClean="0">
                          <a:solidFill>
                            <a:srgbClr val="FF0000"/>
                          </a:solidFill>
                          <a:latin typeface="Times New Roman" pitchFamily="18" charset="0"/>
                          <a:cs typeface="Times New Roman" pitchFamily="18" charset="0"/>
                        </a:rPr>
                        <a:t>II </a:t>
                      </a:r>
                      <a:r>
                        <a:rPr lang="kk-KZ" sz="1600" dirty="0" smtClean="0">
                          <a:solidFill>
                            <a:srgbClr val="FF0000"/>
                          </a:solidFill>
                          <a:latin typeface="Times New Roman" pitchFamily="18" charset="0"/>
                          <a:cs typeface="Times New Roman" pitchFamily="18" charset="0"/>
                        </a:rPr>
                        <a:t>дәрежелі</a:t>
                      </a:r>
                      <a:r>
                        <a:rPr lang="kk-KZ" sz="1600" baseline="0" dirty="0" smtClean="0">
                          <a:solidFill>
                            <a:srgbClr val="FF0000"/>
                          </a:solidFill>
                          <a:latin typeface="Times New Roman" pitchFamily="18" charset="0"/>
                          <a:cs typeface="Times New Roman" pitchFamily="18" charset="0"/>
                        </a:rPr>
                        <a:t> ДИПЛОМ</a:t>
                      </a:r>
                    </a:p>
                    <a:p>
                      <a:pPr algn="l"/>
                      <a:endParaRPr lang="ru-RU" sz="1600" dirty="0">
                        <a:solidFill>
                          <a:srgbClr val="FF0000"/>
                        </a:solidFill>
                        <a:latin typeface="Times New Roman" pitchFamily="18" charset="0"/>
                        <a:cs typeface="Times New Roman" pitchFamily="18" charset="0"/>
                      </a:endParaRPr>
                    </a:p>
                  </a:txBody>
                  <a:tcPr/>
                </a:tc>
              </a:tr>
              <a:tr h="665868">
                <a:tc vMerge="1">
                  <a:txBody>
                    <a:bodyPr/>
                    <a:lstStyle/>
                    <a:p>
                      <a:endParaRPr lang="ru-RU" dirty="0">
                        <a:latin typeface="Times New Roman" pitchFamily="18" charset="0"/>
                        <a:cs typeface="Times New Roman" pitchFamily="18" charset="0"/>
                      </a:endParaRPr>
                    </a:p>
                  </a:txBody>
                  <a:tcPr/>
                </a:tc>
                <a:tc vMerge="1">
                  <a:txBody>
                    <a:bodyPr/>
                    <a:lstStyle/>
                    <a:p>
                      <a:endParaRPr lang="ru-RU" sz="1600" dirty="0"/>
                    </a:p>
                  </a:txBody>
                  <a:tcPr/>
                </a:tc>
                <a:tc>
                  <a:txBody>
                    <a:bodyPr/>
                    <a:lstStyle/>
                    <a:p>
                      <a:pPr algn="l"/>
                      <a:r>
                        <a:rPr lang="kk-KZ" sz="1600" dirty="0" smtClean="0">
                          <a:solidFill>
                            <a:schemeClr val="tx1"/>
                          </a:solidFill>
                          <a:latin typeface="Times New Roman" pitchFamily="18" charset="0"/>
                          <a:cs typeface="Times New Roman" pitchFamily="18" charset="0"/>
                        </a:rPr>
                        <a:t>12. Ильясова</a:t>
                      </a:r>
                      <a:r>
                        <a:rPr lang="kk-KZ" sz="1600" baseline="0" dirty="0" smtClean="0">
                          <a:solidFill>
                            <a:schemeClr val="tx1"/>
                          </a:solidFill>
                          <a:latin typeface="Times New Roman" pitchFamily="18" charset="0"/>
                          <a:cs typeface="Times New Roman" pitchFamily="18" charset="0"/>
                        </a:rPr>
                        <a:t> Жамиля </a:t>
                      </a:r>
                      <a:r>
                        <a:rPr lang="kk-KZ" sz="1600" dirty="0" smtClean="0">
                          <a:solidFill>
                            <a:schemeClr val="tx1"/>
                          </a:solidFill>
                          <a:latin typeface="Times New Roman" pitchFamily="18" charset="0"/>
                          <a:cs typeface="Times New Roman" pitchFamily="18" charset="0"/>
                        </a:rPr>
                        <a:t>  </a:t>
                      </a:r>
                      <a:r>
                        <a:rPr lang="en-US" sz="1600" dirty="0" smtClean="0">
                          <a:solidFill>
                            <a:srgbClr val="FF0000"/>
                          </a:solidFill>
                          <a:latin typeface="Times New Roman" pitchFamily="18" charset="0"/>
                          <a:cs typeface="Times New Roman" pitchFamily="18" charset="0"/>
                        </a:rPr>
                        <a:t>II </a:t>
                      </a:r>
                      <a:r>
                        <a:rPr lang="kk-KZ" sz="1600" dirty="0" smtClean="0">
                          <a:solidFill>
                            <a:srgbClr val="FF0000"/>
                          </a:solidFill>
                          <a:latin typeface="Times New Roman" pitchFamily="18" charset="0"/>
                          <a:cs typeface="Times New Roman" pitchFamily="18" charset="0"/>
                        </a:rPr>
                        <a:t>дәрежелі</a:t>
                      </a:r>
                      <a:r>
                        <a:rPr lang="kk-KZ" sz="1600" baseline="0" dirty="0" smtClean="0">
                          <a:solidFill>
                            <a:srgbClr val="FF0000"/>
                          </a:solidFill>
                          <a:latin typeface="Times New Roman" pitchFamily="18" charset="0"/>
                          <a:cs typeface="Times New Roman" pitchFamily="18" charset="0"/>
                        </a:rPr>
                        <a:t> ДИПЛОМ</a:t>
                      </a:r>
                      <a:endParaRPr lang="ru-RU" sz="1600" dirty="0">
                        <a:solidFill>
                          <a:srgbClr val="FF0000"/>
                        </a:solidFill>
                        <a:latin typeface="Times New Roman" pitchFamily="18" charset="0"/>
                        <a:cs typeface="Times New Roman" pitchFamily="18" charset="0"/>
                      </a:endParaRPr>
                    </a:p>
                  </a:txBody>
                  <a:tcPr/>
                </a:tc>
              </a:tr>
            </a:tbl>
          </a:graphicData>
        </a:graphic>
      </p:graphicFrame>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708688"/>
          </a:xfrm>
        </p:spPr>
        <p:txBody>
          <a:bodyPr>
            <a:normAutofit fontScale="90000"/>
          </a:bodyPr>
          <a:lstStyle/>
          <a:p>
            <a:pPr algn="ctr"/>
            <a:r>
              <a:rPr lang="kk-KZ" sz="4000" b="1" dirty="0" smtClean="0">
                <a:solidFill>
                  <a:srgbClr val="FF0000"/>
                </a:solidFill>
                <a:latin typeface="Times New Roman" pitchFamily="18" charset="0"/>
                <a:cs typeface="Times New Roman" pitchFamily="18" charset="0"/>
              </a:rPr>
              <a:t>ОҚУШЫЛАРДЫҢ ЖЕТІСТІКТЕРІ</a:t>
            </a:r>
            <a:endParaRPr lang="ru-RU" sz="4000" b="1" dirty="0">
              <a:solidFill>
                <a:srgbClr val="FF0000"/>
              </a:solidFill>
              <a:latin typeface="Times New Roman" pitchFamily="18" charset="0"/>
              <a:cs typeface="Times New Roman" pitchFamily="18" charset="0"/>
            </a:endParaRPr>
          </a:p>
        </p:txBody>
      </p:sp>
      <p:graphicFrame>
        <p:nvGraphicFramePr>
          <p:cNvPr id="4" name="Содержимое 3"/>
          <p:cNvGraphicFramePr>
            <a:graphicFrameLocks noGrp="1"/>
          </p:cNvGraphicFramePr>
          <p:nvPr>
            <p:ph idx="1"/>
          </p:nvPr>
        </p:nvGraphicFramePr>
        <p:xfrm>
          <a:off x="0" y="1484784"/>
          <a:ext cx="9144000" cy="5041531"/>
        </p:xfrm>
        <a:graphic>
          <a:graphicData uri="http://schemas.openxmlformats.org/drawingml/2006/table">
            <a:tbl>
              <a:tblPr firstRow="1" bandRow="1">
                <a:tableStyleId>{5C22544A-7EE6-4342-B048-85BDC9FD1C3A}</a:tableStyleId>
              </a:tblPr>
              <a:tblGrid>
                <a:gridCol w="811582"/>
                <a:gridCol w="3588906"/>
                <a:gridCol w="4743512"/>
              </a:tblGrid>
              <a:tr h="839408">
                <a:tc>
                  <a:txBody>
                    <a:bodyPr/>
                    <a:lstStyle/>
                    <a:p>
                      <a:r>
                        <a:rPr lang="kk-KZ"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a:txBody>
                  <a:tcPr/>
                </a:tc>
                <a:tc>
                  <a:txBody>
                    <a:bodyPr/>
                    <a:lstStyle/>
                    <a:p>
                      <a:r>
                        <a:rPr lang="kk-KZ" dirty="0" smtClean="0">
                          <a:latin typeface="Times New Roman" pitchFamily="18" charset="0"/>
                          <a:cs typeface="Times New Roman" pitchFamily="18" charset="0"/>
                        </a:rPr>
                        <a:t>Оқушылар</a:t>
                      </a:r>
                      <a:r>
                        <a:rPr lang="kk-KZ" baseline="0" dirty="0" smtClean="0">
                          <a:latin typeface="Times New Roman" pitchFamily="18" charset="0"/>
                          <a:cs typeface="Times New Roman" pitchFamily="18" charset="0"/>
                        </a:rPr>
                        <a:t>  қатысқан б</a:t>
                      </a:r>
                      <a:r>
                        <a:rPr lang="kk-KZ" dirty="0" smtClean="0">
                          <a:latin typeface="Times New Roman" pitchFamily="18" charset="0"/>
                          <a:cs typeface="Times New Roman" pitchFamily="18" charset="0"/>
                        </a:rPr>
                        <a:t>айқаулары, олимпиадалары</a:t>
                      </a:r>
                      <a:endParaRPr lang="ru-RU" dirty="0">
                        <a:latin typeface="Times New Roman" pitchFamily="18" charset="0"/>
                        <a:cs typeface="Times New Roman" pitchFamily="18" charset="0"/>
                      </a:endParaRPr>
                    </a:p>
                  </a:txBody>
                  <a:tcPr/>
                </a:tc>
                <a:tc>
                  <a:txBody>
                    <a:bodyPr/>
                    <a:lstStyle/>
                    <a:p>
                      <a:r>
                        <a:rPr lang="kk-KZ" dirty="0" smtClean="0">
                          <a:latin typeface="Times New Roman" pitchFamily="18" charset="0"/>
                          <a:cs typeface="Times New Roman" pitchFamily="18" charset="0"/>
                        </a:rPr>
                        <a:t> оқушылардың</a:t>
                      </a:r>
                      <a:r>
                        <a:rPr lang="kk-KZ" baseline="0" dirty="0" smtClean="0">
                          <a:latin typeface="Times New Roman" pitchFamily="18" charset="0"/>
                          <a:cs typeface="Times New Roman" pitchFamily="18" charset="0"/>
                        </a:rPr>
                        <a:t> </a:t>
                      </a:r>
                      <a:r>
                        <a:rPr lang="kk-KZ" dirty="0" smtClean="0">
                          <a:latin typeface="Times New Roman" pitchFamily="18" charset="0"/>
                          <a:cs typeface="Times New Roman" pitchFamily="18" charset="0"/>
                        </a:rPr>
                        <a:t>нәтижесі</a:t>
                      </a:r>
                      <a:endParaRPr lang="ru-RU" dirty="0">
                        <a:latin typeface="Times New Roman" pitchFamily="18" charset="0"/>
                        <a:cs typeface="Times New Roman" pitchFamily="18" charset="0"/>
                      </a:endParaRPr>
                    </a:p>
                  </a:txBody>
                  <a:tcPr/>
                </a:tc>
              </a:tr>
              <a:tr h="531625">
                <a:tc rowSpan="5">
                  <a:txBody>
                    <a:bodyPr/>
                    <a:lstStyle/>
                    <a:p>
                      <a:r>
                        <a:rPr lang="en-US" dirty="0" smtClean="0">
                          <a:latin typeface="Times New Roman" pitchFamily="18" charset="0"/>
                          <a:cs typeface="Times New Roman" pitchFamily="18" charset="0"/>
                        </a:rPr>
                        <a:t>6</a:t>
                      </a:r>
                      <a:endParaRPr lang="ru-RU" dirty="0">
                        <a:latin typeface="Times New Roman" pitchFamily="18" charset="0"/>
                        <a:cs typeface="Times New Roman" pitchFamily="18" charset="0"/>
                      </a:endParaRPr>
                    </a:p>
                  </a:txBody>
                  <a:tcPr/>
                </a:tc>
                <a:tc rowSpan="5">
                  <a:txBody>
                    <a:bodyPr/>
                    <a:lstStyle/>
                    <a:p>
                      <a:r>
                        <a:rPr lang="kk-KZ"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USTAZ TILEGI</a:t>
                      </a:r>
                      <a:r>
                        <a:rPr lang="kk-KZ" sz="1600" dirty="0" smtClean="0">
                          <a:latin typeface="Times New Roman" pitchFamily="18" charset="0"/>
                          <a:cs typeface="Times New Roman" pitchFamily="18" charset="0"/>
                        </a:rPr>
                        <a:t>”</a:t>
                      </a:r>
                      <a:r>
                        <a:rPr lang="kk-KZ" sz="1600" baseline="0" dirty="0" smtClean="0">
                          <a:latin typeface="Times New Roman" pitchFamily="18" charset="0"/>
                          <a:cs typeface="Times New Roman" pitchFamily="18" charset="0"/>
                        </a:rPr>
                        <a:t> Республикалық </a:t>
                      </a:r>
                      <a:r>
                        <a:rPr lang="kk-KZ" sz="1600" dirty="0" smtClean="0">
                          <a:latin typeface="Times New Roman" pitchFamily="18" charset="0"/>
                          <a:cs typeface="Times New Roman" pitchFamily="18" charset="0"/>
                        </a:rPr>
                        <a:t>ғылыми-әдістемелік</a:t>
                      </a:r>
                      <a:r>
                        <a:rPr lang="kk-KZ" sz="1600" baseline="0" dirty="0" smtClean="0">
                          <a:latin typeface="Times New Roman" pitchFamily="18" charset="0"/>
                          <a:cs typeface="Times New Roman" pitchFamily="18" charset="0"/>
                        </a:rPr>
                        <a:t> орталығы </a:t>
                      </a:r>
                      <a:r>
                        <a:rPr lang="kk-KZ" sz="1600" baseline="0" dirty="0" smtClean="0">
                          <a:solidFill>
                            <a:srgbClr val="FF0000"/>
                          </a:solidFill>
                          <a:latin typeface="Times New Roman" pitchFamily="18" charset="0"/>
                          <a:cs typeface="Times New Roman" pitchFamily="18" charset="0"/>
                        </a:rPr>
                        <a:t>Хал</a:t>
                      </a:r>
                      <a:r>
                        <a:rPr lang="kk-KZ" sz="1600" dirty="0" smtClean="0">
                          <a:solidFill>
                            <a:srgbClr val="FF0000"/>
                          </a:solidFill>
                          <a:latin typeface="Times New Roman" pitchFamily="18" charset="0"/>
                          <a:cs typeface="Times New Roman" pitchFamily="18" charset="0"/>
                        </a:rPr>
                        <a:t>ықаралық </a:t>
                      </a:r>
                      <a:r>
                        <a:rPr lang="kk-KZ" sz="1600" dirty="0" smtClean="0">
                          <a:latin typeface="Times New Roman" pitchFamily="18" charset="0"/>
                          <a:cs typeface="Times New Roman" pitchFamily="18" charset="0"/>
                        </a:rPr>
                        <a:t> </a:t>
                      </a:r>
                      <a:r>
                        <a:rPr lang="kk-KZ" sz="1600" baseline="0" dirty="0" smtClean="0">
                          <a:latin typeface="Times New Roman" pitchFamily="18" charset="0"/>
                          <a:cs typeface="Times New Roman" pitchFamily="18" charset="0"/>
                        </a:rPr>
                        <a:t>Қазақ тілі пәнінен студенттер арасында  олимпиадасының жеңімпаздары</a:t>
                      </a:r>
                    </a:p>
                    <a:p>
                      <a:pPr marL="0" marR="0" indent="0" algn="ctr" defTabSz="914400" rtl="0" eaLnBrk="1" fontAlgn="auto" latinLnBrk="0" hangingPunct="1">
                        <a:lnSpc>
                          <a:spcPct val="100000"/>
                        </a:lnSpc>
                        <a:spcBef>
                          <a:spcPts val="0"/>
                        </a:spcBef>
                        <a:spcAft>
                          <a:spcPts val="0"/>
                        </a:spcAft>
                        <a:buClrTx/>
                        <a:buSzTx/>
                        <a:buFontTx/>
                        <a:buNone/>
                        <a:tabLst/>
                        <a:defRPr/>
                      </a:pPr>
                      <a:r>
                        <a:rPr lang="en-US" sz="1600" baseline="0" dirty="0" smtClean="0">
                          <a:solidFill>
                            <a:srgbClr val="FF0000"/>
                          </a:solidFill>
                          <a:latin typeface="Times New Roman" pitchFamily="18" charset="0"/>
                          <a:cs typeface="Times New Roman" pitchFamily="18" charset="0"/>
                        </a:rPr>
                        <a:t>III </a:t>
                      </a:r>
                      <a:r>
                        <a:rPr lang="kk-KZ" sz="1600" baseline="0" dirty="0" smtClean="0">
                          <a:solidFill>
                            <a:srgbClr val="FF0000"/>
                          </a:solidFill>
                          <a:latin typeface="Times New Roman" pitchFamily="18" charset="0"/>
                          <a:cs typeface="Times New Roman" pitchFamily="18" charset="0"/>
                        </a:rPr>
                        <a:t>дәрежелі ДИПЛОМ</a:t>
                      </a:r>
                      <a:endParaRPr lang="ru-RU" sz="1600" dirty="0" smtClean="0">
                        <a:solidFill>
                          <a:srgbClr val="FF0000"/>
                        </a:solidFill>
                        <a:latin typeface="Times New Roman" pitchFamily="18" charset="0"/>
                        <a:cs typeface="Times New Roman" pitchFamily="18" charset="0"/>
                      </a:endParaRPr>
                    </a:p>
                  </a:txBody>
                  <a:tcPr/>
                </a:tc>
                <a:tc>
                  <a:txBody>
                    <a:bodyPr/>
                    <a:lstStyle/>
                    <a:p>
                      <a:pPr algn="l"/>
                      <a:r>
                        <a:rPr lang="en-US" sz="1600" baseline="0" dirty="0" smtClean="0">
                          <a:solidFill>
                            <a:schemeClr val="tx1"/>
                          </a:solidFill>
                          <a:latin typeface="Times New Roman" pitchFamily="18" charset="0"/>
                          <a:cs typeface="Times New Roman" pitchFamily="18" charset="0"/>
                        </a:rPr>
                        <a:t>13.   </a:t>
                      </a:r>
                      <a:r>
                        <a:rPr lang="kk-KZ" sz="1600" baseline="0" dirty="0" smtClean="0">
                          <a:solidFill>
                            <a:schemeClr val="tx1"/>
                          </a:solidFill>
                          <a:latin typeface="Times New Roman" pitchFamily="18" charset="0"/>
                          <a:cs typeface="Times New Roman" pitchFamily="18" charset="0"/>
                        </a:rPr>
                        <a:t>Джульфаева Севги      </a:t>
                      </a:r>
                      <a:r>
                        <a:rPr lang="en-US" sz="1600" baseline="0" dirty="0" smtClean="0">
                          <a:solidFill>
                            <a:srgbClr val="FF0000"/>
                          </a:solidFill>
                          <a:latin typeface="Times New Roman" pitchFamily="18" charset="0"/>
                          <a:cs typeface="Times New Roman" pitchFamily="18" charset="0"/>
                        </a:rPr>
                        <a:t>III</a:t>
                      </a:r>
                      <a:r>
                        <a:rPr lang="kk-KZ" sz="1600" baseline="0" dirty="0" smtClean="0">
                          <a:solidFill>
                            <a:srgbClr val="FF0000"/>
                          </a:solidFill>
                          <a:latin typeface="Times New Roman" pitchFamily="18" charset="0"/>
                          <a:cs typeface="Times New Roman" pitchFamily="18" charset="0"/>
                        </a:rPr>
                        <a:t> дәрежелі ДИПЛОМ</a:t>
                      </a:r>
                      <a:endParaRPr lang="ru-RU" sz="1600" dirty="0">
                        <a:solidFill>
                          <a:srgbClr val="FF0000"/>
                        </a:solidFill>
                        <a:latin typeface="Times New Roman" pitchFamily="18" charset="0"/>
                        <a:cs typeface="Times New Roman" pitchFamily="18" charset="0"/>
                      </a:endParaRPr>
                    </a:p>
                  </a:txBody>
                  <a:tcPr/>
                </a:tc>
              </a:tr>
              <a:tr h="307783">
                <a:tc vMerge="1">
                  <a:txBody>
                    <a:bodyPr/>
                    <a:lstStyle/>
                    <a:p>
                      <a:endParaRPr lang="ru-RU" dirty="0">
                        <a:latin typeface="Times New Roman" pitchFamily="18" charset="0"/>
                        <a:cs typeface="Times New Roman" pitchFamily="18" charset="0"/>
                      </a:endParaRPr>
                    </a:p>
                  </a:txBody>
                  <a:tcPr/>
                </a:tc>
                <a:tc vMerge="1">
                  <a:txBody>
                    <a:bodyPr/>
                    <a:lstStyle/>
                    <a:p>
                      <a:endParaRPr lang="ru-RU" dirty="0"/>
                    </a:p>
                  </a:txBody>
                  <a:tcPr/>
                </a:tc>
                <a:tc>
                  <a:txBody>
                    <a:bodyPr/>
                    <a:lstStyle/>
                    <a:p>
                      <a:pPr algn="l"/>
                      <a:r>
                        <a:rPr lang="en-US" sz="1600" baseline="0" dirty="0" smtClean="0">
                          <a:solidFill>
                            <a:schemeClr val="tx1"/>
                          </a:solidFill>
                          <a:latin typeface="Times New Roman" pitchFamily="18" charset="0"/>
                          <a:cs typeface="Times New Roman" pitchFamily="18" charset="0"/>
                        </a:rPr>
                        <a:t>14</a:t>
                      </a:r>
                      <a:r>
                        <a:rPr lang="kk-KZ" sz="1600" baseline="0" dirty="0" smtClean="0">
                          <a:solidFill>
                            <a:schemeClr val="tx1"/>
                          </a:solidFill>
                          <a:latin typeface="Times New Roman" pitchFamily="18" charset="0"/>
                          <a:cs typeface="Times New Roman" pitchFamily="18" charset="0"/>
                        </a:rPr>
                        <a:t>. Мамедова София   </a:t>
                      </a:r>
                      <a:r>
                        <a:rPr lang="en-US" sz="1600" baseline="0" dirty="0" smtClean="0">
                          <a:solidFill>
                            <a:srgbClr val="FF0000"/>
                          </a:solidFill>
                          <a:latin typeface="Times New Roman" pitchFamily="18" charset="0"/>
                          <a:cs typeface="Times New Roman" pitchFamily="18" charset="0"/>
                        </a:rPr>
                        <a:t>III</a:t>
                      </a:r>
                      <a:r>
                        <a:rPr lang="kk-KZ" sz="1600" baseline="0" dirty="0" smtClean="0">
                          <a:solidFill>
                            <a:srgbClr val="FF0000"/>
                          </a:solidFill>
                          <a:latin typeface="Times New Roman" pitchFamily="18" charset="0"/>
                          <a:cs typeface="Times New Roman" pitchFamily="18" charset="0"/>
                        </a:rPr>
                        <a:t> дәрежелі ДИПЛОМ</a:t>
                      </a:r>
                      <a:endParaRPr lang="ru-RU" sz="1600" dirty="0">
                        <a:solidFill>
                          <a:srgbClr val="FF0000"/>
                        </a:solidFill>
                        <a:latin typeface="Times New Roman" pitchFamily="18" charset="0"/>
                        <a:cs typeface="Times New Roman" pitchFamily="18" charset="0"/>
                      </a:endParaRPr>
                    </a:p>
                  </a:txBody>
                  <a:tcPr/>
                </a:tc>
              </a:tr>
              <a:tr h="531625">
                <a:tc vMerge="1">
                  <a:txBody>
                    <a:bodyPr/>
                    <a:lstStyle/>
                    <a:p>
                      <a:endParaRPr lang="ru-RU" dirty="0">
                        <a:latin typeface="Times New Roman" pitchFamily="18" charset="0"/>
                        <a:cs typeface="Times New Roman" pitchFamily="18" charset="0"/>
                      </a:endParaRPr>
                    </a:p>
                  </a:txBody>
                  <a:tcPr/>
                </a:tc>
                <a:tc vMerge="1">
                  <a:txBody>
                    <a:bodyPr/>
                    <a:lstStyle/>
                    <a:p>
                      <a:endParaRPr lang="ru-RU"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baseline="0" dirty="0" smtClean="0">
                          <a:solidFill>
                            <a:schemeClr val="tx1"/>
                          </a:solidFill>
                          <a:latin typeface="Times New Roman" pitchFamily="18" charset="0"/>
                          <a:cs typeface="Times New Roman" pitchFamily="18" charset="0"/>
                        </a:rPr>
                        <a:t>15</a:t>
                      </a:r>
                      <a:r>
                        <a:rPr lang="kk-KZ" sz="1600" baseline="0" dirty="0" smtClean="0">
                          <a:solidFill>
                            <a:schemeClr val="tx1"/>
                          </a:solidFill>
                          <a:latin typeface="Times New Roman" pitchFamily="18" charset="0"/>
                          <a:cs typeface="Times New Roman" pitchFamily="18" charset="0"/>
                        </a:rPr>
                        <a:t>. Кахарманова Фариза   </a:t>
                      </a:r>
                      <a:r>
                        <a:rPr lang="en-US" sz="1600" baseline="0" dirty="0" smtClean="0">
                          <a:solidFill>
                            <a:srgbClr val="FF0000"/>
                          </a:solidFill>
                          <a:latin typeface="Times New Roman" pitchFamily="18" charset="0"/>
                          <a:cs typeface="Times New Roman" pitchFamily="18" charset="0"/>
                        </a:rPr>
                        <a:t>III </a:t>
                      </a:r>
                      <a:r>
                        <a:rPr lang="kk-KZ" sz="1600" baseline="0" dirty="0" smtClean="0">
                          <a:solidFill>
                            <a:srgbClr val="FF0000"/>
                          </a:solidFill>
                          <a:latin typeface="Times New Roman" pitchFamily="18" charset="0"/>
                          <a:cs typeface="Times New Roman" pitchFamily="18" charset="0"/>
                        </a:rPr>
                        <a:t>дәрежелі ДИПЛОМ</a:t>
                      </a:r>
                      <a:endParaRPr lang="ru-RU" sz="1600" dirty="0" smtClean="0">
                        <a:solidFill>
                          <a:srgbClr val="FF0000"/>
                        </a:solidFill>
                        <a:latin typeface="Times New Roman" pitchFamily="18" charset="0"/>
                        <a:cs typeface="Times New Roman" pitchFamily="18" charset="0"/>
                      </a:endParaRPr>
                    </a:p>
                  </a:txBody>
                  <a:tcPr/>
                </a:tc>
              </a:tr>
              <a:tr h="307783">
                <a:tc vMerge="1">
                  <a:txBody>
                    <a:bodyPr/>
                    <a:lstStyle/>
                    <a:p>
                      <a:endParaRPr lang="ru-RU" dirty="0">
                        <a:latin typeface="Times New Roman" pitchFamily="18" charset="0"/>
                        <a:cs typeface="Times New Roman" pitchFamily="18" charset="0"/>
                      </a:endParaRPr>
                    </a:p>
                  </a:txBody>
                  <a:tcPr/>
                </a:tc>
                <a:tc vMerge="1">
                  <a:txBody>
                    <a:bodyPr/>
                    <a:lstStyle/>
                    <a:p>
                      <a:endParaRPr lang="ru-RU" sz="2000"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solidFill>
                            <a:schemeClr val="tx1"/>
                          </a:solidFill>
                          <a:latin typeface="Times New Roman" pitchFamily="18" charset="0"/>
                          <a:cs typeface="Times New Roman" pitchFamily="18" charset="0"/>
                        </a:rPr>
                        <a:t>16.</a:t>
                      </a:r>
                      <a:r>
                        <a:rPr lang="en-US" sz="1600" baseline="0" dirty="0" smtClean="0">
                          <a:solidFill>
                            <a:schemeClr val="tx1"/>
                          </a:solidFill>
                          <a:latin typeface="Times New Roman" pitchFamily="18" charset="0"/>
                          <a:cs typeface="Times New Roman" pitchFamily="18" charset="0"/>
                        </a:rPr>
                        <a:t> </a:t>
                      </a:r>
                      <a:r>
                        <a:rPr lang="kk-KZ" sz="1600" baseline="0" dirty="0" smtClean="0">
                          <a:solidFill>
                            <a:schemeClr val="tx1"/>
                          </a:solidFill>
                          <a:latin typeface="Times New Roman" pitchFamily="18" charset="0"/>
                          <a:cs typeface="Times New Roman" pitchFamily="18" charset="0"/>
                        </a:rPr>
                        <a:t>Ибишева Минара  </a:t>
                      </a:r>
                      <a:r>
                        <a:rPr lang="en-US" sz="1600" baseline="0" dirty="0" smtClean="0">
                          <a:solidFill>
                            <a:srgbClr val="FF0000"/>
                          </a:solidFill>
                          <a:latin typeface="Times New Roman" pitchFamily="18" charset="0"/>
                          <a:cs typeface="Times New Roman" pitchFamily="18" charset="0"/>
                        </a:rPr>
                        <a:t>III</a:t>
                      </a:r>
                      <a:r>
                        <a:rPr lang="kk-KZ" sz="1600" baseline="0" dirty="0" smtClean="0">
                          <a:solidFill>
                            <a:srgbClr val="FF0000"/>
                          </a:solidFill>
                          <a:latin typeface="Times New Roman" pitchFamily="18" charset="0"/>
                          <a:cs typeface="Times New Roman" pitchFamily="18" charset="0"/>
                        </a:rPr>
                        <a:t> дәрежелі ДИПЛОМ</a:t>
                      </a:r>
                      <a:endParaRPr lang="ru-RU" sz="1600" dirty="0" smtClean="0">
                        <a:solidFill>
                          <a:srgbClr val="FF0000"/>
                        </a:solidFill>
                        <a:latin typeface="Times New Roman" pitchFamily="18" charset="0"/>
                        <a:cs typeface="Times New Roman" pitchFamily="18" charset="0"/>
                      </a:endParaRPr>
                    </a:p>
                  </a:txBody>
                  <a:tcPr/>
                </a:tc>
              </a:tr>
              <a:tr h="531625">
                <a:tc vMerge="1">
                  <a:txBody>
                    <a:bodyPr/>
                    <a:lstStyle/>
                    <a:p>
                      <a:endParaRPr lang="ru-RU" dirty="0">
                        <a:latin typeface="Times New Roman" pitchFamily="18" charset="0"/>
                        <a:cs typeface="Times New Roman" pitchFamily="18" charset="0"/>
                      </a:endParaRPr>
                    </a:p>
                  </a:txBody>
                  <a:tcPr/>
                </a:tc>
                <a:tc v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ru-RU" sz="1600" dirty="0" smtClean="0">
                        <a:solidFill>
                          <a:srgbClr val="FF0000"/>
                        </a:solidFill>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baseline="0" dirty="0" smtClean="0">
                          <a:solidFill>
                            <a:schemeClr val="tx1"/>
                          </a:solidFill>
                          <a:latin typeface="Times New Roman" pitchFamily="18" charset="0"/>
                          <a:cs typeface="Times New Roman" pitchFamily="18" charset="0"/>
                        </a:rPr>
                        <a:t>17.</a:t>
                      </a:r>
                      <a:r>
                        <a:rPr lang="kk-KZ" sz="1600" baseline="0" dirty="0" smtClean="0">
                          <a:solidFill>
                            <a:schemeClr val="tx1"/>
                          </a:solidFill>
                          <a:latin typeface="Times New Roman" pitchFamily="18" charset="0"/>
                          <a:cs typeface="Times New Roman" pitchFamily="18" charset="0"/>
                        </a:rPr>
                        <a:t>  Курбанова Виктория </a:t>
                      </a:r>
                      <a:r>
                        <a:rPr lang="en-US" sz="1600" baseline="0" dirty="0" smtClean="0">
                          <a:solidFill>
                            <a:srgbClr val="FF0000"/>
                          </a:solidFill>
                          <a:latin typeface="Times New Roman" pitchFamily="18" charset="0"/>
                          <a:cs typeface="Times New Roman" pitchFamily="18" charset="0"/>
                        </a:rPr>
                        <a:t>III</a:t>
                      </a:r>
                      <a:r>
                        <a:rPr lang="kk-KZ" sz="1600" baseline="0" dirty="0" smtClean="0">
                          <a:solidFill>
                            <a:srgbClr val="FF0000"/>
                          </a:solidFill>
                          <a:latin typeface="Times New Roman" pitchFamily="18" charset="0"/>
                          <a:cs typeface="Times New Roman" pitchFamily="18" charset="0"/>
                        </a:rPr>
                        <a:t> дәрежелі ДИПЛОМ</a:t>
                      </a:r>
                      <a:endParaRPr lang="ru-RU" sz="1600" dirty="0" smtClean="0">
                        <a:solidFill>
                          <a:srgbClr val="FF0000"/>
                        </a:solidFill>
                        <a:latin typeface="Times New Roman" pitchFamily="18" charset="0"/>
                        <a:cs typeface="Times New Roman" pitchFamily="18" charset="0"/>
                      </a:endParaRPr>
                    </a:p>
                  </a:txBody>
                  <a:tcPr/>
                </a:tc>
              </a:tr>
              <a:tr h="335763">
                <a:tc>
                  <a:txBody>
                    <a:bodyPr/>
                    <a:lstStyle/>
                    <a:p>
                      <a:r>
                        <a:rPr lang="kk-KZ" dirty="0" smtClean="0">
                          <a:latin typeface="Times New Roman" pitchFamily="18" charset="0"/>
                          <a:cs typeface="Times New Roman" pitchFamily="18" charset="0"/>
                        </a:rPr>
                        <a:t>7</a:t>
                      </a:r>
                      <a:endParaRPr lang="ru-RU" dirty="0">
                        <a:latin typeface="Times New Roman" pitchFamily="18" charset="0"/>
                        <a:cs typeface="Times New Roman" pitchFamily="18" charset="0"/>
                      </a:endParaRPr>
                    </a:p>
                  </a:txBody>
                  <a:tcPr/>
                </a:tc>
                <a:tc rowSpan="4">
                  <a:txBody>
                    <a:bodyPr/>
                    <a:lstStyle/>
                    <a:p>
                      <a:r>
                        <a:rPr lang="kk-KZ"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USTAZ TILEGI</a:t>
                      </a:r>
                      <a:r>
                        <a:rPr lang="kk-KZ" sz="1800" dirty="0" smtClean="0">
                          <a:latin typeface="Times New Roman" pitchFamily="18" charset="0"/>
                          <a:cs typeface="Times New Roman" pitchFamily="18" charset="0"/>
                        </a:rPr>
                        <a:t>”</a:t>
                      </a:r>
                      <a:r>
                        <a:rPr lang="kk-KZ" sz="1800" baseline="0" dirty="0" smtClean="0">
                          <a:latin typeface="Times New Roman" pitchFamily="18" charset="0"/>
                          <a:cs typeface="Times New Roman" pitchFamily="18" charset="0"/>
                        </a:rPr>
                        <a:t> Республикалық </a:t>
                      </a:r>
                      <a:r>
                        <a:rPr lang="kk-KZ" sz="1800" dirty="0" smtClean="0">
                          <a:latin typeface="Times New Roman" pitchFamily="18" charset="0"/>
                          <a:cs typeface="Times New Roman" pitchFamily="18" charset="0"/>
                        </a:rPr>
                        <a:t>ғылыми-әдістемелік</a:t>
                      </a:r>
                      <a:r>
                        <a:rPr lang="kk-KZ" sz="1800" baseline="0" dirty="0" smtClean="0">
                          <a:latin typeface="Times New Roman" pitchFamily="18" charset="0"/>
                          <a:cs typeface="Times New Roman" pitchFamily="18" charset="0"/>
                        </a:rPr>
                        <a:t> орталығы </a:t>
                      </a:r>
                      <a:r>
                        <a:rPr lang="kk-KZ" sz="1800" baseline="0" dirty="0" smtClean="0">
                          <a:solidFill>
                            <a:srgbClr val="FF0000"/>
                          </a:solidFill>
                          <a:latin typeface="Times New Roman" pitchFamily="18" charset="0"/>
                          <a:cs typeface="Times New Roman" pitchFamily="18" charset="0"/>
                        </a:rPr>
                        <a:t>Хал</a:t>
                      </a:r>
                      <a:r>
                        <a:rPr lang="kk-KZ" sz="1800" dirty="0" smtClean="0">
                          <a:solidFill>
                            <a:srgbClr val="FF0000"/>
                          </a:solidFill>
                          <a:latin typeface="Times New Roman" pitchFamily="18" charset="0"/>
                          <a:cs typeface="Times New Roman" pitchFamily="18" charset="0"/>
                        </a:rPr>
                        <a:t>ықаралық </a:t>
                      </a:r>
                      <a:r>
                        <a:rPr lang="kk-KZ" sz="1800" dirty="0" smtClean="0">
                          <a:latin typeface="Times New Roman" pitchFamily="18" charset="0"/>
                          <a:cs typeface="Times New Roman" pitchFamily="18" charset="0"/>
                        </a:rPr>
                        <a:t> </a:t>
                      </a:r>
                      <a:r>
                        <a:rPr lang="kk-KZ" sz="1800" baseline="0" dirty="0" smtClean="0">
                          <a:latin typeface="Times New Roman" pitchFamily="18" charset="0"/>
                          <a:cs typeface="Times New Roman" pitchFamily="18" charset="0"/>
                        </a:rPr>
                        <a:t>Қазақ тілі пәнінен студенттер арасында  олимпиадасына қатысқаны үшін СЕРТИФИКАТ берілді</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kk-KZ" sz="1600" dirty="0" smtClean="0">
                          <a:solidFill>
                            <a:schemeClr val="tx1"/>
                          </a:solidFill>
                          <a:latin typeface="Times New Roman" pitchFamily="18" charset="0"/>
                          <a:cs typeface="Times New Roman" pitchFamily="18" charset="0"/>
                        </a:rPr>
                        <a:t>18.Возмиллер </a:t>
                      </a:r>
                      <a:r>
                        <a:rPr lang="kk-KZ" sz="1600" dirty="0" smtClean="0">
                          <a:solidFill>
                            <a:schemeClr val="tx1"/>
                          </a:solidFill>
                          <a:latin typeface="Times New Roman" pitchFamily="18" charset="0"/>
                          <a:cs typeface="Times New Roman" pitchFamily="18" charset="0"/>
                        </a:rPr>
                        <a:t>Карина </a:t>
                      </a:r>
                      <a:r>
                        <a:rPr lang="kk-KZ" sz="1600" baseline="0" dirty="0" smtClean="0">
                          <a:solidFill>
                            <a:schemeClr val="tx1"/>
                          </a:solidFill>
                          <a:latin typeface="Times New Roman" pitchFamily="18" charset="0"/>
                          <a:cs typeface="Times New Roman" pitchFamily="18" charset="0"/>
                        </a:rPr>
                        <a:t>        </a:t>
                      </a:r>
                      <a:r>
                        <a:rPr lang="kk-KZ" sz="1600" baseline="0" dirty="0" smtClean="0">
                          <a:solidFill>
                            <a:srgbClr val="FF0000"/>
                          </a:solidFill>
                          <a:latin typeface="Times New Roman" pitchFamily="18" charset="0"/>
                          <a:cs typeface="Times New Roman" pitchFamily="18" charset="0"/>
                        </a:rPr>
                        <a:t>Сертификат</a:t>
                      </a:r>
                      <a:endParaRPr lang="ru-RU" sz="1600" dirty="0" smtClean="0">
                        <a:solidFill>
                          <a:srgbClr val="FF0000"/>
                        </a:solidFill>
                        <a:latin typeface="Times New Roman" pitchFamily="18" charset="0"/>
                        <a:cs typeface="Times New Roman" pitchFamily="18" charset="0"/>
                      </a:endParaRPr>
                    </a:p>
                  </a:txBody>
                  <a:tcPr/>
                </a:tc>
              </a:tr>
              <a:tr h="335763">
                <a:tc>
                  <a:txBody>
                    <a:bodyPr/>
                    <a:lstStyle/>
                    <a:p>
                      <a:endParaRPr lang="ru-RU" dirty="0">
                        <a:latin typeface="Times New Roman" pitchFamily="18" charset="0"/>
                        <a:cs typeface="Times New Roman" pitchFamily="18" charset="0"/>
                      </a:endParaRPr>
                    </a:p>
                  </a:txBody>
                  <a:tcPr/>
                </a:tc>
                <a:tc v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ru-RU" sz="1600" dirty="0" smtClean="0">
                        <a:solidFill>
                          <a:srgbClr val="FF0000"/>
                        </a:solidFill>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kk-KZ" sz="1600" dirty="0" smtClean="0">
                          <a:solidFill>
                            <a:schemeClr val="tx1"/>
                          </a:solidFill>
                          <a:latin typeface="Times New Roman" pitchFamily="18" charset="0"/>
                          <a:cs typeface="Times New Roman" pitchFamily="18" charset="0"/>
                        </a:rPr>
                        <a:t>19 Курахманова  </a:t>
                      </a:r>
                      <a:r>
                        <a:rPr lang="kk-KZ" sz="1600" dirty="0" smtClean="0">
                          <a:solidFill>
                            <a:schemeClr val="tx1"/>
                          </a:solidFill>
                          <a:latin typeface="Times New Roman" pitchFamily="18" charset="0"/>
                          <a:cs typeface="Times New Roman" pitchFamily="18" charset="0"/>
                        </a:rPr>
                        <a:t>Рамина </a:t>
                      </a:r>
                      <a:r>
                        <a:rPr lang="kk-KZ" sz="1600" baseline="0" dirty="0" smtClean="0">
                          <a:solidFill>
                            <a:schemeClr val="tx1"/>
                          </a:solidFill>
                          <a:latin typeface="Times New Roman" pitchFamily="18" charset="0"/>
                          <a:cs typeface="Times New Roman" pitchFamily="18" charset="0"/>
                        </a:rPr>
                        <a:t>   </a:t>
                      </a:r>
                      <a:r>
                        <a:rPr lang="kk-KZ" sz="1600" baseline="0" dirty="0" smtClean="0">
                          <a:solidFill>
                            <a:srgbClr val="FF0000"/>
                          </a:solidFill>
                          <a:latin typeface="Times New Roman" pitchFamily="18" charset="0"/>
                          <a:cs typeface="Times New Roman" pitchFamily="18" charset="0"/>
                        </a:rPr>
                        <a:t>Сертификат</a:t>
                      </a:r>
                      <a:endParaRPr lang="ru-RU" sz="1600" dirty="0" smtClean="0">
                        <a:solidFill>
                          <a:srgbClr val="FF0000"/>
                        </a:solidFill>
                        <a:latin typeface="Times New Roman" pitchFamily="18" charset="0"/>
                        <a:cs typeface="Times New Roman" pitchFamily="18" charset="0"/>
                      </a:endParaRPr>
                    </a:p>
                  </a:txBody>
                  <a:tcPr/>
                </a:tc>
              </a:tr>
              <a:tr h="335763">
                <a:tc>
                  <a:txBody>
                    <a:bodyPr/>
                    <a:lstStyle/>
                    <a:p>
                      <a:endParaRPr lang="ru-RU" dirty="0">
                        <a:latin typeface="Times New Roman" pitchFamily="18" charset="0"/>
                        <a:cs typeface="Times New Roman" pitchFamily="18" charset="0"/>
                      </a:endParaRPr>
                    </a:p>
                  </a:txBody>
                  <a:tcPr/>
                </a:tc>
                <a:tc v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ru-RU" sz="1600" dirty="0" smtClean="0">
                        <a:solidFill>
                          <a:srgbClr val="FF0000"/>
                        </a:solidFill>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kk-KZ" sz="1600" dirty="0" smtClean="0">
                          <a:solidFill>
                            <a:schemeClr val="tx1"/>
                          </a:solidFill>
                          <a:latin typeface="Times New Roman" pitchFamily="18" charset="0"/>
                          <a:cs typeface="Times New Roman" pitchFamily="18" charset="0"/>
                        </a:rPr>
                        <a:t>20. Межлисова  </a:t>
                      </a:r>
                      <a:r>
                        <a:rPr lang="kk-KZ" sz="1600" dirty="0" smtClean="0">
                          <a:solidFill>
                            <a:schemeClr val="tx1"/>
                          </a:solidFill>
                          <a:latin typeface="Times New Roman" pitchFamily="18" charset="0"/>
                          <a:cs typeface="Times New Roman" pitchFamily="18" charset="0"/>
                        </a:rPr>
                        <a:t>Индира      </a:t>
                      </a:r>
                      <a:r>
                        <a:rPr lang="kk-KZ" sz="1600" dirty="0" smtClean="0">
                          <a:solidFill>
                            <a:srgbClr val="FF0000"/>
                          </a:solidFill>
                          <a:latin typeface="Times New Roman" pitchFamily="18" charset="0"/>
                          <a:cs typeface="Times New Roman" pitchFamily="18" charset="0"/>
                        </a:rPr>
                        <a:t>Сертификат</a:t>
                      </a:r>
                      <a:endParaRPr lang="ru-RU" sz="1600" dirty="0" smtClean="0">
                        <a:solidFill>
                          <a:srgbClr val="FF0000"/>
                        </a:solidFill>
                        <a:latin typeface="Times New Roman" pitchFamily="18" charset="0"/>
                        <a:cs typeface="Times New Roman" pitchFamily="18" charset="0"/>
                      </a:endParaRPr>
                    </a:p>
                  </a:txBody>
                  <a:tcPr/>
                </a:tc>
              </a:tr>
              <a:tr h="839408">
                <a:tc>
                  <a:txBody>
                    <a:bodyPr/>
                    <a:lstStyle/>
                    <a:p>
                      <a:endParaRPr lang="ru-RU" dirty="0">
                        <a:latin typeface="Times New Roman" pitchFamily="18" charset="0"/>
                        <a:cs typeface="Times New Roman" pitchFamily="18" charset="0"/>
                      </a:endParaRPr>
                    </a:p>
                  </a:txBody>
                  <a:tcPr/>
                </a:tc>
                <a:tc v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ru-RU" sz="1600" dirty="0" smtClean="0">
                        <a:solidFill>
                          <a:srgbClr val="FF0000"/>
                        </a:solidFill>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kk-KZ" sz="1600" dirty="0" smtClean="0">
                          <a:solidFill>
                            <a:schemeClr val="tx1"/>
                          </a:solidFill>
                          <a:latin typeface="Times New Roman" pitchFamily="18" charset="0"/>
                          <a:cs typeface="Times New Roman" pitchFamily="18" charset="0"/>
                        </a:rPr>
                        <a:t>21Сегизбаева </a:t>
                      </a:r>
                      <a:r>
                        <a:rPr lang="kk-KZ" sz="1600" dirty="0" smtClean="0">
                          <a:solidFill>
                            <a:schemeClr val="tx1"/>
                          </a:solidFill>
                          <a:latin typeface="Times New Roman" pitchFamily="18" charset="0"/>
                          <a:cs typeface="Times New Roman" pitchFamily="18" charset="0"/>
                        </a:rPr>
                        <a:t>Адэлина        </a:t>
                      </a:r>
                      <a:r>
                        <a:rPr lang="kk-KZ" sz="1600" dirty="0" smtClean="0">
                          <a:solidFill>
                            <a:srgbClr val="FF0000"/>
                          </a:solidFill>
                          <a:latin typeface="Times New Roman" pitchFamily="18" charset="0"/>
                          <a:cs typeface="Times New Roman" pitchFamily="18" charset="0"/>
                        </a:rPr>
                        <a:t>Сертификат</a:t>
                      </a:r>
                      <a:endParaRPr lang="ru-RU" sz="1600" dirty="0" smtClean="0">
                        <a:solidFill>
                          <a:srgbClr val="FF0000"/>
                        </a:solidFill>
                        <a:latin typeface="Times New Roman" pitchFamily="18" charset="0"/>
                        <a:cs typeface="Times New Roman" pitchFamily="18" charset="0"/>
                      </a:endParaRPr>
                    </a:p>
                  </a:txBody>
                  <a:tcPr/>
                </a:tc>
              </a:tr>
            </a:tbl>
          </a:graphicData>
        </a:graphic>
      </p:graphicFrame>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kk-KZ" dirty="0" smtClean="0"/>
              <a:t>ОҚУШЫЛАРДЫҢ ЖЕТІСТІКТЕРІ</a:t>
            </a:r>
            <a:endParaRPr lang="ru-RU" dirty="0"/>
          </a:p>
        </p:txBody>
      </p:sp>
      <p:graphicFrame>
        <p:nvGraphicFramePr>
          <p:cNvPr id="4" name="Содержимое 3"/>
          <p:cNvGraphicFramePr>
            <a:graphicFrameLocks noGrp="1"/>
          </p:cNvGraphicFramePr>
          <p:nvPr>
            <p:ph idx="1"/>
          </p:nvPr>
        </p:nvGraphicFramePr>
        <p:xfrm>
          <a:off x="457200" y="1935163"/>
          <a:ext cx="8229600" cy="4657645"/>
        </p:xfrm>
        <a:graphic>
          <a:graphicData uri="http://schemas.openxmlformats.org/drawingml/2006/table">
            <a:tbl>
              <a:tblPr firstRow="1" bandRow="1">
                <a:tableStyleId>{5C22544A-7EE6-4342-B048-85BDC9FD1C3A}</a:tableStyleId>
              </a:tblPr>
              <a:tblGrid>
                <a:gridCol w="730424"/>
                <a:gridCol w="3744416"/>
                <a:gridCol w="3754760"/>
              </a:tblGrid>
              <a:tr h="370840">
                <a:tc>
                  <a:txBody>
                    <a:bodyPr/>
                    <a:lstStyle/>
                    <a:p>
                      <a:r>
                        <a:rPr lang="kk-KZ"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a:txBody>
                  <a:tcPr/>
                </a:tc>
                <a:tc>
                  <a:txBody>
                    <a:bodyPr/>
                    <a:lstStyle/>
                    <a:p>
                      <a:r>
                        <a:rPr lang="kk-KZ" dirty="0" smtClean="0">
                          <a:latin typeface="Times New Roman" pitchFamily="18" charset="0"/>
                          <a:cs typeface="Times New Roman" pitchFamily="18" charset="0"/>
                        </a:rPr>
                        <a:t>Оқушылар</a:t>
                      </a:r>
                      <a:r>
                        <a:rPr lang="kk-KZ" baseline="0" dirty="0" smtClean="0">
                          <a:latin typeface="Times New Roman" pitchFamily="18" charset="0"/>
                          <a:cs typeface="Times New Roman" pitchFamily="18" charset="0"/>
                        </a:rPr>
                        <a:t>  қатысқан б</a:t>
                      </a:r>
                      <a:r>
                        <a:rPr lang="kk-KZ" dirty="0" smtClean="0">
                          <a:latin typeface="Times New Roman" pitchFamily="18" charset="0"/>
                          <a:cs typeface="Times New Roman" pitchFamily="18" charset="0"/>
                        </a:rPr>
                        <a:t>айқаулары, олимпиадалары</a:t>
                      </a:r>
                      <a:endParaRPr lang="ru-RU" dirty="0">
                        <a:latin typeface="Times New Roman" pitchFamily="18" charset="0"/>
                        <a:cs typeface="Times New Roman" pitchFamily="18" charset="0"/>
                      </a:endParaRPr>
                    </a:p>
                  </a:txBody>
                  <a:tcPr/>
                </a:tc>
                <a:tc>
                  <a:txBody>
                    <a:bodyPr/>
                    <a:lstStyle/>
                    <a:p>
                      <a:r>
                        <a:rPr lang="kk-KZ" dirty="0" smtClean="0">
                          <a:latin typeface="Times New Roman" pitchFamily="18" charset="0"/>
                          <a:cs typeface="Times New Roman" pitchFamily="18" charset="0"/>
                        </a:rPr>
                        <a:t> оқушылардың</a:t>
                      </a:r>
                      <a:r>
                        <a:rPr lang="kk-KZ" baseline="0" dirty="0" smtClean="0">
                          <a:latin typeface="Times New Roman" pitchFamily="18" charset="0"/>
                          <a:cs typeface="Times New Roman" pitchFamily="18" charset="0"/>
                        </a:rPr>
                        <a:t> </a:t>
                      </a:r>
                      <a:r>
                        <a:rPr lang="kk-KZ" dirty="0" smtClean="0">
                          <a:latin typeface="Times New Roman" pitchFamily="18" charset="0"/>
                          <a:cs typeface="Times New Roman" pitchFamily="18" charset="0"/>
                        </a:rPr>
                        <a:t>нәтижесі</a:t>
                      </a:r>
                      <a:endParaRPr lang="ru-RU" dirty="0">
                        <a:latin typeface="Times New Roman" pitchFamily="18" charset="0"/>
                        <a:cs typeface="Times New Roman" pitchFamily="18" charset="0"/>
                      </a:endParaRPr>
                    </a:p>
                  </a:txBody>
                  <a:tcPr/>
                </a:tc>
              </a:tr>
              <a:tr h="370840">
                <a:tc rowSpan="2">
                  <a:txBody>
                    <a:bodyPr/>
                    <a:lstStyle/>
                    <a:p>
                      <a:r>
                        <a:rPr lang="kk-KZ" dirty="0" smtClean="0">
                          <a:latin typeface="Times New Roman" pitchFamily="18" charset="0"/>
                          <a:cs typeface="Times New Roman" pitchFamily="18" charset="0"/>
                        </a:rPr>
                        <a:t>8</a:t>
                      </a:r>
                      <a:endParaRPr lang="ru-RU" dirty="0">
                        <a:latin typeface="Times New Roman" pitchFamily="18" charset="0"/>
                        <a:cs typeface="Times New Roman" pitchFamily="18" charset="0"/>
                      </a:endParaRPr>
                    </a:p>
                  </a:txBody>
                  <a:tcPr/>
                </a:tc>
                <a:tc rowSpan="3">
                  <a:txBody>
                    <a:bodyPr/>
                    <a:lstStyle/>
                    <a:p>
                      <a:r>
                        <a:rPr lang="kk-KZ" dirty="0" smtClean="0">
                          <a:latin typeface="Times New Roman" pitchFamily="18" charset="0"/>
                          <a:cs typeface="Times New Roman" pitchFamily="18" charset="0"/>
                        </a:rPr>
                        <a:t>“</a:t>
                      </a:r>
                      <a:r>
                        <a:rPr lang="en-US" dirty="0" smtClean="0">
                          <a:latin typeface="Times New Roman" pitchFamily="18" charset="0"/>
                          <a:cs typeface="Times New Roman" pitchFamily="18" charset="0"/>
                        </a:rPr>
                        <a:t>USTAZ TILEGI</a:t>
                      </a:r>
                      <a:r>
                        <a:rPr lang="kk-KZ" dirty="0" smtClean="0">
                          <a:latin typeface="Times New Roman" pitchFamily="18" charset="0"/>
                          <a:cs typeface="Times New Roman" pitchFamily="18" charset="0"/>
                        </a:rPr>
                        <a:t>”Республикалық ғылыми-әдістемелік</a:t>
                      </a:r>
                      <a:r>
                        <a:rPr lang="kk-KZ" baseline="0" dirty="0" smtClean="0">
                          <a:latin typeface="Times New Roman" pitchFamily="18" charset="0"/>
                          <a:cs typeface="Times New Roman" pitchFamily="18" charset="0"/>
                        </a:rPr>
                        <a:t> орталығы </a:t>
                      </a:r>
                      <a:r>
                        <a:rPr lang="kk-KZ" baseline="0" dirty="0" smtClean="0">
                          <a:solidFill>
                            <a:srgbClr val="FF0000"/>
                          </a:solidFill>
                          <a:latin typeface="Times New Roman" pitchFamily="18" charset="0"/>
                          <a:cs typeface="Times New Roman" pitchFamily="18" charset="0"/>
                        </a:rPr>
                        <a:t>Республикалық</a:t>
                      </a:r>
                      <a:r>
                        <a:rPr lang="kk-KZ" baseline="0" dirty="0" smtClean="0">
                          <a:latin typeface="Times New Roman" pitchFamily="18" charset="0"/>
                          <a:cs typeface="Times New Roman" pitchFamily="18" charset="0"/>
                        </a:rPr>
                        <a:t> Қазақ тілі пәнінен студенттер арасында  олимпиадаға үздік қатысқаны үшін </a:t>
                      </a:r>
                      <a:r>
                        <a:rPr lang="en-US" baseline="0" dirty="0" smtClean="0">
                          <a:solidFill>
                            <a:srgbClr val="FF0000"/>
                          </a:solidFill>
                          <a:latin typeface="Times New Roman" pitchFamily="18" charset="0"/>
                          <a:cs typeface="Times New Roman" pitchFamily="18" charset="0"/>
                        </a:rPr>
                        <a:t>I</a:t>
                      </a:r>
                      <a:r>
                        <a:rPr lang="kk-KZ" baseline="0" dirty="0" smtClean="0">
                          <a:solidFill>
                            <a:srgbClr val="FF0000"/>
                          </a:solidFill>
                          <a:latin typeface="Times New Roman" pitchFamily="18" charset="0"/>
                          <a:cs typeface="Times New Roman" pitchFamily="18" charset="0"/>
                        </a:rPr>
                        <a:t> дәрежелі ДИПЛОММЕН </a:t>
                      </a:r>
                      <a:r>
                        <a:rPr lang="kk-KZ" baseline="0" dirty="0" smtClean="0">
                          <a:latin typeface="Times New Roman" pitchFamily="18" charset="0"/>
                          <a:cs typeface="Times New Roman" pitchFamily="18" charset="0"/>
                        </a:rPr>
                        <a:t>марапатталды</a:t>
                      </a:r>
                      <a:endParaRPr lang="ru-RU" dirty="0">
                        <a:latin typeface="Times New Roman" pitchFamily="18" charset="0"/>
                        <a:cs typeface="Times New Roman" pitchFamily="18" charset="0"/>
                      </a:endParaRPr>
                    </a:p>
                  </a:txBody>
                  <a:tcPr/>
                </a:tc>
                <a:tc>
                  <a:txBody>
                    <a:bodyPr/>
                    <a:lstStyle/>
                    <a:p>
                      <a:pPr algn="ctr"/>
                      <a:r>
                        <a:rPr lang="kk-KZ" baseline="0" dirty="0" smtClean="0">
                          <a:solidFill>
                            <a:schemeClr val="tx1"/>
                          </a:solidFill>
                          <a:latin typeface="Times New Roman" pitchFamily="18" charset="0"/>
                          <a:cs typeface="Times New Roman" pitchFamily="18" charset="0"/>
                        </a:rPr>
                        <a:t> 22. Бердиева Жадыра     </a:t>
                      </a:r>
                      <a:r>
                        <a:rPr lang="en-US" baseline="0" dirty="0" smtClean="0">
                          <a:solidFill>
                            <a:srgbClr val="FF0000"/>
                          </a:solidFill>
                          <a:latin typeface="Times New Roman" pitchFamily="18" charset="0"/>
                          <a:cs typeface="Times New Roman" pitchFamily="18" charset="0"/>
                        </a:rPr>
                        <a:t>I</a:t>
                      </a:r>
                      <a:r>
                        <a:rPr lang="kk-KZ" baseline="0" dirty="0" smtClean="0">
                          <a:solidFill>
                            <a:srgbClr val="FF0000"/>
                          </a:solidFill>
                          <a:latin typeface="Times New Roman" pitchFamily="18" charset="0"/>
                          <a:cs typeface="Times New Roman" pitchFamily="18" charset="0"/>
                        </a:rPr>
                        <a:t> дәрежелі ДИПЛОМ</a:t>
                      </a:r>
                      <a:endParaRPr lang="ru-RU" dirty="0">
                        <a:solidFill>
                          <a:srgbClr val="FF0000"/>
                        </a:solidFill>
                        <a:latin typeface="Times New Roman" pitchFamily="18" charset="0"/>
                        <a:cs typeface="Times New Roman" pitchFamily="18" charset="0"/>
                      </a:endParaRPr>
                    </a:p>
                  </a:txBody>
                  <a:tcPr/>
                </a:tc>
              </a:tr>
              <a:tr h="370840">
                <a:tc vMerge="1">
                  <a:txBody>
                    <a:bodyPr/>
                    <a:lstStyle/>
                    <a:p>
                      <a:endParaRPr lang="ru-RU" dirty="0">
                        <a:latin typeface="Times New Roman" pitchFamily="18" charset="0"/>
                        <a:cs typeface="Times New Roman" pitchFamily="18" charset="0"/>
                      </a:endParaRPr>
                    </a:p>
                  </a:txBody>
                  <a:tcPr/>
                </a:tc>
                <a:tc vMerge="1">
                  <a:txBody>
                    <a:bodyPr/>
                    <a:lstStyle/>
                    <a:p>
                      <a:endParaRPr lang="ru-RU" dirty="0"/>
                    </a:p>
                  </a:txBody>
                  <a:tcPr/>
                </a:tc>
                <a:tc>
                  <a:txBody>
                    <a:bodyPr/>
                    <a:lstStyle/>
                    <a:p>
                      <a:pPr algn="ctr"/>
                      <a:r>
                        <a:rPr lang="kk-KZ" baseline="0" dirty="0" smtClean="0">
                          <a:solidFill>
                            <a:schemeClr val="tx1"/>
                          </a:solidFill>
                          <a:latin typeface="Times New Roman" pitchFamily="18" charset="0"/>
                          <a:cs typeface="Times New Roman" pitchFamily="18" charset="0"/>
                        </a:rPr>
                        <a:t>23. Идрисов  Закиржан   </a:t>
                      </a:r>
                      <a:r>
                        <a:rPr lang="en-US" baseline="0" dirty="0" smtClean="0">
                          <a:solidFill>
                            <a:srgbClr val="FF0000"/>
                          </a:solidFill>
                          <a:latin typeface="Times New Roman" pitchFamily="18" charset="0"/>
                          <a:cs typeface="Times New Roman" pitchFamily="18" charset="0"/>
                        </a:rPr>
                        <a:t>I</a:t>
                      </a:r>
                      <a:r>
                        <a:rPr lang="kk-KZ" baseline="0" dirty="0" smtClean="0">
                          <a:solidFill>
                            <a:srgbClr val="FF0000"/>
                          </a:solidFill>
                          <a:latin typeface="Times New Roman" pitchFamily="18" charset="0"/>
                          <a:cs typeface="Times New Roman" pitchFamily="18" charset="0"/>
                        </a:rPr>
                        <a:t> дәрежелі ДИПЛОМ</a:t>
                      </a:r>
                      <a:endParaRPr lang="ru-RU" dirty="0">
                        <a:solidFill>
                          <a:srgbClr val="FF0000"/>
                        </a:solidFill>
                        <a:latin typeface="Times New Roman" pitchFamily="18" charset="0"/>
                        <a:cs typeface="Times New Roman" pitchFamily="18" charset="0"/>
                      </a:endParaRPr>
                    </a:p>
                  </a:txBody>
                  <a:tcPr/>
                </a:tc>
              </a:tr>
              <a:tr h="725725">
                <a:tc>
                  <a:txBody>
                    <a:bodyPr/>
                    <a:lstStyle/>
                    <a:p>
                      <a:endParaRPr lang="ru-RU" dirty="0">
                        <a:latin typeface="Times New Roman" pitchFamily="18" charset="0"/>
                        <a:cs typeface="Times New Roman" pitchFamily="18" charset="0"/>
                      </a:endParaRPr>
                    </a:p>
                  </a:txBody>
                  <a:tcPr/>
                </a:tc>
                <a:tc vMerge="1">
                  <a:txBody>
                    <a:bodyPr/>
                    <a:lstStyle/>
                    <a:p>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kk-KZ" baseline="0" dirty="0" smtClean="0">
                          <a:solidFill>
                            <a:schemeClr val="tx1"/>
                          </a:solidFill>
                          <a:latin typeface="Times New Roman" pitchFamily="18" charset="0"/>
                          <a:cs typeface="Times New Roman" pitchFamily="18" charset="0"/>
                        </a:rPr>
                        <a:t>24. Рябова Екатерина    </a:t>
                      </a:r>
                      <a:r>
                        <a:rPr lang="en-US" baseline="0" dirty="0" smtClean="0">
                          <a:solidFill>
                            <a:srgbClr val="FF0000"/>
                          </a:solidFill>
                          <a:latin typeface="Times New Roman" pitchFamily="18" charset="0"/>
                          <a:cs typeface="Times New Roman" pitchFamily="18" charset="0"/>
                        </a:rPr>
                        <a:t>I</a:t>
                      </a:r>
                      <a:r>
                        <a:rPr lang="kk-KZ" baseline="0" dirty="0" smtClean="0">
                          <a:solidFill>
                            <a:srgbClr val="FF0000"/>
                          </a:solidFill>
                          <a:latin typeface="Times New Roman" pitchFamily="18" charset="0"/>
                          <a:cs typeface="Times New Roman" pitchFamily="18" charset="0"/>
                        </a:rPr>
                        <a:t> дәрежелі ДИПЛОМ</a:t>
                      </a:r>
                      <a:endParaRPr lang="ru-RU" dirty="0" smtClean="0">
                        <a:solidFill>
                          <a:srgbClr val="FF0000"/>
                        </a:solidFill>
                        <a:latin typeface="Times New Roman" pitchFamily="18" charset="0"/>
                        <a:cs typeface="Times New Roman" pitchFamily="18" charset="0"/>
                      </a:endParaRPr>
                    </a:p>
                  </a:txBody>
                  <a:tcPr/>
                </a:tc>
              </a:tr>
              <a:tr h="370840">
                <a:tc rowSpan="3">
                  <a:txBody>
                    <a:bodyPr/>
                    <a:lstStyle/>
                    <a:p>
                      <a:r>
                        <a:rPr lang="kk-KZ" dirty="0" smtClean="0">
                          <a:latin typeface="Times New Roman" pitchFamily="18" charset="0"/>
                          <a:cs typeface="Times New Roman" pitchFamily="18" charset="0"/>
                        </a:rPr>
                        <a:t>9</a:t>
                      </a:r>
                      <a:endParaRPr lang="ru-RU" dirty="0">
                        <a:latin typeface="Times New Roman" pitchFamily="18" charset="0"/>
                        <a:cs typeface="Times New Roman" pitchFamily="18" charset="0"/>
                      </a:endParaRPr>
                    </a:p>
                  </a:txBody>
                  <a:tcPr/>
                </a:tc>
                <a:tc rowSpan="3">
                  <a:txBody>
                    <a:bodyPr/>
                    <a:lstStyle/>
                    <a:p>
                      <a:r>
                        <a:rPr lang="kk-KZ" dirty="0" smtClean="0"/>
                        <a:t>“</a:t>
                      </a:r>
                      <a:r>
                        <a:rPr lang="en-US" dirty="0" smtClean="0"/>
                        <a:t>USTA</a:t>
                      </a:r>
                      <a:r>
                        <a:rPr lang="en-US" baseline="0" dirty="0" smtClean="0"/>
                        <a:t>Z </a:t>
                      </a:r>
                      <a:r>
                        <a:rPr lang="en-US" dirty="0" smtClean="0"/>
                        <a:t>TILEGI</a:t>
                      </a:r>
                      <a:r>
                        <a:rPr lang="kk-KZ" dirty="0" smtClean="0"/>
                        <a:t>”Республикалық ғылыми-әдістемелік</a:t>
                      </a:r>
                      <a:r>
                        <a:rPr lang="kk-KZ" baseline="0" dirty="0" smtClean="0"/>
                        <a:t> орталығы </a:t>
                      </a:r>
                      <a:r>
                        <a:rPr lang="kk-KZ" baseline="0" dirty="0" smtClean="0">
                          <a:solidFill>
                            <a:srgbClr val="FF0000"/>
                          </a:solidFill>
                        </a:rPr>
                        <a:t>Республикалық</a:t>
                      </a:r>
                      <a:r>
                        <a:rPr lang="kk-KZ" baseline="0" dirty="0" smtClean="0"/>
                        <a:t> Қазақ тілі пәнінен студенттер арасында  олимпиадаға үздік қатысқаны үшін  </a:t>
                      </a:r>
                      <a:r>
                        <a:rPr lang="en-US" baseline="0" dirty="0" smtClean="0">
                          <a:solidFill>
                            <a:srgbClr val="FF0000"/>
                          </a:solidFill>
                        </a:rPr>
                        <a:t>II</a:t>
                      </a:r>
                      <a:r>
                        <a:rPr lang="kk-KZ" baseline="0" dirty="0" smtClean="0">
                          <a:solidFill>
                            <a:srgbClr val="FF0000"/>
                          </a:solidFill>
                        </a:rPr>
                        <a:t> дәрежелі ДИПЛОММЕН </a:t>
                      </a:r>
                      <a:r>
                        <a:rPr lang="kk-KZ" baseline="0" dirty="0" smtClean="0"/>
                        <a:t>марапатталды</a:t>
                      </a:r>
                      <a:endParaRPr lang="ru-RU" dirty="0"/>
                    </a:p>
                  </a:txBody>
                  <a:tcPr/>
                </a:tc>
                <a:tc>
                  <a:txBody>
                    <a:bodyPr/>
                    <a:lstStyle/>
                    <a:p>
                      <a:pPr algn="ctr"/>
                      <a:r>
                        <a:rPr lang="kk-KZ" dirty="0" smtClean="0">
                          <a:solidFill>
                            <a:schemeClr val="tx1"/>
                          </a:solidFill>
                          <a:latin typeface="Times New Roman" pitchFamily="18" charset="0"/>
                          <a:cs typeface="Times New Roman" pitchFamily="18" charset="0"/>
                        </a:rPr>
                        <a:t>25. Кисилева Ольга   </a:t>
                      </a:r>
                      <a:r>
                        <a:rPr lang="en-US" dirty="0" smtClean="0">
                          <a:solidFill>
                            <a:srgbClr val="FF0000"/>
                          </a:solidFill>
                          <a:latin typeface="Times New Roman" pitchFamily="18" charset="0"/>
                          <a:cs typeface="Times New Roman" pitchFamily="18" charset="0"/>
                        </a:rPr>
                        <a:t>II </a:t>
                      </a:r>
                      <a:r>
                        <a:rPr lang="kk-KZ" dirty="0" smtClean="0">
                          <a:solidFill>
                            <a:srgbClr val="FF0000"/>
                          </a:solidFill>
                          <a:latin typeface="Times New Roman" pitchFamily="18" charset="0"/>
                          <a:cs typeface="Times New Roman" pitchFamily="18" charset="0"/>
                        </a:rPr>
                        <a:t>дәрежелі ДИПЛОМ</a:t>
                      </a:r>
                      <a:endParaRPr lang="ru-RU" dirty="0">
                        <a:solidFill>
                          <a:srgbClr val="FF0000"/>
                        </a:solidFill>
                        <a:latin typeface="Times New Roman" pitchFamily="18" charset="0"/>
                        <a:cs typeface="Times New Roman" pitchFamily="18" charset="0"/>
                      </a:endParaRPr>
                    </a:p>
                  </a:txBody>
                  <a:tcPr/>
                </a:tc>
              </a:tr>
              <a:tr h="370840">
                <a:tc vMerge="1">
                  <a:txBody>
                    <a:bodyPr/>
                    <a:lstStyle/>
                    <a:p>
                      <a:endParaRPr lang="ru-RU" dirty="0">
                        <a:latin typeface="Times New Roman" pitchFamily="18" charset="0"/>
                        <a:cs typeface="Times New Roman" pitchFamily="18" charset="0"/>
                      </a:endParaRPr>
                    </a:p>
                  </a:txBody>
                  <a:tcPr/>
                </a:tc>
                <a:tc vMerge="1">
                  <a:txBody>
                    <a:bodyPr/>
                    <a:lstStyle/>
                    <a:p>
                      <a:endParaRPr lang="ru-RU" dirty="0"/>
                    </a:p>
                  </a:txBody>
                  <a:tcPr/>
                </a:tc>
                <a:tc>
                  <a:txBody>
                    <a:bodyPr/>
                    <a:lstStyle/>
                    <a:p>
                      <a:pPr algn="ctr"/>
                      <a:r>
                        <a:rPr lang="kk-KZ" dirty="0" smtClean="0">
                          <a:solidFill>
                            <a:schemeClr val="tx1"/>
                          </a:solidFill>
                          <a:latin typeface="Times New Roman" pitchFamily="18" charset="0"/>
                          <a:cs typeface="Times New Roman" pitchFamily="18" charset="0"/>
                        </a:rPr>
                        <a:t>26. Искандарова Амина  </a:t>
                      </a:r>
                      <a:r>
                        <a:rPr lang="en-US" dirty="0" smtClean="0">
                          <a:solidFill>
                            <a:srgbClr val="FF0000"/>
                          </a:solidFill>
                          <a:latin typeface="Times New Roman" pitchFamily="18" charset="0"/>
                          <a:cs typeface="Times New Roman" pitchFamily="18" charset="0"/>
                        </a:rPr>
                        <a:t>II </a:t>
                      </a:r>
                      <a:r>
                        <a:rPr lang="kk-KZ" dirty="0" smtClean="0">
                          <a:solidFill>
                            <a:srgbClr val="FF0000"/>
                          </a:solidFill>
                          <a:latin typeface="Times New Roman" pitchFamily="18" charset="0"/>
                          <a:cs typeface="Times New Roman" pitchFamily="18" charset="0"/>
                        </a:rPr>
                        <a:t>дәрежелі ДИПЛОМ</a:t>
                      </a:r>
                      <a:endParaRPr lang="ru-RU" dirty="0">
                        <a:solidFill>
                          <a:srgbClr val="FF0000"/>
                        </a:solidFill>
                        <a:latin typeface="Times New Roman" pitchFamily="18" charset="0"/>
                        <a:cs typeface="Times New Roman" pitchFamily="18" charset="0"/>
                      </a:endParaRPr>
                    </a:p>
                  </a:txBody>
                  <a:tcPr/>
                </a:tc>
              </a:tr>
              <a:tr h="370840">
                <a:tc vMerge="1">
                  <a:txBody>
                    <a:bodyPr/>
                    <a:lstStyle/>
                    <a:p>
                      <a:endParaRPr lang="ru-RU" dirty="0">
                        <a:latin typeface="Times New Roman" pitchFamily="18" charset="0"/>
                        <a:cs typeface="Times New Roman" pitchFamily="18" charset="0"/>
                      </a:endParaRPr>
                    </a:p>
                  </a:txBody>
                  <a:tcPr/>
                </a:tc>
                <a:tc vMerge="1">
                  <a:txBody>
                    <a:bodyPr/>
                    <a:lstStyle/>
                    <a:p>
                      <a:endParaRPr lang="ru-RU" dirty="0"/>
                    </a:p>
                  </a:txBody>
                  <a:tcPr/>
                </a:tc>
                <a:tc>
                  <a:txBody>
                    <a:bodyPr/>
                    <a:lstStyle/>
                    <a:p>
                      <a:pPr algn="ctr"/>
                      <a:r>
                        <a:rPr lang="kk-KZ" dirty="0" smtClean="0">
                          <a:solidFill>
                            <a:schemeClr val="tx1"/>
                          </a:solidFill>
                          <a:latin typeface="Times New Roman" pitchFamily="18" charset="0"/>
                          <a:cs typeface="Times New Roman" pitchFamily="18" charset="0"/>
                        </a:rPr>
                        <a:t>27. Кургалиева  Айгерим  </a:t>
                      </a:r>
                      <a:r>
                        <a:rPr lang="en-US" dirty="0" smtClean="0">
                          <a:solidFill>
                            <a:srgbClr val="FF0000"/>
                          </a:solidFill>
                          <a:latin typeface="Times New Roman" pitchFamily="18" charset="0"/>
                          <a:cs typeface="Times New Roman" pitchFamily="18" charset="0"/>
                        </a:rPr>
                        <a:t>II </a:t>
                      </a:r>
                      <a:r>
                        <a:rPr lang="kk-KZ" dirty="0" smtClean="0">
                          <a:solidFill>
                            <a:srgbClr val="FF0000"/>
                          </a:solidFill>
                          <a:latin typeface="Times New Roman" pitchFamily="18" charset="0"/>
                          <a:cs typeface="Times New Roman" pitchFamily="18" charset="0"/>
                        </a:rPr>
                        <a:t>дәрежелі</a:t>
                      </a:r>
                      <a:r>
                        <a:rPr lang="kk-KZ" baseline="0" dirty="0" smtClean="0">
                          <a:solidFill>
                            <a:srgbClr val="FF0000"/>
                          </a:solidFill>
                          <a:latin typeface="Times New Roman" pitchFamily="18" charset="0"/>
                          <a:cs typeface="Times New Roman" pitchFamily="18" charset="0"/>
                        </a:rPr>
                        <a:t> ДИПЛОМ</a:t>
                      </a:r>
                      <a:endParaRPr lang="ru-RU" dirty="0">
                        <a:solidFill>
                          <a:srgbClr val="FF0000"/>
                        </a:solidFill>
                        <a:latin typeface="Times New Roman" pitchFamily="18" charset="0"/>
                        <a:cs typeface="Times New Roman" pitchFamily="18" charset="0"/>
                      </a:endParaRPr>
                    </a:p>
                  </a:txBody>
                  <a:tcPr/>
                </a:tc>
              </a:tr>
            </a:tbl>
          </a:graphicData>
        </a:graphic>
      </p:graphicFrame>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kk-KZ" dirty="0" smtClean="0"/>
              <a:t>ОҚУШЫЛАРДЫҢ ЖЕТІСТІКТЕРІ</a:t>
            </a:r>
            <a:endParaRPr lang="ru-RU" dirty="0"/>
          </a:p>
        </p:txBody>
      </p:sp>
      <p:graphicFrame>
        <p:nvGraphicFramePr>
          <p:cNvPr id="4" name="Содержимое 3"/>
          <p:cNvGraphicFramePr>
            <a:graphicFrameLocks noGrp="1"/>
          </p:cNvGraphicFramePr>
          <p:nvPr>
            <p:ph idx="1"/>
          </p:nvPr>
        </p:nvGraphicFramePr>
        <p:xfrm>
          <a:off x="457200" y="1935163"/>
          <a:ext cx="8229600" cy="3474720"/>
        </p:xfrm>
        <a:graphic>
          <a:graphicData uri="http://schemas.openxmlformats.org/drawingml/2006/table">
            <a:tbl>
              <a:tblPr firstRow="1" bandRow="1">
                <a:tableStyleId>{5C22544A-7EE6-4342-B048-85BDC9FD1C3A}</a:tableStyleId>
              </a:tblPr>
              <a:tblGrid>
                <a:gridCol w="730424"/>
                <a:gridCol w="3744416"/>
                <a:gridCol w="3754760"/>
              </a:tblGrid>
              <a:tr h="370840">
                <a:tc>
                  <a:txBody>
                    <a:bodyPr/>
                    <a:lstStyle/>
                    <a:p>
                      <a:r>
                        <a:rPr lang="kk-KZ"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a:txBody>
                  <a:tcPr/>
                </a:tc>
                <a:tc>
                  <a:txBody>
                    <a:bodyPr/>
                    <a:lstStyle/>
                    <a:p>
                      <a:r>
                        <a:rPr lang="kk-KZ" dirty="0" smtClean="0">
                          <a:latin typeface="Times New Roman" pitchFamily="18" charset="0"/>
                          <a:cs typeface="Times New Roman" pitchFamily="18" charset="0"/>
                        </a:rPr>
                        <a:t>Оқушылар</a:t>
                      </a:r>
                      <a:r>
                        <a:rPr lang="kk-KZ" baseline="0" dirty="0" smtClean="0">
                          <a:latin typeface="Times New Roman" pitchFamily="18" charset="0"/>
                          <a:cs typeface="Times New Roman" pitchFamily="18" charset="0"/>
                        </a:rPr>
                        <a:t>  қатысқан б</a:t>
                      </a:r>
                      <a:r>
                        <a:rPr lang="kk-KZ" dirty="0" smtClean="0">
                          <a:latin typeface="Times New Roman" pitchFamily="18" charset="0"/>
                          <a:cs typeface="Times New Roman" pitchFamily="18" charset="0"/>
                        </a:rPr>
                        <a:t>айқаулары, олимпиадалары</a:t>
                      </a:r>
                      <a:endParaRPr lang="ru-RU" dirty="0">
                        <a:latin typeface="Times New Roman" pitchFamily="18" charset="0"/>
                        <a:cs typeface="Times New Roman" pitchFamily="18" charset="0"/>
                      </a:endParaRPr>
                    </a:p>
                  </a:txBody>
                  <a:tcPr/>
                </a:tc>
                <a:tc>
                  <a:txBody>
                    <a:bodyPr/>
                    <a:lstStyle/>
                    <a:p>
                      <a:r>
                        <a:rPr lang="kk-KZ" dirty="0" smtClean="0">
                          <a:latin typeface="Times New Roman" pitchFamily="18" charset="0"/>
                          <a:cs typeface="Times New Roman" pitchFamily="18" charset="0"/>
                        </a:rPr>
                        <a:t> оқушылардың</a:t>
                      </a:r>
                      <a:r>
                        <a:rPr lang="kk-KZ" baseline="0" dirty="0" smtClean="0">
                          <a:latin typeface="Times New Roman" pitchFamily="18" charset="0"/>
                          <a:cs typeface="Times New Roman" pitchFamily="18" charset="0"/>
                        </a:rPr>
                        <a:t> </a:t>
                      </a:r>
                      <a:r>
                        <a:rPr lang="kk-KZ" dirty="0" smtClean="0">
                          <a:latin typeface="Times New Roman" pitchFamily="18" charset="0"/>
                          <a:cs typeface="Times New Roman" pitchFamily="18" charset="0"/>
                        </a:rPr>
                        <a:t>нәтижесі</a:t>
                      </a:r>
                      <a:endParaRPr lang="ru-RU" dirty="0">
                        <a:latin typeface="Times New Roman" pitchFamily="18" charset="0"/>
                        <a:cs typeface="Times New Roman" pitchFamily="18" charset="0"/>
                      </a:endParaRPr>
                    </a:p>
                  </a:txBody>
                  <a:tcPr/>
                </a:tc>
              </a:tr>
              <a:tr h="370840">
                <a:tc rowSpan="3">
                  <a:txBody>
                    <a:bodyPr/>
                    <a:lstStyle/>
                    <a:p>
                      <a:r>
                        <a:rPr lang="kk-KZ" dirty="0" smtClean="0">
                          <a:latin typeface="Times New Roman" pitchFamily="18" charset="0"/>
                          <a:cs typeface="Times New Roman" pitchFamily="18" charset="0"/>
                        </a:rPr>
                        <a:t>10</a:t>
                      </a:r>
                      <a:endParaRPr lang="ru-RU" dirty="0">
                        <a:latin typeface="Times New Roman" pitchFamily="18" charset="0"/>
                        <a:cs typeface="Times New Roman" pitchFamily="18" charset="0"/>
                      </a:endParaRPr>
                    </a:p>
                  </a:txBody>
                  <a:tcPr/>
                </a:tc>
                <a:tc rowSpan="4">
                  <a:txBody>
                    <a:bodyPr/>
                    <a:lstStyle/>
                    <a:p>
                      <a:r>
                        <a:rPr lang="kk-KZ" dirty="0" smtClean="0"/>
                        <a:t>“</a:t>
                      </a:r>
                      <a:r>
                        <a:rPr lang="en-US" dirty="0" smtClean="0"/>
                        <a:t>USTAZ TILEGI</a:t>
                      </a:r>
                      <a:r>
                        <a:rPr lang="kk-KZ" dirty="0" smtClean="0"/>
                        <a:t>”Республикалық ғылыми-әдістемелік</a:t>
                      </a:r>
                      <a:r>
                        <a:rPr lang="kk-KZ" baseline="0" dirty="0" smtClean="0"/>
                        <a:t> орталығы </a:t>
                      </a:r>
                      <a:r>
                        <a:rPr lang="kk-KZ" baseline="0" dirty="0" smtClean="0">
                          <a:solidFill>
                            <a:srgbClr val="FF0000"/>
                          </a:solidFill>
                        </a:rPr>
                        <a:t>Республикалық</a:t>
                      </a:r>
                      <a:r>
                        <a:rPr lang="kk-KZ" baseline="0" dirty="0" smtClean="0"/>
                        <a:t> Қазақ тілі пәнінен студенттер арасында  олимпиада</a:t>
                      </a:r>
                      <a:r>
                        <a:rPr lang="en-US" baseline="0" dirty="0" smtClean="0"/>
                        <a:t> </a:t>
                      </a:r>
                      <a:r>
                        <a:rPr lang="ru-RU" baseline="0" dirty="0" err="1" smtClean="0"/>
                        <a:t>жеңімпаздары</a:t>
                      </a:r>
                      <a:r>
                        <a:rPr lang="ru-RU" baseline="0" dirty="0" smtClean="0"/>
                        <a:t>   </a:t>
                      </a:r>
                      <a:r>
                        <a:rPr lang="en-US" baseline="0" dirty="0" smtClean="0">
                          <a:solidFill>
                            <a:srgbClr val="FF0000"/>
                          </a:solidFill>
                        </a:rPr>
                        <a:t>III </a:t>
                      </a:r>
                      <a:r>
                        <a:rPr lang="kk-KZ" baseline="0" dirty="0" smtClean="0">
                          <a:solidFill>
                            <a:srgbClr val="FF0000"/>
                          </a:solidFill>
                        </a:rPr>
                        <a:t> дәрежелі ДИПЛОММЕН </a:t>
                      </a:r>
                      <a:r>
                        <a:rPr lang="kk-KZ" baseline="0" dirty="0" smtClean="0"/>
                        <a:t>марапатталады</a:t>
                      </a:r>
                      <a:endParaRPr lang="ru-RU" dirty="0"/>
                    </a:p>
                  </a:txBody>
                  <a:tcPr/>
                </a:tc>
                <a:tc>
                  <a:txBody>
                    <a:bodyPr/>
                    <a:lstStyle/>
                    <a:p>
                      <a:pPr algn="ctr"/>
                      <a:r>
                        <a:rPr lang="kk-KZ" dirty="0" smtClean="0">
                          <a:solidFill>
                            <a:schemeClr val="tx1"/>
                          </a:solidFill>
                          <a:latin typeface="Times New Roman" pitchFamily="18" charset="0"/>
                          <a:cs typeface="Times New Roman" pitchFamily="18" charset="0"/>
                        </a:rPr>
                        <a:t>28. Курбанова</a:t>
                      </a:r>
                      <a:r>
                        <a:rPr lang="kk-KZ" baseline="0" dirty="0" smtClean="0">
                          <a:solidFill>
                            <a:schemeClr val="tx1"/>
                          </a:solidFill>
                          <a:latin typeface="Times New Roman" pitchFamily="18" charset="0"/>
                          <a:cs typeface="Times New Roman" pitchFamily="18" charset="0"/>
                        </a:rPr>
                        <a:t> Минара </a:t>
                      </a:r>
                      <a:r>
                        <a:rPr lang="en-US" dirty="0" smtClean="0">
                          <a:solidFill>
                            <a:srgbClr val="FF0000"/>
                          </a:solidFill>
                          <a:latin typeface="Times New Roman" pitchFamily="18" charset="0"/>
                          <a:cs typeface="Times New Roman" pitchFamily="18" charset="0"/>
                        </a:rPr>
                        <a:t>III </a:t>
                      </a:r>
                      <a:r>
                        <a:rPr lang="kk-KZ" dirty="0" smtClean="0">
                          <a:solidFill>
                            <a:srgbClr val="FF0000"/>
                          </a:solidFill>
                          <a:latin typeface="Times New Roman" pitchFamily="18" charset="0"/>
                          <a:cs typeface="Times New Roman" pitchFamily="18" charset="0"/>
                        </a:rPr>
                        <a:t>дәрежелі ДИПЛОМ</a:t>
                      </a:r>
                      <a:endParaRPr lang="ru-RU" dirty="0">
                        <a:solidFill>
                          <a:srgbClr val="FF0000"/>
                        </a:solidFill>
                        <a:latin typeface="Times New Roman" pitchFamily="18" charset="0"/>
                        <a:cs typeface="Times New Roman" pitchFamily="18" charset="0"/>
                      </a:endParaRPr>
                    </a:p>
                  </a:txBody>
                  <a:tcPr/>
                </a:tc>
              </a:tr>
              <a:tr h="370840">
                <a:tc vMerge="1">
                  <a:txBody>
                    <a:bodyPr/>
                    <a:lstStyle/>
                    <a:p>
                      <a:endParaRPr lang="ru-RU" dirty="0">
                        <a:latin typeface="Times New Roman" pitchFamily="18" charset="0"/>
                        <a:cs typeface="Times New Roman" pitchFamily="18" charset="0"/>
                      </a:endParaRPr>
                    </a:p>
                  </a:txBody>
                  <a:tcPr/>
                </a:tc>
                <a:tc vMerge="1">
                  <a:txBody>
                    <a:bodyPr/>
                    <a:lstStyle/>
                    <a:p>
                      <a:endParaRPr lang="ru-RU" dirty="0"/>
                    </a:p>
                  </a:txBody>
                  <a:tcPr/>
                </a:tc>
                <a:tc>
                  <a:txBody>
                    <a:bodyPr/>
                    <a:lstStyle/>
                    <a:p>
                      <a:pPr algn="ctr"/>
                      <a:r>
                        <a:rPr lang="kk-KZ" dirty="0" smtClean="0">
                          <a:solidFill>
                            <a:schemeClr val="tx1"/>
                          </a:solidFill>
                          <a:latin typeface="Times New Roman" pitchFamily="18" charset="0"/>
                          <a:cs typeface="Times New Roman" pitchFamily="18" charset="0"/>
                        </a:rPr>
                        <a:t>29.Чедалидзе</a:t>
                      </a:r>
                      <a:r>
                        <a:rPr lang="kk-KZ" baseline="0" dirty="0" smtClean="0">
                          <a:solidFill>
                            <a:schemeClr val="tx1"/>
                          </a:solidFill>
                          <a:latin typeface="Times New Roman" pitchFamily="18" charset="0"/>
                          <a:cs typeface="Times New Roman" pitchFamily="18" charset="0"/>
                        </a:rPr>
                        <a:t> Ринат </a:t>
                      </a:r>
                      <a:r>
                        <a:rPr lang="en-US" dirty="0" smtClean="0">
                          <a:solidFill>
                            <a:srgbClr val="FF0000"/>
                          </a:solidFill>
                          <a:latin typeface="Times New Roman" pitchFamily="18" charset="0"/>
                          <a:cs typeface="Times New Roman" pitchFamily="18" charset="0"/>
                        </a:rPr>
                        <a:t>III </a:t>
                      </a:r>
                      <a:r>
                        <a:rPr lang="kk-KZ" dirty="0" smtClean="0">
                          <a:solidFill>
                            <a:srgbClr val="FF0000"/>
                          </a:solidFill>
                          <a:latin typeface="Times New Roman" pitchFamily="18" charset="0"/>
                          <a:cs typeface="Times New Roman" pitchFamily="18" charset="0"/>
                        </a:rPr>
                        <a:t>дәрежелі ДИПЛОМ</a:t>
                      </a:r>
                      <a:endParaRPr lang="ru-RU" dirty="0">
                        <a:solidFill>
                          <a:srgbClr val="FF0000"/>
                        </a:solidFill>
                        <a:latin typeface="Times New Roman" pitchFamily="18" charset="0"/>
                        <a:cs typeface="Times New Roman" pitchFamily="18" charset="0"/>
                      </a:endParaRPr>
                    </a:p>
                  </a:txBody>
                  <a:tcPr/>
                </a:tc>
              </a:tr>
              <a:tr h="370840">
                <a:tc vMerge="1">
                  <a:txBody>
                    <a:bodyPr/>
                    <a:lstStyle/>
                    <a:p>
                      <a:endParaRPr lang="ru-RU" dirty="0">
                        <a:latin typeface="Times New Roman" pitchFamily="18" charset="0"/>
                        <a:cs typeface="Times New Roman" pitchFamily="18" charset="0"/>
                      </a:endParaRPr>
                    </a:p>
                  </a:txBody>
                  <a:tcPr/>
                </a:tc>
                <a:tc vMerge="1">
                  <a:txBody>
                    <a:bodyPr/>
                    <a:lstStyle/>
                    <a:p>
                      <a:endParaRPr lang="ru-RU" dirty="0"/>
                    </a:p>
                  </a:txBody>
                  <a:tcPr/>
                </a:tc>
                <a:tc>
                  <a:txBody>
                    <a:bodyPr/>
                    <a:lstStyle/>
                    <a:p>
                      <a:pPr algn="ctr"/>
                      <a:r>
                        <a:rPr lang="kk-KZ" dirty="0" smtClean="0">
                          <a:solidFill>
                            <a:schemeClr val="tx1"/>
                          </a:solidFill>
                          <a:latin typeface="Times New Roman" pitchFamily="18" charset="0"/>
                          <a:cs typeface="Times New Roman" pitchFamily="18" charset="0"/>
                        </a:rPr>
                        <a:t>30.Майлыбай Маржан </a:t>
                      </a:r>
                      <a:r>
                        <a:rPr lang="en-US" dirty="0" smtClean="0">
                          <a:solidFill>
                            <a:srgbClr val="FF0000"/>
                          </a:solidFill>
                          <a:latin typeface="Times New Roman" pitchFamily="18" charset="0"/>
                          <a:cs typeface="Times New Roman" pitchFamily="18" charset="0"/>
                        </a:rPr>
                        <a:t>III </a:t>
                      </a:r>
                      <a:r>
                        <a:rPr lang="kk-KZ" dirty="0" smtClean="0">
                          <a:solidFill>
                            <a:srgbClr val="FF0000"/>
                          </a:solidFill>
                          <a:latin typeface="Times New Roman" pitchFamily="18" charset="0"/>
                          <a:cs typeface="Times New Roman" pitchFamily="18" charset="0"/>
                        </a:rPr>
                        <a:t>дәрежелі</a:t>
                      </a:r>
                      <a:r>
                        <a:rPr lang="kk-KZ" baseline="0" dirty="0" smtClean="0">
                          <a:solidFill>
                            <a:srgbClr val="FF0000"/>
                          </a:solidFill>
                          <a:latin typeface="Times New Roman" pitchFamily="18" charset="0"/>
                          <a:cs typeface="Times New Roman" pitchFamily="18" charset="0"/>
                        </a:rPr>
                        <a:t> ДИПЛОМ</a:t>
                      </a:r>
                      <a:endParaRPr lang="ru-RU" dirty="0">
                        <a:solidFill>
                          <a:srgbClr val="FF0000"/>
                        </a:solidFill>
                        <a:latin typeface="Times New Roman" pitchFamily="18" charset="0"/>
                        <a:cs typeface="Times New Roman" pitchFamily="18" charset="0"/>
                      </a:endParaRPr>
                    </a:p>
                  </a:txBody>
                  <a:tcPr/>
                </a:tc>
              </a:tr>
              <a:tr h="370840">
                <a:tc>
                  <a:txBody>
                    <a:bodyPr/>
                    <a:lstStyle/>
                    <a:p>
                      <a:endParaRPr lang="ru-RU" dirty="0">
                        <a:latin typeface="Times New Roman" pitchFamily="18" charset="0"/>
                        <a:cs typeface="Times New Roman" pitchFamily="18" charset="0"/>
                      </a:endParaRPr>
                    </a:p>
                  </a:txBody>
                  <a:tcPr/>
                </a:tc>
                <a:tc vMerge="1">
                  <a:txBody>
                    <a:bodyPr/>
                    <a:lstStyle/>
                    <a:p>
                      <a:endParaRPr lang="ru-RU"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kk-KZ" dirty="0" smtClean="0">
                          <a:solidFill>
                            <a:schemeClr val="tx1"/>
                          </a:solidFill>
                          <a:latin typeface="Times New Roman" pitchFamily="18" charset="0"/>
                          <a:cs typeface="Times New Roman" pitchFamily="18" charset="0"/>
                        </a:rPr>
                        <a:t>31.Звягина</a:t>
                      </a:r>
                      <a:r>
                        <a:rPr lang="kk-KZ" baseline="0" dirty="0" smtClean="0">
                          <a:solidFill>
                            <a:schemeClr val="tx1"/>
                          </a:solidFill>
                          <a:latin typeface="Times New Roman" pitchFamily="18" charset="0"/>
                          <a:cs typeface="Times New Roman" pitchFamily="18" charset="0"/>
                        </a:rPr>
                        <a:t>  Ева </a:t>
                      </a:r>
                      <a:r>
                        <a:rPr lang="kk-KZ" dirty="0" smtClean="0">
                          <a:solidFill>
                            <a:schemeClr val="tx1"/>
                          </a:solidFill>
                          <a:latin typeface="Times New Roman" pitchFamily="18" charset="0"/>
                          <a:cs typeface="Times New Roman" pitchFamily="18" charset="0"/>
                        </a:rPr>
                        <a:t> </a:t>
                      </a:r>
                      <a:r>
                        <a:rPr lang="en-US" dirty="0" smtClean="0">
                          <a:solidFill>
                            <a:srgbClr val="FF0000"/>
                          </a:solidFill>
                          <a:latin typeface="Times New Roman" pitchFamily="18" charset="0"/>
                          <a:cs typeface="Times New Roman" pitchFamily="18" charset="0"/>
                        </a:rPr>
                        <a:t>III </a:t>
                      </a:r>
                      <a:r>
                        <a:rPr lang="kk-KZ" dirty="0" smtClean="0">
                          <a:solidFill>
                            <a:srgbClr val="FF0000"/>
                          </a:solidFill>
                          <a:latin typeface="Times New Roman" pitchFamily="18" charset="0"/>
                          <a:cs typeface="Times New Roman" pitchFamily="18" charset="0"/>
                        </a:rPr>
                        <a:t>дәрежелі</a:t>
                      </a:r>
                      <a:r>
                        <a:rPr lang="kk-KZ" baseline="0" dirty="0" smtClean="0">
                          <a:solidFill>
                            <a:srgbClr val="FF0000"/>
                          </a:solidFill>
                          <a:latin typeface="Times New Roman" pitchFamily="18" charset="0"/>
                          <a:cs typeface="Times New Roman" pitchFamily="18" charset="0"/>
                        </a:rPr>
                        <a:t> ДИПЛОМ</a:t>
                      </a:r>
                      <a:endParaRPr lang="ru-RU" dirty="0" smtClean="0">
                        <a:solidFill>
                          <a:srgbClr val="FF0000"/>
                        </a:solidFill>
                        <a:latin typeface="Times New Roman" pitchFamily="18" charset="0"/>
                        <a:cs typeface="Times New Roman" pitchFamily="18" charset="0"/>
                      </a:endParaRPr>
                    </a:p>
                    <a:p>
                      <a:pPr algn="ctr"/>
                      <a:endParaRPr lang="ru-RU" dirty="0">
                        <a:solidFill>
                          <a:srgbClr val="FF0000"/>
                        </a:solidFill>
                        <a:latin typeface="Times New Roman" pitchFamily="18" charset="0"/>
                        <a:cs typeface="Times New Roman" pitchFamily="18" charset="0"/>
                      </a:endParaRPr>
                    </a:p>
                  </a:txBody>
                  <a:tcPr/>
                </a:tc>
              </a:tr>
            </a:tbl>
          </a:graphicData>
        </a:graphic>
      </p:graphicFrame>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kk-KZ" dirty="0" smtClean="0"/>
              <a:t>ОҚУШЫЛАРДЫҢ ЖЕТІСТІКТЕРІ</a:t>
            </a:r>
            <a:endParaRPr lang="ru-RU" dirty="0"/>
          </a:p>
        </p:txBody>
      </p:sp>
      <p:graphicFrame>
        <p:nvGraphicFramePr>
          <p:cNvPr id="4" name="Содержимое 3"/>
          <p:cNvGraphicFramePr>
            <a:graphicFrameLocks noGrp="1"/>
          </p:cNvGraphicFramePr>
          <p:nvPr>
            <p:ph idx="1"/>
          </p:nvPr>
        </p:nvGraphicFramePr>
        <p:xfrm>
          <a:off x="457200" y="1935162"/>
          <a:ext cx="8291264" cy="2789981"/>
        </p:xfrm>
        <a:graphic>
          <a:graphicData uri="http://schemas.openxmlformats.org/drawingml/2006/table">
            <a:tbl>
              <a:tblPr firstRow="1" bandRow="1">
                <a:tableStyleId>{5C22544A-7EE6-4342-B048-85BDC9FD1C3A}</a:tableStyleId>
              </a:tblPr>
              <a:tblGrid>
                <a:gridCol w="735897"/>
                <a:gridCol w="4497948"/>
                <a:gridCol w="3057419"/>
              </a:tblGrid>
              <a:tr h="751149">
                <a:tc>
                  <a:txBody>
                    <a:bodyPr/>
                    <a:lstStyle/>
                    <a:p>
                      <a:r>
                        <a:rPr lang="kk-KZ"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a:txBody>
                  <a:tcPr/>
                </a:tc>
                <a:tc>
                  <a:txBody>
                    <a:bodyPr/>
                    <a:lstStyle/>
                    <a:p>
                      <a:r>
                        <a:rPr lang="kk-KZ" dirty="0" smtClean="0">
                          <a:latin typeface="Times New Roman" pitchFamily="18" charset="0"/>
                          <a:cs typeface="Times New Roman" pitchFamily="18" charset="0"/>
                        </a:rPr>
                        <a:t>Оқушылар</a:t>
                      </a:r>
                      <a:r>
                        <a:rPr lang="kk-KZ" baseline="0" dirty="0" smtClean="0">
                          <a:latin typeface="Times New Roman" pitchFamily="18" charset="0"/>
                          <a:cs typeface="Times New Roman" pitchFamily="18" charset="0"/>
                        </a:rPr>
                        <a:t>  қатысқан б</a:t>
                      </a:r>
                      <a:r>
                        <a:rPr lang="kk-KZ" dirty="0" smtClean="0">
                          <a:latin typeface="Times New Roman" pitchFamily="18" charset="0"/>
                          <a:cs typeface="Times New Roman" pitchFamily="18" charset="0"/>
                        </a:rPr>
                        <a:t>айқаулары, олимпиадалары</a:t>
                      </a:r>
                      <a:endParaRPr lang="ru-RU" dirty="0">
                        <a:latin typeface="Times New Roman" pitchFamily="18" charset="0"/>
                        <a:cs typeface="Times New Roman" pitchFamily="18" charset="0"/>
                      </a:endParaRPr>
                    </a:p>
                  </a:txBody>
                  <a:tcPr/>
                </a:tc>
                <a:tc>
                  <a:txBody>
                    <a:bodyPr/>
                    <a:lstStyle/>
                    <a:p>
                      <a:r>
                        <a:rPr lang="kk-KZ" dirty="0" smtClean="0">
                          <a:latin typeface="Times New Roman" pitchFamily="18" charset="0"/>
                          <a:cs typeface="Times New Roman" pitchFamily="18" charset="0"/>
                        </a:rPr>
                        <a:t> оқушылардың</a:t>
                      </a:r>
                      <a:r>
                        <a:rPr lang="kk-KZ" baseline="0" dirty="0" smtClean="0">
                          <a:latin typeface="Times New Roman" pitchFamily="18" charset="0"/>
                          <a:cs typeface="Times New Roman" pitchFamily="18" charset="0"/>
                        </a:rPr>
                        <a:t> </a:t>
                      </a:r>
                      <a:r>
                        <a:rPr lang="kk-KZ" dirty="0" smtClean="0">
                          <a:latin typeface="Times New Roman" pitchFamily="18" charset="0"/>
                          <a:cs typeface="Times New Roman" pitchFamily="18" charset="0"/>
                        </a:rPr>
                        <a:t>нәтижесі</a:t>
                      </a:r>
                      <a:endParaRPr lang="ru-RU" dirty="0">
                        <a:latin typeface="Times New Roman" pitchFamily="18" charset="0"/>
                        <a:cs typeface="Times New Roman" pitchFamily="18" charset="0"/>
                      </a:endParaRPr>
                    </a:p>
                  </a:txBody>
                  <a:tcPr/>
                </a:tc>
              </a:tr>
              <a:tr h="2038832">
                <a:tc>
                  <a:txBody>
                    <a:bodyPr/>
                    <a:lstStyle/>
                    <a:p>
                      <a:r>
                        <a:rPr lang="kk-KZ" dirty="0" smtClean="0">
                          <a:latin typeface="Times New Roman" pitchFamily="18" charset="0"/>
                          <a:cs typeface="Times New Roman" pitchFamily="18" charset="0"/>
                        </a:rPr>
                        <a:t>11</a:t>
                      </a:r>
                      <a:endParaRPr lang="ru-RU" dirty="0">
                        <a:latin typeface="Times New Roman" pitchFamily="18" charset="0"/>
                        <a:cs typeface="Times New Roman" pitchFamily="18" charset="0"/>
                      </a:endParaRPr>
                    </a:p>
                  </a:txBody>
                  <a:tcPr/>
                </a:tc>
                <a:tc>
                  <a:txBody>
                    <a:bodyPr/>
                    <a:lstStyle/>
                    <a:p>
                      <a:r>
                        <a:rPr lang="kk-KZ" dirty="0" smtClean="0"/>
                        <a:t>Алматы облыстық “Достық үйі-Қоғамдық</a:t>
                      </a:r>
                      <a:r>
                        <a:rPr lang="kk-KZ" baseline="0" dirty="0" smtClean="0"/>
                        <a:t> келісім  орталығы” КММ “КӨРКЕМ ОЙ. КӨРКЕМ СӨЗ. КӨРКЕМ ТІЛ” әр этнос өкілдері арасында мемлекеттік тілде өткен облыстық байқауға қатысқаны үшін </a:t>
                      </a:r>
                      <a:r>
                        <a:rPr lang="kk-KZ" baseline="0" dirty="0" smtClean="0">
                          <a:solidFill>
                            <a:srgbClr val="FF0000"/>
                          </a:solidFill>
                        </a:rPr>
                        <a:t>АЛҒЫС ХАТ </a:t>
                      </a:r>
                      <a:r>
                        <a:rPr lang="kk-KZ" baseline="0" dirty="0" smtClean="0">
                          <a:solidFill>
                            <a:schemeClr val="tx1"/>
                          </a:solidFill>
                        </a:rPr>
                        <a:t>берілді</a:t>
                      </a:r>
                      <a:endParaRPr lang="ru-RU" dirty="0">
                        <a:solidFill>
                          <a:schemeClr val="tx1"/>
                        </a:solidFill>
                      </a:endParaRPr>
                    </a:p>
                  </a:txBody>
                  <a:tcPr/>
                </a:tc>
                <a:tc>
                  <a:txBody>
                    <a:bodyPr/>
                    <a:lstStyle/>
                    <a:p>
                      <a:pPr algn="ctr"/>
                      <a:r>
                        <a:rPr lang="kk-KZ" dirty="0" smtClean="0">
                          <a:latin typeface="Times New Roman" pitchFamily="18" charset="0"/>
                          <a:cs typeface="Times New Roman" pitchFamily="18" charset="0"/>
                        </a:rPr>
                        <a:t>32.</a:t>
                      </a:r>
                      <a:r>
                        <a:rPr lang="kk-KZ" baseline="0" dirty="0" smtClean="0">
                          <a:latin typeface="Times New Roman" pitchFamily="18" charset="0"/>
                          <a:cs typeface="Times New Roman" pitchFamily="18" charset="0"/>
                        </a:rPr>
                        <a:t> </a:t>
                      </a:r>
                      <a:r>
                        <a:rPr lang="kk-KZ" dirty="0" smtClean="0">
                          <a:latin typeface="Times New Roman" pitchFamily="18" charset="0"/>
                          <a:cs typeface="Times New Roman" pitchFamily="18" charset="0"/>
                        </a:rPr>
                        <a:t>Исламова </a:t>
                      </a:r>
                      <a:r>
                        <a:rPr lang="kk-KZ" dirty="0" smtClean="0">
                          <a:latin typeface="Times New Roman" pitchFamily="18" charset="0"/>
                          <a:cs typeface="Times New Roman" pitchFamily="18" charset="0"/>
                        </a:rPr>
                        <a:t>Гульнара </a:t>
                      </a:r>
                      <a:endParaRPr lang="ru-RU" dirty="0">
                        <a:solidFill>
                          <a:srgbClr val="FF0000"/>
                        </a:solidFill>
                        <a:latin typeface="Times New Roman" pitchFamily="18" charset="0"/>
                        <a:cs typeface="Times New Roman" pitchFamily="18" charset="0"/>
                      </a:endParaRPr>
                    </a:p>
                  </a:txBody>
                  <a:tcPr/>
                </a:tc>
              </a:tr>
            </a:tbl>
          </a:graphicData>
        </a:graphic>
      </p:graphicFrame>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normAutofit/>
          </a:bodyPr>
          <a:lstStyle/>
          <a:p>
            <a:pPr algn="ctr">
              <a:buNone/>
            </a:pPr>
            <a:r>
              <a:rPr lang="kk-KZ" sz="6600" i="1" dirty="0" smtClean="0">
                <a:solidFill>
                  <a:srgbClr val="FF0000"/>
                </a:solidFill>
                <a:latin typeface="Times New Roman" pitchFamily="18" charset="0"/>
                <a:cs typeface="Times New Roman" pitchFamily="18" charset="0"/>
              </a:rPr>
              <a:t>НАЗАРЛАРЫҢЫЗҒА РАХМЕТ!!!</a:t>
            </a:r>
            <a:endParaRPr lang="ru-RU" sz="6600" i="1" dirty="0">
              <a:solidFill>
                <a:srgbClr val="FF0000"/>
              </a:solidFill>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1180</TotalTime>
  <Words>2426</Words>
  <Application>Microsoft Office PowerPoint</Application>
  <PresentationFormat>Экран (4:3)</PresentationFormat>
  <Paragraphs>422</Paragraphs>
  <Slides>47</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47</vt:i4>
      </vt:variant>
    </vt:vector>
  </HeadingPairs>
  <TitlesOfParts>
    <vt:vector size="48" baseType="lpstr">
      <vt:lpstr>Поток</vt:lpstr>
      <vt:lpstr>Слайд 1</vt:lpstr>
      <vt:lpstr>Слайд 2</vt:lpstr>
      <vt:lpstr>Слайд 3</vt:lpstr>
      <vt:lpstr>Слайд 4</vt:lpstr>
      <vt:lpstr>Слайд 5</vt:lpstr>
      <vt:lpstr>Менің мақсатым:</vt:lpstr>
      <vt:lpstr>Міндеттерім:</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Біліктілік арттыру курстары, ғылыми-тәжірибелік конференциялар</vt:lpstr>
      <vt:lpstr>Біліктілік арттыру курстары, ғылыми-тәжірибелік конференциялар</vt:lpstr>
      <vt:lpstr>Біліктілік арттыру курстары,ғылыми-тәжірибелік конференциялар</vt:lpstr>
      <vt:lpstr>Біліктілік арттыру курстары,ғылыми-тәжірибелік конференциялар</vt:lpstr>
      <vt:lpstr>Біліктілік арттыру курстары,ғылыми-тәжірибелік конференциялар</vt:lpstr>
      <vt:lpstr>Слайд 26</vt:lpstr>
      <vt:lpstr>Ғылыми-әдістемелік жарияланымдар</vt:lpstr>
      <vt:lpstr>Ғылыми-әдістемелік жарияланымдар</vt:lpstr>
      <vt:lpstr>Слайд 29</vt:lpstr>
      <vt:lpstr>ГРАМОТАЛАР</vt:lpstr>
      <vt:lpstr>ГРАМОТАЛАР</vt:lpstr>
      <vt:lpstr>Алғыс хаттар</vt:lpstr>
      <vt:lpstr>Алғыс хаттар</vt:lpstr>
      <vt:lpstr>Алғыс хаттар</vt:lpstr>
      <vt:lpstr>Слайд 35</vt:lpstr>
      <vt:lpstr>ДИПЛОМДАР</vt:lpstr>
      <vt:lpstr>ДИПЛОМДАР</vt:lpstr>
      <vt:lpstr>ДИПЛОМДАР</vt:lpstr>
      <vt:lpstr>Слайд 39</vt:lpstr>
      <vt:lpstr>ОҚУШЫЛАРДЫҢ ЖЕТІСТІКТЕРІ</vt:lpstr>
      <vt:lpstr>ОҚУШЫЛАРДЫҢ ЖЕТІСТІКТЕРІ</vt:lpstr>
      <vt:lpstr>ОҚУШЫЛАРДЫҢ ЖЕТІСТІКТЕРІ</vt:lpstr>
      <vt:lpstr>ОҚУШЫЛАРДЫҢ ЖЕТІСТІКТЕРІ</vt:lpstr>
      <vt:lpstr>ОҚУШЫЛАРДЫҢ ЖЕТІСТІКТЕРІ</vt:lpstr>
      <vt:lpstr>ОҚУШЫЛАРДЫҢ ЖЕТІСТІКТЕРІ</vt:lpstr>
      <vt:lpstr>ОҚУШЫЛАРДЫҢ ЖЕТІСТІКТЕРІ</vt:lpstr>
      <vt:lpstr>Слайд 47</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SamLab.ws</dc:creator>
  <cp:lastModifiedBy>Ayazhan</cp:lastModifiedBy>
  <cp:revision>127</cp:revision>
  <dcterms:created xsi:type="dcterms:W3CDTF">2002-12-31T21:30:07Z</dcterms:created>
  <dcterms:modified xsi:type="dcterms:W3CDTF">2020-05-28T17:18:22Z</dcterms:modified>
</cp:coreProperties>
</file>